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0" r:id="rId4"/>
    <p:sldId id="303" r:id="rId5"/>
    <p:sldId id="272" r:id="rId6"/>
    <p:sldId id="257" r:id="rId7"/>
    <p:sldId id="319" r:id="rId8"/>
    <p:sldId id="320" r:id="rId9"/>
    <p:sldId id="318" r:id="rId10"/>
    <p:sldId id="307" r:id="rId11"/>
    <p:sldId id="308" r:id="rId12"/>
    <p:sldId id="310" r:id="rId13"/>
    <p:sldId id="311" r:id="rId14"/>
    <p:sldId id="321" r:id="rId15"/>
    <p:sldId id="322" r:id="rId16"/>
    <p:sldId id="323" r:id="rId17"/>
    <p:sldId id="314" r:id="rId18"/>
    <p:sldId id="312" r:id="rId19"/>
    <p:sldId id="273" r:id="rId20"/>
    <p:sldId id="315" r:id="rId21"/>
    <p:sldId id="325" r:id="rId22"/>
    <p:sldId id="326" r:id="rId23"/>
    <p:sldId id="324" r:id="rId24"/>
    <p:sldId id="317" r:id="rId25"/>
    <p:sldId id="316" r:id="rId26"/>
    <p:sldId id="313" r:id="rId27"/>
    <p:sldId id="327" r:id="rId28"/>
    <p:sldId id="328" r:id="rId29"/>
    <p:sldId id="302" r:id="rId30"/>
    <p:sldId id="304" r:id="rId3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0066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ABE3C1-DBE1-495D-B57B-2849774B866A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223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06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574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ABE3C1-DBE1-495D-B57B-2849774B866A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655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95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0829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94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770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273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707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82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pattFill prst="solidDmnd">
          <a:fgClr>
            <a:schemeClr val="tx2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>
            <a:lvl1pPr marL="91440" indent="-91440">
              <a:buClr>
                <a:srgbClr val="00FF00"/>
              </a:buClr>
              <a:buFont typeface="Wingdings" panose="05000000000000000000" pitchFamily="2" charset="2"/>
              <a:buChar char="v"/>
              <a:defRPr sz="2800">
                <a:solidFill>
                  <a:schemeClr val="bg1"/>
                </a:solidFill>
              </a:defRPr>
            </a:lvl1pPr>
            <a:lvl2pPr marL="265176" indent="-137160"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 marL="448056" indent="-137160">
              <a:buClr>
                <a:srgbClr val="C00000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 marL="594360" indent="-137160">
              <a:buClr>
                <a:srgbClr val="C00000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777240" indent="-137160">
              <a:buClr>
                <a:srgbClr val="C00000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700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9466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841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7077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ABE3C1-DBE1-495D-B57B-2849774B866A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9645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91440" indent="-91440">
              <a:buClr>
                <a:srgbClr val="00FF00"/>
              </a:buClr>
              <a:buFont typeface="Wingdings" panose="05000000000000000000" pitchFamily="2" charset="2"/>
              <a:buChar char="v"/>
              <a:defRPr sz="2800">
                <a:solidFill>
                  <a:schemeClr val="bg1"/>
                </a:solidFill>
              </a:defRPr>
            </a:lvl1pPr>
            <a:lvl2pPr marL="265176" indent="-137160">
              <a:buClr>
                <a:srgbClr val="00FF00"/>
              </a:buClr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2pPr>
            <a:lvl3pPr marL="448056" indent="-137160">
              <a:buClr>
                <a:srgbClr val="00FF00"/>
              </a:buClr>
              <a:buFont typeface="Wingdings" panose="05000000000000000000" pitchFamily="2" charset="2"/>
              <a:buChar char="v"/>
              <a:defRPr sz="1800">
                <a:solidFill>
                  <a:schemeClr val="bg1"/>
                </a:solidFill>
              </a:defRPr>
            </a:lvl3pPr>
            <a:lvl4pPr marL="594360" indent="-137160">
              <a:buClr>
                <a:srgbClr val="00FF00"/>
              </a:buClr>
              <a:buFont typeface="Wingdings" panose="05000000000000000000" pitchFamily="2" charset="2"/>
              <a:buChar char="v"/>
              <a:defRPr sz="1800">
                <a:solidFill>
                  <a:schemeClr val="bg1"/>
                </a:solidFill>
              </a:defRPr>
            </a:lvl4pPr>
            <a:lvl5pPr marL="777240" indent="-137160">
              <a:buClr>
                <a:srgbClr val="00FF00"/>
              </a:buClr>
              <a:buFont typeface="Wingdings" panose="05000000000000000000" pitchFamily="2" charset="2"/>
              <a:buChar char="v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86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1912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102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890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377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43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462" y="1970226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679947" y="4403056"/>
            <a:ext cx="10999915" cy="2067648"/>
          </a:xfrm>
          <a:prstGeom prst="rect">
            <a:avLst/>
          </a:prstGeom>
          <a:blipFill dpi="0" rotWithShape="1">
            <a:blip r:embed="rId2" cstate="print">
              <a:alphaModFix amt="5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47" y="999388"/>
            <a:ext cx="3179251" cy="340366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38084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550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1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102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094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98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33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02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41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52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9D6E9DEC-419B-4CC5-A080-3B06BD5A8291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 defTabSz="457200"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7379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9D6E9DEC-419B-4CC5-A080-3B06BD5A8291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 defTabSz="457200"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682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9D6E9DEC-419B-4CC5-A080-3B06BD5A8291}" type="datetimeFigureOut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 defTabSz="457200"/>
              <a:t>6/15/2017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0867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/>
              <a:t>model linier</a:t>
            </a:r>
            <a:endParaRPr lang="id-ID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b="1" dirty="0"/>
              <a:t>KS141321 </a:t>
            </a:r>
            <a:r>
              <a:rPr lang="id-ID" b="1" dirty="0">
                <a:solidFill>
                  <a:srgbClr val="00B0F0"/>
                </a:solidFill>
              </a:rPr>
              <a:t>SISTEM CERDAS</a:t>
            </a:r>
            <a:r>
              <a:rPr lang="id-ID" dirty="0">
                <a:solidFill>
                  <a:srgbClr val="00B0F0"/>
                </a:solidFill>
              </a:rPr>
              <a:t> </a:t>
            </a:r>
            <a:endParaRPr lang="id-ID" dirty="0" smtClean="0">
              <a:solidFill>
                <a:srgbClr val="00B0F0"/>
              </a:solidFill>
            </a:endParaRPr>
          </a:p>
          <a:p>
            <a:r>
              <a:rPr lang="id-ID" dirty="0" smtClean="0">
                <a:solidFill>
                  <a:srgbClr val="00FF00"/>
                </a:solidFill>
              </a:rPr>
              <a:t>Materi </a:t>
            </a:r>
            <a:r>
              <a:rPr lang="en-US" dirty="0" smtClean="0">
                <a:solidFill>
                  <a:srgbClr val="00FF00"/>
                </a:solidFill>
              </a:rPr>
              <a:t>5</a:t>
            </a:r>
            <a:endParaRPr lang="id-ID" dirty="0" smtClean="0">
              <a:solidFill>
                <a:srgbClr val="00FF00"/>
              </a:solidFill>
            </a:endParaRPr>
          </a:p>
          <a:p>
            <a:r>
              <a:rPr lang="id-ID" b="1" dirty="0" smtClean="0">
                <a:solidFill>
                  <a:schemeClr val="tx1"/>
                </a:solidFill>
              </a:rPr>
              <a:t>Jurusan Sistem Informasi ITS</a:t>
            </a:r>
          </a:p>
        </p:txBody>
      </p:sp>
    </p:spTree>
    <p:extLst>
      <p:ext uri="{BB962C8B-B14F-4D97-AF65-F5344CB8AC3E}">
        <p14:creationId xmlns:p14="http://schemas.microsoft.com/office/powerpoint/2010/main" xmlns="" val="8935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59687" cy="4023360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:</a:t>
            </a:r>
          </a:p>
          <a:p>
            <a:pPr marL="571500" indent="-571500"/>
            <a:r>
              <a:rPr lang="en-US" dirty="0" smtClean="0"/>
              <a:t>Proses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response 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regressor</a:t>
            </a:r>
            <a:r>
              <a:rPr lang="en-US" dirty="0" smtClean="0"/>
              <a:t> X</a:t>
            </a:r>
          </a:p>
          <a:p>
            <a:pPr marL="571500" indent="-571500"/>
            <a:r>
              <a:rPr lang="en-US" dirty="0" err="1" smtClean="0"/>
              <a:t>Memprediksi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response Y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regressor</a:t>
            </a:r>
            <a:r>
              <a:rPr lang="en-US" dirty="0" smtClean="0"/>
              <a:t>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4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920222" cy="4400550"/>
          </a:xfrm>
          <a:solidFill>
            <a:schemeClr val="tx2"/>
          </a:solidFill>
        </p:spPr>
        <p:txBody>
          <a:bodyPr>
            <a:normAutofit fontScale="92500"/>
          </a:bodyPr>
          <a:lstStyle/>
          <a:p>
            <a:pPr marL="571500" indent="-547688"/>
            <a:r>
              <a:rPr lang="en-US" sz="3000" dirty="0" smtClean="0"/>
              <a:t>Simple regression</a:t>
            </a:r>
          </a:p>
          <a:p>
            <a:pPr marL="971550" lvl="1" indent="-415925"/>
            <a:r>
              <a:rPr lang="en-US" sz="3000" dirty="0" err="1" smtClean="0"/>
              <a:t>Regresi</a:t>
            </a:r>
            <a:r>
              <a:rPr lang="en-US" sz="3000" dirty="0" smtClean="0"/>
              <a:t> yang </a:t>
            </a:r>
            <a:r>
              <a:rPr lang="en-US" sz="3000" dirty="0" err="1" smtClean="0"/>
              <a:t>hanya</a:t>
            </a:r>
            <a:r>
              <a:rPr lang="en-US" sz="3000" dirty="0" smtClean="0"/>
              <a:t> </a:t>
            </a:r>
            <a:r>
              <a:rPr lang="en-US" sz="3000" dirty="0" err="1" smtClean="0"/>
              <a:t>memiliki</a:t>
            </a:r>
            <a:r>
              <a:rPr lang="en-US" sz="3000" dirty="0" smtClean="0"/>
              <a:t> </a:t>
            </a:r>
            <a:r>
              <a:rPr lang="en-US" sz="3000" dirty="0" err="1" smtClean="0"/>
              <a:t>satu</a:t>
            </a:r>
            <a:r>
              <a:rPr lang="en-US" sz="3000" dirty="0" smtClean="0"/>
              <a:t> variable independent/</a:t>
            </a:r>
            <a:r>
              <a:rPr lang="en-US" sz="3000" dirty="0" err="1" smtClean="0"/>
              <a:t>regressors</a:t>
            </a:r>
            <a:endParaRPr lang="en-US" sz="3000" dirty="0" smtClean="0"/>
          </a:p>
          <a:p>
            <a:pPr marL="971550" lvl="1" indent="-415925"/>
            <a:r>
              <a:rPr lang="en-US" sz="3000" dirty="0"/>
              <a:t>Y = </a:t>
            </a:r>
            <a:r>
              <a:rPr lang="en-US" sz="3000" dirty="0">
                <a:sym typeface="Symbol" panose="05050102010706020507" pitchFamily="18" charset="2"/>
              </a:rPr>
              <a:t></a:t>
            </a:r>
            <a:r>
              <a:rPr lang="en-US" sz="3000" baseline="-25000" dirty="0">
                <a:sym typeface="Symbol" panose="05050102010706020507" pitchFamily="18" charset="2"/>
              </a:rPr>
              <a:t>0</a:t>
            </a:r>
            <a:r>
              <a:rPr lang="en-US" sz="3000" dirty="0">
                <a:sym typeface="Symbol" panose="05050102010706020507" pitchFamily="18" charset="2"/>
              </a:rPr>
              <a:t> + </a:t>
            </a:r>
            <a:r>
              <a:rPr lang="en-US" sz="3000" baseline="-25000" dirty="0" smtClean="0">
                <a:sym typeface="Symbol" panose="05050102010706020507" pitchFamily="18" charset="2"/>
              </a:rPr>
              <a:t>1</a:t>
            </a:r>
            <a:r>
              <a:rPr lang="en-US" sz="3000" dirty="0" smtClean="0">
                <a:sym typeface="Symbol" panose="05050102010706020507" pitchFamily="18" charset="2"/>
              </a:rPr>
              <a:t>x</a:t>
            </a:r>
          </a:p>
          <a:p>
            <a:pPr marL="971550" lvl="1" indent="-415925"/>
            <a:r>
              <a:rPr lang="en-US" sz="3000" dirty="0" err="1" smtClean="0">
                <a:sym typeface="Symbol" panose="05050102010706020507" pitchFamily="18" charset="2"/>
              </a:rPr>
              <a:t>Contoh</a:t>
            </a:r>
            <a:r>
              <a:rPr lang="en-US" sz="3000" dirty="0" smtClean="0">
                <a:sym typeface="Symbol" panose="05050102010706020507" pitchFamily="18" charset="2"/>
              </a:rPr>
              <a:t> : </a:t>
            </a:r>
            <a:r>
              <a:rPr lang="en-US" sz="3000" dirty="0" err="1" smtClean="0">
                <a:sym typeface="Symbol" panose="05050102010706020507" pitchFamily="18" charset="2"/>
              </a:rPr>
              <a:t>Harga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tanah</a:t>
            </a:r>
            <a:r>
              <a:rPr lang="en-US" sz="3000" dirty="0" smtClean="0">
                <a:sym typeface="Symbol" panose="05050102010706020507" pitchFamily="18" charset="2"/>
              </a:rPr>
              <a:t> (Y) </a:t>
            </a:r>
            <a:r>
              <a:rPr lang="en-US" sz="3000" dirty="0" err="1" smtClean="0">
                <a:sym typeface="Symbol" panose="05050102010706020507" pitchFamily="18" charset="2"/>
              </a:rPr>
              <a:t>ditentukan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dari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luas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tanah</a:t>
            </a:r>
            <a:r>
              <a:rPr lang="en-US" sz="3000" dirty="0" smtClean="0">
                <a:sym typeface="Symbol" panose="05050102010706020507" pitchFamily="18" charset="2"/>
              </a:rPr>
              <a:t> (X)</a:t>
            </a:r>
            <a:endParaRPr lang="en-US" sz="3000" dirty="0"/>
          </a:p>
          <a:p>
            <a:pPr marL="514350" indent="-514350"/>
            <a:r>
              <a:rPr lang="en-US" sz="3000" dirty="0" smtClean="0"/>
              <a:t>Multiple regression</a:t>
            </a:r>
          </a:p>
          <a:p>
            <a:pPr marL="971550" lvl="1" indent="-428625"/>
            <a:r>
              <a:rPr lang="en-US" sz="3000" dirty="0" err="1" smtClean="0"/>
              <a:t>Regresi</a:t>
            </a:r>
            <a:r>
              <a:rPr lang="en-US" sz="3000" dirty="0" smtClean="0"/>
              <a:t> yang </a:t>
            </a:r>
            <a:r>
              <a:rPr lang="en-US" sz="3000" dirty="0" err="1" smtClean="0"/>
              <a:t>memiliki</a:t>
            </a:r>
            <a:r>
              <a:rPr lang="en-US" sz="3000" dirty="0" smtClean="0"/>
              <a:t> </a:t>
            </a:r>
            <a:r>
              <a:rPr lang="en-US" sz="3000" dirty="0" err="1" smtClean="0"/>
              <a:t>lebih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 </a:t>
            </a:r>
            <a:r>
              <a:rPr lang="en-US" sz="3000" dirty="0" err="1" smtClean="0"/>
              <a:t>satu</a:t>
            </a:r>
            <a:r>
              <a:rPr lang="en-US" sz="3000" dirty="0" smtClean="0"/>
              <a:t> variable independent/</a:t>
            </a:r>
            <a:r>
              <a:rPr lang="en-US" sz="3000" dirty="0" err="1" smtClean="0"/>
              <a:t>regressor</a:t>
            </a:r>
            <a:endParaRPr lang="en-US" sz="3000" dirty="0" smtClean="0"/>
          </a:p>
          <a:p>
            <a:pPr marL="971550" lvl="1" indent="-428625"/>
            <a:r>
              <a:rPr lang="en-US" sz="3000" dirty="0" smtClean="0"/>
              <a:t>Y </a:t>
            </a:r>
            <a:r>
              <a:rPr lang="en-US" sz="3000" dirty="0"/>
              <a:t>= </a:t>
            </a:r>
            <a:r>
              <a:rPr lang="en-US" sz="3000" dirty="0">
                <a:sym typeface="Symbol" panose="05050102010706020507" pitchFamily="18" charset="2"/>
              </a:rPr>
              <a:t></a:t>
            </a:r>
            <a:r>
              <a:rPr lang="en-US" sz="3000" baseline="-25000" dirty="0">
                <a:sym typeface="Symbol" panose="05050102010706020507" pitchFamily="18" charset="2"/>
              </a:rPr>
              <a:t>0</a:t>
            </a:r>
            <a:r>
              <a:rPr lang="en-US" sz="3000" dirty="0">
                <a:sym typeface="Symbol" panose="05050102010706020507" pitchFamily="18" charset="2"/>
              </a:rPr>
              <a:t> + </a:t>
            </a:r>
            <a:r>
              <a:rPr lang="en-US" sz="3000" baseline="-25000" dirty="0" smtClean="0">
                <a:sym typeface="Symbol" panose="05050102010706020507" pitchFamily="18" charset="2"/>
              </a:rPr>
              <a:t>1</a:t>
            </a:r>
            <a:r>
              <a:rPr lang="en-US" sz="3000" dirty="0" smtClean="0">
                <a:sym typeface="Symbol" panose="05050102010706020507" pitchFamily="18" charset="2"/>
              </a:rPr>
              <a:t>x</a:t>
            </a:r>
            <a:r>
              <a:rPr lang="en-US" sz="3000" baseline="-25000" dirty="0">
                <a:sym typeface="Symbol" panose="05050102010706020507" pitchFamily="18" charset="2"/>
              </a:rPr>
              <a:t>1</a:t>
            </a:r>
            <a:r>
              <a:rPr lang="en-US" sz="3000" dirty="0" smtClean="0">
                <a:sym typeface="Symbol" panose="05050102010706020507" pitchFamily="18" charset="2"/>
              </a:rPr>
              <a:t> + </a:t>
            </a:r>
            <a:r>
              <a:rPr lang="en-US" sz="3000" baseline="-25000" dirty="0" smtClean="0">
                <a:sym typeface="Symbol" panose="05050102010706020507" pitchFamily="18" charset="2"/>
              </a:rPr>
              <a:t>2</a:t>
            </a:r>
            <a:r>
              <a:rPr lang="en-US" sz="3000" dirty="0" smtClean="0">
                <a:sym typeface="Symbol" panose="05050102010706020507" pitchFamily="18" charset="2"/>
              </a:rPr>
              <a:t>x</a:t>
            </a:r>
            <a:r>
              <a:rPr lang="en-US" sz="3000" baseline="-25000" dirty="0" smtClean="0">
                <a:sym typeface="Symbol" panose="05050102010706020507" pitchFamily="18" charset="2"/>
              </a:rPr>
              <a:t>2</a:t>
            </a:r>
          </a:p>
          <a:p>
            <a:pPr marL="971550" lvl="1" indent="-428625"/>
            <a:r>
              <a:rPr lang="en-US" sz="3000" dirty="0" err="1"/>
              <a:t>Harga</a:t>
            </a:r>
            <a:r>
              <a:rPr lang="en-US" sz="3000" dirty="0"/>
              <a:t> </a:t>
            </a:r>
            <a:r>
              <a:rPr lang="en-US" sz="3000" dirty="0" err="1"/>
              <a:t>tanah</a:t>
            </a:r>
            <a:r>
              <a:rPr lang="en-US" sz="3000" dirty="0"/>
              <a:t> </a:t>
            </a:r>
            <a:r>
              <a:rPr lang="en-US" sz="3000" dirty="0" smtClean="0"/>
              <a:t>(Y) </a:t>
            </a:r>
            <a:r>
              <a:rPr lang="en-US" sz="3000" dirty="0" err="1" smtClean="0"/>
              <a:t>ditentukan</a:t>
            </a:r>
            <a:r>
              <a:rPr lang="en-US" sz="3000" dirty="0" smtClean="0"/>
              <a:t> </a:t>
            </a:r>
            <a:r>
              <a:rPr lang="en-US" sz="3000" dirty="0" err="1"/>
              <a:t>dari</a:t>
            </a:r>
            <a:r>
              <a:rPr lang="en-US" sz="3000" dirty="0"/>
              <a:t> </a:t>
            </a:r>
            <a:r>
              <a:rPr lang="en-US" sz="3000" dirty="0" err="1"/>
              <a:t>luas</a:t>
            </a:r>
            <a:r>
              <a:rPr lang="en-US" sz="3000" dirty="0"/>
              <a:t> </a:t>
            </a:r>
            <a:r>
              <a:rPr lang="en-US" sz="3000" dirty="0" err="1" smtClean="0"/>
              <a:t>tanah</a:t>
            </a:r>
            <a:r>
              <a:rPr lang="en-US" sz="3000" dirty="0" smtClean="0"/>
              <a:t> (X1)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lokasi</a:t>
            </a:r>
            <a:r>
              <a:rPr lang="en-US" sz="3000" dirty="0"/>
              <a:t> </a:t>
            </a:r>
            <a:r>
              <a:rPr lang="en-US" sz="3000" dirty="0" err="1" smtClean="0"/>
              <a:t>tanah</a:t>
            </a:r>
            <a:r>
              <a:rPr lang="en-US" sz="3000" dirty="0" smtClean="0"/>
              <a:t> (X2)</a:t>
            </a:r>
            <a:endParaRPr lang="en-US" sz="3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45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model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920222" cy="4400550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571500" lvl="1" indent="-547688">
              <a:spcBef>
                <a:spcPts val="1200"/>
              </a:spcBef>
              <a:spcAft>
                <a:spcPts val="200"/>
              </a:spcAft>
              <a:buClr>
                <a:srgbClr val="00FF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000" dirty="0" err="1" smtClean="0"/>
              <a:t>Persamaan</a:t>
            </a:r>
            <a:r>
              <a:rPr lang="en-US" sz="3000" dirty="0" smtClean="0"/>
              <a:t> linier Y </a:t>
            </a:r>
            <a:r>
              <a:rPr lang="en-US" sz="3000" dirty="0"/>
              <a:t>= </a:t>
            </a:r>
            <a:r>
              <a:rPr lang="en-US" sz="3000" dirty="0">
                <a:sym typeface="Symbol" panose="05050102010706020507" pitchFamily="18" charset="2"/>
              </a:rPr>
              <a:t></a:t>
            </a:r>
            <a:r>
              <a:rPr lang="en-US" sz="3000" baseline="-25000" dirty="0">
                <a:sym typeface="Symbol" panose="05050102010706020507" pitchFamily="18" charset="2"/>
              </a:rPr>
              <a:t>0</a:t>
            </a:r>
            <a:r>
              <a:rPr lang="en-US" sz="3000" dirty="0">
                <a:sym typeface="Symbol" panose="05050102010706020507" pitchFamily="18" charset="2"/>
              </a:rPr>
              <a:t> + </a:t>
            </a:r>
            <a:r>
              <a:rPr lang="en-US" sz="3000" baseline="-25000" dirty="0" smtClean="0">
                <a:sym typeface="Symbol" panose="05050102010706020507" pitchFamily="18" charset="2"/>
              </a:rPr>
              <a:t>1</a:t>
            </a:r>
            <a:r>
              <a:rPr lang="en-US" sz="3000" dirty="0" smtClean="0">
                <a:sym typeface="Symbol" panose="05050102010706020507" pitchFamily="18" charset="2"/>
              </a:rPr>
              <a:t>x </a:t>
            </a:r>
            <a:r>
              <a:rPr lang="en-US" sz="3000" dirty="0" err="1" smtClean="0">
                <a:sym typeface="Symbol" panose="05050102010706020507" pitchFamily="18" charset="2"/>
              </a:rPr>
              <a:t>adalah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persamaan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untuk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memperkirakan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nilai</a:t>
            </a:r>
            <a:r>
              <a:rPr lang="en-US" sz="3000" dirty="0" smtClean="0">
                <a:sym typeface="Symbol" panose="05050102010706020507" pitchFamily="18" charset="2"/>
              </a:rPr>
              <a:t> yang </a:t>
            </a:r>
            <a:r>
              <a:rPr lang="en-US" sz="3000" dirty="0" err="1" smtClean="0">
                <a:sym typeface="Symbol" panose="05050102010706020507" pitchFamily="18" charset="2"/>
              </a:rPr>
              <a:t>sederhana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dari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sesuatu</a:t>
            </a:r>
            <a:r>
              <a:rPr lang="en-US" sz="3000" dirty="0" smtClean="0">
                <a:sym typeface="Symbol" panose="05050102010706020507" pitchFamily="18" charset="2"/>
              </a:rPr>
              <a:t> yang </a:t>
            </a:r>
            <a:r>
              <a:rPr lang="en-US" sz="3000" dirty="0" err="1" smtClean="0">
                <a:sym typeface="Symbol" panose="05050102010706020507" pitchFamily="18" charset="2"/>
              </a:rPr>
              <a:t>tidak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diketahui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atau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sangat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kompleks</a:t>
            </a:r>
            <a:endParaRPr lang="en-US" sz="3000" dirty="0" smtClean="0">
              <a:sym typeface="Symbol" panose="05050102010706020507" pitchFamily="18" charset="2"/>
            </a:endParaRPr>
          </a:p>
          <a:p>
            <a:pPr marL="571500" lvl="1" indent="-547688">
              <a:spcBef>
                <a:spcPts val="1200"/>
              </a:spcBef>
              <a:spcAft>
                <a:spcPts val="200"/>
              </a:spcAft>
              <a:buClr>
                <a:srgbClr val="00FF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000" dirty="0" smtClean="0">
                <a:sym typeface="Symbol" panose="05050102010706020507" pitchFamily="18" charset="2"/>
              </a:rPr>
              <a:t>Model </a:t>
            </a:r>
            <a:r>
              <a:rPr lang="en-US" sz="3000" dirty="0" err="1" smtClean="0">
                <a:sym typeface="Symbol" panose="05050102010706020507" pitchFamily="18" charset="2"/>
              </a:rPr>
              <a:t>empiris</a:t>
            </a:r>
            <a:r>
              <a:rPr lang="en-US" sz="3000" dirty="0" smtClean="0">
                <a:sym typeface="Symbol" panose="05050102010706020507" pitchFamily="18" charset="2"/>
              </a:rPr>
              <a:t> : model yang </a:t>
            </a:r>
            <a:r>
              <a:rPr lang="en-US" sz="3000" dirty="0" err="1" smtClean="0">
                <a:sym typeface="Symbol" panose="05050102010706020507" pitchFamily="18" charset="2"/>
              </a:rPr>
              <a:t>sederhana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dan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empiris</a:t>
            </a:r>
            <a:r>
              <a:rPr lang="en-US" sz="30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15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model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920222" cy="4400550"/>
              </a:xfrm>
              <a:solidFill>
                <a:schemeClr val="tx2"/>
              </a:solidFill>
            </p:spPr>
            <p:txBody>
              <a:bodyPr>
                <a:normAutofit/>
              </a:bodyPr>
              <a:lstStyle/>
              <a:p>
                <a:pPr marL="571500" lvl="1" indent="-547688">
                  <a:spcBef>
                    <a:spcPts val="1200"/>
                  </a:spcBef>
                  <a:spcAft>
                    <a:spcPts val="200"/>
                  </a:spcAft>
                  <a:buClr>
                    <a:srgbClr val="00FF00"/>
                  </a:buClr>
                  <a:buSzPct val="100000"/>
                  <a:buFont typeface="Wingdings" panose="05000000000000000000" pitchFamily="2" charset="2"/>
                  <a:buChar char="v"/>
                </a:pPr>
                <a:r>
                  <a:rPr lang="en-US" sz="3000" dirty="0" smtClean="0"/>
                  <a:t>Model statistic : model yang </a:t>
                </a:r>
                <a:r>
                  <a:rPr lang="en-US" sz="3000" dirty="0" err="1" smtClean="0"/>
                  <a:t>menggunakan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fungsi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statistik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untuk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menggambarkan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suatu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sistem</a:t>
                </a:r>
                <a:endParaRPr lang="en-US" sz="3000" dirty="0" smtClean="0"/>
              </a:p>
              <a:p>
                <a:pPr marL="571500" lvl="1" indent="-547688">
                  <a:spcBef>
                    <a:spcPts val="1200"/>
                  </a:spcBef>
                  <a:spcAft>
                    <a:spcPts val="200"/>
                  </a:spcAft>
                  <a:buClr>
                    <a:srgbClr val="00FF00"/>
                  </a:buClr>
                  <a:buSzPct val="100000"/>
                  <a:buFont typeface="Wingdings" panose="05000000000000000000" pitchFamily="2" charset="2"/>
                  <a:buChar char="v"/>
                </a:pPr>
                <a:r>
                  <a:rPr lang="en-US" sz="3000" dirty="0" err="1" smtClean="0"/>
                  <a:t>Nilai</a:t>
                </a:r>
                <a:r>
                  <a:rPr lang="en-US" sz="3000" dirty="0" smtClean="0"/>
                  <a:t> Y (dependent variable) </a:t>
                </a:r>
                <a:r>
                  <a:rPr lang="en-US" sz="3000" dirty="0" err="1" smtClean="0"/>
                  <a:t>selain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tergantung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pada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nilai</a:t>
                </a:r>
                <a:r>
                  <a:rPr lang="en-US" sz="3000" dirty="0" smtClean="0"/>
                  <a:t> x (independent variable) </a:t>
                </a:r>
                <a:r>
                  <a:rPr lang="en-US" sz="3000" dirty="0" err="1" smtClean="0"/>
                  <a:t>juga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dipengaruhi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oleh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komponen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bilangan</a:t>
                </a:r>
                <a:r>
                  <a:rPr lang="en-US" sz="3000" dirty="0" smtClean="0"/>
                  <a:t> random.</a:t>
                </a:r>
              </a:p>
              <a:p>
                <a:pPr marL="571500" lvl="1" indent="-547688">
                  <a:spcBef>
                    <a:spcPts val="1200"/>
                  </a:spcBef>
                  <a:spcAft>
                    <a:spcPts val="200"/>
                  </a:spcAft>
                  <a:buClr>
                    <a:srgbClr val="00FF00"/>
                  </a:buClr>
                  <a:buSzPct val="100000"/>
                  <a:buFont typeface="Wingdings" panose="05000000000000000000" pitchFamily="2" charset="2"/>
                  <a:buChar char="v"/>
                </a:pPr>
                <a:r>
                  <a:rPr lang="en-US" sz="3000" dirty="0"/>
                  <a:t>Y = </a:t>
                </a:r>
                <a:r>
                  <a:rPr lang="en-US" sz="3000" dirty="0">
                    <a:sym typeface="Symbol" panose="05050102010706020507" pitchFamily="18" charset="2"/>
                  </a:rPr>
                  <a:t></a:t>
                </a:r>
                <a:r>
                  <a:rPr lang="en-US" sz="3000" baseline="-25000" dirty="0">
                    <a:sym typeface="Symbol" panose="05050102010706020507" pitchFamily="18" charset="2"/>
                  </a:rPr>
                  <a:t>0</a:t>
                </a:r>
                <a:r>
                  <a:rPr lang="en-US" sz="3000" dirty="0">
                    <a:sym typeface="Symbol" panose="05050102010706020507" pitchFamily="18" charset="2"/>
                  </a:rPr>
                  <a:t> + </a:t>
                </a:r>
                <a:r>
                  <a:rPr lang="en-US" sz="3000" baseline="-25000" dirty="0" smtClean="0">
                    <a:sym typeface="Symbol" panose="05050102010706020507" pitchFamily="18" charset="2"/>
                  </a:rPr>
                  <a:t>1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x +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𝜖</m:t>
                    </m:r>
                  </m:oMath>
                </a14:m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dimana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𝜖</m:t>
                    </m:r>
                  </m:oMath>
                </a14:m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adalah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komponen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bilangan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random</a:t>
                </a:r>
              </a:p>
              <a:p>
                <a:pPr marL="571500" lvl="1" indent="-547688">
                  <a:spcBef>
                    <a:spcPts val="1200"/>
                  </a:spcBef>
                  <a:spcAft>
                    <a:spcPts val="200"/>
                  </a:spcAft>
                  <a:buClr>
                    <a:srgbClr val="00FF00"/>
                  </a:buClr>
                  <a:buSzPct val="100000"/>
                  <a:buFont typeface="Wingdings" panose="05000000000000000000" pitchFamily="2" charset="2"/>
                  <a:buChar char="v"/>
                </a:pPr>
                <a:r>
                  <a:rPr lang="en-US" sz="3000" dirty="0" smtClean="0">
                    <a:sym typeface="Symbol" panose="05050102010706020507" pitchFamily="18" charset="2"/>
                  </a:rPr>
                  <a:t>Data yang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digunakan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biasanya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degenerate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oleh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sistem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,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bukan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data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aktual</a:t>
                </a:r>
                <a:endParaRPr lang="en-US" sz="3000" dirty="0" smtClean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920222" cy="4400550"/>
              </a:xfrm>
              <a:blipFill rotWithShape="0">
                <a:blip r:embed="rId2" cstate="print"/>
                <a:stretch>
                  <a:fillRect l="-1340" t="-2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390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920222" cy="4400550"/>
              </a:xfrm>
              <a:solidFill>
                <a:schemeClr val="tx2"/>
              </a:solidFill>
            </p:spPr>
            <p:txBody>
              <a:bodyPr>
                <a:normAutofit/>
              </a:bodyPr>
              <a:lstStyle/>
              <a:p>
                <a:pPr marL="571500" lvl="1" indent="-547688">
                  <a:spcBef>
                    <a:spcPts val="1200"/>
                  </a:spcBef>
                  <a:spcAft>
                    <a:spcPts val="200"/>
                  </a:spcAft>
                  <a:buClr>
                    <a:srgbClr val="00FF00"/>
                  </a:buClr>
                  <a:buSzPct val="100000"/>
                  <a:buFont typeface="Wingdings" panose="05000000000000000000" pitchFamily="2" charset="2"/>
                  <a:buChar char="v"/>
                </a:pPr>
                <a:r>
                  <a:rPr lang="en-US" sz="3000" dirty="0" smtClean="0"/>
                  <a:t>Aspek </a:t>
                </a:r>
                <a:r>
                  <a:rPr lang="en-US" sz="3000" dirty="0" err="1" smtClean="0"/>
                  <a:t>penting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dari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analisa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regresi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adalah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memperkirakan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besaran</a:t>
                </a:r>
                <a:r>
                  <a:rPr lang="en-US" sz="3000" dirty="0" smtClean="0"/>
                  <a:t> parameter </a:t>
                </a:r>
                <a:r>
                  <a:rPr lang="en-US" sz="3000" dirty="0">
                    <a:sym typeface="Symbol" panose="05050102010706020507" pitchFamily="18" charset="2"/>
                  </a:rPr>
                  <a:t></a:t>
                </a:r>
                <a:r>
                  <a:rPr lang="en-US" sz="3000" baseline="-25000" dirty="0" smtClean="0">
                    <a:sym typeface="Symbol" panose="05050102010706020507" pitchFamily="18" charset="2"/>
                  </a:rPr>
                  <a:t>0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dan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>
                    <a:sym typeface="Symbol" panose="05050102010706020507" pitchFamily="18" charset="2"/>
                  </a:rPr>
                  <a:t></a:t>
                </a:r>
                <a:r>
                  <a:rPr lang="en-US" sz="3000" baseline="-25000" dirty="0" smtClean="0">
                    <a:sym typeface="Symbol" panose="05050102010706020507" pitchFamily="18" charset="2"/>
                  </a:rPr>
                  <a:t>1</a:t>
                </a:r>
                <a:endParaRPr lang="en-US" sz="3000" dirty="0" smtClean="0">
                  <a:sym typeface="Symbol" panose="05050102010706020507" pitchFamily="18" charset="2"/>
                </a:endParaRPr>
              </a:p>
              <a:p>
                <a:pPr marL="571500" lvl="1" indent="-547688">
                  <a:spcBef>
                    <a:spcPts val="1200"/>
                  </a:spcBef>
                  <a:spcAft>
                    <a:spcPts val="200"/>
                  </a:spcAft>
                  <a:buClr>
                    <a:srgbClr val="00FF00"/>
                  </a:buClr>
                  <a:buSzPct val="100000"/>
                  <a:buFont typeface="Wingdings" panose="05000000000000000000" pitchFamily="2" charset="2"/>
                  <a:buChar char="v"/>
                </a:pPr>
                <a:r>
                  <a:rPr lang="en-US" sz="3000" dirty="0" err="1" smtClean="0">
                    <a:sym typeface="Symbol" panose="05050102010706020507" pitchFamily="18" charset="2"/>
                  </a:rPr>
                  <a:t>Dengan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asumsi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bahwa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estimasi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nilai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>
                    <a:sym typeface="Symbol" panose="05050102010706020507" pitchFamily="18" charset="2"/>
                  </a:rPr>
                  <a:t></a:t>
                </a:r>
                <a:r>
                  <a:rPr lang="en-US" sz="3000" baseline="-25000" dirty="0">
                    <a:sym typeface="Symbol" panose="05050102010706020507" pitchFamily="18" charset="2"/>
                  </a:rPr>
                  <a:t>0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adalah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b</a:t>
                </a:r>
                <a:r>
                  <a:rPr lang="en-US" sz="3000" baseline="-25000" dirty="0">
                    <a:sym typeface="Symbol" panose="05050102010706020507" pitchFamily="18" charset="2"/>
                  </a:rPr>
                  <a:t>0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dan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estimasi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nilai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>
                    <a:sym typeface="Symbol" panose="05050102010706020507" pitchFamily="18" charset="2"/>
                  </a:rPr>
                  <a:t></a:t>
                </a:r>
                <a:r>
                  <a:rPr lang="en-US" sz="30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adalah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b</a:t>
                </a:r>
                <a:r>
                  <a:rPr lang="en-US" sz="30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maka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estimasi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garis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regresi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(fitted regression line)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dapat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dicari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dengan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persamaan</a:t>
                </a:r>
                <a:endParaRPr lang="en-US" sz="3000" dirty="0">
                  <a:sym typeface="Symbol" panose="05050102010706020507" pitchFamily="18" charset="2"/>
                </a:endParaRPr>
              </a:p>
              <a:p>
                <a:pPr marL="23812" lvl="1" indent="0">
                  <a:spcBef>
                    <a:spcPts val="1200"/>
                  </a:spcBef>
                  <a:spcAft>
                    <a:spcPts val="200"/>
                  </a:spcAft>
                  <a:buClr>
                    <a:srgbClr val="00FF00"/>
                  </a:buClr>
                  <a:buSzPct val="100000"/>
                  <a:buNone/>
                </a:pPr>
                <a:r>
                  <a:rPr lang="en-US" sz="3000" dirty="0" smtClean="0">
                    <a:sym typeface="Symbol" panose="05050102010706020507" pitchFamily="18" charset="2"/>
                  </a:rPr>
                  <a:t>		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= b</a:t>
                </a:r>
                <a:r>
                  <a:rPr lang="en-US" baseline="-25000" dirty="0" smtClean="0">
                    <a:sym typeface="Symbol" panose="05050102010706020507" pitchFamily="18" charset="2"/>
                  </a:rPr>
                  <a:t>0</a:t>
                </a:r>
                <a:r>
                  <a:rPr lang="en-US" dirty="0" smtClean="0">
                    <a:sym typeface="Symbol" panose="05050102010706020507" pitchFamily="18" charset="2"/>
                  </a:rPr>
                  <a:t>+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b</a:t>
                </a:r>
                <a:r>
                  <a:rPr lang="en-US" baseline="-25000" dirty="0" smtClean="0">
                    <a:sym typeface="Symbol" panose="05050102010706020507" pitchFamily="18" charset="2"/>
                  </a:rPr>
                  <a:t>1</a:t>
                </a:r>
                <a:r>
                  <a:rPr lang="en-US" dirty="0" smtClean="0">
                    <a:sym typeface="Symbol" panose="05050102010706020507" pitchFamily="18" charset="2"/>
                  </a:rPr>
                  <a:t>X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920222" cy="4400550"/>
              </a:xfrm>
              <a:blipFill rotWithShape="0">
                <a:blip r:embed="rId2" cstate="print"/>
                <a:stretch>
                  <a:fillRect l="-1340" t="-2770" r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898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</a:t>
            </a: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159687" cy="4023360"/>
              </a:xfrm>
              <a:solidFill>
                <a:schemeClr val="tx2"/>
              </a:solidFill>
            </p:spPr>
            <p:txBody>
              <a:bodyPr>
                <a:normAutofit/>
              </a:bodyPr>
              <a:lstStyle/>
              <a:p>
                <a:pPr marL="457200" indent="-400050" defTabSz="971550"/>
                <a:r>
                  <a:rPr lang="en-US" sz="3000" dirty="0" smtClean="0"/>
                  <a:t>Residual </a:t>
                </a:r>
                <a:r>
                  <a:rPr lang="en-US" sz="3000" dirty="0" err="1" smtClean="0"/>
                  <a:t>adalah</a:t>
                </a:r>
                <a:r>
                  <a:rPr lang="en-US" sz="3000" dirty="0" smtClean="0"/>
                  <a:t> </a:t>
                </a:r>
                <a:r>
                  <a:rPr lang="en-US" sz="3000" dirty="0"/>
                  <a:t>error </a:t>
                </a:r>
                <a:r>
                  <a:rPr lang="en-US" sz="3000" dirty="0" err="1"/>
                  <a:t>untuk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setiap</a:t>
                </a:r>
                <a:r>
                  <a:rPr lang="en-US" sz="3000" dirty="0"/>
                  <a:t> </a:t>
                </a:r>
                <a:r>
                  <a:rPr lang="en-US" sz="3000" dirty="0" err="1"/>
                  <a:t>estimasi</a:t>
                </a:r>
                <a:r>
                  <a:rPr lang="en-US" sz="3000" dirty="0"/>
                  <a:t> y </a:t>
                </a:r>
                <a:r>
                  <a:rPr lang="en-US" sz="3000" dirty="0" err="1"/>
                  <a:t>dibandingkan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dengan</a:t>
                </a:r>
                <a:r>
                  <a:rPr lang="en-US" sz="3000" dirty="0"/>
                  <a:t> data </a:t>
                </a:r>
                <a:r>
                  <a:rPr lang="en-US" sz="3000" dirty="0" smtClean="0"/>
                  <a:t>actual</a:t>
                </a:r>
              </a:p>
              <a:p>
                <a:pPr marL="457200" lvl="1" indent="-400050" defTabSz="971550">
                  <a:spcBef>
                    <a:spcPts val="1200"/>
                  </a:spcBef>
                  <a:spcAft>
                    <a:spcPts val="200"/>
                  </a:spcAft>
                  <a:buClr>
                    <a:srgbClr val="00FF00"/>
                  </a:buClr>
                  <a:buSzPct val="100000"/>
                  <a:buFont typeface="Wingdings" panose="05000000000000000000" pitchFamily="2" charset="2"/>
                  <a:buChar char="v"/>
                </a:pPr>
                <a:r>
                  <a:rPr lang="en-US" sz="3000" dirty="0" err="1" smtClean="0"/>
                  <a:t>Bila</a:t>
                </a:r>
                <a:r>
                  <a:rPr lang="en-US" sz="3000" dirty="0" smtClean="0"/>
                  <a:t> </a:t>
                </a:r>
                <a:r>
                  <a:rPr lang="en-US" sz="3000" dirty="0" err="1" smtClean="0"/>
                  <a:t>diketahui</a:t>
                </a:r>
                <a:r>
                  <a:rPr lang="en-US" sz="3000" dirty="0" smtClean="0"/>
                  <a:t> data </a:t>
                </a:r>
                <a:r>
                  <a:rPr lang="en-US" sz="3000" dirty="0" err="1" smtClean="0"/>
                  <a:t>regresi</a:t>
                </a:r>
                <a:r>
                  <a:rPr lang="en-US" sz="3000" dirty="0" smtClean="0"/>
                  <a:t> {(</a:t>
                </a:r>
                <a:r>
                  <a:rPr lang="en-US" sz="3000" dirty="0" err="1" smtClean="0"/>
                  <a:t>x</a:t>
                </a:r>
                <a:r>
                  <a:rPr lang="en-US" sz="3000" baseline="-25000" dirty="0" err="1"/>
                  <a:t>i</a:t>
                </a:r>
                <a:r>
                  <a:rPr lang="en-US" sz="3000" dirty="0" err="1" smtClean="0"/>
                  <a:t>,y</a:t>
                </a:r>
                <a:r>
                  <a:rPr lang="en-US" sz="3000" baseline="-25000" dirty="0" err="1" smtClean="0"/>
                  <a:t>i</a:t>
                </a:r>
                <a:r>
                  <a:rPr lang="en-US" sz="3000" dirty="0" smtClean="0"/>
                  <a:t>); </a:t>
                </a:r>
                <a:r>
                  <a:rPr lang="en-US" sz="3000" dirty="0" err="1" smtClean="0"/>
                  <a:t>i</a:t>
                </a:r>
                <a:r>
                  <a:rPr lang="en-US" sz="3000" dirty="0" smtClean="0"/>
                  <a:t>=1,2,…,n} </a:t>
                </a:r>
                <a:r>
                  <a:rPr lang="en-US" sz="3000" dirty="0" err="1" smtClean="0"/>
                  <a:t>dan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= b</a:t>
                </a:r>
                <a:r>
                  <a:rPr lang="en-US" baseline="-25000" dirty="0">
                    <a:sym typeface="Symbol" panose="05050102010706020507" pitchFamily="18" charset="2"/>
                  </a:rPr>
                  <a:t>0</a:t>
                </a:r>
                <a:r>
                  <a:rPr lang="en-US" dirty="0">
                    <a:sym typeface="Symbol" panose="05050102010706020507" pitchFamily="18" charset="2"/>
                  </a:rPr>
                  <a:t>+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b</a:t>
                </a:r>
                <a:r>
                  <a:rPr lang="en-US" baseline="-25000" dirty="0" smtClean="0">
                    <a:sym typeface="Symbol" panose="05050102010706020507" pitchFamily="18" charset="2"/>
                  </a:rPr>
                  <a:t>1</a:t>
                </a:r>
                <a:r>
                  <a:rPr lang="en-US" dirty="0" smtClean="0">
                    <a:sym typeface="Symbol" panose="05050102010706020507" pitchFamily="18" charset="2"/>
                  </a:rPr>
                  <a:t>X </a:t>
                </a:r>
                <a:r>
                  <a:rPr lang="en-US" sz="3000" dirty="0" err="1">
                    <a:sym typeface="Symbol" panose="05050102010706020507" pitchFamily="18" charset="2"/>
                  </a:rPr>
                  <a:t>maka</a:t>
                </a:r>
                <a:r>
                  <a:rPr lang="en-US" sz="3000" dirty="0">
                    <a:sym typeface="Symbol" panose="05050102010706020507" pitchFamily="18" charset="2"/>
                  </a:rPr>
                  <a:t> residual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dapat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dicari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dengan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</a:t>
                </a:r>
                <a:r>
                  <a:rPr lang="en-US" sz="3000" dirty="0" err="1" smtClean="0">
                    <a:sym typeface="Symbol" panose="05050102010706020507" pitchFamily="18" charset="2"/>
                  </a:rPr>
                  <a:t>persamaan</a:t>
                </a:r>
                <a:r>
                  <a:rPr lang="en-US" sz="3000" dirty="0" smtClean="0">
                    <a:sym typeface="Symbol" panose="05050102010706020507" pitchFamily="18" charset="2"/>
                  </a:rPr>
                  <a:t>  :</a:t>
                </a:r>
              </a:p>
              <a:p>
                <a:pPr marL="57150" lvl="1" indent="0" defTabSz="971550">
                  <a:spcBef>
                    <a:spcPts val="1200"/>
                  </a:spcBef>
                  <a:spcAft>
                    <a:spcPts val="200"/>
                  </a:spcAft>
                  <a:buClr>
                    <a:srgbClr val="00FF00"/>
                  </a:buClr>
                  <a:buSzPct val="100000"/>
                  <a:buNone/>
                </a:pPr>
                <a:endParaRPr lang="en-US" sz="3000" dirty="0" smtClean="0">
                  <a:sym typeface="Symbol" panose="05050102010706020507" pitchFamily="18" charset="2"/>
                </a:endParaRPr>
              </a:p>
              <a:p>
                <a:pPr marL="57150" lvl="1" indent="0" defTabSz="971550">
                  <a:spcBef>
                    <a:spcPts val="1200"/>
                  </a:spcBef>
                  <a:spcAft>
                    <a:spcPts val="200"/>
                  </a:spcAft>
                  <a:buClr>
                    <a:srgbClr val="00FF0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𝑦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, 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𝑑𝑒𝑛𝑔𝑎𝑛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𝑖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=1,2,…, 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m:oMathPara>
                </a14:m>
                <a:endParaRPr lang="en-US" sz="3000" dirty="0"/>
              </a:p>
              <a:p>
                <a:pPr marL="128016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159687" cy="4023360"/>
              </a:xfrm>
              <a:blipFill rotWithShape="0">
                <a:blip r:embed="rId2" cstate="print"/>
                <a:stretch>
                  <a:fillRect l="-1140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806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3714" t="33128" r="10968" b="9857"/>
          <a:stretch/>
        </p:blipFill>
        <p:spPr>
          <a:xfrm>
            <a:off x="1024128" y="2191871"/>
            <a:ext cx="8498541" cy="39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4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least-squares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727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Least square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53522" cy="4023360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571500" indent="-571500"/>
            <a:r>
              <a:rPr lang="en-US" sz="3000" dirty="0" err="1" smtClean="0"/>
              <a:t>Metode</a:t>
            </a:r>
            <a:r>
              <a:rPr lang="en-US" sz="3000" dirty="0" smtClean="0"/>
              <a:t> </a:t>
            </a:r>
            <a:r>
              <a:rPr lang="en-US" sz="3000" dirty="0"/>
              <a:t>least square : </a:t>
            </a:r>
            <a:r>
              <a:rPr lang="en-US" sz="3000" dirty="0" err="1"/>
              <a:t>metode</a:t>
            </a:r>
            <a:r>
              <a:rPr lang="en-US" sz="3000" dirty="0"/>
              <a:t> </a:t>
            </a:r>
            <a:r>
              <a:rPr lang="en-US" sz="3000" dirty="0" err="1"/>
              <a:t>untuk</a:t>
            </a:r>
            <a:r>
              <a:rPr lang="en-US" sz="3000" dirty="0"/>
              <a:t> </a:t>
            </a:r>
            <a:r>
              <a:rPr lang="en-US" sz="3000" dirty="0" err="1"/>
              <a:t>meminimasi</a:t>
            </a:r>
            <a:r>
              <a:rPr lang="en-US" sz="3000" dirty="0"/>
              <a:t> </a:t>
            </a:r>
            <a:r>
              <a:rPr lang="en-US" sz="3000" dirty="0" err="1"/>
              <a:t>estimasi</a:t>
            </a:r>
            <a:r>
              <a:rPr lang="en-US" sz="3000" dirty="0"/>
              <a:t> parameter </a:t>
            </a:r>
            <a:r>
              <a:rPr lang="en-US" sz="3000" dirty="0">
                <a:sym typeface="Symbol" panose="05050102010706020507" pitchFamily="18" charset="2"/>
              </a:rPr>
              <a:t></a:t>
            </a:r>
            <a:r>
              <a:rPr lang="en-US" sz="3000" baseline="-25000" dirty="0">
                <a:sym typeface="Symbol" panose="05050102010706020507" pitchFamily="18" charset="2"/>
              </a:rPr>
              <a:t>0 </a:t>
            </a:r>
            <a:r>
              <a:rPr lang="en-US" sz="3000" dirty="0" err="1">
                <a:sym typeface="Symbol" panose="05050102010706020507" pitchFamily="18" charset="2"/>
              </a:rPr>
              <a:t>dan</a:t>
            </a:r>
            <a:r>
              <a:rPr lang="en-US" sz="3000" dirty="0">
                <a:sym typeface="Symbol" panose="05050102010706020507" pitchFamily="18" charset="2"/>
              </a:rPr>
              <a:t> </a:t>
            </a:r>
            <a:r>
              <a:rPr lang="en-US" sz="3000" baseline="-25000" dirty="0" smtClean="0">
                <a:sym typeface="Symbol" panose="05050102010706020507" pitchFamily="18" charset="2"/>
              </a:rPr>
              <a:t>1</a:t>
            </a:r>
          </a:p>
          <a:p>
            <a:pPr marL="571500" indent="-571500"/>
            <a:r>
              <a:rPr lang="en-US" sz="3000" dirty="0" smtClean="0">
                <a:sym typeface="Symbol" panose="05050102010706020507" pitchFamily="18" charset="2"/>
              </a:rPr>
              <a:t>b</a:t>
            </a:r>
            <a:r>
              <a:rPr lang="en-US" sz="3000" baseline="-25000" dirty="0">
                <a:sym typeface="Symbol" panose="05050102010706020507" pitchFamily="18" charset="2"/>
              </a:rPr>
              <a:t>0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dan</a:t>
            </a:r>
            <a:r>
              <a:rPr lang="en-US" sz="3000" dirty="0" smtClean="0">
                <a:sym typeface="Symbol" panose="05050102010706020507" pitchFamily="18" charset="2"/>
              </a:rPr>
              <a:t> b</a:t>
            </a:r>
            <a:r>
              <a:rPr lang="en-US" sz="3000" baseline="-25000" dirty="0" smtClean="0">
                <a:sym typeface="Symbol" panose="05050102010706020507" pitchFamily="18" charset="2"/>
              </a:rPr>
              <a:t>1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sebagai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estimasi</a:t>
            </a:r>
            <a:r>
              <a:rPr lang="en-US" sz="3000" dirty="0" smtClean="0">
                <a:sym typeface="Symbol" panose="05050102010706020507" pitchFamily="18" charset="2"/>
              </a:rPr>
              <a:t> </a:t>
            </a:r>
            <a:r>
              <a:rPr lang="en-US" sz="3000" baseline="-25000" dirty="0">
                <a:sym typeface="Symbol" panose="05050102010706020507" pitchFamily="18" charset="2"/>
              </a:rPr>
              <a:t>0 </a:t>
            </a:r>
            <a:r>
              <a:rPr lang="en-US" sz="3000" dirty="0" err="1">
                <a:sym typeface="Symbol" panose="05050102010706020507" pitchFamily="18" charset="2"/>
              </a:rPr>
              <a:t>dan</a:t>
            </a:r>
            <a:r>
              <a:rPr lang="en-US" sz="3000" dirty="0">
                <a:sym typeface="Symbol" panose="05050102010706020507" pitchFamily="18" charset="2"/>
              </a:rPr>
              <a:t> </a:t>
            </a:r>
            <a:r>
              <a:rPr lang="en-US" sz="3000" baseline="-25000" dirty="0" smtClean="0">
                <a:sym typeface="Symbol" panose="05050102010706020507" pitchFamily="18" charset="2"/>
              </a:rPr>
              <a:t>1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harus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dicari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sedemikian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hingga</a:t>
            </a:r>
            <a:r>
              <a:rPr lang="en-US" sz="3000" dirty="0" smtClean="0">
                <a:sym typeface="Symbol" panose="05050102010706020507" pitchFamily="18" charset="2"/>
              </a:rPr>
              <a:t> sum of square </a:t>
            </a:r>
            <a:r>
              <a:rPr lang="en-US" sz="3000" dirty="0" err="1" smtClean="0">
                <a:sym typeface="Symbol" panose="05050102010706020507" pitchFamily="18" charset="2"/>
              </a:rPr>
              <a:t>dari</a:t>
            </a:r>
            <a:r>
              <a:rPr lang="en-US" sz="3000" dirty="0" smtClean="0">
                <a:sym typeface="Symbol" panose="05050102010706020507" pitchFamily="18" charset="2"/>
              </a:rPr>
              <a:t> residual </a:t>
            </a:r>
            <a:r>
              <a:rPr lang="en-US" sz="3000" dirty="0" err="1" smtClean="0">
                <a:sym typeface="Symbol" panose="05050102010706020507" pitchFamily="18" charset="2"/>
              </a:rPr>
              <a:t>bernilai</a:t>
            </a:r>
            <a:r>
              <a:rPr lang="en-US" sz="3000" dirty="0" smtClean="0">
                <a:sym typeface="Symbol" panose="05050102010706020507" pitchFamily="18" charset="2"/>
              </a:rPr>
              <a:t> minimum</a:t>
            </a:r>
            <a:endParaRPr lang="en-US" sz="3000" baseline="-25000" dirty="0">
              <a:sym typeface="Symbol" panose="05050102010706020507" pitchFamily="18" charset="2"/>
            </a:endParaRPr>
          </a:p>
          <a:p>
            <a:pPr marL="571500" indent="-571500"/>
            <a:endParaRPr lang="en-US" sz="3000" baseline="-25000" dirty="0" smtClean="0">
              <a:sym typeface="Symbol" panose="05050102010706020507" pitchFamily="18" charset="2"/>
            </a:endParaRPr>
          </a:p>
          <a:p>
            <a:pPr marL="571500" indent="-571500"/>
            <a:endParaRPr lang="en-US" sz="3000" dirty="0"/>
          </a:p>
          <a:p>
            <a:pPr marL="577850" lvl="1" indent="-244475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5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square of the errors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53522" cy="4023360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571500" indent="-571500"/>
            <a:r>
              <a:rPr lang="en-US" sz="3000" dirty="0" smtClean="0">
                <a:sym typeface="Symbol" panose="05050102010706020507" pitchFamily="18" charset="2"/>
              </a:rPr>
              <a:t>Residual sum of square </a:t>
            </a:r>
            <a:r>
              <a:rPr lang="en-US" sz="3000" dirty="0" err="1" smtClean="0">
                <a:sym typeface="Symbol" panose="05050102010706020507" pitchFamily="18" charset="2"/>
              </a:rPr>
              <a:t>disebut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juga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dengan</a:t>
            </a:r>
            <a:r>
              <a:rPr lang="en-US" sz="3000" dirty="0" smtClean="0">
                <a:sym typeface="Symbol" panose="05050102010706020507" pitchFamily="18" charset="2"/>
              </a:rPr>
              <a:t> sum of square of the errors (SSE)</a:t>
            </a:r>
          </a:p>
          <a:p>
            <a:pPr marL="571500" indent="-571500"/>
            <a:endParaRPr lang="en-US" sz="3000" dirty="0">
              <a:sym typeface="Symbol" panose="05050102010706020507" pitchFamily="18" charset="2"/>
            </a:endParaRPr>
          </a:p>
          <a:p>
            <a:pPr marL="571500" indent="-571500"/>
            <a:endParaRPr lang="en-US" sz="3000" dirty="0" smtClean="0">
              <a:sym typeface="Symbol" panose="05050102010706020507" pitchFamily="18" charset="2"/>
            </a:endParaRPr>
          </a:p>
          <a:p>
            <a:pPr marL="571500" indent="-571500"/>
            <a:endParaRPr lang="en-US" sz="3000" baseline="-25000" dirty="0" smtClean="0">
              <a:sym typeface="Symbol" panose="05050102010706020507" pitchFamily="18" charset="2"/>
            </a:endParaRPr>
          </a:p>
          <a:p>
            <a:pPr marL="571500" indent="-571500"/>
            <a:endParaRPr lang="en-US" sz="3000" dirty="0"/>
          </a:p>
          <a:p>
            <a:pPr marL="577850" lvl="1" indent="-244475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3636" t="50702" r="15205" b="35246"/>
          <a:stretch/>
        </p:blipFill>
        <p:spPr>
          <a:xfrm>
            <a:off x="1694330" y="3363661"/>
            <a:ext cx="834656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9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OUTLINE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linier</a:t>
            </a:r>
            <a:endParaRPr lang="id-ID" dirty="0" smtClean="0"/>
          </a:p>
          <a:p>
            <a:r>
              <a:rPr lang="en-US" dirty="0" err="1" smtClean="0"/>
              <a:t>Regresi</a:t>
            </a:r>
            <a:r>
              <a:rPr lang="en-US" dirty="0" smtClean="0"/>
              <a:t> Linier</a:t>
            </a:r>
          </a:p>
          <a:p>
            <a:r>
              <a:rPr lang="en-US" dirty="0" err="1" smtClean="0"/>
              <a:t>Metode</a:t>
            </a:r>
            <a:r>
              <a:rPr lang="en-US" dirty="0" smtClean="0"/>
              <a:t> Least-Square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xmlns="" val="37703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cap="none" dirty="0" smtClean="0"/>
              <a:t>b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cap="none" dirty="0" smtClean="0"/>
              <a:t>b</a:t>
            </a:r>
            <a:r>
              <a:rPr lang="en-US" baseline="-25000" dirty="0"/>
              <a:t>1</a:t>
            </a:r>
            <a:endParaRPr lang="id-ID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53522" cy="4023360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571500" indent="-571500"/>
            <a:r>
              <a:rPr lang="en-US" sz="3000" dirty="0" err="1" smtClean="0">
                <a:sym typeface="Symbol" panose="05050102010706020507" pitchFamily="18" charset="2"/>
              </a:rPr>
              <a:t>Untuk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mendapatkan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nilai</a:t>
            </a:r>
            <a:r>
              <a:rPr lang="en-US" sz="3000" dirty="0" smtClean="0">
                <a:sym typeface="Symbol" panose="05050102010706020507" pitchFamily="18" charset="2"/>
              </a:rPr>
              <a:t> b</a:t>
            </a:r>
            <a:r>
              <a:rPr lang="en-US" sz="3000" baseline="-25000" dirty="0" smtClean="0">
                <a:sym typeface="Symbol" panose="05050102010706020507" pitchFamily="18" charset="2"/>
              </a:rPr>
              <a:t>0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>
                <a:sym typeface="Symbol" panose="05050102010706020507" pitchFamily="18" charset="2"/>
              </a:rPr>
              <a:t>dan</a:t>
            </a:r>
            <a:r>
              <a:rPr lang="en-US" sz="3000" dirty="0">
                <a:sym typeface="Symbol" panose="05050102010706020507" pitchFamily="18" charset="2"/>
              </a:rPr>
              <a:t> </a:t>
            </a:r>
            <a:r>
              <a:rPr lang="en-US" sz="3000" dirty="0" smtClean="0">
                <a:sym typeface="Symbol" panose="05050102010706020507" pitchFamily="18" charset="2"/>
              </a:rPr>
              <a:t>b</a:t>
            </a:r>
            <a:r>
              <a:rPr lang="en-US" sz="3000" baseline="-25000" dirty="0">
                <a:sym typeface="Symbol" panose="05050102010706020507" pitchFamily="18" charset="2"/>
              </a:rPr>
              <a:t>1</a:t>
            </a:r>
            <a:r>
              <a:rPr lang="en-US" sz="3000" dirty="0" smtClean="0">
                <a:sym typeface="Symbol" panose="05050102010706020507" pitchFamily="18" charset="2"/>
              </a:rPr>
              <a:t>, SSE </a:t>
            </a:r>
            <a:r>
              <a:rPr lang="en-US" sz="3000" dirty="0" err="1" smtClean="0">
                <a:sym typeface="Symbol" panose="05050102010706020507" pitchFamily="18" charset="2"/>
              </a:rPr>
              <a:t>diturunkan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terhadap</a:t>
            </a:r>
            <a:r>
              <a:rPr lang="en-US" sz="3000" dirty="0" smtClean="0">
                <a:sym typeface="Symbol" panose="05050102010706020507" pitchFamily="18" charset="2"/>
              </a:rPr>
              <a:t> b</a:t>
            </a:r>
            <a:r>
              <a:rPr lang="en-US" sz="3000" baseline="-25000" dirty="0" smtClean="0">
                <a:sym typeface="Symbol" panose="05050102010706020507" pitchFamily="18" charset="2"/>
              </a:rPr>
              <a:t>0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>
                <a:sym typeface="Symbol" panose="05050102010706020507" pitchFamily="18" charset="2"/>
              </a:rPr>
              <a:t>dan</a:t>
            </a:r>
            <a:r>
              <a:rPr lang="en-US" sz="3000" dirty="0">
                <a:sym typeface="Symbol" panose="05050102010706020507" pitchFamily="18" charset="2"/>
              </a:rPr>
              <a:t> </a:t>
            </a:r>
            <a:r>
              <a:rPr lang="en-US" sz="3000" dirty="0" smtClean="0">
                <a:sym typeface="Symbol" panose="05050102010706020507" pitchFamily="18" charset="2"/>
              </a:rPr>
              <a:t>b</a:t>
            </a:r>
            <a:r>
              <a:rPr lang="en-US" sz="3000" baseline="-25000" dirty="0" smtClean="0">
                <a:sym typeface="Symbol" panose="05050102010706020507" pitchFamily="18" charset="2"/>
              </a:rPr>
              <a:t>1</a:t>
            </a:r>
          </a:p>
          <a:p>
            <a:pPr marL="571500" indent="-571500"/>
            <a:endParaRPr lang="en-US" sz="3000" dirty="0" smtClean="0">
              <a:sym typeface="Symbol" panose="05050102010706020507" pitchFamily="18" charset="2"/>
            </a:endParaRPr>
          </a:p>
          <a:p>
            <a:pPr marL="571500" indent="-571500"/>
            <a:endParaRPr lang="en-US" sz="3000" dirty="0">
              <a:sym typeface="Symbol" panose="05050102010706020507" pitchFamily="18" charset="2"/>
            </a:endParaRPr>
          </a:p>
          <a:p>
            <a:pPr marL="571500" indent="-571500"/>
            <a:endParaRPr lang="en-US" sz="3000" dirty="0" smtClean="0">
              <a:sym typeface="Symbol" panose="05050102010706020507" pitchFamily="18" charset="2"/>
            </a:endParaRPr>
          </a:p>
          <a:p>
            <a:pPr marL="571500" indent="-571500"/>
            <a:r>
              <a:rPr lang="en-US" sz="3000" dirty="0" err="1" smtClean="0">
                <a:sym typeface="Symbol" panose="05050102010706020507" pitchFamily="18" charset="2"/>
              </a:rPr>
              <a:t>Dengan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memberi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nilai</a:t>
            </a:r>
            <a:r>
              <a:rPr lang="en-US" sz="3000" dirty="0" smtClean="0">
                <a:sym typeface="Symbol" panose="05050102010706020507" pitchFamily="18" charset="2"/>
              </a:rPr>
              <a:t> partial derivative =0 </a:t>
            </a:r>
            <a:r>
              <a:rPr lang="en-US" sz="3000" dirty="0" err="1" smtClean="0">
                <a:sym typeface="Symbol" panose="05050102010706020507" pitchFamily="18" charset="2"/>
              </a:rPr>
              <a:t>maka</a:t>
            </a:r>
            <a:r>
              <a:rPr lang="en-US" sz="3000" dirty="0" smtClean="0">
                <a:sym typeface="Symbol" panose="05050102010706020507" pitchFamily="18" charset="2"/>
              </a:rPr>
              <a:t> </a:t>
            </a:r>
            <a:r>
              <a:rPr lang="en-US" sz="3000" dirty="0" err="1" smtClean="0">
                <a:sym typeface="Symbol" panose="05050102010706020507" pitchFamily="18" charset="2"/>
              </a:rPr>
              <a:t>didapat</a:t>
            </a:r>
            <a:endParaRPr lang="en-US" sz="3000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3000" dirty="0" smtClean="0">
                <a:sym typeface="Symbol" panose="05050102010706020507" pitchFamily="18" charset="2"/>
              </a:rPr>
              <a:t> </a:t>
            </a:r>
          </a:p>
          <a:p>
            <a:pPr marL="571500" indent="-571500"/>
            <a:endParaRPr lang="en-US" sz="3000" baseline="-25000" dirty="0">
              <a:sym typeface="Symbol" panose="05050102010706020507" pitchFamily="18" charset="2"/>
            </a:endParaRPr>
          </a:p>
          <a:p>
            <a:pPr marL="571500" indent="-571500"/>
            <a:endParaRPr lang="en-US" sz="3000" baseline="-25000" dirty="0" smtClean="0">
              <a:sym typeface="Symbol" panose="05050102010706020507" pitchFamily="18" charset="2"/>
            </a:endParaRPr>
          </a:p>
          <a:p>
            <a:pPr marL="571500" indent="-571500"/>
            <a:endParaRPr lang="en-US" sz="3000" dirty="0"/>
          </a:p>
          <a:p>
            <a:pPr marL="577850" lvl="1" indent="-244475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3636" t="50702" r="15205" b="35246"/>
          <a:stretch/>
        </p:blipFill>
        <p:spPr>
          <a:xfrm>
            <a:off x="2215311" y="3257982"/>
            <a:ext cx="5446059" cy="797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23611" t="32159" r="5388" b="54266"/>
          <a:stretch/>
        </p:blipFill>
        <p:spPr>
          <a:xfrm>
            <a:off x="2215311" y="4085873"/>
            <a:ext cx="9238129" cy="941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39734" t="46897" r="18616" b="42825"/>
          <a:stretch/>
        </p:blipFill>
        <p:spPr>
          <a:xfrm>
            <a:off x="2361033" y="5723873"/>
            <a:ext cx="5981539" cy="78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cap="none" dirty="0"/>
              <a:t>b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cap="none" dirty="0" smtClean="0"/>
              <a:t>b</a:t>
            </a:r>
            <a:r>
              <a:rPr lang="en-US" baseline="-25000" dirty="0" smtClean="0"/>
              <a:t>1 </a:t>
            </a:r>
            <a:r>
              <a:rPr lang="en-US" sz="2400" dirty="0" smtClean="0"/>
              <a:t>(</a:t>
            </a:r>
            <a:r>
              <a:rPr lang="en-US" sz="2400" dirty="0" err="1" smtClean="0"/>
              <a:t>lanjutan</a:t>
            </a:r>
            <a:r>
              <a:rPr lang="en-US" sz="2400" dirty="0" smtClean="0"/>
              <a:t>)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42048" cy="402336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simultan</a:t>
            </a:r>
            <a:endParaRPr lang="en-US" dirty="0" smtClean="0"/>
          </a:p>
          <a:p>
            <a:pPr marL="577850" lvl="1" indent="-244475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4567" t="46703" r="8281" b="11409"/>
          <a:stretch/>
        </p:blipFill>
        <p:spPr>
          <a:xfrm>
            <a:off x="1828798" y="3832412"/>
            <a:ext cx="7436223" cy="2904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39734" t="46897" r="18616" b="42825"/>
          <a:stretch/>
        </p:blipFill>
        <p:spPr>
          <a:xfrm>
            <a:off x="1809703" y="2859649"/>
            <a:ext cx="6787257" cy="89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55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0226" t="23820" r="11484" b="13349"/>
          <a:stretch/>
        </p:blipFill>
        <p:spPr>
          <a:xfrm>
            <a:off x="3211643" y="1704690"/>
            <a:ext cx="8566120" cy="492096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9642" y="1728498"/>
            <a:ext cx="3002001" cy="3620565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Diketahui</a:t>
            </a:r>
            <a:r>
              <a:rPr lang="en-US" dirty="0" smtClean="0"/>
              <a:t> 33 data </a:t>
            </a:r>
            <a:r>
              <a:rPr lang="en-US" dirty="0" err="1" smtClean="0"/>
              <a:t>pasangan</a:t>
            </a:r>
            <a:r>
              <a:rPr lang="en-US" dirty="0" smtClean="0"/>
              <a:t> variable solid reduction </a:t>
            </a:r>
            <a:r>
              <a:rPr lang="en-US" dirty="0" err="1" smtClean="0"/>
              <a:t>dan</a:t>
            </a:r>
            <a:r>
              <a:rPr lang="en-US" dirty="0" smtClean="0"/>
              <a:t> oxygen demand reduction di </a:t>
            </a:r>
            <a:r>
              <a:rPr lang="en-US" dirty="0" err="1" smtClean="0"/>
              <a:t>samping</a:t>
            </a:r>
            <a:endParaRPr lang="en-US" dirty="0" smtClean="0"/>
          </a:p>
          <a:p>
            <a:pPr marL="577850" lvl="1" indent="-244475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50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</a:t>
            </a:r>
            <a:r>
              <a:rPr lang="en-US" sz="3600" dirty="0" smtClean="0"/>
              <a:t>(</a:t>
            </a:r>
            <a:r>
              <a:rPr lang="en-US" sz="3600" dirty="0" err="1" smtClean="0"/>
              <a:t>lanjutan</a:t>
            </a:r>
            <a:r>
              <a:rPr lang="en-US" sz="3600" dirty="0" smtClean="0"/>
              <a:t>)</a:t>
            </a:r>
            <a:endParaRPr lang="id-ID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0742" t="34292" r="4250" b="51358"/>
          <a:stretch/>
        </p:blipFill>
        <p:spPr>
          <a:xfrm>
            <a:off x="282388" y="2374347"/>
            <a:ext cx="8458200" cy="995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34567" t="46703" r="30194" b="11409"/>
          <a:stretch/>
        </p:blipFill>
        <p:spPr>
          <a:xfrm>
            <a:off x="282389" y="3712732"/>
            <a:ext cx="4585034" cy="2904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30226" t="23820" r="11484" b="13349"/>
          <a:stretch/>
        </p:blipFill>
        <p:spPr>
          <a:xfrm>
            <a:off x="8345766" y="94129"/>
            <a:ext cx="3815479" cy="2191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/>
          <a:srcRect l="43042" t="56206" r="14584" b="31596"/>
          <a:stretch/>
        </p:blipFill>
        <p:spPr>
          <a:xfrm>
            <a:off x="4867423" y="4089517"/>
            <a:ext cx="5513294" cy="845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/>
          <a:srcRect l="45720" t="67628" r="18366" b="20911"/>
          <a:stretch/>
        </p:blipFill>
        <p:spPr>
          <a:xfrm>
            <a:off x="3453743" y="5736643"/>
            <a:ext cx="4672852" cy="794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/>
          <a:srcRect l="52135" t="61054" r="26575" b="32353"/>
          <a:stretch/>
        </p:blipFill>
        <p:spPr>
          <a:xfrm>
            <a:off x="8696225" y="5377402"/>
            <a:ext cx="3368984" cy="556046"/>
          </a:xfrm>
          <a:prstGeom prst="rect">
            <a:avLst/>
          </a:prstGeom>
          <a:effectLst>
            <a:outerShdw blurRad="177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286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regresi</a:t>
            </a:r>
            <a:r>
              <a:rPr lang="en-US" dirty="0"/>
              <a:t> </a:t>
            </a:r>
            <a:r>
              <a:rPr lang="en-US" sz="3600" dirty="0"/>
              <a:t>(</a:t>
            </a:r>
            <a:r>
              <a:rPr lang="en-US" sz="3600" dirty="0" err="1"/>
              <a:t>lanjutan</a:t>
            </a:r>
            <a:r>
              <a:rPr lang="en-US" sz="3600" dirty="0"/>
              <a:t>)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0664" t="27893" r="10348" b="11022"/>
          <a:stretch/>
        </p:blipFill>
        <p:spPr>
          <a:xfrm>
            <a:off x="4155802" y="1806809"/>
            <a:ext cx="7401613" cy="4918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52135" t="61054" r="26575" b="32353"/>
          <a:stretch/>
        </p:blipFill>
        <p:spPr>
          <a:xfrm>
            <a:off x="468278" y="1806809"/>
            <a:ext cx="3368984" cy="556046"/>
          </a:xfrm>
          <a:prstGeom prst="rect">
            <a:avLst/>
          </a:prstGeom>
          <a:effectLst>
            <a:outerShdw blurRad="177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944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least square</a:t>
            </a:r>
            <a:endParaRPr lang="id-ID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01312" y="1906665"/>
            <a:ext cx="4510276" cy="3620565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Least square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SSE </a:t>
            </a:r>
            <a:r>
              <a:rPr lang="en-US" dirty="0" err="1" smtClean="0"/>
              <a:t>deviasi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yang minimum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aktual</a:t>
            </a:r>
            <a:r>
              <a:rPr lang="en-US" dirty="0" smtClean="0"/>
              <a:t> </a:t>
            </a:r>
          </a:p>
          <a:p>
            <a:pPr marL="577850" lvl="1" indent="-244475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8081" t="38364" r="13241" b="7531"/>
          <a:stretch/>
        </p:blipFill>
        <p:spPr>
          <a:xfrm>
            <a:off x="5513293" y="1841083"/>
            <a:ext cx="6333565" cy="37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3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6884" y="1888959"/>
            <a:ext cx="6773778" cy="3416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9767" y="1965959"/>
          <a:ext cx="6594642" cy="3261360"/>
        </p:xfrm>
        <a:graphic>
          <a:graphicData uri="http://schemas.openxmlformats.org/drawingml/2006/table">
            <a:tbl>
              <a:tblPr/>
              <a:tblGrid>
                <a:gridCol w="1099107"/>
                <a:gridCol w="1099107"/>
                <a:gridCol w="1099107"/>
                <a:gridCol w="1099107"/>
                <a:gridCol w="1099107"/>
                <a:gridCol w="1099107"/>
              </a:tblGrid>
              <a:tr h="5587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House </a:t>
                      </a:r>
                      <a:r>
                        <a:rPr lang="en-US" sz="1600" dirty="0" smtClean="0">
                          <a:latin typeface="Calibri"/>
                        </a:rPr>
                        <a:t>size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Lot size 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Bedrooms 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Granite 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Upgraded bathroom? 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Selling price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3529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9191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6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0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0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$</a:t>
                      </a:r>
                      <a:r>
                        <a:rPr lang="en-US" sz="1600" dirty="0" smtClean="0">
                          <a:latin typeface="Calibri"/>
                        </a:rPr>
                        <a:t>205000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1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3247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10061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5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1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1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$</a:t>
                      </a:r>
                      <a:r>
                        <a:rPr lang="en-US" sz="1600" dirty="0" smtClean="0">
                          <a:latin typeface="Calibri"/>
                        </a:rPr>
                        <a:t>224900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1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4032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10150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5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0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1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$</a:t>
                      </a:r>
                      <a:r>
                        <a:rPr lang="en-US" sz="1600" dirty="0" smtClean="0">
                          <a:latin typeface="Calibri"/>
                        </a:rPr>
                        <a:t>197900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1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2397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14156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4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1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0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$</a:t>
                      </a:r>
                      <a:r>
                        <a:rPr lang="en-US" sz="1600" dirty="0" smtClean="0">
                          <a:latin typeface="Calibri"/>
                        </a:rPr>
                        <a:t>189900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1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2200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9600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4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0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1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$</a:t>
                      </a:r>
                      <a:r>
                        <a:rPr lang="en-US" sz="1600" dirty="0" smtClean="0">
                          <a:latin typeface="Calibri"/>
                        </a:rPr>
                        <a:t>195000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1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3536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19994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6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1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1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$</a:t>
                      </a:r>
                      <a:r>
                        <a:rPr lang="en-US" sz="1600" dirty="0" smtClean="0">
                          <a:latin typeface="Calibri"/>
                        </a:rPr>
                        <a:t>325000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1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2983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9365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5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0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1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$</a:t>
                      </a:r>
                      <a:r>
                        <a:rPr lang="en-US" sz="1600" dirty="0" smtClean="0">
                          <a:latin typeface="Calibri"/>
                        </a:rPr>
                        <a:t>230000</a:t>
                      </a:r>
                      <a:endParaRPr lang="en-US" sz="1600" dirty="0"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1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3198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9669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5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/>
                        </a:rPr>
                        <a:t>1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1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/>
                        </a:rPr>
                        <a:t>???? </a:t>
                      </a: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2584" y="240631"/>
            <a:ext cx="4732650" cy="387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02368" y="5522495"/>
            <a:ext cx="1040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Selling price = -26.6882 * </a:t>
            </a:r>
            <a:r>
              <a:rPr lang="en-US" sz="1400" b="1" dirty="0" err="1" smtClean="0">
                <a:solidFill>
                  <a:schemeClr val="bg1"/>
                </a:solidFill>
              </a:rPr>
              <a:t>houseSize</a:t>
            </a:r>
            <a:r>
              <a:rPr lang="en-US" sz="1400" b="1" dirty="0" smtClean="0">
                <a:solidFill>
                  <a:schemeClr val="bg1"/>
                </a:solidFill>
              </a:rPr>
              <a:t> + 7.0551 * </a:t>
            </a:r>
            <a:r>
              <a:rPr lang="en-US" sz="1400" b="1" dirty="0" err="1" smtClean="0">
                <a:solidFill>
                  <a:schemeClr val="bg1"/>
                </a:solidFill>
              </a:rPr>
              <a:t>lotSize</a:t>
            </a:r>
            <a:r>
              <a:rPr lang="en-US" sz="1400" b="1" dirty="0" smtClean="0">
                <a:solidFill>
                  <a:schemeClr val="bg1"/>
                </a:solidFill>
              </a:rPr>
              <a:t> + 43166.0767 * bedrooms +  42292.0901 * bathroom  -21661.1208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                  =  $219,328.25</a:t>
            </a:r>
          </a:p>
          <a:p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3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330" y="1016000"/>
            <a:ext cx="9720073" cy="4930502"/>
          </a:xfrm>
          <a:solidFill>
            <a:schemeClr val="accent4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id-ID" sz="3600" dirty="0" smtClean="0"/>
              <a:t>Coming Up: </a:t>
            </a:r>
          </a:p>
          <a:p>
            <a:endParaRPr lang="id-ID" sz="3600" dirty="0"/>
          </a:p>
          <a:p>
            <a:pPr marL="0" indent="0">
              <a:buNone/>
            </a:pPr>
            <a:endParaRPr lang="id-ID" sz="3600" dirty="0" smtClean="0"/>
          </a:p>
          <a:p>
            <a:pPr marL="0" indent="0" algn="ctr">
              <a:buNone/>
            </a:pPr>
            <a:r>
              <a:rPr lang="en-US" sz="6000" dirty="0" smtClean="0"/>
              <a:t>ARTIFICIAL NEURAL NETWORK</a:t>
            </a:r>
            <a:endParaRPr lang="id-ID" sz="6000" dirty="0"/>
          </a:p>
        </p:txBody>
      </p:sp>
    </p:spTree>
    <p:extLst>
      <p:ext uri="{BB962C8B-B14F-4D97-AF65-F5344CB8AC3E}">
        <p14:creationId xmlns:p14="http://schemas.microsoft.com/office/powerpoint/2010/main" xmlns="" val="30569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REferences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</a:t>
            </a:r>
            <a:r>
              <a:rPr lang="id-ID" b="1" dirty="0" smtClean="0"/>
              <a:t>. </a:t>
            </a:r>
            <a:r>
              <a:rPr lang="en-US" b="1" dirty="0" smtClean="0"/>
              <a:t>Ronald E Walpole, Raymond H Myers, </a:t>
            </a:r>
            <a:r>
              <a:rPr lang="en-US" b="1" dirty="0"/>
              <a:t>Sharon L. Myers, Keying Ye 2012, Probability &amp; statistics for engineers &amp; scientists, Prentice </a:t>
            </a:r>
            <a:r>
              <a:rPr lang="en-US" b="1" dirty="0" smtClean="0"/>
              <a:t>Hall</a:t>
            </a:r>
          </a:p>
          <a:p>
            <a:r>
              <a:rPr lang="en-US" b="1" dirty="0"/>
              <a:t>2</a:t>
            </a:r>
            <a:r>
              <a:rPr lang="id-ID" b="1" dirty="0" smtClean="0"/>
              <a:t>. </a:t>
            </a:r>
            <a:r>
              <a:rPr lang="en-US" b="1" dirty="0" smtClean="0"/>
              <a:t>Peter </a:t>
            </a:r>
            <a:r>
              <a:rPr lang="en-US" b="1" dirty="0" err="1" smtClean="0"/>
              <a:t>Flatch</a:t>
            </a:r>
            <a:r>
              <a:rPr lang="en-US" b="1" dirty="0" smtClean="0"/>
              <a:t>, 2012. Machine Learning : The Art and Science of Algorithms that Make Sense of Data,</a:t>
            </a:r>
            <a:r>
              <a:rPr lang="id-ID" sz="2400" b="1" dirty="0" smtClean="0"/>
              <a:t> </a:t>
            </a:r>
            <a:r>
              <a:rPr lang="id-ID" sz="2400" b="1" dirty="0"/>
              <a:t>Cambridge University </a:t>
            </a:r>
            <a:r>
              <a:rPr lang="id-ID" sz="2400" b="1" dirty="0" smtClean="0"/>
              <a:t>Press</a:t>
            </a:r>
            <a:r>
              <a:rPr lang="en-US" sz="2400" b="1" dirty="0" smtClean="0"/>
              <a:t>.</a:t>
            </a:r>
          </a:p>
          <a:p>
            <a:endParaRPr lang="id-ID" sz="2400" b="1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6251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Model linier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0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geometri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59687" cy="4023360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82575" indent="-282575"/>
            <a:r>
              <a:rPr lang="en-US" sz="2600" dirty="0" smtClean="0"/>
              <a:t>Model </a:t>
            </a:r>
            <a:r>
              <a:rPr lang="en-US" sz="2600" dirty="0" err="1" smtClean="0"/>
              <a:t>geometri</a:t>
            </a:r>
            <a:r>
              <a:rPr lang="en-US" sz="2600" dirty="0" smtClean="0"/>
              <a:t> : model yang </a:t>
            </a:r>
            <a:r>
              <a:rPr lang="en-US" sz="2600" dirty="0" err="1" smtClean="0"/>
              <a:t>mengasumsikan</a:t>
            </a:r>
            <a:r>
              <a:rPr lang="en-US" sz="2600" dirty="0" smtClean="0"/>
              <a:t> </a:t>
            </a:r>
            <a:r>
              <a:rPr lang="en-US" sz="2600" dirty="0" err="1" smtClean="0"/>
              <a:t>bahwa</a:t>
            </a:r>
            <a:r>
              <a:rPr lang="en-US" sz="2600" dirty="0" smtClean="0"/>
              <a:t> instances </a:t>
            </a:r>
            <a:r>
              <a:rPr lang="en-US" sz="2600" dirty="0" err="1" smtClean="0"/>
              <a:t>digambarkan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d </a:t>
            </a:r>
            <a:r>
              <a:rPr lang="en-US" sz="2600" dirty="0" err="1" smtClean="0"/>
              <a:t>fitur</a:t>
            </a:r>
            <a:r>
              <a:rPr lang="en-US" sz="2600" dirty="0" smtClean="0"/>
              <a:t> </a:t>
            </a:r>
            <a:r>
              <a:rPr lang="en-US" sz="2600" dirty="0" err="1" smtClean="0"/>
              <a:t>bilangan</a:t>
            </a:r>
            <a:r>
              <a:rPr lang="en-US" sz="2600" dirty="0" smtClean="0"/>
              <a:t> real</a:t>
            </a:r>
          </a:p>
          <a:p>
            <a:pPr marL="282575" indent="-282575"/>
            <a:r>
              <a:rPr lang="en-US" sz="2600" dirty="0" err="1" smtClean="0"/>
              <a:t>Contoh</a:t>
            </a:r>
            <a:r>
              <a:rPr lang="en-US" sz="2600" dirty="0" smtClean="0"/>
              <a:t> : </a:t>
            </a:r>
            <a:r>
              <a:rPr lang="en-US" sz="2600" dirty="0" err="1" smtClean="0"/>
              <a:t>lokasi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peta</a:t>
            </a:r>
            <a:r>
              <a:rPr lang="en-US" sz="2600" dirty="0" smtClean="0"/>
              <a:t> </a:t>
            </a:r>
          </a:p>
          <a:p>
            <a:pPr marL="456311" lvl="1" indent="-282575"/>
            <a:r>
              <a:rPr lang="en-US" sz="2200" dirty="0"/>
              <a:t>d</a:t>
            </a:r>
            <a:r>
              <a:rPr lang="en-US" sz="2200" dirty="0" smtClean="0"/>
              <a:t>=2 </a:t>
            </a:r>
            <a:r>
              <a:rPr lang="en-US" sz="2600" dirty="0"/>
              <a:t>: longitude </a:t>
            </a:r>
            <a:r>
              <a:rPr lang="en-US" sz="2600" dirty="0" err="1" smtClean="0"/>
              <a:t>dan</a:t>
            </a:r>
            <a:r>
              <a:rPr lang="en-US" sz="2600" dirty="0" smtClean="0"/>
              <a:t> latitude</a:t>
            </a:r>
          </a:p>
          <a:p>
            <a:pPr marL="456311" lvl="1" indent="-282575"/>
            <a:r>
              <a:rPr lang="en-US" sz="2600" dirty="0"/>
              <a:t>d=3 : longitude, latitude </a:t>
            </a:r>
            <a:r>
              <a:rPr lang="en-US" sz="2600" dirty="0" err="1"/>
              <a:t>dan</a:t>
            </a:r>
            <a:r>
              <a:rPr lang="en-US" sz="2600" dirty="0"/>
              <a:t> altitude</a:t>
            </a:r>
          </a:p>
          <a:p>
            <a:pPr marL="282575" indent="-282575"/>
            <a:r>
              <a:rPr lang="en-US" sz="2600" dirty="0"/>
              <a:t>d</a:t>
            </a:r>
            <a:r>
              <a:rPr lang="en-US" sz="2600" dirty="0" smtClean="0"/>
              <a:t> </a:t>
            </a:r>
            <a:r>
              <a:rPr lang="en-US" sz="2600" dirty="0" err="1" smtClean="0"/>
              <a:t>fitur</a:t>
            </a:r>
            <a:r>
              <a:rPr lang="en-US" sz="2600" dirty="0" smtClean="0"/>
              <a:t> instance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digambarkan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sistem</a:t>
            </a:r>
            <a:r>
              <a:rPr lang="en-US" sz="2600" dirty="0" smtClean="0"/>
              <a:t> </a:t>
            </a:r>
            <a:r>
              <a:rPr lang="en-US" sz="2600" dirty="0" err="1" smtClean="0"/>
              <a:t>koordinat</a:t>
            </a:r>
            <a:r>
              <a:rPr lang="en-US" sz="2600" dirty="0" smtClean="0"/>
              <a:t> Cartesian d-</a:t>
            </a:r>
            <a:r>
              <a:rPr lang="en-US" sz="2600" dirty="0" err="1" smtClean="0"/>
              <a:t>dimensi</a:t>
            </a:r>
            <a:r>
              <a:rPr lang="en-US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867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linier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59687" cy="4023360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282575" indent="-282575"/>
            <a:r>
              <a:rPr lang="en-US" sz="2600" dirty="0" err="1" smtClean="0"/>
              <a:t>Konsep</a:t>
            </a:r>
            <a:r>
              <a:rPr lang="en-US" sz="2600" dirty="0" smtClean="0"/>
              <a:t> </a:t>
            </a:r>
            <a:r>
              <a:rPr lang="en-US" sz="2600" dirty="0" err="1" smtClean="0"/>
              <a:t>Geometri</a:t>
            </a:r>
            <a:r>
              <a:rPr lang="en-US" sz="2600" dirty="0" smtClean="0"/>
              <a:t> </a:t>
            </a:r>
            <a:r>
              <a:rPr lang="en-US" sz="2600" dirty="0" err="1" smtClean="0"/>
              <a:t>seperti</a:t>
            </a:r>
            <a:r>
              <a:rPr lang="en-US" sz="2600" dirty="0" smtClean="0"/>
              <a:t> </a:t>
            </a:r>
            <a:r>
              <a:rPr lang="en-US" sz="2600" dirty="0" err="1" smtClean="0"/>
              <a:t>garis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bidang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digunakan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menggambarkan</a:t>
            </a:r>
            <a:r>
              <a:rPr lang="en-US" sz="2600" dirty="0" smtClean="0"/>
              <a:t> </a:t>
            </a:r>
            <a:r>
              <a:rPr lang="en-US" sz="2600" dirty="0" err="1" smtClean="0"/>
              <a:t>struktur</a:t>
            </a:r>
            <a:r>
              <a:rPr lang="en-US" sz="2600" dirty="0" smtClean="0"/>
              <a:t> model</a:t>
            </a:r>
          </a:p>
          <a:p>
            <a:pPr marL="282575" indent="-282575"/>
            <a:r>
              <a:rPr lang="en-US" sz="2600" dirty="0" err="1"/>
              <a:t>Konsep</a:t>
            </a:r>
            <a:r>
              <a:rPr lang="en-US" sz="2600" dirty="0"/>
              <a:t> </a:t>
            </a:r>
            <a:r>
              <a:rPr lang="en-US" sz="2600" dirty="0" err="1"/>
              <a:t>G</a:t>
            </a:r>
            <a:r>
              <a:rPr lang="en-US" sz="2600" dirty="0" err="1" smtClean="0"/>
              <a:t>eometri</a:t>
            </a:r>
            <a:r>
              <a:rPr lang="en-US" sz="2600" dirty="0" smtClean="0"/>
              <a:t> </a:t>
            </a:r>
            <a:r>
              <a:rPr lang="en-US" sz="2600" dirty="0" err="1" smtClean="0"/>
              <a:t>seperti</a:t>
            </a:r>
            <a:r>
              <a:rPr lang="en-US" sz="2600" dirty="0" smtClean="0"/>
              <a:t> distance </a:t>
            </a:r>
            <a:r>
              <a:rPr lang="en-US" sz="2600" dirty="0" err="1" smtClean="0"/>
              <a:t>digunakan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merepresentasikan</a:t>
            </a:r>
            <a:r>
              <a:rPr lang="en-US" sz="2600" dirty="0" smtClean="0"/>
              <a:t> similarity, </a:t>
            </a:r>
            <a:r>
              <a:rPr lang="en-US" sz="2600" dirty="0" err="1" smtClean="0"/>
              <a:t>bahwa</a:t>
            </a:r>
            <a:r>
              <a:rPr lang="en-US" sz="2600" dirty="0" smtClean="0"/>
              <a:t> </a:t>
            </a:r>
            <a:r>
              <a:rPr lang="en-US" sz="2600" dirty="0" err="1" smtClean="0"/>
              <a:t>dua</a:t>
            </a:r>
            <a:r>
              <a:rPr lang="en-US" sz="2600" dirty="0" smtClean="0"/>
              <a:t> </a:t>
            </a:r>
            <a:r>
              <a:rPr lang="en-US" sz="2600" dirty="0" err="1" smtClean="0"/>
              <a:t>titik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berdekatan</a:t>
            </a:r>
            <a:r>
              <a:rPr lang="en-US" sz="2600" dirty="0" smtClean="0"/>
              <a:t>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err="1" smtClean="0"/>
              <a:t>mempunyai</a:t>
            </a:r>
            <a:r>
              <a:rPr lang="en-US" sz="2600" dirty="0" smtClean="0"/>
              <a:t> </a:t>
            </a:r>
            <a:r>
              <a:rPr lang="en-US" sz="2600" dirty="0" err="1" smtClean="0"/>
              <a:t>fitur</a:t>
            </a:r>
            <a:r>
              <a:rPr lang="en-US" sz="2600" dirty="0" smtClean="0"/>
              <a:t> yang </a:t>
            </a:r>
            <a:r>
              <a:rPr lang="en-US" sz="2600" dirty="0" err="1" smtClean="0"/>
              <a:t>mirip</a:t>
            </a:r>
            <a:endParaRPr lang="en-US" sz="2600" dirty="0" smtClean="0"/>
          </a:p>
          <a:p>
            <a:pPr marL="282575" indent="-282575"/>
            <a:r>
              <a:rPr lang="en-US" sz="2600" dirty="0" smtClean="0"/>
              <a:t>Model yang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digambarkan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menggunakan</a:t>
            </a:r>
            <a:r>
              <a:rPr lang="en-US" sz="2600" dirty="0" smtClean="0"/>
              <a:t> </a:t>
            </a:r>
            <a:r>
              <a:rPr lang="en-US" sz="2600" dirty="0" err="1" smtClean="0"/>
              <a:t>garis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bidang</a:t>
            </a:r>
            <a:r>
              <a:rPr lang="en-US" sz="2600" dirty="0" smtClean="0"/>
              <a:t> </a:t>
            </a:r>
            <a:r>
              <a:rPr lang="en-US" sz="2600" dirty="0" err="1" smtClean="0"/>
              <a:t>disebut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model linier</a:t>
            </a:r>
            <a:endParaRPr lang="en-US" sz="2600" dirty="0"/>
          </a:p>
          <a:p>
            <a:pPr marL="282575" indent="-282575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13089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Regresi</a:t>
            </a:r>
            <a:r>
              <a:rPr lang="en-US" dirty="0" smtClean="0">
                <a:solidFill>
                  <a:schemeClr val="tx1"/>
                </a:solidFill>
              </a:rPr>
              <a:t> linier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2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59687" cy="4343400"/>
          </a:xfrm>
          <a:solidFill>
            <a:schemeClr val="tx2"/>
          </a:solidFill>
        </p:spPr>
        <p:txBody>
          <a:bodyPr>
            <a:normAutofit fontScale="92500" lnSpcReduction="20000"/>
          </a:bodyPr>
          <a:lstStyle/>
          <a:p>
            <a:pPr marL="282575" indent="-282575"/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 </a:t>
            </a:r>
            <a:r>
              <a:rPr lang="en-US" dirty="0" err="1"/>
              <a:t>berdasar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variable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sz="2600" dirty="0" smtClean="0"/>
              <a:t>:</a:t>
            </a:r>
          </a:p>
          <a:p>
            <a:pPr marL="685800" lvl="1" indent="-311150"/>
            <a:r>
              <a:rPr lang="en-US" sz="2600" dirty="0" err="1" smtClean="0"/>
              <a:t>Harga</a:t>
            </a:r>
            <a:r>
              <a:rPr lang="en-US" sz="2600" dirty="0" smtClean="0"/>
              <a:t> </a:t>
            </a:r>
            <a:r>
              <a:rPr lang="en-US" sz="2600" dirty="0" err="1" smtClean="0"/>
              <a:t>jual</a:t>
            </a:r>
            <a:r>
              <a:rPr lang="en-US" sz="2600" dirty="0" smtClean="0"/>
              <a:t> </a:t>
            </a:r>
            <a:r>
              <a:rPr lang="en-US" sz="2600" dirty="0" err="1" smtClean="0"/>
              <a:t>rumah</a:t>
            </a:r>
            <a:r>
              <a:rPr lang="en-US" sz="2600" dirty="0" smtClean="0"/>
              <a:t> </a:t>
            </a:r>
            <a:r>
              <a:rPr lang="en-US" sz="2600" dirty="0" err="1" smtClean="0"/>
              <a:t>dipengaruhi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dirty="0" err="1" smtClean="0"/>
              <a:t>luas</a:t>
            </a:r>
            <a:r>
              <a:rPr lang="en-US" sz="2600" dirty="0" smtClean="0"/>
              <a:t> </a:t>
            </a:r>
            <a:r>
              <a:rPr lang="en-US" sz="2600" dirty="0" err="1" smtClean="0"/>
              <a:t>tanah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bangunan</a:t>
            </a:r>
            <a:endParaRPr lang="en-US" sz="2600" dirty="0" smtClean="0"/>
          </a:p>
          <a:p>
            <a:pPr marL="685800" lvl="1" indent="-311150"/>
            <a:r>
              <a:rPr lang="en-US" sz="2600" dirty="0" err="1" smtClean="0"/>
              <a:t>Komsumsi</a:t>
            </a:r>
            <a:r>
              <a:rPr lang="en-US" sz="2600" dirty="0" smtClean="0"/>
              <a:t> </a:t>
            </a:r>
            <a:r>
              <a:rPr lang="en-US" sz="2600" dirty="0" err="1" smtClean="0"/>
              <a:t>bahan</a:t>
            </a:r>
            <a:r>
              <a:rPr lang="en-US" sz="2600" dirty="0" smtClean="0"/>
              <a:t> </a:t>
            </a:r>
            <a:r>
              <a:rPr lang="en-US" sz="2600" dirty="0" err="1" smtClean="0"/>
              <a:t>bakar</a:t>
            </a:r>
            <a:r>
              <a:rPr lang="en-US" sz="2600" dirty="0" smtClean="0"/>
              <a:t> </a:t>
            </a:r>
            <a:r>
              <a:rPr lang="en-US" sz="2600" dirty="0" err="1" smtClean="0"/>
              <a:t>dipengaruhi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dirty="0" err="1" smtClean="0"/>
              <a:t>kapasitas</a:t>
            </a:r>
            <a:r>
              <a:rPr lang="en-US" sz="2600" dirty="0" smtClean="0"/>
              <a:t> </a:t>
            </a:r>
            <a:r>
              <a:rPr lang="en-US" sz="2600" dirty="0" err="1" smtClean="0"/>
              <a:t>mesin</a:t>
            </a:r>
            <a:r>
              <a:rPr lang="en-US" sz="2600" dirty="0" smtClean="0"/>
              <a:t>, </a:t>
            </a:r>
            <a:r>
              <a:rPr lang="en-US" sz="2600" dirty="0" err="1" smtClean="0"/>
              <a:t>berat</a:t>
            </a:r>
            <a:r>
              <a:rPr lang="en-US" sz="2600" dirty="0" smtClean="0"/>
              <a:t> </a:t>
            </a:r>
            <a:r>
              <a:rPr lang="en-US" sz="2600" dirty="0" err="1" smtClean="0"/>
              <a:t>kendaraan</a:t>
            </a:r>
            <a:r>
              <a:rPr lang="en-US" sz="2600" dirty="0" smtClean="0"/>
              <a:t>, model </a:t>
            </a:r>
            <a:r>
              <a:rPr lang="en-US" sz="2600" dirty="0" err="1" smtClean="0"/>
              <a:t>kendaraan</a:t>
            </a:r>
            <a:endParaRPr lang="en-US" sz="2600" dirty="0" smtClean="0"/>
          </a:p>
          <a:p>
            <a:pPr marL="685800" lvl="1" indent="-311150"/>
            <a:r>
              <a:rPr lang="en-US" sz="2600" dirty="0" err="1" smtClean="0"/>
              <a:t>Nilai</a:t>
            </a:r>
            <a:r>
              <a:rPr lang="en-US" sz="2600" dirty="0" smtClean="0"/>
              <a:t> </a:t>
            </a:r>
            <a:r>
              <a:rPr lang="en-US" sz="2600" dirty="0" err="1" smtClean="0"/>
              <a:t>akhir</a:t>
            </a:r>
            <a:r>
              <a:rPr lang="en-US" sz="2600" dirty="0" smtClean="0"/>
              <a:t> MK </a:t>
            </a:r>
            <a:r>
              <a:rPr lang="en-US" sz="2600" dirty="0" err="1" smtClean="0"/>
              <a:t>didapatkan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nilai</a:t>
            </a:r>
            <a:r>
              <a:rPr lang="en-US" sz="2600" dirty="0" smtClean="0"/>
              <a:t> </a:t>
            </a:r>
            <a:r>
              <a:rPr lang="en-US" sz="2600" dirty="0" err="1" smtClean="0"/>
              <a:t>Tugas</a:t>
            </a:r>
            <a:r>
              <a:rPr lang="en-US" sz="2600" dirty="0" smtClean="0"/>
              <a:t>, </a:t>
            </a:r>
            <a:r>
              <a:rPr lang="en-US" sz="2600" dirty="0" err="1" smtClean="0"/>
              <a:t>Nilai</a:t>
            </a:r>
            <a:r>
              <a:rPr lang="en-US" sz="2600" dirty="0" smtClean="0"/>
              <a:t> UTS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nilai</a:t>
            </a:r>
            <a:r>
              <a:rPr lang="en-US" sz="2600" dirty="0" smtClean="0"/>
              <a:t> UAS</a:t>
            </a:r>
            <a:endParaRPr lang="id-ID" sz="2600" dirty="0" smtClean="0"/>
          </a:p>
          <a:p>
            <a:pPr marL="282575" indent="-282575"/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,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,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, model </a:t>
            </a:r>
            <a:r>
              <a:rPr lang="en-US" dirty="0" err="1"/>
              <a:t>kendaraan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uts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uas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variable independent</a:t>
            </a:r>
          </a:p>
          <a:p>
            <a:pPr marL="282575" indent="-282575"/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,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MK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variable dependent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2691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Macam</a:t>
            </a:r>
            <a:r>
              <a:rPr lang="en-US" dirty="0" smtClean="0"/>
              <a:t> variable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59687" cy="402336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/>
              <a:t>Variable Dependent – Responses variable</a:t>
            </a:r>
          </a:p>
          <a:p>
            <a:pPr marL="914400" lvl="1" indent="6350">
              <a:buNone/>
            </a:pPr>
            <a:r>
              <a:rPr lang="en-US" sz="2800" dirty="0" smtClean="0"/>
              <a:t>Variable </a:t>
            </a:r>
            <a:r>
              <a:rPr lang="en-US" sz="2800" dirty="0"/>
              <a:t>yang </a:t>
            </a:r>
            <a:r>
              <a:rPr lang="en-US" sz="2800" dirty="0" err="1"/>
              <a:t>nilainya</a:t>
            </a:r>
            <a:r>
              <a:rPr lang="en-US" sz="2800" dirty="0"/>
              <a:t> </a:t>
            </a:r>
            <a:r>
              <a:rPr lang="en-US" sz="2800" dirty="0" err="1"/>
              <a:t>bergantung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variable lain.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variable lain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mengubah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variable dependent</a:t>
            </a:r>
          </a:p>
          <a:p>
            <a:r>
              <a:rPr lang="en-US" dirty="0"/>
              <a:t>Variable Independent – </a:t>
            </a:r>
            <a:r>
              <a:rPr lang="en-US" dirty="0" err="1"/>
              <a:t>Regressors</a:t>
            </a:r>
            <a:r>
              <a:rPr lang="en-US" dirty="0"/>
              <a:t> variable: </a:t>
            </a:r>
          </a:p>
          <a:p>
            <a:pPr marL="860425" lvl="1" indent="0">
              <a:buNone/>
            </a:pPr>
            <a:r>
              <a:rPr lang="en-US" sz="2800" dirty="0" smtClean="0"/>
              <a:t>Variable </a:t>
            </a:r>
            <a:r>
              <a:rPr lang="en-US" sz="2800" dirty="0"/>
              <a:t>yang </a:t>
            </a:r>
            <a:r>
              <a:rPr lang="en-US" sz="2800" dirty="0" err="1"/>
              <a:t>berdiri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besaran</a:t>
            </a:r>
            <a:r>
              <a:rPr lang="en-US" sz="2800" dirty="0"/>
              <a:t> </a:t>
            </a:r>
            <a:r>
              <a:rPr lang="en-US" sz="2800" dirty="0" err="1"/>
              <a:t>nilainya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dipengaruhi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variable </a:t>
            </a:r>
            <a:r>
              <a:rPr lang="en-US" sz="2800" dirty="0" smtClean="0"/>
              <a:t>lain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665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Variable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693" y="1869141"/>
            <a:ext cx="4435377" cy="3778624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Y = f (x)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Y = </a:t>
            </a:r>
            <a:r>
              <a:rPr lang="en-US" dirty="0">
                <a:sym typeface="Symbol" panose="05050102010706020507" pitchFamily="18" charset="2"/>
              </a:rPr>
              <a:t></a:t>
            </a:r>
            <a:r>
              <a:rPr lang="en-US" baseline="-25000" dirty="0" smtClean="0">
                <a:sym typeface="Symbol" panose="05050102010706020507" pitchFamily="18" charset="2"/>
              </a:rPr>
              <a:t>0</a:t>
            </a:r>
            <a:r>
              <a:rPr lang="en-US" dirty="0" smtClean="0">
                <a:sym typeface="Symbol" panose="05050102010706020507" pitchFamily="18" charset="2"/>
              </a:rPr>
              <a:t> + 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x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/>
              <a:t>Dimana</a:t>
            </a:r>
            <a:r>
              <a:rPr lang="en-US" dirty="0" smtClean="0"/>
              <a:t> 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Y	= Variable Dependent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X	= variable Independent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ym typeface="Symbol" panose="05050102010706020507" pitchFamily="18" charset="2"/>
              </a:rPr>
              <a:t>0	= Intercept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ym typeface="Symbol" panose="05050102010706020507" pitchFamily="18" charset="2"/>
              </a:rPr>
              <a:t>1	= Slope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3144" t="32547" r="18203" b="19748"/>
          <a:stretch/>
        </p:blipFill>
        <p:spPr>
          <a:xfrm>
            <a:off x="392116" y="1869142"/>
            <a:ext cx="6304519" cy="414682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0383" y="6015966"/>
            <a:ext cx="10159687" cy="685800"/>
          </a:xfrm>
          <a:prstGeom prst="rect">
            <a:avLst/>
          </a:prstGeom>
          <a:solidFill>
            <a:schemeClr val="tx2"/>
          </a:solidFill>
        </p:spPr>
        <p:txBody>
          <a:bodyPr vert="horz" lIns="45720" tIns="45720" rIns="45720" bIns="45720" rtlCol="0"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FF00"/>
              </a:buClr>
              <a:buSzPct val="100000"/>
              <a:buFont typeface="Wingdings" panose="05000000000000000000" pitchFamily="2" charset="2"/>
              <a:buChar char="v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Slope : </a:t>
            </a:r>
            <a:r>
              <a:rPr lang="en-US" dirty="0" err="1" smtClean="0"/>
              <a:t>konstanta</a:t>
            </a:r>
            <a:r>
              <a:rPr lang="en-US" dirty="0" smtClean="0"/>
              <a:t> yang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</a:t>
            </a:r>
            <a:r>
              <a:rPr lang="en-US" baseline="-25000" dirty="0" smtClean="0">
                <a:sym typeface="Symbol" panose="05050102010706020507" pitchFamily="18" charset="2"/>
              </a:rPr>
              <a:t>1 </a:t>
            </a:r>
            <a:r>
              <a:rPr lang="en-US" dirty="0" err="1" smtClean="0"/>
              <a:t>pada</a:t>
            </a:r>
            <a:r>
              <a:rPr lang="en-US" dirty="0" smtClean="0"/>
              <a:t> Y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1 unit </a:t>
            </a:r>
            <a:r>
              <a:rPr lang="en-US" dirty="0" err="1" smtClean="0"/>
              <a:t>pada</a:t>
            </a:r>
            <a:r>
              <a:rPr lang="en-US" dirty="0" smtClean="0"/>
              <a:t> x </a:t>
            </a:r>
          </a:p>
          <a:p>
            <a:pPr marL="0" indent="0">
              <a:buNone/>
            </a:pPr>
            <a:r>
              <a:rPr lang="en-US" dirty="0" smtClean="0"/>
              <a:t>Intercept Y : </a:t>
            </a:r>
            <a:r>
              <a:rPr lang="en-US" dirty="0" err="1" smtClean="0"/>
              <a:t>konstanta</a:t>
            </a:r>
            <a:r>
              <a:rPr lang="en-US" dirty="0" smtClean="0"/>
              <a:t> yang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perpotongan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Y</a:t>
            </a:r>
          </a:p>
        </p:txBody>
      </p:sp>
    </p:spTree>
    <p:extLst>
      <p:ext uri="{BB962C8B-B14F-4D97-AF65-F5344CB8AC3E}">
        <p14:creationId xmlns:p14="http://schemas.microsoft.com/office/powerpoint/2010/main" xmlns="" val="36351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1_Integr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A41AC481-B287-49C8-90EF-C669597D2D0A}"/>
    </a:ext>
  </a:extLst>
</a:theme>
</file>

<file path=ppt/theme/theme3.xml><?xml version="1.0" encoding="utf-8"?>
<a:theme xmlns:a="http://schemas.openxmlformats.org/drawingml/2006/main" name="2_Integr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4994</TotalTime>
  <Words>741</Words>
  <Application>Microsoft Office PowerPoint</Application>
  <PresentationFormat>Custom</PresentationFormat>
  <Paragraphs>161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Integral</vt:lpstr>
      <vt:lpstr>1_Integral</vt:lpstr>
      <vt:lpstr>2_Integral</vt:lpstr>
      <vt:lpstr>model linier</vt:lpstr>
      <vt:lpstr>OUTLINE</vt:lpstr>
      <vt:lpstr>Model linier</vt:lpstr>
      <vt:lpstr>Model geometri</vt:lpstr>
      <vt:lpstr>Model linier</vt:lpstr>
      <vt:lpstr>Regresi linier</vt:lpstr>
      <vt:lpstr>Variable</vt:lpstr>
      <vt:lpstr>Macam variable</vt:lpstr>
      <vt:lpstr>Hubungan Antar Variable</vt:lpstr>
      <vt:lpstr>ANAlisa regresi</vt:lpstr>
      <vt:lpstr>Macam regresi</vt:lpstr>
      <vt:lpstr>Empirical model</vt:lpstr>
      <vt:lpstr>Statistical model</vt:lpstr>
      <vt:lpstr>Estimasi Garis regresi</vt:lpstr>
      <vt:lpstr>Residual</vt:lpstr>
      <vt:lpstr>Hubungan antara regresi dan estimasi regresi</vt:lpstr>
      <vt:lpstr>Metode least-squares</vt:lpstr>
      <vt:lpstr>Metode Least square</vt:lpstr>
      <vt:lpstr>Sum of square of the errors</vt:lpstr>
      <vt:lpstr>Estimasi b0 dan b1</vt:lpstr>
      <vt:lpstr>Estimasi b0 dan b1 (lanjutan)</vt:lpstr>
      <vt:lpstr>Contoh estimasi regresi</vt:lpstr>
      <vt:lpstr>Contoh estimasi regresi (lanjutan)</vt:lpstr>
      <vt:lpstr>Contoh estimasi regresi (lanjutan)</vt:lpstr>
      <vt:lpstr>Kekuatan metode least square</vt:lpstr>
      <vt:lpstr>Regression</vt:lpstr>
      <vt:lpstr>Slide 27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Renny</dc:creator>
  <cp:lastModifiedBy>Aris Tjahyanto</cp:lastModifiedBy>
  <cp:revision>86</cp:revision>
  <dcterms:created xsi:type="dcterms:W3CDTF">2015-02-14T10:15:01Z</dcterms:created>
  <dcterms:modified xsi:type="dcterms:W3CDTF">2017-06-15T03:12:52Z</dcterms:modified>
</cp:coreProperties>
</file>