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C713545-1636-4E2D-9286-4D19A240C88C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2"/>
            <p14:sldId id="271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</p14:sldIdLst>
        </p14:section>
        <p14:section name="Untitled Section" id="{22FD8131-C4FA-4769-89D9-5916663BDBF9}">
          <p14:sldIdLst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1" d="100"/>
          <a:sy n="81" d="100"/>
        </p:scale>
        <p:origin x="2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0C4C0-00C4-4EAE-B2FC-0F375420F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2863109"/>
            <a:ext cx="8915399" cy="2262781"/>
          </a:xfrm>
        </p:spPr>
        <p:txBody>
          <a:bodyPr/>
          <a:lstStyle/>
          <a:p>
            <a:r>
              <a:rPr lang="id-ID" dirty="0"/>
              <a:t>Pengantar Simulasi</a:t>
            </a:r>
            <a:br>
              <a:rPr lang="id-ID" dirty="0"/>
            </a:b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AF7887-A066-4F51-BEF8-F6370449C1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/>
              <a:t>I Dewa Made Bayu Atmaja Darmawan,S.Kom.M.Cs.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999CCC-0DF9-4081-9AE4-A99EDC7877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9211" y="1294914"/>
            <a:ext cx="1893887" cy="19167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76A6220-E00E-44DC-AE4C-DEB0E18FD9D8}"/>
              </a:ext>
            </a:extLst>
          </p:cNvPr>
          <p:cNvSpPr txBox="1"/>
          <p:nvPr/>
        </p:nvSpPr>
        <p:spPr>
          <a:xfrm>
            <a:off x="2589213" y="6143086"/>
            <a:ext cx="54633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000" dirty="0"/>
              <a:t>PS. Teknik Informatika, Universitas Udayana</a:t>
            </a:r>
          </a:p>
        </p:txBody>
      </p:sp>
    </p:spTree>
    <p:extLst>
      <p:ext uri="{BB962C8B-B14F-4D97-AF65-F5344CB8AC3E}">
        <p14:creationId xmlns:p14="http://schemas.microsoft.com/office/powerpoint/2010/main" val="3299840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344B19-443E-42B9-85C7-29EA3191F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Dimana Simulasi Cocok digunakan?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1A2D26-60A7-4C91-B6E6-8757026D3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400" dirty="0"/>
              <a:t>Mempelajari interaksi internal (sub)-sistem yang kompleks.</a:t>
            </a:r>
          </a:p>
          <a:p>
            <a:r>
              <a:rPr lang="id-ID" sz="2400" dirty="0"/>
              <a:t>Mengamati sifat model dan hasil keluaran akibat perubahan lingkun</a:t>
            </a:r>
            <a:r>
              <a:rPr lang="sv-SE" sz="2400" dirty="0"/>
              <a:t>gan luar atau variabel internal.</a:t>
            </a:r>
          </a:p>
          <a:p>
            <a:r>
              <a:rPr lang="id-ID" sz="2400" dirty="0"/>
              <a:t>Meningkata kinerja sistem melalui pembangunan/pembentukan model.</a:t>
            </a:r>
          </a:p>
          <a:p>
            <a:r>
              <a:rPr lang="id-ID" sz="2400" dirty="0"/>
              <a:t>Eksperimen desain dan aturan baru sebelum diimplementasikan.</a:t>
            </a:r>
          </a:p>
          <a:p>
            <a:r>
              <a:rPr lang="id-ID" sz="2400" dirty="0"/>
              <a:t>Memahami dan memveri…kasi solusi analitik.</a:t>
            </a:r>
          </a:p>
        </p:txBody>
      </p:sp>
    </p:spTree>
    <p:extLst>
      <p:ext uri="{BB962C8B-B14F-4D97-AF65-F5344CB8AC3E}">
        <p14:creationId xmlns:p14="http://schemas.microsoft.com/office/powerpoint/2010/main" val="410765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3CE6E-3CAB-4AB3-AEE0-77422D6BE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Dimana Simulasi Cocok digunakan?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7D233-DCEE-4854-BD76-EB0C1B8C4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Mengidenti</a:t>
            </a:r>
            <a:r>
              <a:rPr lang="id-ID" sz="2400" dirty="0"/>
              <a:t>fi</a:t>
            </a:r>
            <a:r>
              <a:rPr lang="fi-FI" sz="2400" dirty="0"/>
              <a:t>kasi dan menetapkan persyaratan-persyaratan.</a:t>
            </a:r>
          </a:p>
          <a:p>
            <a:r>
              <a:rPr lang="id-ID" sz="2400" dirty="0"/>
              <a:t>Alat bantu pelatihan dan pembelajaran dengan biaya lebih rendah.</a:t>
            </a:r>
          </a:p>
          <a:p>
            <a:r>
              <a:rPr lang="fi-FI" sz="2400" dirty="0"/>
              <a:t>Visualisasi operasi melalui animasi.</a:t>
            </a:r>
          </a:p>
          <a:p>
            <a:r>
              <a:rPr lang="id-ID" sz="2400" dirty="0"/>
              <a:t>Masalahnya sulit, memakan waktu, atau tidak mungkin diselesaikan melalui metode analitik atau numerik konvensional.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372875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85A5F-2715-442F-8F18-0B7DB3147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Dimana Simulasi Tidak Cocok digunakan?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C8A0B-773B-43EA-A3C9-022D50A31E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Jika masalah dapat diselesaikan dengan metode sederhana.</a:t>
            </a:r>
          </a:p>
          <a:p>
            <a:r>
              <a:rPr lang="id-ID" sz="2400" dirty="0"/>
              <a:t>Jika masalah dapat diselesaikan secara analitik.</a:t>
            </a:r>
          </a:p>
          <a:p>
            <a:r>
              <a:rPr lang="id-ID" sz="2400" dirty="0"/>
              <a:t>Jika eksperimen langsung lebih mudah dilakukan.</a:t>
            </a:r>
          </a:p>
          <a:p>
            <a:r>
              <a:rPr lang="id-ID" sz="2400" dirty="0"/>
              <a:t>Jika biaya terlalu mahal.</a:t>
            </a:r>
          </a:p>
          <a:p>
            <a:r>
              <a:rPr lang="id-ID" sz="2400" dirty="0"/>
              <a:t>Jika sumber daya atau waktu tidak tersedia.</a:t>
            </a:r>
          </a:p>
        </p:txBody>
      </p:sp>
    </p:spTree>
    <p:extLst>
      <p:ext uri="{BB962C8B-B14F-4D97-AF65-F5344CB8AC3E}">
        <p14:creationId xmlns:p14="http://schemas.microsoft.com/office/powerpoint/2010/main" val="2875682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E181D-59B2-4BF5-9101-74514EA2A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Dimana Simulasi Tidak Cocok digunakan?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1B9AB-277C-4D06-916A-E9F2729BA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n-NO" sz="2400" dirty="0"/>
              <a:t>Jika tidak ada data yang tersedia.</a:t>
            </a:r>
          </a:p>
          <a:p>
            <a:r>
              <a:rPr lang="fi-FI" sz="2400" dirty="0"/>
              <a:t>Jika ver</a:t>
            </a:r>
            <a:r>
              <a:rPr lang="id-ID" sz="2400" dirty="0"/>
              <a:t>ifi</a:t>
            </a:r>
            <a:r>
              <a:rPr lang="fi-FI" sz="2400" dirty="0"/>
              <a:t>kasi dan validasi tidak dapat dilakukan.</a:t>
            </a:r>
          </a:p>
          <a:p>
            <a:r>
              <a:rPr lang="id-ID" sz="2400" dirty="0"/>
              <a:t>Jika daya melebihi kapasitas (overestimated).</a:t>
            </a:r>
          </a:p>
          <a:p>
            <a:r>
              <a:rPr lang="id-ID" sz="2400" dirty="0"/>
              <a:t>Jika sistem terlalu kompleks atau tidak dapat didefinisikan.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698400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09694-7F4E-489B-BA71-D0421D67F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Bidang-Bidang Aplikasi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08C7E3-E1CF-4CBB-AB89-F6613ED317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 err="1"/>
              <a:t>Perancangan</a:t>
            </a:r>
            <a:r>
              <a:rPr lang="en-US" sz="2400" dirty="0"/>
              <a:t> dan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manufacturing.</a:t>
            </a:r>
          </a:p>
          <a:p>
            <a:r>
              <a:rPr lang="id-ID" sz="2400" dirty="0"/>
              <a:t>Evaluasi persyaratan hardware dan software untuk sistem komputer.</a:t>
            </a:r>
          </a:p>
          <a:p>
            <a:r>
              <a:rPr lang="id-ID" sz="2400" dirty="0"/>
              <a:t>Evaluasi sistem senjata atau taktik militer yang baru.</a:t>
            </a:r>
          </a:p>
          <a:p>
            <a:r>
              <a:rPr lang="id-ID" sz="2400" dirty="0"/>
              <a:t>Perancangan sistem komunikasi dan message protocol.</a:t>
            </a:r>
          </a:p>
          <a:p>
            <a:r>
              <a:rPr lang="id-ID" sz="2400" dirty="0"/>
              <a:t>Perancangan dan pengoperasian fasilitas transportasi, mis. jalan tol, </a:t>
            </a:r>
            <a:r>
              <a:rPr lang="pt-BR" sz="2400" dirty="0"/>
              <a:t>bandara, rel kereta, atau pelabuhan.</a:t>
            </a:r>
          </a:p>
          <a:p>
            <a:r>
              <a:rPr lang="fi-FI" sz="2400" dirty="0"/>
              <a:t>Evaluasi perancangan organisasi jasa, mis. rumah sakit, kantor pos,</a:t>
            </a:r>
            <a:r>
              <a:rPr lang="id-ID" sz="2400" dirty="0"/>
              <a:t> atau restoran fast food.</a:t>
            </a:r>
          </a:p>
          <a:p>
            <a:r>
              <a:rPr lang="sv-SE" sz="2400" dirty="0"/>
              <a:t>Analisis sistem keuangan atau ekonomi.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116493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EDF2A-0DFF-4789-9D6B-40701D917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Sistem dan Lingkungan Sistem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17CCF8-6DBC-4FF4-B406-52BD0CB97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76400"/>
            <a:ext cx="8915400" cy="4234822"/>
          </a:xfrm>
        </p:spPr>
        <p:txBody>
          <a:bodyPr>
            <a:normAutofit fontScale="92500"/>
          </a:bodyPr>
          <a:lstStyle/>
          <a:p>
            <a:r>
              <a:rPr lang="id-ID" sz="2400" dirty="0"/>
              <a:t>Sistem adalah sekumpulan obyek yang dihubungkan satu sama lain melalui beberapa interaksi reguler atau secara bebas untuk mencapai suatu tujuan.</a:t>
            </a:r>
          </a:p>
          <a:p>
            <a:r>
              <a:rPr lang="id-ID" sz="2400" dirty="0"/>
              <a:t>Sistem biasanya dipengaruhi oleh perubahan yang terjadi di luar sistem. </a:t>
            </a:r>
            <a:r>
              <a:rPr lang="it-IT" sz="2400" dirty="0"/>
              <a:t>Perubahan ini terjadi di lingkungan sistem. Dalam pemodelan</a:t>
            </a:r>
            <a:r>
              <a:rPr lang="id-ID" sz="2400" dirty="0"/>
              <a:t> sistem, perlu ditetapkan batas (boundary) antara sistem dan lingkungannya.</a:t>
            </a:r>
          </a:p>
          <a:p>
            <a:r>
              <a:rPr lang="id-ID" sz="2400" dirty="0"/>
              <a:t>Cara mempelajari sebuah sistem -&gt; </a:t>
            </a:r>
            <a:r>
              <a:rPr lang="sv-SE" sz="2400" dirty="0"/>
              <a:t>Mempelajari sistem dengan simulasi, secara numerik menjalankan model</a:t>
            </a:r>
            <a:r>
              <a:rPr lang="id-ID" sz="2400" dirty="0"/>
              <a:t> dengan memberi input dan melihat pengaruhnya terhadap output.</a:t>
            </a:r>
            <a:endParaRPr lang="id-ID" sz="3200" dirty="0"/>
          </a:p>
          <a:p>
            <a:pPr marL="0" indent="0">
              <a:buNone/>
            </a:pPr>
            <a:r>
              <a:rPr lang="id-ID" sz="2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60220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469C9-C62C-481B-A4C4-8978D7D739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Sistem dan Lingkungan Sistem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41A14515-49C9-4F1E-9969-A547BCF0B4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3525" y="2306095"/>
            <a:ext cx="5960525" cy="4023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579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F4AF8-BE64-4612-B233-6829C43BA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Komponen Sistem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FF97CC-79FE-47F6-8AE8-1547B1B13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Entitas merupakan obyek dalam sistem. Contoh, customers pada suatu</a:t>
            </a:r>
            <a:r>
              <a:rPr lang="id-ID" sz="2400" dirty="0"/>
              <a:t> bank.</a:t>
            </a:r>
          </a:p>
          <a:p>
            <a:r>
              <a:rPr lang="id-ID" sz="2400" dirty="0"/>
              <a:t>Atribut merupakan suatu sifat dari suatu entitas. Contoh, pengecekan neraca rekening customer.</a:t>
            </a:r>
          </a:p>
          <a:p>
            <a:r>
              <a:rPr lang="id-ID" sz="2400" dirty="0"/>
              <a:t>Aktivitas merepresentasikan suatu periode waktu dangan lama tertentu (speci…ed length). Periode waktu sangat penting karena biasanya </a:t>
            </a:r>
            <a:r>
              <a:rPr lang="nb-NO" sz="2400" dirty="0"/>
              <a:t>simulasi menyertakan besaran waktu. Contoh deposito uang ke reken</a:t>
            </a:r>
            <a:r>
              <a:rPr lang="id-ID" sz="2400" dirty="0"/>
              <a:t>ing pada waktu dan tanggal tertentu.</a:t>
            </a:r>
          </a:p>
          <a:p>
            <a:endParaRPr lang="id-ID" sz="2400" dirty="0"/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941013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3F06-AF13-47FD-AB95-F4AA03854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7DC4C-7326-4FC6-8A39-DF8F13AC2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Keadaan sistem didefinisikan sebagai kumpulan varibel-variabel yang </a:t>
            </a:r>
            <a:r>
              <a:rPr lang="sv-SE" sz="2400" dirty="0"/>
              <a:t>diperlukan untuk menggambarkan sistem kapanpun, relatif terhadap</a:t>
            </a:r>
            <a:r>
              <a:rPr lang="id-ID" sz="2400" dirty="0"/>
              <a:t> obyektif dari studi. Contoh, jumlah teller yang sibuk, jumlah customer yang menunggu dibaris antrian.</a:t>
            </a:r>
          </a:p>
          <a:p>
            <a:r>
              <a:rPr lang="id-ID" sz="2400" dirty="0"/>
              <a:t>Peristiwa didefinisikan sebagai kejadian sesaat yang dapat mengubah keadaan sistem. Contoh, kedatangan customer, pejumlahan jumlah teller, keberangkatan customer.</a:t>
            </a:r>
          </a:p>
        </p:txBody>
      </p:sp>
    </p:spTree>
    <p:extLst>
      <p:ext uri="{BB962C8B-B14F-4D97-AF65-F5344CB8AC3E}">
        <p14:creationId xmlns:p14="http://schemas.microsoft.com/office/powerpoint/2010/main" val="1566577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BE753-269B-4BBE-9A02-6BBC24A7D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Sistem Diskrit dan Kontinyu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44F28-D878-4262-8054-F83412B0E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Sistim Diskrit: variabel-variabel keadaan hanya berubah pada set titik waktu yang diskrit.</a:t>
            </a:r>
          </a:p>
          <a:p>
            <a:pPr lvl="1"/>
            <a:r>
              <a:rPr lang="id-ID" sz="2000" dirty="0"/>
              <a:t>Contoh: jumlah customer yang menunggu diantrian</a:t>
            </a:r>
          </a:p>
          <a:p>
            <a:r>
              <a:rPr lang="id-ID" sz="2400" dirty="0"/>
              <a:t>Sistem Kontinyu: variabel-variabel berubah secara kontinyu menurut waktu.</a:t>
            </a:r>
          </a:p>
          <a:p>
            <a:pPr lvl="1"/>
            <a:r>
              <a:rPr lang="id-ID" sz="2000" dirty="0"/>
              <a:t>Contoh: arus listrik	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29486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E93AB-9DBF-42E5-87B8-D2FF4EF38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Bahasan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8D929-AF25-47AB-BC35-B71BA6C20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Pendahuluan studi simulasi</a:t>
            </a:r>
          </a:p>
          <a:p>
            <a:pPr lvl="1"/>
            <a:r>
              <a:rPr lang="id-ID" dirty="0"/>
              <a:t>Pengertian dan tujuan simulasi</a:t>
            </a:r>
          </a:p>
          <a:p>
            <a:pPr lvl="1"/>
            <a:r>
              <a:rPr lang="fi-FI" dirty="0"/>
              <a:t>Manfaat dan kelebihan pendekatan simulasi</a:t>
            </a:r>
          </a:p>
          <a:p>
            <a:pPr lvl="1"/>
            <a:r>
              <a:rPr lang="id-ID" dirty="0"/>
              <a:t>Penerapan Simulasi</a:t>
            </a:r>
          </a:p>
          <a:p>
            <a:r>
              <a:rPr lang="id-ID" dirty="0"/>
              <a:t>Sistem, Model &amp; Simulasi</a:t>
            </a:r>
          </a:p>
          <a:p>
            <a:pPr lvl="1"/>
            <a:r>
              <a:rPr lang="id-ID" dirty="0"/>
              <a:t>Defnisi dari sistem dan model</a:t>
            </a:r>
          </a:p>
          <a:p>
            <a:pPr lvl="1"/>
            <a:r>
              <a:rPr lang="id-ID" dirty="0"/>
              <a:t>Sistem, Model &amp; Simulasi</a:t>
            </a:r>
          </a:p>
        </p:txBody>
      </p:sp>
    </p:spTree>
    <p:extLst>
      <p:ext uri="{BB962C8B-B14F-4D97-AF65-F5344CB8AC3E}">
        <p14:creationId xmlns:p14="http://schemas.microsoft.com/office/powerpoint/2010/main" val="3872951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8A67-3762-4047-8464-6D1829824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Klasifikasi Model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9E74D-B831-4871-A280-D77A60B56F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Model Simulasi Statik vs. Dinamik</a:t>
            </a:r>
            <a:endParaRPr lang="id-ID" sz="2400" dirty="0"/>
          </a:p>
          <a:p>
            <a:pPr lvl="1"/>
            <a:r>
              <a:rPr lang="id-ID" sz="2000" dirty="0"/>
              <a:t>Model statik: representasi sistem pada waktu tertentu. Waktu </a:t>
            </a:r>
            <a:r>
              <a:rPr lang="it-IT" sz="2000" dirty="0"/>
              <a:t>tidak berperan di sini. Contoh: model Monte Carlo.</a:t>
            </a:r>
            <a:endParaRPr lang="id-ID" sz="2000" dirty="0"/>
          </a:p>
          <a:p>
            <a:pPr lvl="1"/>
            <a:r>
              <a:rPr lang="id-ID" sz="2000" dirty="0"/>
              <a:t>Model dinamik: merepresentasikan sistem dalam perubahannya terhadap waktu. Contoh: sistem conveyor di pabrik.</a:t>
            </a:r>
          </a:p>
        </p:txBody>
      </p:sp>
    </p:spTree>
    <p:extLst>
      <p:ext uri="{BB962C8B-B14F-4D97-AF65-F5344CB8AC3E}">
        <p14:creationId xmlns:p14="http://schemas.microsoft.com/office/powerpoint/2010/main" val="1270264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8C003-C0E0-4503-825F-CE3345014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Klasifikasi Model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45E941-6024-4301-AE1C-34AA3325D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Model Simulasi Deterministik vs. Stokastik</a:t>
            </a:r>
          </a:p>
          <a:p>
            <a:pPr lvl="1"/>
            <a:r>
              <a:rPr lang="id-ID" sz="2000" dirty="0"/>
              <a:t>Model deterministik: tidak memiliki komponen probabilistik (random).</a:t>
            </a:r>
          </a:p>
          <a:p>
            <a:pPr lvl="1"/>
            <a:r>
              <a:rPr lang="id-ID" sz="2000" dirty="0"/>
              <a:t>Model stokastik: memiliki komponen input random, dan menghasilkan output yang random pula.</a:t>
            </a:r>
          </a:p>
        </p:txBody>
      </p:sp>
    </p:spTree>
    <p:extLst>
      <p:ext uri="{BB962C8B-B14F-4D97-AF65-F5344CB8AC3E}">
        <p14:creationId xmlns:p14="http://schemas.microsoft.com/office/powerpoint/2010/main" val="1905528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65263-BFA4-443A-9775-31EE1CB55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Klasifikasi Model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574D0-5B32-437A-B4A5-50357D175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/>
              <a:t>Model Simulasi Kontinyu vs. Diskrit</a:t>
            </a:r>
          </a:p>
          <a:p>
            <a:pPr lvl="1"/>
            <a:r>
              <a:rPr lang="id-ID" dirty="0"/>
              <a:t>Model kontinyu: status berubah secara kontinu terhadap waktu, mis. gerakan pesawat terbang.</a:t>
            </a:r>
          </a:p>
          <a:p>
            <a:pPr lvl="1"/>
            <a:r>
              <a:rPr lang="sv-SE" dirty="0"/>
              <a:t>Model diskrit: status berubah secara instan pada titik-titik waktu</a:t>
            </a:r>
            <a:r>
              <a:rPr lang="id-ID" dirty="0"/>
              <a:t> yang terpisah, mis. jumlah customer di bank.</a:t>
            </a:r>
          </a:p>
          <a:p>
            <a:r>
              <a:rPr lang="id-ID" dirty="0"/>
              <a:t>Model yang akan dipelajari selanjutnya adalah diskrit, dinamik, dan </a:t>
            </a:r>
            <a:r>
              <a:rPr lang="sv-SE" dirty="0"/>
              <a:t>stokastik, dan disebut model simulasi (sistem) peristiwa diskrit (discrete-</a:t>
            </a:r>
            <a:r>
              <a:rPr lang="id-ID" dirty="0"/>
              <a:t>event).</a:t>
            </a:r>
          </a:p>
        </p:txBody>
      </p:sp>
    </p:spTree>
    <p:extLst>
      <p:ext uri="{BB962C8B-B14F-4D97-AF65-F5344CB8AC3E}">
        <p14:creationId xmlns:p14="http://schemas.microsoft.com/office/powerpoint/2010/main" val="1909129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FEC3D-FAFB-49A6-91D0-6999AFD0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Simulasi Sistem Peristiwa Diskrit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E18F0-C315-4382-98D3-2C3283982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2400" dirty="0"/>
              <a:t>Pemodelan sistim dimana variabel keadaan berubah pada set waktu yang diskrit.</a:t>
            </a:r>
          </a:p>
          <a:p>
            <a:r>
              <a:rPr lang="id-ID" sz="2400" dirty="0"/>
              <a:t>Metode: numerik (bukan analitik)</a:t>
            </a:r>
          </a:p>
          <a:p>
            <a:pPr lvl="1"/>
            <a:r>
              <a:rPr lang="sv-SE" sz="2000" dirty="0"/>
              <a:t>Analitik: alasan deduktif secara matematis; akurat</a:t>
            </a:r>
          </a:p>
          <a:p>
            <a:pPr lvl="1"/>
            <a:r>
              <a:rPr lang="id-ID" sz="2000" dirty="0"/>
              <a:t>Numerik: prosedur komputasional; aproksimasi</a:t>
            </a:r>
          </a:p>
          <a:p>
            <a:r>
              <a:rPr lang="it-IT" sz="2400" dirty="0"/>
              <a:t>Model simulasi di-run (bukan diselesaikan (solved)).</a:t>
            </a:r>
            <a:endParaRPr lang="id-ID" sz="2400" dirty="0"/>
          </a:p>
          <a:p>
            <a:pPr lvl="1"/>
            <a:r>
              <a:rPr lang="pt-BR" sz="2000" dirty="0"/>
              <a:t>Observasi sistem riil, entitas, interaksi</a:t>
            </a:r>
          </a:p>
          <a:p>
            <a:pPr lvl="1"/>
            <a:r>
              <a:rPr lang="id-ID" sz="2000" dirty="0"/>
              <a:t>Asumsi model</a:t>
            </a:r>
          </a:p>
          <a:p>
            <a:pPr lvl="1"/>
            <a:r>
              <a:rPr lang="id-ID" sz="2000" dirty="0"/>
              <a:t>Pengumpulan data</a:t>
            </a:r>
          </a:p>
          <a:p>
            <a:pPr lvl="1"/>
            <a:r>
              <a:rPr lang="fi-FI" sz="2000" dirty="0"/>
              <a:t>Analisis dan estimasi kinerja sistem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411120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884EB-B4AB-4DD3-B5F5-880E3BD6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Studi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AED34-F94A-45BF-9A59-A257864473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+mj-lt"/>
              <a:buAutoNum type="arabicPeriod"/>
            </a:pPr>
            <a:r>
              <a:rPr lang="id-ID" dirty="0"/>
              <a:t>Formulasi masalah:</a:t>
            </a:r>
          </a:p>
          <a:p>
            <a:pPr lvl="1"/>
            <a:r>
              <a:rPr lang="fi-FI" dirty="0"/>
              <a:t>mengidenti</a:t>
            </a:r>
            <a:r>
              <a:rPr lang="id-ID" dirty="0"/>
              <a:t>fi</a:t>
            </a:r>
            <a:r>
              <a:rPr lang="fi-FI" dirty="0"/>
              <a:t>kasikan </a:t>
            </a:r>
            <a:r>
              <a:rPr lang="fi-FI" b="1" dirty="0"/>
              <a:t>mas</a:t>
            </a:r>
            <a:r>
              <a:rPr lang="id-ID" b="1" dirty="0"/>
              <a:t>a</a:t>
            </a:r>
            <a:r>
              <a:rPr lang="fi-FI" b="1" dirty="0"/>
              <a:t>lah </a:t>
            </a:r>
            <a:r>
              <a:rPr lang="fi-FI" dirty="0"/>
              <a:t>yang akan diselesaikan</a:t>
            </a:r>
            <a:endParaRPr lang="id-ID" dirty="0"/>
          </a:p>
          <a:p>
            <a:pPr lvl="1"/>
            <a:r>
              <a:rPr lang="id-ID" dirty="0"/>
              <a:t>mendeskripsikan </a:t>
            </a:r>
            <a:r>
              <a:rPr lang="id-ID" b="1" dirty="0"/>
              <a:t>operasi sistem </a:t>
            </a:r>
            <a:r>
              <a:rPr lang="id-ID" dirty="0"/>
              <a:t>dalam term-term obyek dan aktivitas di dalam suatu layout fisik</a:t>
            </a:r>
          </a:p>
          <a:p>
            <a:pPr lvl="1"/>
            <a:r>
              <a:rPr lang="id-ID" dirty="0"/>
              <a:t>mengidentifikasi sistem dalam term-term variabel input (eksogen), dan output (endogen)</a:t>
            </a:r>
          </a:p>
          <a:p>
            <a:pPr lvl="1"/>
            <a:r>
              <a:rPr lang="id-ID" dirty="0"/>
              <a:t>mengkatagorikan variabel input sebagi decision (controllable) dan parameters (uncontrollable)</a:t>
            </a:r>
          </a:p>
          <a:p>
            <a:pPr lvl="1"/>
            <a:r>
              <a:rPr lang="sv-SE" dirty="0"/>
              <a:t>mende</a:t>
            </a:r>
            <a:r>
              <a:rPr lang="id-ID" dirty="0"/>
              <a:t>fi</a:t>
            </a:r>
            <a:r>
              <a:rPr lang="sv-SE" dirty="0"/>
              <a:t>nisikan pengukuran kinerja sistim(sebagai fungsi dari variabel</a:t>
            </a:r>
            <a:r>
              <a:rPr lang="id-ID" dirty="0"/>
              <a:t> endogen) dan fungsi obyek (kombinasi beberapa pengukuran)</a:t>
            </a:r>
          </a:p>
          <a:p>
            <a:pPr lvl="1"/>
            <a:r>
              <a:rPr lang="id-ID" dirty="0"/>
              <a:t>mengembangkan struktur model awal (preliminary)</a:t>
            </a:r>
          </a:p>
          <a:p>
            <a:pPr lvl="1"/>
            <a:r>
              <a:rPr lang="id-ID" dirty="0"/>
              <a:t>mengembangkan struktur mode lebih rinci yang menidentifikasi seluruh obyek berikut atribut dan interface-nya</a:t>
            </a:r>
            <a:endParaRPr lang="fi-FI" dirty="0"/>
          </a:p>
          <a:p>
            <a:pPr marL="800100" lvl="1" indent="-342900">
              <a:buFont typeface="+mj-lt"/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10728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C9ED2-62AD-485D-97DB-A29783736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Studi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95E0-E1F2-495B-BCA2-532C06905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2"/>
            </a:pPr>
            <a:r>
              <a:rPr lang="id-ID" dirty="0"/>
              <a:t>Penetapan tujuan dan rencana proyek: pendekatan yang digunakan untuk menyelesaikan masalah.</a:t>
            </a:r>
          </a:p>
          <a:p>
            <a:pPr>
              <a:buFont typeface="+mj-lt"/>
              <a:buAutoNum type="arabicPeriod" startAt="2"/>
            </a:pPr>
            <a:r>
              <a:rPr lang="id-ID" dirty="0"/>
              <a:t>Konseptualisasi model: membangun model yang masuk akal.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dirty="0"/>
              <a:t>memahami sistem</a:t>
            </a:r>
          </a:p>
          <a:p>
            <a:pPr lvl="2"/>
            <a:r>
              <a:rPr lang="id-ID" dirty="0"/>
              <a:t>Pendekata proses (atau pendekatan aliran fisik (physical flow approach)) didasarkan pada tracking flow dari entitas-entitas </a:t>
            </a:r>
            <a:r>
              <a:rPr lang="sv-SE" dirty="0"/>
              <a:t>keseluruhan sistem berikut titik pemorsesan dan aturan keputusan</a:t>
            </a:r>
            <a:r>
              <a:rPr lang="id-ID" dirty="0"/>
              <a:t> percabangan</a:t>
            </a:r>
          </a:p>
          <a:p>
            <a:pPr lvl="2"/>
            <a:r>
              <a:rPr lang="id-ID" dirty="0"/>
              <a:t>Pendekatan peristiwa (event) (atau pendekatan perubahan keadaan (state change approach)) didasarkan pada definisi variabel keadaan internal dan events sistem yang mengubah</a:t>
            </a:r>
            <a:r>
              <a:rPr lang="fi-FI" dirty="0"/>
              <a:t>nya, diikuti oleh deskripsi operasi sist</a:t>
            </a:r>
            <a:r>
              <a:rPr lang="id-ID" dirty="0"/>
              <a:t>e</a:t>
            </a:r>
            <a:r>
              <a:rPr lang="fi-FI" dirty="0"/>
              <a:t>m ketika suatu event</a:t>
            </a:r>
            <a:r>
              <a:rPr lang="id-ID" dirty="0"/>
              <a:t> terjadi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dirty="0"/>
              <a:t>konstruksi model</a:t>
            </a:r>
          </a:p>
          <a:p>
            <a:pPr marL="457200" lvl="1" indent="0">
              <a:buNone/>
            </a:pPr>
            <a:endParaRPr lang="id-ID" dirty="0"/>
          </a:p>
          <a:p>
            <a:pPr lvl="1">
              <a:buFont typeface="+mj-lt"/>
              <a:buAutoNum type="arabicPeriod" startAt="2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1749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A0901-CED2-43C9-8430-55277F355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Studi Simulasi</a:t>
            </a:r>
            <a:br>
              <a:rPr lang="id-ID" dirty="0"/>
            </a:br>
            <a:r>
              <a:rPr lang="id-ID" sz="2800" dirty="0"/>
              <a:t>Lanjutan 3. Konseptualisasi model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DD3FF-2698-4769-AAC1-3DA586382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lphaLcParenR" startAt="2"/>
            </a:pPr>
            <a:r>
              <a:rPr lang="id-ID" dirty="0"/>
              <a:t>konstruksi model</a:t>
            </a:r>
          </a:p>
          <a:p>
            <a:pPr lvl="1"/>
            <a:r>
              <a:rPr lang="id-ID" dirty="0"/>
              <a:t>definisi obyek, atribut, metode</a:t>
            </a:r>
          </a:p>
          <a:p>
            <a:pPr lvl="1"/>
            <a:r>
              <a:rPr lang="id-ID" dirty="0"/>
              <a:t>flowchart metode yang relevan</a:t>
            </a:r>
          </a:p>
          <a:p>
            <a:pPr lvl="1"/>
            <a:r>
              <a:rPr lang="id-ID" dirty="0"/>
              <a:t>pemilihan bahasa implemntasi</a:t>
            </a:r>
          </a:p>
          <a:p>
            <a:pPr lvl="1"/>
            <a:r>
              <a:rPr lang="id-ID" dirty="0"/>
              <a:t>penggunaan random variates dan statistik kinerja</a:t>
            </a:r>
          </a:p>
          <a:p>
            <a:pPr lvl="1"/>
            <a:r>
              <a:rPr lang="id-ID" dirty="0"/>
              <a:t>coding dan debugging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14097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F1360-9ED3-42B8-900B-9659F1803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Studi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66EBC-ABDD-45E3-BB65-4AAE85CB9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+mj-lt"/>
              <a:buAutoNum type="arabicPeriod" startAt="4"/>
            </a:pPr>
            <a:r>
              <a:rPr lang="id-ID" sz="2400" dirty="0"/>
              <a:t>Pengumpulan data: mengumpulkan data yang diperlukan untuk me-run simulasi (seperti laju kedatangan, proses kedatangan, laju pelayanan dsb.).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sz="2000" dirty="0"/>
              <a:t>observasi langsung dan perekaman manual variabel yang diseleksi(selected)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sz="2000" dirty="0"/>
              <a:t>time-stamping untuk men-track aliran suatu entitas keseluruh sistem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sz="2000" dirty="0"/>
              <a:t>menyeleksi ukuran sample yang valid secara statistik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sz="2000" dirty="0"/>
              <a:t>menyeleksi sutau format data yang dapat diproses oleh komputer</a:t>
            </a:r>
          </a:p>
          <a:p>
            <a:pPr marL="800100" lvl="1" indent="-342900">
              <a:buFont typeface="+mj-lt"/>
              <a:buAutoNum type="alphaLcParenR"/>
            </a:pPr>
            <a:r>
              <a:rPr lang="id-ID" sz="2000" dirty="0"/>
              <a:t>analisis statistik untuk menetapkan distribusi dan parameter data acak</a:t>
            </a:r>
          </a:p>
          <a:p>
            <a:pPr marL="800100" lvl="1" indent="-342900">
              <a:buFont typeface="+mj-lt"/>
              <a:buAutoNum type="alphaLcParenR"/>
            </a:pPr>
            <a:r>
              <a:rPr lang="nn-NO" sz="2000" dirty="0"/>
              <a:t>memutuskan data mana yang dipandang sebagai acak dan yang</a:t>
            </a:r>
            <a:r>
              <a:rPr lang="id-ID" sz="2000" dirty="0"/>
              <a:t> mana diasumsikan deterministik</a:t>
            </a:r>
          </a:p>
          <a:p>
            <a:pPr lvl="1">
              <a:buFont typeface="+mj-lt"/>
              <a:buAutoNum type="alphaLcParenR"/>
            </a:pP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886159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A9CB4-209F-4FEE-96F8-420281E07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Studi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D933C-7553-42D0-8A0E-05E6785DE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 startAt="5"/>
            </a:pPr>
            <a:r>
              <a:rPr lang="id-ID" dirty="0"/>
              <a:t>Penerjemahan Model: konversi model suatu bahas pemrograman.</a:t>
            </a:r>
          </a:p>
          <a:p>
            <a:pPr>
              <a:buFont typeface="+mj-lt"/>
              <a:buAutoNum type="arabicPeriod" startAt="6"/>
            </a:pPr>
            <a:r>
              <a:rPr lang="id-ID" dirty="0"/>
              <a:t>Veri…kasi: Veri…kasi model melalui pengecekan apakah program bekerja dengan baik.</a:t>
            </a:r>
          </a:p>
          <a:p>
            <a:pPr>
              <a:buFont typeface="+mj-lt"/>
              <a:buAutoNum type="arabicPeriod" startAt="6"/>
            </a:pPr>
            <a:r>
              <a:rPr lang="id-ID" dirty="0"/>
              <a:t>Validasi: Check apakah sistim merepresentasi sistim riil secara akurat</a:t>
            </a:r>
          </a:p>
          <a:p>
            <a:pPr>
              <a:buFont typeface="+mj-lt"/>
              <a:buAutoNum type="arabicPeriod" startAt="6"/>
            </a:pPr>
            <a:r>
              <a:rPr lang="id-ID" dirty="0"/>
              <a:t>Desain Eksperimen: Berapa banyak runs? Untuk berapa lama? </a:t>
            </a:r>
            <a:r>
              <a:rPr lang="fi-FI" dirty="0"/>
              <a:t>Jenis variasi masukannya seperti apa ?</a:t>
            </a:r>
            <a:endParaRPr lang="id-ID" dirty="0"/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evaluasi statistik output untuk mementapkan beberapa level presis yang diterima dari pengukuruan kinerja</a:t>
            </a:r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analisi terminasi digunakan jika interval waktu riil tertentu akan disimulasikan</a:t>
            </a:r>
          </a:p>
          <a:p>
            <a:pPr marL="800100" lvl="1" indent="-342900">
              <a:buFont typeface="+mj-lt"/>
              <a:buAutoNum type="arabicPeriod"/>
            </a:pPr>
            <a:r>
              <a:rPr lang="id-ID" dirty="0"/>
              <a:t>steady state analysis digunakan jika obyek of interest merupakan rata-rata long-term</a:t>
            </a:r>
          </a:p>
          <a:p>
            <a:pPr>
              <a:buFont typeface="+mj-lt"/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1885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414AC-E353-4AE5-B410-11C396751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Langkah-Langkah Studi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F9C667-578E-4AEE-BB99-71D901046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9"/>
            </a:pPr>
            <a:r>
              <a:rPr lang="id-ID" sz="2400" dirty="0"/>
              <a:t>Lakukan runs dan analisis: running aktual simulasi, mengumpulkan dan menganalisis keluaran.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nn-NO" sz="2400" dirty="0"/>
              <a:t>Jalankan lagi (More runs) ?: mengulangi eksperiemn jika perlu.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s-ES" sz="2400" dirty="0" err="1"/>
              <a:t>Dokumentasi</a:t>
            </a:r>
            <a:r>
              <a:rPr lang="es-ES" sz="2400" dirty="0"/>
              <a:t> dan </a:t>
            </a:r>
            <a:r>
              <a:rPr lang="es-ES" sz="2400" dirty="0" err="1"/>
              <a:t>pelaporan</a:t>
            </a:r>
            <a:r>
              <a:rPr lang="es-ES" sz="2400" dirty="0"/>
              <a:t>: </a:t>
            </a:r>
            <a:r>
              <a:rPr lang="es-ES" sz="2400" dirty="0" err="1"/>
              <a:t>Dokumen</a:t>
            </a:r>
            <a:r>
              <a:rPr lang="es-ES" sz="2400" dirty="0"/>
              <a:t> dan </a:t>
            </a:r>
            <a:r>
              <a:rPr lang="es-ES" sz="2400" dirty="0" err="1"/>
              <a:t>laporan</a:t>
            </a:r>
            <a:r>
              <a:rPr lang="es-ES" sz="2400" dirty="0"/>
              <a:t> </a:t>
            </a:r>
            <a:r>
              <a:rPr lang="es-ES" sz="2400" dirty="0" err="1"/>
              <a:t>hasil</a:t>
            </a:r>
            <a:endParaRPr lang="id-ID" sz="2400" dirty="0"/>
          </a:p>
          <a:p>
            <a:pPr marL="457200" indent="-457200">
              <a:buFont typeface="+mj-lt"/>
              <a:buAutoNum type="arabicPeriod" startAt="9"/>
            </a:pPr>
            <a:r>
              <a:rPr lang="id-ID" sz="2400" dirty="0"/>
              <a:t>Implementasi</a:t>
            </a:r>
          </a:p>
        </p:txBody>
      </p:sp>
    </p:spTree>
    <p:extLst>
      <p:ext uri="{BB962C8B-B14F-4D97-AF65-F5344CB8AC3E}">
        <p14:creationId xmlns:p14="http://schemas.microsoft.com/office/powerpoint/2010/main" val="258597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207A5-FE2E-4E18-97F3-A5214DD57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Capaian Pembelajaran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6A0F7-153E-4DF3-803F-347AA87C4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400" dirty="0"/>
              <a:t>Mahasiswa mengerti arti dan manfaat studi simulasi, serta mendapat gambaran tentang cakupan studi simulasi</a:t>
            </a:r>
          </a:p>
          <a:p>
            <a:r>
              <a:rPr lang="id-ID" sz="2400" dirty="0"/>
              <a:t>Mahasiswa dapat membangun model yang akan disimulasikan dan memahami definisi simulasi.</a:t>
            </a:r>
          </a:p>
          <a:p>
            <a:r>
              <a:rPr lang="id-ID" sz="2400" dirty="0"/>
              <a:t>Mahasiswa mampu mengikhtisarkan pentingnya simulasi sehingga lebih termotivasi untuk memahaminya labih lanjut</a:t>
            </a:r>
          </a:p>
          <a:p>
            <a:r>
              <a:rPr lang="id-ID" sz="2400" dirty="0"/>
              <a:t>Mahasiswa dapat menyebutkan manfaat dan kelebihan-kelebihan pendekatam simulasi.</a:t>
            </a:r>
          </a:p>
        </p:txBody>
      </p:sp>
    </p:spTree>
    <p:extLst>
      <p:ext uri="{BB962C8B-B14F-4D97-AF65-F5344CB8AC3E}">
        <p14:creationId xmlns:p14="http://schemas.microsoft.com/office/powerpoint/2010/main" val="198618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949986D-4E52-4493-9C24-0901A2FA9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0413" y="446088"/>
            <a:ext cx="3505199" cy="976312"/>
          </a:xfrm>
        </p:spPr>
        <p:txBody>
          <a:bodyPr>
            <a:normAutofit fontScale="90000"/>
          </a:bodyPr>
          <a:lstStyle/>
          <a:p>
            <a:r>
              <a:rPr lang="id-ID" dirty="0"/>
              <a:t>Bagan</a:t>
            </a:r>
            <a:br>
              <a:rPr lang="id-ID" dirty="0"/>
            </a:br>
            <a:r>
              <a:rPr lang="id-ID" dirty="0"/>
              <a:t>Langkah-langkah Studi Simulasi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CFC5A6-1095-4A64-A3C1-A44719047C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779AB4F-B166-42C3-8383-FF01B592BA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30412" y="1598615"/>
            <a:ext cx="3505199" cy="4262436"/>
          </a:xfrm>
        </p:spPr>
        <p:txBody>
          <a:bodyPr/>
          <a:lstStyle/>
          <a:p>
            <a:endParaRPr lang="id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1255FBA-11F1-444B-8DCE-76585AAA5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8500" y="342900"/>
            <a:ext cx="5969000" cy="647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815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5529A15-4E57-444C-A451-8468D8817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Verifikasi dan Validasi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C3EACD-F7E1-48D6-85BE-E4C47588C9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/>
              <a:t>Langkah terpenting dalam studi simulasi: validasi</a:t>
            </a:r>
          </a:p>
          <a:p>
            <a:r>
              <a:rPr lang="nb-NO" dirty="0"/>
              <a:t>Validasi bukan merupakan tugas tersendiri yang mengikuti pengemban</a:t>
            </a:r>
            <a:r>
              <a:rPr lang="id-ID" dirty="0"/>
              <a:t>gan model, namun merupakan satu kesatuan yang terintegrasi dalam pengembangan model.</a:t>
            </a:r>
          </a:p>
          <a:p>
            <a:r>
              <a:rPr lang="id-ID" dirty="0"/>
              <a:t>Verifikasi: </a:t>
            </a:r>
          </a:p>
          <a:p>
            <a:pPr lvl="1"/>
            <a:r>
              <a:rPr lang="id-ID" dirty="0"/>
              <a:t>Apakah kita membangun model yang benar?</a:t>
            </a:r>
          </a:p>
          <a:p>
            <a:pPr lvl="1"/>
            <a:r>
              <a:rPr lang="id-ID" dirty="0"/>
              <a:t>Apakah model diprorgram secara benar (input parameters dan logical structure)?</a:t>
            </a:r>
          </a:p>
          <a:p>
            <a:r>
              <a:rPr lang="id-ID" dirty="0"/>
              <a:t>Validasi:</a:t>
            </a:r>
          </a:p>
          <a:p>
            <a:pPr lvl="1"/>
            <a:r>
              <a:rPr lang="id-ID" dirty="0"/>
              <a:t>Apakah model merupakan representasi akurat dari sistim riil?</a:t>
            </a:r>
          </a:p>
          <a:p>
            <a:pPr lvl="1"/>
            <a:r>
              <a:rPr lang="id-ID" dirty="0"/>
              <a:t>Proses interatif dari pembandingan model terhadap sifat sistem aktual dan memperbaiki model.</a:t>
            </a:r>
          </a:p>
        </p:txBody>
      </p:sp>
    </p:spTree>
    <p:extLst>
      <p:ext uri="{BB962C8B-B14F-4D97-AF65-F5344CB8AC3E}">
        <p14:creationId xmlns:p14="http://schemas.microsoft.com/office/powerpoint/2010/main" val="1966938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0D296-79DE-4052-9F38-8513A292E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Kelebihan, Kekurangan, dan “Pitfall”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19F01-FB3C-4D48-9711-A1DF1F388D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00200"/>
            <a:ext cx="8915400" cy="4633690"/>
          </a:xfrm>
        </p:spPr>
        <p:txBody>
          <a:bodyPr>
            <a:normAutofit lnSpcReduction="10000"/>
          </a:bodyPr>
          <a:lstStyle/>
          <a:p>
            <a:r>
              <a:rPr lang="id-ID" sz="2400" b="1" dirty="0"/>
              <a:t>Kelebihan</a:t>
            </a:r>
          </a:p>
          <a:p>
            <a:pPr lvl="1"/>
            <a:r>
              <a:rPr lang="id-ID" sz="2000" dirty="0"/>
              <a:t>Sebagian besar sistem riil dengan elemen-elemen stokastik tidak dapat dideskripsikan secara akurat dengan model matematik yang dievaluasi secara analitik. Dengan demikian simulasi seringkali merupakan satusatunya cara.</a:t>
            </a:r>
          </a:p>
          <a:p>
            <a:pPr lvl="1"/>
            <a:r>
              <a:rPr lang="es-ES" sz="2000" dirty="0" err="1"/>
              <a:t>Simulasi</a:t>
            </a:r>
            <a:r>
              <a:rPr lang="es-ES" sz="2000" dirty="0"/>
              <a:t> </a:t>
            </a:r>
            <a:r>
              <a:rPr lang="es-ES" sz="2000" dirty="0" err="1"/>
              <a:t>memungkinkan</a:t>
            </a:r>
            <a:r>
              <a:rPr lang="es-ES" sz="2000" dirty="0"/>
              <a:t> </a:t>
            </a:r>
            <a:r>
              <a:rPr lang="es-ES" sz="2000" dirty="0" err="1"/>
              <a:t>estimasi</a:t>
            </a:r>
            <a:r>
              <a:rPr lang="es-ES" sz="2000" dirty="0"/>
              <a:t> </a:t>
            </a:r>
            <a:r>
              <a:rPr lang="es-ES" sz="2000" dirty="0" err="1"/>
              <a:t>kinerja</a:t>
            </a:r>
            <a:r>
              <a:rPr lang="es-ES" sz="2000" dirty="0"/>
              <a:t> </a:t>
            </a:r>
            <a:r>
              <a:rPr lang="es-ES" sz="2000" dirty="0" err="1"/>
              <a:t>sistem</a:t>
            </a:r>
            <a:r>
              <a:rPr lang="es-ES" sz="2000" dirty="0"/>
              <a:t> yang </a:t>
            </a:r>
            <a:r>
              <a:rPr lang="es-ES" sz="2000" dirty="0" err="1"/>
              <a:t>ada</a:t>
            </a:r>
            <a:r>
              <a:rPr lang="es-ES" sz="2000" dirty="0"/>
              <a:t> </a:t>
            </a:r>
            <a:r>
              <a:rPr lang="es-ES" sz="2000" dirty="0" err="1"/>
              <a:t>dengan</a:t>
            </a:r>
            <a:r>
              <a:rPr lang="es-ES" sz="2000" dirty="0"/>
              <a:t> </a:t>
            </a:r>
            <a:r>
              <a:rPr lang="es-ES" sz="2000" dirty="0" err="1"/>
              <a:t>beberapa</a:t>
            </a:r>
            <a:r>
              <a:rPr lang="id-ID" sz="2000" dirty="0"/>
              <a:t> kondisi operasi yang berbeda.</a:t>
            </a:r>
          </a:p>
          <a:p>
            <a:pPr lvl="1"/>
            <a:r>
              <a:rPr lang="id-ID" sz="2000" dirty="0"/>
              <a:t>Rancangan-rancangan sistem alternatif yang dianjurkan dapat dibandingkan </a:t>
            </a:r>
            <a:r>
              <a:rPr lang="sv-SE" sz="2000" dirty="0"/>
              <a:t>via simulasi untuk mendapatkan yang terbaik.</a:t>
            </a:r>
            <a:endParaRPr lang="id-ID" sz="2000" dirty="0"/>
          </a:p>
          <a:p>
            <a:pPr lvl="1"/>
            <a:r>
              <a:rPr lang="id-ID" sz="2000" dirty="0"/>
              <a:t>Pada simulasi bisa dipertahankan kontrol yang lebih baik terhadap kondisi eksperimen.</a:t>
            </a:r>
          </a:p>
          <a:p>
            <a:pPr lvl="1"/>
            <a:r>
              <a:rPr lang="id-ID" sz="2000" dirty="0"/>
              <a:t>Simulasi memungkinkan studi sistemdengan kerangka waktu lama dalam waktu yang lebih singkat, atau mempelajari cara kerja rinci dalam waktu yang diperpanjang.</a:t>
            </a:r>
          </a:p>
        </p:txBody>
      </p:sp>
    </p:spTree>
    <p:extLst>
      <p:ext uri="{BB962C8B-B14F-4D97-AF65-F5344CB8AC3E}">
        <p14:creationId xmlns:p14="http://schemas.microsoft.com/office/powerpoint/2010/main" val="2334605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7A87C-9E55-4EE1-B39F-07F404364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Kelebihan, Kekurangan, dan “Pitfall”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E084F7-81F8-4B63-A3E9-8C00193B51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b="1" dirty="0"/>
              <a:t>Kekurangan</a:t>
            </a:r>
          </a:p>
          <a:p>
            <a:pPr lvl="1"/>
            <a:r>
              <a:rPr lang="id-ID" sz="2000" dirty="0"/>
              <a:t>Setiap langkah percobaan model simulasi stokastik hanya menghasilkan </a:t>
            </a:r>
            <a:r>
              <a:rPr lang="id-ID" sz="2000" b="1" dirty="0"/>
              <a:t>estimasi </a:t>
            </a:r>
            <a:r>
              <a:rPr lang="id-ID" sz="2000" dirty="0"/>
              <a:t>dari karakteristik sistem yang sebenarnya untuk parameter input tertentu. Model analitik lebih valid.</a:t>
            </a:r>
          </a:p>
          <a:p>
            <a:pPr lvl="1"/>
            <a:r>
              <a:rPr lang="id-ID" sz="2000" dirty="0"/>
              <a:t>Model simulasi seringkali </a:t>
            </a:r>
            <a:r>
              <a:rPr lang="id-ID" sz="2000" b="1" dirty="0"/>
              <a:t>mahal</a:t>
            </a:r>
            <a:r>
              <a:rPr lang="id-ID" sz="2000" dirty="0"/>
              <a:t> dan </a:t>
            </a:r>
            <a:r>
              <a:rPr lang="id-ID" sz="2000" b="1" dirty="0"/>
              <a:t>makan waktu </a:t>
            </a:r>
            <a:r>
              <a:rPr lang="id-ID" sz="2000" dirty="0"/>
              <a:t>lama untuk dikembangkan.</a:t>
            </a:r>
          </a:p>
          <a:p>
            <a:pPr lvl="1"/>
            <a:r>
              <a:rPr lang="id-ID" sz="2000" dirty="0"/>
              <a:t>Output dalam jumlah besar yang dihasilkan dari simulasi biasanya tam</a:t>
            </a:r>
            <a:r>
              <a:rPr lang="sv-SE" sz="2000" dirty="0"/>
              <a:t>pak meyakinkan, padahal </a:t>
            </a:r>
            <a:r>
              <a:rPr lang="sv-SE" sz="2000" b="1" dirty="0"/>
              <a:t>belum tentu modelnya valid</a:t>
            </a:r>
            <a:r>
              <a:rPr lang="sv-SE" sz="2000" dirty="0"/>
              <a:t>.</a:t>
            </a:r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179729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2EEDA-5375-4A08-B6D3-5C8E466CD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Kelebihan, Kekurangan, dan “Pitfall”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DE534B-8593-4233-A473-8F4DBE7B6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b="1" dirty="0"/>
              <a:t>Pitfalls</a:t>
            </a:r>
          </a:p>
          <a:p>
            <a:pPr lvl="1"/>
            <a:r>
              <a:rPr lang="fi-FI" sz="2000" dirty="0"/>
              <a:t>Gagal mengidenti</a:t>
            </a:r>
            <a:r>
              <a:rPr lang="id-ID" sz="2000" dirty="0"/>
              <a:t>fi</a:t>
            </a:r>
            <a:r>
              <a:rPr lang="fi-FI" sz="2000" dirty="0"/>
              <a:t>kasi tujuan secara jelas</a:t>
            </a:r>
          </a:p>
          <a:p>
            <a:pPr lvl="1"/>
            <a:r>
              <a:rPr lang="id-ID" sz="2000" dirty="0"/>
              <a:t>Desain dan analisis eksperimen simulasi tidak memadai</a:t>
            </a:r>
          </a:p>
          <a:p>
            <a:pPr lvl="1"/>
            <a:r>
              <a:rPr lang="id-ID" sz="2000" dirty="0"/>
              <a:t>Pendidikan dan pelatihan yang tidak memadai</a:t>
            </a:r>
          </a:p>
          <a:p>
            <a:pPr lvl="1"/>
            <a:endParaRPr lang="id-ID" sz="2000" b="1" dirty="0"/>
          </a:p>
        </p:txBody>
      </p:sp>
    </p:spTree>
    <p:extLst>
      <p:ext uri="{BB962C8B-B14F-4D97-AF65-F5344CB8AC3E}">
        <p14:creationId xmlns:p14="http://schemas.microsoft.com/office/powerpoint/2010/main" val="3057664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D147C-0D22-43AE-A73B-A42DD739D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Fitur-Fitur software simulasi yang dibutuhkan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E93E4-558C-4E64-BE12-CCEA76FE46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Membangkitkan bilangan random dari distribusi probabilitas U(0,1).</a:t>
            </a:r>
          </a:p>
          <a:p>
            <a:r>
              <a:rPr lang="id-ID" dirty="0"/>
              <a:t>Membangkitkan nilai-nilai random dari distribusi probabilitas tertentu, mis. eksponensial.</a:t>
            </a:r>
          </a:p>
          <a:p>
            <a:r>
              <a:rPr lang="id-ID" dirty="0"/>
              <a:t>Memajukan waktu simulasi.</a:t>
            </a:r>
          </a:p>
          <a:p>
            <a:r>
              <a:rPr lang="id-ID" dirty="0"/>
              <a:t>Menentukan event berikutnya dari daftar event dan memberikan kontrol ke blok kode yang benar.</a:t>
            </a:r>
          </a:p>
          <a:p>
            <a:r>
              <a:rPr lang="id-ID" dirty="0"/>
              <a:t>Menambah atau menghapus record pada list.</a:t>
            </a:r>
          </a:p>
          <a:p>
            <a:r>
              <a:rPr lang="id-ID" dirty="0"/>
              <a:t>Mengumpulkan dan menganalisa data.</a:t>
            </a:r>
          </a:p>
          <a:p>
            <a:r>
              <a:rPr lang="id-ID" dirty="0"/>
              <a:t>Melaporkan hasil.</a:t>
            </a:r>
          </a:p>
          <a:p>
            <a:r>
              <a:rPr lang="id-ID" dirty="0"/>
              <a:t>Mendeteksi kondisi error.</a:t>
            </a:r>
          </a:p>
        </p:txBody>
      </p:sp>
    </p:spTree>
    <p:extLst>
      <p:ext uri="{BB962C8B-B14F-4D97-AF65-F5344CB8AC3E}">
        <p14:creationId xmlns:p14="http://schemas.microsoft.com/office/powerpoint/2010/main" val="136329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BE62C-652A-4439-9F3F-5FAE048B5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Referensi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1A4E3-24EA-4B4F-B619-0DFD77CA1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J. Banks, et.al., ”Discrete Event System Simulation”,</a:t>
            </a:r>
            <a:r>
              <a:rPr lang="id-ID" dirty="0"/>
              <a:t> 3ed., Prentice-Hall (Chap. 1)</a:t>
            </a:r>
          </a:p>
          <a:p>
            <a:r>
              <a:rPr lang="id-ID" dirty="0"/>
              <a:t>Law &amp; Kelton, et.al., ”Simulation Modeling &amp; Analysis”, </a:t>
            </a:r>
            <a:r>
              <a:rPr lang="en-US" dirty="0"/>
              <a:t>Mc. Graw-Hill Inc., Singapore (Chap. 1)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8044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207A5-FE2E-4E18-97F3-A5214DD57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Capaian Pembelajaran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6A0F7-153E-4DF3-803F-347AA87C42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400" dirty="0"/>
              <a:t>Mahasiswa dapat menyebutkan bidang-bidang atau ilmu-ilmu yang sering menggunakan pendekatan simulasi</a:t>
            </a:r>
          </a:p>
          <a:p>
            <a:r>
              <a:rPr lang="id-ID" sz="2400" dirty="0"/>
              <a:t>Mahasiswa mampu membandingkan sistem dan model, dan menyimpulkan </a:t>
            </a:r>
            <a:r>
              <a:rPr lang="es-ES" sz="2400" dirty="0" err="1"/>
              <a:t>perlunya</a:t>
            </a:r>
            <a:r>
              <a:rPr lang="es-ES" sz="2400" dirty="0"/>
              <a:t> </a:t>
            </a:r>
            <a:r>
              <a:rPr lang="es-ES" sz="2400" dirty="0" err="1"/>
              <a:t>model</a:t>
            </a:r>
            <a:r>
              <a:rPr lang="es-ES" sz="2400" dirty="0"/>
              <a:t> </a:t>
            </a:r>
            <a:r>
              <a:rPr lang="es-ES" sz="2400" dirty="0" err="1"/>
              <a:t>untuk</a:t>
            </a:r>
            <a:r>
              <a:rPr lang="es-ES" sz="2400" dirty="0"/>
              <a:t> </a:t>
            </a:r>
            <a:r>
              <a:rPr lang="es-ES" sz="2400" dirty="0" err="1"/>
              <a:t>kebutuhan</a:t>
            </a:r>
            <a:r>
              <a:rPr lang="es-ES" sz="2400" dirty="0"/>
              <a:t> </a:t>
            </a:r>
            <a:r>
              <a:rPr lang="es-ES" sz="2400" dirty="0" err="1"/>
              <a:t>simulasi</a:t>
            </a:r>
            <a:r>
              <a:rPr lang="es-ES" sz="2400" dirty="0"/>
              <a:t>.</a:t>
            </a:r>
            <a:endParaRPr lang="id-ID" sz="2400" dirty="0"/>
          </a:p>
          <a:p>
            <a:r>
              <a:rPr lang="id-ID" sz="2400" dirty="0"/>
              <a:t>Mahasiswa mampu menggolongkan model analisis dan model matematis, baik yang statis maupun dinamis.</a:t>
            </a:r>
          </a:p>
          <a:p>
            <a:r>
              <a:rPr lang="id-ID" sz="2400" dirty="0"/>
              <a:t>Mahasiswa dapat menyimpulkan langkah-langkah dalam studi simulasi secara garis besar.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119955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B76CA-6AB7-4CB8-8305-813D6DFCE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Deskripsi Materi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CF827A-AF71-43DF-8A1C-AF14B5752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2400" dirty="0"/>
              <a:t>Pada perkuliahan ini gambaran umum studi simulasi akan diberikan,</a:t>
            </a:r>
            <a:r>
              <a:rPr lang="id-ID" sz="2400" dirty="0"/>
              <a:t> mulai dari pengertian, tujuan, manfaat, sampai penerapannya. Definisi sistem, model, komponen sistem serta kaitannya dengan simulasi akan dijelaskan.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15180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128A5-1515-41C3-814D-5B7BAE12E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Definisi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30A790-4EFA-413B-AEC3-2478AD166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sz="2400" dirty="0"/>
              <a:t>Simulasi adalah peniruan operasi, menurut waktu, sebuah proses atau sistem dunia nyata.</a:t>
            </a:r>
          </a:p>
          <a:p>
            <a:pPr lvl="1"/>
            <a:r>
              <a:rPr lang="id-ID" sz="2000" dirty="0"/>
              <a:t>Dapat dilakukan secara manual maupun dengan bantuan komputer.</a:t>
            </a:r>
          </a:p>
          <a:p>
            <a:r>
              <a:rPr lang="id-ID" sz="2400" dirty="0"/>
              <a:t>Menyertakan pembentukan data dan sejarah buatan (artificial history) dari sebuah sistem, pengamatan data dan sejarah, dan kesimpulan yang terkait dengan karakteristik sistem-sistem.</a:t>
            </a:r>
          </a:p>
          <a:p>
            <a:r>
              <a:rPr lang="id-ID" sz="2400" dirty="0"/>
              <a:t>Untuk mempelajari sebuah sistem, biasanya kita harus membuat asumsi-asumsi tentang operasi sistem tersebut.</a:t>
            </a:r>
          </a:p>
          <a:p>
            <a:r>
              <a:rPr lang="id-ID" sz="2400" dirty="0"/>
              <a:t>Asumsi-asumi membentuk sebuah model, yang akan digunakan untuk memahami sifat/perilaku sebuah sistem.</a:t>
            </a:r>
          </a:p>
          <a:p>
            <a:endParaRPr lang="id-ID" sz="2400" dirty="0"/>
          </a:p>
          <a:p>
            <a:endParaRPr lang="id-ID" sz="2400" dirty="0"/>
          </a:p>
          <a:p>
            <a:pPr lvl="1"/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3985329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74F89-CDCD-4E0C-9BE8-61DC53918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Definisi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A7D97-492F-4C52-A5F1-4E12AAA05B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Solusi Analitik: Jika keterkaitan (relationship) model cukup sederhana, sehingga memungkinkan penggunaan metode matematis untuk memperoleh informasi eksak dari sistem</a:t>
            </a:r>
          </a:p>
          <a:p>
            <a:r>
              <a:rPr lang="id-ID" sz="2400" dirty="0"/>
              <a:t>Langkah riil simulasi: Mengembangkan sebuah model simulasi dan mengevaluasi model, biasanya dengan menggunakan komputer, untuk mengestimasi karakteristik yang diharapkan dari model tersebut.</a:t>
            </a:r>
          </a:p>
        </p:txBody>
      </p:sp>
    </p:spTree>
    <p:extLst>
      <p:ext uri="{BB962C8B-B14F-4D97-AF65-F5344CB8AC3E}">
        <p14:creationId xmlns:p14="http://schemas.microsoft.com/office/powerpoint/2010/main" val="919629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867CE-AE7D-4CE9-9757-01F1090A0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988BC6-65EF-4F9A-8E78-E93406F8D9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/>
              <a:t>Suatu representasi sederhana dari sebuah sistem (atau proses atau</a:t>
            </a:r>
            <a:r>
              <a:rPr lang="id-ID" sz="2400" dirty="0"/>
              <a:t> teori), bukan sistem itu sendiri.</a:t>
            </a:r>
          </a:p>
          <a:p>
            <a:r>
              <a:rPr lang="id-ID" sz="2400" dirty="0"/>
              <a:t>Model-model tidak harus memiliki seluruh atribut; mereka disederhanakan, dikontrol, digeneralisasi, atau diidealkan.</a:t>
            </a:r>
          </a:p>
          <a:p>
            <a:r>
              <a:rPr lang="id-ID" sz="2400" dirty="0"/>
              <a:t>Untuk sebuah model yang akan digunakan, seluruh sifat-sifat relevantnya harus ditetapkan dalam suatu cara yang praktis, dinyatakan dalam suatu set deksripsi terbatas yang masuk akal (reasonably).</a:t>
            </a:r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6713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4223B-024A-4E7A-B9C7-9B2FADFDA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Model Simulasi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B68DE7-BE95-4AC5-A38E-3C229196C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/>
              <a:t>Sebuah model harus divalidasi.</a:t>
            </a:r>
          </a:p>
          <a:p>
            <a:r>
              <a:rPr lang="sv-SE" sz="2400" dirty="0"/>
              <a:t>Setelah divalidasi, sebuah model dapat digunakan untuk menyelidiki</a:t>
            </a:r>
            <a:r>
              <a:rPr lang="id-ID" sz="2400" dirty="0"/>
              <a:t> dan memprediksi perilaku-perilaku (sifat) sistem, atau menjawab ”what-</a:t>
            </a:r>
            <a:r>
              <a:rPr lang="en-US" sz="2400" dirty="0"/>
              <a:t>if questions”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mempertajam</a:t>
            </a:r>
            <a:r>
              <a:rPr lang="en-US" sz="2400" dirty="0"/>
              <a:t> </a:t>
            </a:r>
            <a:r>
              <a:rPr lang="en-US" sz="2400" dirty="0" err="1"/>
              <a:t>pemahaman</a:t>
            </a:r>
            <a:r>
              <a:rPr lang="en-US" sz="2400" dirty="0"/>
              <a:t>, </a:t>
            </a:r>
            <a:r>
              <a:rPr lang="en-US" sz="2400" dirty="0" err="1"/>
              <a:t>pelatihan</a:t>
            </a:r>
            <a:r>
              <a:rPr lang="en-US" sz="2400" dirty="0"/>
              <a:t>, </a:t>
            </a:r>
            <a:r>
              <a:rPr lang="en-US" sz="2400" dirty="0" err="1"/>
              <a:t>prediksi</a:t>
            </a:r>
            <a:r>
              <a:rPr lang="en-US" sz="2400" dirty="0"/>
              <a:t>, dan</a:t>
            </a:r>
            <a:r>
              <a:rPr lang="id-ID" sz="2400" dirty="0"/>
              <a:t> evaluasi alternatif.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98605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1963</Words>
  <Application>Microsoft Office PowerPoint</Application>
  <PresentationFormat>Widescreen</PresentationFormat>
  <Paragraphs>193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Century Gothic</vt:lpstr>
      <vt:lpstr>Wingdings 3</vt:lpstr>
      <vt:lpstr>Wisp</vt:lpstr>
      <vt:lpstr>Pengantar Simulasi </vt:lpstr>
      <vt:lpstr>Bahasan </vt:lpstr>
      <vt:lpstr>Capaian Pembelajaran</vt:lpstr>
      <vt:lpstr>Capaian Pembelajaran</vt:lpstr>
      <vt:lpstr>Deskripsi Materi</vt:lpstr>
      <vt:lpstr>Definisi Simulasi</vt:lpstr>
      <vt:lpstr>Definisi Simulasi</vt:lpstr>
      <vt:lpstr>Model Simulasi</vt:lpstr>
      <vt:lpstr>Model Simulasi</vt:lpstr>
      <vt:lpstr>Dimana Simulasi Cocok digunakan?</vt:lpstr>
      <vt:lpstr>Dimana Simulasi Cocok digunakan?</vt:lpstr>
      <vt:lpstr>Dimana Simulasi Tidak Cocok digunakan?</vt:lpstr>
      <vt:lpstr>Dimana Simulasi Tidak Cocok digunakan?</vt:lpstr>
      <vt:lpstr>Bidang-Bidang Aplikasi</vt:lpstr>
      <vt:lpstr>Sistem dan Lingkungan Sistem</vt:lpstr>
      <vt:lpstr>Sistem dan Lingkungan Sistem</vt:lpstr>
      <vt:lpstr>Komponen Sistem</vt:lpstr>
      <vt:lpstr>PowerPoint Presentation</vt:lpstr>
      <vt:lpstr>Sistem Diskrit dan Kontinyu</vt:lpstr>
      <vt:lpstr>Klasifikasi Model Simulasi</vt:lpstr>
      <vt:lpstr>Klasifikasi Model Simulasi</vt:lpstr>
      <vt:lpstr>Klasifikasi Model Simulasi</vt:lpstr>
      <vt:lpstr>Simulasi Sistem Peristiwa Diskrit</vt:lpstr>
      <vt:lpstr>Langkah-Langkah Studi Simulasi</vt:lpstr>
      <vt:lpstr>Langkah-Langkah Studi Simulasi</vt:lpstr>
      <vt:lpstr>Langkah-Langkah Studi Simulasi Lanjutan 3. Konseptualisasi model</vt:lpstr>
      <vt:lpstr>Langkah-Langkah Studi Simulasi</vt:lpstr>
      <vt:lpstr>Langkah-Langkah Studi Simulasi</vt:lpstr>
      <vt:lpstr>Langkah-Langkah Studi Simulasi</vt:lpstr>
      <vt:lpstr>Bagan Langkah-langkah Studi Simulasi</vt:lpstr>
      <vt:lpstr>Verifikasi dan Validasi</vt:lpstr>
      <vt:lpstr>Kelebihan, Kekurangan, dan “Pitfall”</vt:lpstr>
      <vt:lpstr>Kelebihan, Kekurangan, dan “Pitfall”</vt:lpstr>
      <vt:lpstr>Kelebihan, Kekurangan, dan “Pitfall”</vt:lpstr>
      <vt:lpstr>Fitur-Fitur software simulasi yang dibutuhkan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Simulasi</dc:title>
  <dc:creator>Dewa Bayu</dc:creator>
  <cp:lastModifiedBy>Dewa Bayu</cp:lastModifiedBy>
  <cp:revision>10</cp:revision>
  <dcterms:created xsi:type="dcterms:W3CDTF">2018-09-11T17:23:59Z</dcterms:created>
  <dcterms:modified xsi:type="dcterms:W3CDTF">2018-10-31T13:38:14Z</dcterms:modified>
</cp:coreProperties>
</file>