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72" r:id="rId5"/>
    <p:sldId id="268" r:id="rId6"/>
    <p:sldId id="282" r:id="rId7"/>
    <p:sldId id="261" r:id="rId8"/>
    <p:sldId id="277" r:id="rId9"/>
    <p:sldId id="262" r:id="rId10"/>
    <p:sldId id="264" r:id="rId11"/>
    <p:sldId id="276" r:id="rId12"/>
    <p:sldId id="275" r:id="rId13"/>
    <p:sldId id="291" r:id="rId14"/>
    <p:sldId id="281" r:id="rId15"/>
    <p:sldId id="278" r:id="rId16"/>
    <p:sldId id="279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2" r:id="rId26"/>
    <p:sldId id="269" r:id="rId27"/>
    <p:sldId id="280" r:id="rId28"/>
    <p:sldId id="274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598" autoAdjust="0"/>
  </p:normalViewPr>
  <p:slideViewPr>
    <p:cSldViewPr snapToGrid="0">
      <p:cViewPr>
        <p:scale>
          <a:sx n="53" d="100"/>
          <a:sy n="53" d="100"/>
        </p:scale>
        <p:origin x="36" y="300"/>
      </p:cViewPr>
      <p:guideLst>
        <p:guide orient="horz" pos="3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B580E-BB12-458A-8A67-A4E85A97E57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85773-E831-40C3-B08E-FE9BDAA69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5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 dirty="0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tabLst>
                <a:tab pos="3370263" algn="l"/>
              </a:tabLst>
            </a:pPr>
            <a:r>
              <a:rPr lang="en-US" sz="4000">
                <a:solidFill>
                  <a:schemeClr val="tx2">
                    <a:alpha val="75000"/>
                  </a:schemeClr>
                </a:solidFill>
              </a:rPr>
              <a:t>Click to edit Master title style</a:t>
            </a:r>
            <a:endParaRPr lang="en-US" sz="4000" dirty="0">
              <a:solidFill>
                <a:schemeClr val="tx2">
                  <a:alpha val="75000"/>
                </a:schemeClr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subtitle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E1655C-FA7C-42D9-8EE1-E7CF698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47479" y="3853642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8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5157787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5157787" cy="3751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806038"/>
            <a:ext cx="5183188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390588"/>
            <a:ext cx="5183188" cy="3751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1B2486D-C49D-471B-8F3B-AF604894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226F4B-CA41-4C71-97F3-1B7E442A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16A3FD-0E7B-4247-AA4F-93E7E99E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200400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800575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385125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4" y="1802952"/>
            <a:ext cx="3200400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4" y="2387502"/>
            <a:ext cx="3200400" cy="37512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0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F4C50B-50BD-44F1-9148-992E83F5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25809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28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CA4665-3BE9-407E-884C-8EA287083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2099" y="2302005"/>
            <a:ext cx="2253018" cy="0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6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C62-6E66-44D5-83D2-BADCC7373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113" y="2851343"/>
            <a:ext cx="8490581" cy="1746195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A7876-9D0C-4685-8088-6FED23C9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50" y="4846921"/>
            <a:ext cx="6632107" cy="951488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E679A24-160E-440A-9984-8923BC4B8DD8}"/>
              </a:ext>
            </a:extLst>
          </p:cNvPr>
          <p:cNvSpPr/>
          <p:nvPr/>
        </p:nvSpPr>
        <p:spPr>
          <a:xfrm rot="20618895" flipH="1">
            <a:off x="5561167" y="1911565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6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6100-27A9-4A24-9347-29B6A9BA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11718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350C3-3185-4A0E-9E1F-504D7E6E0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26924"/>
            <a:ext cx="10515600" cy="12627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7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02F6-08C1-4F71-90D1-FCA6563EC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11756"/>
            <a:ext cx="5181600" cy="4365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B0FE5-5497-4854-B57F-7955ADCB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1756"/>
            <a:ext cx="5181600" cy="4365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698B4-B17B-4FAB-894D-5400BDEC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5B355-1608-4ECA-8C03-3ABD722BC611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68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88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7465-F6D9-414A-9829-B2793D3A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7698"/>
            <a:ext cx="4061821" cy="15585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35B2F-EF96-4A99-8082-911D63A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47699"/>
            <a:ext cx="6172200" cy="52133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EE3AB-F64B-4276-8303-CAE4B4F1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6256"/>
            <a:ext cx="4061821" cy="36627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893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3B7E-262A-4834-9437-C20690BF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FC6C5-CFC6-43FC-9CD2-EB131734F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7985"/>
            <a:ext cx="6172200" cy="49930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AD41B-4C7D-4884-B895-CFDA0A447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36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5A6970-043A-47D8-B545-755078B0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6AC1DD3-428F-4C39-A551-E13ABD5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>
            <a:normAutofit/>
          </a:bodyPr>
          <a:lstStyle/>
          <a:p>
            <a:pPr algn="r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1C8BF-A13F-41C7-AD96-FF1FF2487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44305"/>
            <a:ext cx="0" cy="1610436"/>
          </a:xfrm>
          <a:prstGeom prst="line">
            <a:avLst/>
          </a:prstGeom>
          <a:ln w="19050">
            <a:solidFill>
              <a:schemeClr val="accent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48B2C18-58F4-4964-8F53-1A6C5CA4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AF7978-E274-4580-9576-25C42D06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512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C26149A3-CFBC-4F7F-B065-171177885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041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47CA6D41-6659-4919-BF3F-FCA2AB53F4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457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0E6777B-4AD1-427E-904E-21086E731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310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E0D4C96-36DA-4C90-B4F7-FD78F9F0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CC27624-76B0-4BB8-B6D9-C01BCCE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5D71582-7D60-491E-945E-00A9A6A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64" y="1900962"/>
            <a:ext cx="10112375" cy="1954213"/>
          </a:xfrm>
        </p:spPr>
        <p:txBody>
          <a:bodyPr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C1452B-8D51-4F49-9A26-8D49BCE7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50899" y="1555564"/>
            <a:ext cx="4290204" cy="0"/>
          </a:xfrm>
          <a:prstGeom prst="line">
            <a:avLst/>
          </a:prstGeom>
          <a:ln w="1905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7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anchor="ctr">
            <a:normAutofit/>
          </a:bodyPr>
          <a:lstStyle>
            <a:lvl1pPr algn="l">
              <a:defRPr/>
            </a:lvl1pPr>
          </a:lstStyle>
          <a:p>
            <a:pPr algn="r"/>
            <a:r>
              <a:rPr lang="en-US" sz="4000"/>
              <a:t>Click to edit Master title style</a:t>
            </a:r>
            <a:endParaRPr lang="en-US" sz="40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  <a:endParaRPr lang="en-US" sz="1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C6FCBF-78C9-4160-8C8D-C0846C6D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10499" y="5187442"/>
            <a:ext cx="0" cy="875607"/>
          </a:xfrm>
          <a:prstGeom prst="line">
            <a:avLst/>
          </a:prstGeom>
          <a:ln w="15875">
            <a:solidFill>
              <a:schemeClr val="accent1">
                <a:lumMod val="75000"/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3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56"/>
            <a:ext cx="10515600" cy="4190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31BABDF-AA85-4A10-A98B-507CF2428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8717800-ADD4-4E93-B0D0-271E7848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0AC3ECC-84E8-497F-BC52-5189149B0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9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3"/>
            <a:ext cx="10515600" cy="3545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1976FF6-0FAE-4806-A07E-BE4D74116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2FFD90-937D-4551-9F0C-7A5B0C78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D25ED3-40D6-4D4C-BEF6-506E3E31B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1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8FC83D-BE6C-46F7-A2C9-654DF8EB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679441"/>
            <a:ext cx="10890565" cy="589966"/>
          </a:xfrm>
        </p:spPr>
        <p:txBody>
          <a:bodyPr>
            <a:normAutofit fontScale="90000"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C3F9D0-953E-45A7-BFD7-C86C68B2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36BCE2-FC35-4992-A912-AF5A5C4EC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507004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4AA409B-17E7-4D49-8F3B-D390302E2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4FB1A9C-83D8-426D-B62B-A5F7457A9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0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DD44DD-0676-4A2C-9EC4-8E209307E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9BC53C-DA37-4270-B44D-B7A92152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AFE14D8-0C2B-4AA6-AE7E-75C2C63C2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7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255"/>
            <a:ext cx="10515600" cy="4190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9828424-127F-4F45-AF20-1DAA1525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D83CCE-F7E1-4106-84E1-6C261DDBB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126735-73E8-4B98-81A3-AAE94B69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29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1A14-BCE3-4322-A314-ABFB09FB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213"/>
            <a:ext cx="10515600" cy="221225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DAC2D8E-199B-430A-BB5F-3EB5B76D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AAF529-3AC9-470F-8794-0C4967080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327F51-D49D-4DCE-9CDC-3B94731A4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9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B555E-8FF5-457E-B328-53ABDB59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64ED7-3275-4F98-88B1-4F083251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1459"/>
            <a:ext cx="10515600" cy="434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0BCFA-771C-4297-8ACE-974191C70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17DE-CC16-4596-92A2-460BC081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r>
              <a:rPr lang="en-US" dirty="0"/>
              <a:t>Sample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E724-AEC3-4D96-A62C-C286B703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592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1" r:id="rId4"/>
    <p:sldLayoutId id="2147483650" r:id="rId5"/>
    <p:sldLayoutId id="2147483671" r:id="rId6"/>
    <p:sldLayoutId id="2147483670" r:id="rId7"/>
    <p:sldLayoutId id="2147483672" r:id="rId8"/>
    <p:sldLayoutId id="2147483654" r:id="rId9"/>
    <p:sldLayoutId id="2147483653" r:id="rId10"/>
    <p:sldLayoutId id="2147483667" r:id="rId11"/>
    <p:sldLayoutId id="2147483668" r:id="rId12"/>
    <p:sldLayoutId id="2147483669" r:id="rId13"/>
    <p:sldLayoutId id="2147483649" r:id="rId14"/>
    <p:sldLayoutId id="2147483651" r:id="rId15"/>
    <p:sldLayoutId id="2147483652" r:id="rId16"/>
    <p:sldLayoutId id="2147483655" r:id="rId17"/>
    <p:sldLayoutId id="2147483656" r:id="rId18"/>
    <p:sldLayoutId id="2147483657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>
              <a:alpha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b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2pPr>
      <a:lvl3pPr marL="571500" indent="-3429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i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552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pos="7152">
          <p15:clr>
            <a:srgbClr val="F26B43"/>
          </p15:clr>
        </p15:guide>
        <p15:guide id="7" pos="2880">
          <p15:clr>
            <a:srgbClr val="F26B43"/>
          </p15:clr>
        </p15:guide>
        <p15:guide id="8" pos="4248">
          <p15:clr>
            <a:srgbClr val="F26B43"/>
          </p15:clr>
        </p15:guide>
        <p15:guide id="9" orient="horz" pos="600">
          <p15:clr>
            <a:srgbClr val="F26B43"/>
          </p15:clr>
        </p15:guide>
        <p15:guide id="10" orient="horz" pos="3792">
          <p15:clr>
            <a:srgbClr val="F26B43"/>
          </p15:clr>
        </p15:guide>
        <p15:guide id="11" pos="7272">
          <p15:clr>
            <a:srgbClr val="F26B43"/>
          </p15:clr>
        </p15:guide>
        <p15:guide id="12" pos="408">
          <p15:clr>
            <a:srgbClr val="F26B43"/>
          </p15:clr>
        </p15:guide>
        <p15:guide id="13" pos="4920">
          <p15:clr>
            <a:srgbClr val="F26B43"/>
          </p15:clr>
        </p15:guide>
        <p15:guide id="14" pos="2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5A3385-7A97-4B91-90E4-313A5F648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Critical Listening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600243-42CA-42D2-A56A-C6924D272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876" y="5116529"/>
            <a:ext cx="2948684" cy="9554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Meeting 12</a:t>
            </a:r>
          </a:p>
        </p:txBody>
      </p:sp>
      <p:pic>
        <p:nvPicPr>
          <p:cNvPr id="8" name="Picture Placeholder 7" descr="A picture containing trees, outdoor, forest, nature, mist">
            <a:extLst>
              <a:ext uri="{FF2B5EF4-FFF2-40B4-BE49-F238E27FC236}">
                <a16:creationId xmlns:a16="http://schemas.microsoft.com/office/drawing/2014/main" id="{E012FD38-BCDB-4D51-8DED-F3962AB9A4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024" y="0"/>
            <a:ext cx="7808976" cy="6858000"/>
          </a:xfrm>
        </p:spPr>
      </p:pic>
    </p:spTree>
    <p:extLst>
      <p:ext uri="{BB962C8B-B14F-4D97-AF65-F5344CB8AC3E}">
        <p14:creationId xmlns:p14="http://schemas.microsoft.com/office/powerpoint/2010/main" val="105761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66A4D-7A9E-4657-275C-4FC2C1BEF7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7B9DA-7BB1-21E2-E9C5-D9921344A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0C4695DF-2B52-69E4-EBB8-F7C1FE9BCF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6808" y="68262"/>
            <a:ext cx="3780830" cy="6721475"/>
          </a:xfrm>
          <a:prstGeom prst="rect">
            <a:avLst/>
          </a:prstGeom>
        </p:spPr>
      </p:pic>
      <p:pic>
        <p:nvPicPr>
          <p:cNvPr id="9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805FE5D7-5060-AB1A-C34B-CD4B34D048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9915" y="68262"/>
            <a:ext cx="3780830" cy="6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6206F-727A-C1AC-60AC-4A1B2724C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Date Placeholder 181">
            <a:extLst>
              <a:ext uri="{FF2B5EF4-FFF2-40B4-BE49-F238E27FC236}">
                <a16:creationId xmlns:a16="http://schemas.microsoft.com/office/drawing/2014/main" id="{D5DBC33B-1A05-0EE1-BD22-42CA904BA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184" name="Slide Number Placeholder 183">
            <a:extLst>
              <a:ext uri="{FF2B5EF4-FFF2-40B4-BE49-F238E27FC236}">
                <a16:creationId xmlns:a16="http://schemas.microsoft.com/office/drawing/2014/main" id="{03240970-DC54-0450-7137-3BA31DABB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whatspoppin_ce7f07c9751e4f40b6586c1857247e19">
            <a:hlinkClick r:id="" action="ppaction://media"/>
            <a:extLst>
              <a:ext uri="{FF2B5EF4-FFF2-40B4-BE49-F238E27FC236}">
                <a16:creationId xmlns:a16="http://schemas.microsoft.com/office/drawing/2014/main" id="{E400E13D-705F-40EA-1C13-DEED0AD0F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CCD5C-4A4D-12BD-60C1-EAD764E32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1A51B-906F-B922-C76C-1F01760B5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715" y="5106988"/>
            <a:ext cx="6346370" cy="1161539"/>
          </a:xfrm>
        </p:spPr>
        <p:txBody>
          <a:bodyPr>
            <a:noAutofit/>
          </a:bodyPr>
          <a:lstStyle/>
          <a:p>
            <a:r>
              <a:rPr lang="en-US" sz="2800" dirty="0"/>
              <a:t>is a very informal language that is usually spoken rather than written used especially by particular groups of people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BFADA-42F3-A9AD-42EE-32F847B02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9425" y="5106988"/>
            <a:ext cx="3392488" cy="120808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Slang</a:t>
            </a:r>
          </a:p>
        </p:txBody>
      </p:sp>
      <p:pic>
        <p:nvPicPr>
          <p:cNvPr id="6" name="Picture Placeholder 5" descr="A picture containing trees, outdoor, forest, nature, mist">
            <a:extLst>
              <a:ext uri="{FF2B5EF4-FFF2-40B4-BE49-F238E27FC236}">
                <a16:creationId xmlns:a16="http://schemas.microsoft.com/office/drawing/2014/main" id="{A06B51A0-4F99-4017-EEA1-2B190D8D4C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4562856"/>
          </a:xfrm>
        </p:spPr>
      </p:pic>
    </p:spTree>
    <p:extLst>
      <p:ext uri="{BB962C8B-B14F-4D97-AF65-F5344CB8AC3E}">
        <p14:creationId xmlns:p14="http://schemas.microsoft.com/office/powerpoint/2010/main" val="1932786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27BB6-8A36-F650-F42F-2FC5B065F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0DF7B82C-ADEF-9416-1E04-AC3B293C1F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3059" y="1724941"/>
            <a:ext cx="8765882" cy="1945077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Slang words go in and out of fashion quickly.</a:t>
            </a:r>
          </a:p>
          <a:p>
            <a:pPr algn="ctr"/>
            <a:r>
              <a:rPr lang="en-US" sz="2800" dirty="0"/>
              <a:t>Use slangs when you are in an informal communication and if your audience is familiar with the terms. </a:t>
            </a:r>
          </a:p>
        </p:txBody>
      </p:sp>
      <p:pic>
        <p:nvPicPr>
          <p:cNvPr id="13" name="Picture Placeholder 12" descr="A picture containing tree, outdoor, forest, nature">
            <a:extLst>
              <a:ext uri="{FF2B5EF4-FFF2-40B4-BE49-F238E27FC236}">
                <a16:creationId xmlns:a16="http://schemas.microsoft.com/office/drawing/2014/main" id="{6F5076EA-F896-A25E-4F2D-6E2B5EDD66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0520"/>
            <a:ext cx="4067175" cy="2697480"/>
          </a:xfrm>
        </p:spPr>
      </p:pic>
      <p:sp>
        <p:nvSpPr>
          <p:cNvPr id="182" name="Date Placeholder 181">
            <a:extLst>
              <a:ext uri="{FF2B5EF4-FFF2-40B4-BE49-F238E27FC236}">
                <a16:creationId xmlns:a16="http://schemas.microsoft.com/office/drawing/2014/main" id="{F2E30EFB-F3FC-3943-E2A2-9C285153E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pic>
        <p:nvPicPr>
          <p:cNvPr id="15" name="Picture Placeholder 14" descr="A close up of leaves with water droplets ">
            <a:extLst>
              <a:ext uri="{FF2B5EF4-FFF2-40B4-BE49-F238E27FC236}">
                <a16:creationId xmlns:a16="http://schemas.microsoft.com/office/drawing/2014/main" id="{451D0638-929B-F412-42AC-DF2C08C6D5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175" y="4160520"/>
            <a:ext cx="4133088" cy="2697480"/>
          </a:xfrm>
        </p:spPr>
      </p:pic>
      <p:sp>
        <p:nvSpPr>
          <p:cNvPr id="183" name="Footer Placeholder 182">
            <a:extLst>
              <a:ext uri="{FF2B5EF4-FFF2-40B4-BE49-F238E27FC236}">
                <a16:creationId xmlns:a16="http://schemas.microsoft.com/office/drawing/2014/main" id="{EBCBC4C5-269B-EE1B-6FD5-975392B35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</p:spPr>
        <p:txBody>
          <a:bodyPr/>
          <a:lstStyle/>
          <a:p>
            <a:r>
              <a:rPr lang="en-US" dirty="0"/>
              <a:t>Sample Text</a:t>
            </a:r>
          </a:p>
        </p:txBody>
      </p:sp>
      <p:pic>
        <p:nvPicPr>
          <p:cNvPr id="17" name="Picture Placeholder 16" descr="A close up of a green tree branch">
            <a:extLst>
              <a:ext uri="{FF2B5EF4-FFF2-40B4-BE49-F238E27FC236}">
                <a16:creationId xmlns:a16="http://schemas.microsoft.com/office/drawing/2014/main" id="{B3D89592-D765-7560-12EA-9FCB9E669C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3024" y="4160520"/>
            <a:ext cx="4005072" cy="2697480"/>
          </a:xfrm>
        </p:spPr>
      </p:pic>
      <p:sp>
        <p:nvSpPr>
          <p:cNvPr id="184" name="Slide Number Placeholder 183">
            <a:extLst>
              <a:ext uri="{FF2B5EF4-FFF2-40B4-BE49-F238E27FC236}">
                <a16:creationId xmlns:a16="http://schemas.microsoft.com/office/drawing/2014/main" id="{F1F90146-7641-105D-426B-43EEA1B1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9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E3F69-B15D-8062-8DDD-D0F4F6D73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7898-BBE9-3DAD-3A48-35F0F493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</p:spPr>
        <p:txBody>
          <a:bodyPr/>
          <a:lstStyle/>
          <a:p>
            <a:r>
              <a:rPr lang="en-US" dirty="0"/>
              <a:t>Some Common Slangs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03CA598F-1407-0007-1135-F737EF035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1BDB5-927B-E279-9168-BA0CA83D8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734" y="2345696"/>
            <a:ext cx="2573122" cy="3728203"/>
          </a:xfrm>
        </p:spPr>
        <p:txBody>
          <a:bodyPr>
            <a:normAutofit/>
          </a:bodyPr>
          <a:lstStyle/>
          <a:p>
            <a:r>
              <a:rPr lang="en-US" sz="2000" dirty="0" err="1"/>
              <a:t>Boujee</a:t>
            </a:r>
            <a:endParaRPr lang="en-US" sz="2000" dirty="0"/>
          </a:p>
          <a:p>
            <a:r>
              <a:rPr lang="en-US" sz="2000" dirty="0"/>
              <a:t>FOMO</a:t>
            </a:r>
          </a:p>
          <a:p>
            <a:r>
              <a:rPr lang="en-ID" sz="2000" dirty="0"/>
              <a:t>Ghosting</a:t>
            </a:r>
          </a:p>
          <a:p>
            <a:r>
              <a:rPr lang="en-ID" sz="2000" dirty="0"/>
              <a:t>Cringe</a:t>
            </a:r>
          </a:p>
          <a:p>
            <a:r>
              <a:rPr lang="en-ID" sz="2000" dirty="0"/>
              <a:t>Dope</a:t>
            </a:r>
          </a:p>
          <a:p>
            <a:r>
              <a:rPr lang="en-ID" sz="2000" dirty="0"/>
              <a:t>Drip </a:t>
            </a:r>
          </a:p>
          <a:p>
            <a:r>
              <a:rPr lang="en-ID" sz="2000" dirty="0"/>
              <a:t>stan</a:t>
            </a:r>
          </a:p>
        </p:txBody>
      </p:sp>
      <p:pic>
        <p:nvPicPr>
          <p:cNvPr id="5" name="Picture Placeholder 16" descr="A close up of a green tree branch">
            <a:extLst>
              <a:ext uri="{FF2B5EF4-FFF2-40B4-BE49-F238E27FC236}">
                <a16:creationId xmlns:a16="http://schemas.microsoft.com/office/drawing/2014/main" id="{61A1DA96-ECD9-FBE1-C126-394E80D938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3047" y="662427"/>
            <a:ext cx="3352019" cy="293353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689BB3-8370-2D89-C199-175B3D0DCC78}"/>
              </a:ext>
            </a:extLst>
          </p:cNvPr>
          <p:cNvSpPr txBox="1">
            <a:spLocks/>
          </p:cNvSpPr>
          <p:nvPr/>
        </p:nvSpPr>
        <p:spPr>
          <a:xfrm>
            <a:off x="1733293" y="2345696"/>
            <a:ext cx="2416677" cy="3484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Slay</a:t>
            </a:r>
          </a:p>
          <a:p>
            <a:r>
              <a:rPr lang="en-US" sz="2000" dirty="0"/>
              <a:t>Basic </a:t>
            </a:r>
          </a:p>
          <a:p>
            <a:r>
              <a:rPr lang="en-US" sz="2000" dirty="0"/>
              <a:t>Bummer</a:t>
            </a:r>
          </a:p>
          <a:p>
            <a:r>
              <a:rPr lang="en-US" sz="2000" dirty="0"/>
              <a:t>Bucks</a:t>
            </a:r>
          </a:p>
          <a:p>
            <a:r>
              <a:rPr lang="en-US" sz="2000" dirty="0"/>
              <a:t>Glow up</a:t>
            </a:r>
          </a:p>
          <a:p>
            <a:r>
              <a:rPr lang="en-US" sz="2000" dirty="0"/>
              <a:t>Extra</a:t>
            </a:r>
          </a:p>
          <a:p>
            <a:r>
              <a:rPr lang="en-US" sz="2000" dirty="0"/>
              <a:t> Whiz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176661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p 10 Slangs in English with Meaning _ Slangs in Movies">
            <a:hlinkClick r:id="" action="ppaction://media"/>
            <a:extLst>
              <a:ext uri="{FF2B5EF4-FFF2-40B4-BE49-F238E27FC236}">
                <a16:creationId xmlns:a16="http://schemas.microsoft.com/office/drawing/2014/main" id="{61CCF4C9-C80C-F4E4-9560-442A15189D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00" end="223228.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16" y="268715"/>
            <a:ext cx="11236569" cy="63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8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B1A95-AD48-5903-DADF-0AD70B176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p 10 Slangs in English with Meaning _ Slangs in Movies">
            <a:hlinkClick r:id="" action="ppaction://media"/>
            <a:extLst>
              <a:ext uri="{FF2B5EF4-FFF2-40B4-BE49-F238E27FC236}">
                <a16:creationId xmlns:a16="http://schemas.microsoft.com/office/drawing/2014/main" id="{01491FD6-33F8-9870-4D29-DB406218E6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967" end="192868.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185" y="281354"/>
            <a:ext cx="11191631" cy="62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5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69DD-F024-92AA-8411-24A7AABD9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p 10 Slangs in English with Meaning _ Slangs in Movies">
            <a:hlinkClick r:id="" action="ppaction://media"/>
            <a:extLst>
              <a:ext uri="{FF2B5EF4-FFF2-40B4-BE49-F238E27FC236}">
                <a16:creationId xmlns:a16="http://schemas.microsoft.com/office/drawing/2014/main" id="{C4540EF8-96EB-989A-E124-270C2FAB9E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449" end="162376.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108" y="402249"/>
            <a:ext cx="10761784" cy="605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8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EDB2A-258A-EC39-8E30-CA1C82F1B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p 10 Slangs in English with Meaning _ Slangs in Movies">
            <a:hlinkClick r:id="" action="ppaction://media"/>
            <a:extLst>
              <a:ext uri="{FF2B5EF4-FFF2-40B4-BE49-F238E27FC236}">
                <a16:creationId xmlns:a16="http://schemas.microsoft.com/office/drawing/2014/main" id="{051C65B7-4B51-7D27-7253-65031CCBCA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380" end="134425.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385" y="324216"/>
            <a:ext cx="11039230" cy="62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6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C978E-3EEC-EAD3-5A8C-AD6D2DACA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p 10 Slangs in English with Meaning _ Slangs in Movies">
            <a:hlinkClick r:id="" action="ppaction://media"/>
            <a:extLst>
              <a:ext uri="{FF2B5EF4-FFF2-40B4-BE49-F238E27FC236}">
                <a16:creationId xmlns:a16="http://schemas.microsoft.com/office/drawing/2014/main" id="{219E3203-9771-6FD0-9F9F-4903AA706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600" end="115219.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754" y="315424"/>
            <a:ext cx="11070492" cy="62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54E3C-306E-4FC5-A69F-6423F774D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IDIOMS,</a:t>
            </a:r>
          </a:p>
          <a:p>
            <a:pPr algn="ctr"/>
            <a:r>
              <a:rPr lang="en-US" sz="4400" dirty="0"/>
              <a:t>COLLOQUIAL PHRASES, &amp; SLANGS</a:t>
            </a:r>
          </a:p>
        </p:txBody>
      </p:sp>
      <p:pic>
        <p:nvPicPr>
          <p:cNvPr id="9" name="Picture Placeholder 8" descr="Close up picture of tree rings">
            <a:extLst>
              <a:ext uri="{FF2B5EF4-FFF2-40B4-BE49-F238E27FC236}">
                <a16:creationId xmlns:a16="http://schemas.microsoft.com/office/drawing/2014/main" id="{072D25A5-89BE-44C4-B28D-DA5455752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512" y="4142232"/>
            <a:ext cx="2606040" cy="2075688"/>
          </a:xfrm>
        </p:spPr>
      </p:pic>
      <p:pic>
        <p:nvPicPr>
          <p:cNvPr id="11" name="Picture Placeholder 10" descr="A close up of a green tree branch with a baby pine cone">
            <a:extLst>
              <a:ext uri="{FF2B5EF4-FFF2-40B4-BE49-F238E27FC236}">
                <a16:creationId xmlns:a16="http://schemas.microsoft.com/office/drawing/2014/main" id="{29ECE34D-620F-4312-BB89-40BCDBDB25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6041" y="4142232"/>
            <a:ext cx="2606040" cy="2075688"/>
          </a:xfrm>
        </p:spPr>
      </p:pic>
      <p:pic>
        <p:nvPicPr>
          <p:cNvPr id="13" name="Picture Placeholder 12" descr="A close-up of tree bark">
            <a:extLst>
              <a:ext uri="{FF2B5EF4-FFF2-40B4-BE49-F238E27FC236}">
                <a16:creationId xmlns:a16="http://schemas.microsoft.com/office/drawing/2014/main" id="{5C2E09F6-794D-4CBA-A9C6-4460C18FC39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921" y="4142232"/>
            <a:ext cx="2606040" cy="2075688"/>
          </a:xfrm>
        </p:spPr>
      </p:pic>
      <p:pic>
        <p:nvPicPr>
          <p:cNvPr id="15" name="Picture Placeholder 14" descr="A close up of a green tree branch">
            <a:extLst>
              <a:ext uri="{FF2B5EF4-FFF2-40B4-BE49-F238E27FC236}">
                <a16:creationId xmlns:a16="http://schemas.microsoft.com/office/drawing/2014/main" id="{4A4FF327-FD26-47EF-A265-02A0BB3793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3100" y="4142232"/>
            <a:ext cx="2606040" cy="2075688"/>
          </a:xfrm>
        </p:spPr>
      </p:pic>
      <p:sp>
        <p:nvSpPr>
          <p:cNvPr id="74" name="Date Placeholder 73">
            <a:extLst>
              <a:ext uri="{FF2B5EF4-FFF2-40B4-BE49-F238E27FC236}">
                <a16:creationId xmlns:a16="http://schemas.microsoft.com/office/drawing/2014/main" id="{F58157BD-826A-4A73-AFE3-4DC840C3F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5" name="Footer Placeholder 74">
            <a:extLst>
              <a:ext uri="{FF2B5EF4-FFF2-40B4-BE49-F238E27FC236}">
                <a16:creationId xmlns:a16="http://schemas.microsoft.com/office/drawing/2014/main" id="{CF942400-E869-4121-A513-9B1FADE55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</p:spPr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4FCE912F-09D6-4C14-A807-126C32B03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3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CEB80-21BD-08EB-E912-598A71085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p 10 Slangs in English with Meaning _ Slangs in Movies">
            <a:hlinkClick r:id="" action="ppaction://media"/>
            <a:extLst>
              <a:ext uri="{FF2B5EF4-FFF2-40B4-BE49-F238E27FC236}">
                <a16:creationId xmlns:a16="http://schemas.microsoft.com/office/drawing/2014/main" id="{6456EEFC-7665-B95F-8740-F6F9513465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716" end="59780.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16" y="268715"/>
            <a:ext cx="11236569" cy="63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3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99D09-C0E4-5C4B-A0F6-E22480ECA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p 10 Slangs in English with Meaning _ Slangs in Movies">
            <a:hlinkClick r:id="" action="ppaction://media"/>
            <a:extLst>
              <a:ext uri="{FF2B5EF4-FFF2-40B4-BE49-F238E27FC236}">
                <a16:creationId xmlns:a16="http://schemas.microsoft.com/office/drawing/2014/main" id="{CB42DFE7-9E44-DAF6-8655-905A4B3E95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9582" end="9553.0781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408" y="252230"/>
            <a:ext cx="11295184" cy="63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3D008-DEF7-CEB8-4D3B-20C8524D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54D7-C02B-A1BF-36CF-1124C816D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69" y="5106988"/>
            <a:ext cx="7156414" cy="1208087"/>
          </a:xfrm>
        </p:spPr>
        <p:txBody>
          <a:bodyPr>
            <a:noAutofit/>
          </a:bodyPr>
          <a:lstStyle/>
          <a:p>
            <a:r>
              <a:rPr lang="en-US" sz="2800" dirty="0"/>
              <a:t>are informal words and phrases used in everyday speech, and can be spoken and written and more general and easier to understand than slang.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296DC6-D83A-BA4C-0CE1-83DAB571E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9425" y="5106988"/>
            <a:ext cx="3392488" cy="120808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4000" dirty="0"/>
              <a:t>Colloquial Phrases</a:t>
            </a:r>
          </a:p>
        </p:txBody>
      </p:sp>
      <p:pic>
        <p:nvPicPr>
          <p:cNvPr id="6" name="Picture Placeholder 5" descr="A picture containing trees, outdoor, forest, nature, mist">
            <a:extLst>
              <a:ext uri="{FF2B5EF4-FFF2-40B4-BE49-F238E27FC236}">
                <a16:creationId xmlns:a16="http://schemas.microsoft.com/office/drawing/2014/main" id="{C0CB560E-D0A7-7C36-FA97-9BCAA2DF85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4562856"/>
          </a:xfrm>
        </p:spPr>
      </p:pic>
    </p:spTree>
    <p:extLst>
      <p:ext uri="{BB962C8B-B14F-4D97-AF65-F5344CB8AC3E}">
        <p14:creationId xmlns:p14="http://schemas.microsoft.com/office/powerpoint/2010/main" val="177649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941B7-49D8-4ECD-BBC8-6588DECB3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Find all the slangs and idioms in the video.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are the messages from the video?</a:t>
            </a:r>
          </a:p>
        </p:txBody>
      </p:sp>
      <p:pic>
        <p:nvPicPr>
          <p:cNvPr id="7" name="Picture Placeholder 6" descr="A picture containing trees, outdoor, forest, nature, mist">
            <a:extLst>
              <a:ext uri="{FF2B5EF4-FFF2-40B4-BE49-F238E27FC236}">
                <a16:creationId xmlns:a16="http://schemas.microsoft.com/office/drawing/2014/main" id="{67622E7C-99A9-46F7-8DC6-CB21DE6130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272" y="658368"/>
            <a:ext cx="4809744" cy="2606040"/>
          </a:xfrm>
        </p:spPr>
      </p:pic>
      <p:pic>
        <p:nvPicPr>
          <p:cNvPr id="9" name="Picture Placeholder 8" descr="A close up of a green tree branch with a baby pine cone">
            <a:extLst>
              <a:ext uri="{FF2B5EF4-FFF2-40B4-BE49-F238E27FC236}">
                <a16:creationId xmlns:a16="http://schemas.microsoft.com/office/drawing/2014/main" id="{43702E36-1B89-4AF5-B77B-B83BE9FCC9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272" y="3584448"/>
            <a:ext cx="4809744" cy="2606040"/>
          </a:xfrm>
        </p:spPr>
      </p:pic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A5A3223A-374C-401B-80E4-3393BA4AA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5BF29222-3F80-4F2B-90CE-3D40FFF16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8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FFF5B-304E-9A08-1B5D-B789E7ECE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2D79BD0D-D431-B469-E55A-E0B6A179A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Kid President's Pep Talk to Teachers and Students!">
            <a:hlinkClick r:id="" action="ppaction://media"/>
            <a:extLst>
              <a:ext uri="{FF2B5EF4-FFF2-40B4-BE49-F238E27FC236}">
                <a16:creationId xmlns:a16="http://schemas.microsoft.com/office/drawing/2014/main" id="{E81042D3-2A50-F18B-3262-6BB4128F21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730" y="181536"/>
            <a:ext cx="11546540" cy="649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B81330-A59C-4CCA-93EA-79083C568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476245"/>
            <a:ext cx="10890565" cy="589966"/>
          </a:xfrm>
        </p:spPr>
        <p:txBody>
          <a:bodyPr/>
          <a:lstStyle/>
          <a:p>
            <a:r>
              <a:rPr lang="en-US" dirty="0"/>
              <a:t>The way to get started is to quit talking and begin doing.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317163-C483-40FC-8872-773FA60DB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Walt Disney</a:t>
            </a:r>
          </a:p>
        </p:txBody>
      </p:sp>
      <p:pic>
        <p:nvPicPr>
          <p:cNvPr id="10" name="Picture Placeholder 9" descr="Close up picture of tree rings">
            <a:extLst>
              <a:ext uri="{FF2B5EF4-FFF2-40B4-BE49-F238E27FC236}">
                <a16:creationId xmlns:a16="http://schemas.microsoft.com/office/drawing/2014/main" id="{48765F05-80B5-4B6A-BBB4-6BF3882823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68" y="3063240"/>
            <a:ext cx="5321808" cy="3154680"/>
          </a:xfrm>
        </p:spPr>
      </p:pic>
      <p:pic>
        <p:nvPicPr>
          <p:cNvPr id="12" name="Picture Placeholder 11" descr="A picture containing trees, outdoor, forest, nature, mist">
            <a:extLst>
              <a:ext uri="{FF2B5EF4-FFF2-40B4-BE49-F238E27FC236}">
                <a16:creationId xmlns:a16="http://schemas.microsoft.com/office/drawing/2014/main" id="{D02C0205-A11E-4DF2-B9A8-C616DB7216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920" y="3063240"/>
            <a:ext cx="5321808" cy="3154680"/>
          </a:xfr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BB31DF5-C74E-43EC-894C-2E5DC0D5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93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E449-E96C-4E0E-A449-9E0701A9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037663"/>
            <a:ext cx="3680395" cy="1403343"/>
          </a:xfrm>
        </p:spPr>
        <p:txBody>
          <a:bodyPr>
            <a:normAutofit/>
          </a:bodyPr>
          <a:lstStyle/>
          <a:p>
            <a:r>
              <a:rPr lang="en-US" sz="5400" dirty="0"/>
              <a:t>Thank you</a:t>
            </a:r>
          </a:p>
        </p:txBody>
      </p:sp>
      <p:pic>
        <p:nvPicPr>
          <p:cNvPr id="16" name="Picture Placeholder 5" descr="forest">
            <a:extLst>
              <a:ext uri="{FF2B5EF4-FFF2-40B4-BE49-F238E27FC236}">
                <a16:creationId xmlns:a16="http://schemas.microsoft.com/office/drawing/2014/main" id="{474772FB-EF5F-44F3-8C06-F39CA59EF5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175" y="0"/>
            <a:ext cx="7616825" cy="6858000"/>
          </a:xfrm>
        </p:spPr>
      </p:pic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1AA0E395-EB95-4646-A4B3-EAB7C68D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B95B4304-0747-4AD1-BD3D-E4BFD544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77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D6AD4-5D7E-67C1-17F3-F1BC80F5C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6A1BF1F7-FBFA-9131-C05D-B747BE126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7" name="e1c0b66686f043bebcbb9004ccc1b741">
            <a:hlinkClick r:id="" action="ppaction://media"/>
            <a:extLst>
              <a:ext uri="{FF2B5EF4-FFF2-40B4-BE49-F238E27FC236}">
                <a16:creationId xmlns:a16="http://schemas.microsoft.com/office/drawing/2014/main" id="{67D8F7DB-EA9D-EF30-4381-8E2E1CE36C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84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83E3-686A-4399-B44D-71E2E0C59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715" y="5106988"/>
            <a:ext cx="6346370" cy="1161539"/>
          </a:xfrm>
        </p:spPr>
        <p:txBody>
          <a:bodyPr>
            <a:noAutofit/>
          </a:bodyPr>
          <a:lstStyle/>
          <a:p>
            <a:r>
              <a:rPr lang="en-US" sz="2800" dirty="0"/>
              <a:t>is a group of words in a fix order that has a particular meaning that is different from the meanings of each word on its own.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DAD0D3-3611-4738-8AC3-77B22099B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9425" y="5106988"/>
            <a:ext cx="3392488" cy="120808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Idiom</a:t>
            </a:r>
          </a:p>
        </p:txBody>
      </p:sp>
      <p:pic>
        <p:nvPicPr>
          <p:cNvPr id="6" name="Picture Placeholder 5" descr="A picture containing trees, outdoor, forest, nature, mist">
            <a:extLst>
              <a:ext uri="{FF2B5EF4-FFF2-40B4-BE49-F238E27FC236}">
                <a16:creationId xmlns:a16="http://schemas.microsoft.com/office/drawing/2014/main" id="{286EB37C-928B-4D9A-905B-8EA255EB14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4562856"/>
          </a:xfrm>
        </p:spPr>
      </p:pic>
    </p:spTree>
    <p:extLst>
      <p:ext uri="{BB962C8B-B14F-4D97-AF65-F5344CB8AC3E}">
        <p14:creationId xmlns:p14="http://schemas.microsoft.com/office/powerpoint/2010/main" val="157940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B539D-6FCD-5FA0-A8A4-8E87C2B0B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ED50-9DBE-543C-6E84-94DD2A56C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715" y="5106988"/>
            <a:ext cx="6346370" cy="1161539"/>
          </a:xfrm>
        </p:spPr>
        <p:txBody>
          <a:bodyPr>
            <a:noAutofit/>
          </a:bodyPr>
          <a:lstStyle/>
          <a:p>
            <a:r>
              <a:rPr lang="en-US" sz="2800" dirty="0"/>
              <a:t>is a figurative language that are used in literature and daily speech.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F68FD5-9CBD-20D2-5226-7BA04C024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9425" y="5106988"/>
            <a:ext cx="3392488" cy="120808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Idiom</a:t>
            </a:r>
          </a:p>
        </p:txBody>
      </p:sp>
      <p:pic>
        <p:nvPicPr>
          <p:cNvPr id="6" name="Picture Placeholder 5" descr="A picture containing trees, outdoor, forest, nature, mist">
            <a:extLst>
              <a:ext uri="{FF2B5EF4-FFF2-40B4-BE49-F238E27FC236}">
                <a16:creationId xmlns:a16="http://schemas.microsoft.com/office/drawing/2014/main" id="{BD2A8236-885A-0B28-7E04-883927122F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4562856"/>
          </a:xfrm>
        </p:spPr>
      </p:pic>
    </p:spTree>
    <p:extLst>
      <p:ext uri="{BB962C8B-B14F-4D97-AF65-F5344CB8AC3E}">
        <p14:creationId xmlns:p14="http://schemas.microsoft.com/office/powerpoint/2010/main" val="167578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26331C6E-6EC6-4BCA-90FC-D61437684A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3059" y="2051389"/>
            <a:ext cx="8765882" cy="129218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It helps you communicate more effectively, improve your vocabulary, and gain cultural insight.</a:t>
            </a:r>
          </a:p>
        </p:txBody>
      </p:sp>
      <p:pic>
        <p:nvPicPr>
          <p:cNvPr id="13" name="Picture Placeholder 12" descr="A picture containing tree, outdoor, forest, nature">
            <a:extLst>
              <a:ext uri="{FF2B5EF4-FFF2-40B4-BE49-F238E27FC236}">
                <a16:creationId xmlns:a16="http://schemas.microsoft.com/office/drawing/2014/main" id="{28CD82BD-20D4-4910-9A71-4B534FCE62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0520"/>
            <a:ext cx="4067175" cy="2697480"/>
          </a:xfrm>
        </p:spPr>
      </p:pic>
      <p:sp>
        <p:nvSpPr>
          <p:cNvPr id="182" name="Date Placeholder 181">
            <a:extLst>
              <a:ext uri="{FF2B5EF4-FFF2-40B4-BE49-F238E27FC236}">
                <a16:creationId xmlns:a16="http://schemas.microsoft.com/office/drawing/2014/main" id="{0B26E46E-EDB2-4F95-99F9-6B864973B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pic>
        <p:nvPicPr>
          <p:cNvPr id="15" name="Picture Placeholder 14" descr="A close up of leaves with water droplets ">
            <a:extLst>
              <a:ext uri="{FF2B5EF4-FFF2-40B4-BE49-F238E27FC236}">
                <a16:creationId xmlns:a16="http://schemas.microsoft.com/office/drawing/2014/main" id="{34C758CA-99BE-4230-9424-008948EC32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175" y="4160520"/>
            <a:ext cx="4133088" cy="2697480"/>
          </a:xfrm>
        </p:spPr>
      </p:pic>
      <p:sp>
        <p:nvSpPr>
          <p:cNvPr id="183" name="Footer Placeholder 182">
            <a:extLst>
              <a:ext uri="{FF2B5EF4-FFF2-40B4-BE49-F238E27FC236}">
                <a16:creationId xmlns:a16="http://schemas.microsoft.com/office/drawing/2014/main" id="{32ABAB91-7623-454A-93BD-560C00AB8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</p:spPr>
        <p:txBody>
          <a:bodyPr/>
          <a:lstStyle/>
          <a:p>
            <a:r>
              <a:rPr lang="en-US" dirty="0"/>
              <a:t>Sample Text</a:t>
            </a:r>
          </a:p>
        </p:txBody>
      </p:sp>
      <p:pic>
        <p:nvPicPr>
          <p:cNvPr id="17" name="Picture Placeholder 16" descr="A close up of a green tree branch">
            <a:extLst>
              <a:ext uri="{FF2B5EF4-FFF2-40B4-BE49-F238E27FC236}">
                <a16:creationId xmlns:a16="http://schemas.microsoft.com/office/drawing/2014/main" id="{B0A1EFCE-676C-4616-ABD3-11F042604A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3024" y="4160520"/>
            <a:ext cx="4005072" cy="2697480"/>
          </a:xfrm>
        </p:spPr>
      </p:pic>
      <p:sp>
        <p:nvSpPr>
          <p:cNvPr id="184" name="Slide Number Placeholder 183">
            <a:extLst>
              <a:ext uri="{FF2B5EF4-FFF2-40B4-BE49-F238E27FC236}">
                <a16:creationId xmlns:a16="http://schemas.microsoft.com/office/drawing/2014/main" id="{F09696C5-2D5D-4774-8ED7-53F2BB60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39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0">
            <a:extLst>
              <a:ext uri="{FF2B5EF4-FFF2-40B4-BE49-F238E27FC236}">
                <a16:creationId xmlns:a16="http://schemas.microsoft.com/office/drawing/2014/main" id="{640B3107-F1B7-9FB7-63C2-588D0BEA2485}"/>
              </a:ext>
            </a:extLst>
          </p:cNvPr>
          <p:cNvSpPr txBox="1">
            <a:spLocks/>
          </p:cNvSpPr>
          <p:nvPr/>
        </p:nvSpPr>
        <p:spPr>
          <a:xfrm>
            <a:off x="914399" y="977334"/>
            <a:ext cx="3352800" cy="7788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Communication</a:t>
            </a:r>
          </a:p>
        </p:txBody>
      </p:sp>
      <p:sp>
        <p:nvSpPr>
          <p:cNvPr id="9" name="Text Placeholder 80">
            <a:extLst>
              <a:ext uri="{FF2B5EF4-FFF2-40B4-BE49-F238E27FC236}">
                <a16:creationId xmlns:a16="http://schemas.microsoft.com/office/drawing/2014/main" id="{BCD893EC-E798-725B-81B3-AD7EE83A0F03}"/>
              </a:ext>
            </a:extLst>
          </p:cNvPr>
          <p:cNvSpPr txBox="1">
            <a:spLocks/>
          </p:cNvSpPr>
          <p:nvPr/>
        </p:nvSpPr>
        <p:spPr>
          <a:xfrm>
            <a:off x="907145" y="1872344"/>
            <a:ext cx="3200400" cy="6676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Vocabulary</a:t>
            </a:r>
          </a:p>
        </p:txBody>
      </p:sp>
      <p:sp>
        <p:nvSpPr>
          <p:cNvPr id="10" name="Text Placeholder 80">
            <a:extLst>
              <a:ext uri="{FF2B5EF4-FFF2-40B4-BE49-F238E27FC236}">
                <a16:creationId xmlns:a16="http://schemas.microsoft.com/office/drawing/2014/main" id="{340A757D-9FAB-3E5C-9587-0E3CA961B0AC}"/>
              </a:ext>
            </a:extLst>
          </p:cNvPr>
          <p:cNvSpPr txBox="1">
            <a:spLocks/>
          </p:cNvSpPr>
          <p:nvPr/>
        </p:nvSpPr>
        <p:spPr>
          <a:xfrm>
            <a:off x="899887" y="2750458"/>
            <a:ext cx="3200400" cy="6676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Cultural Insight</a:t>
            </a:r>
          </a:p>
        </p:txBody>
      </p:sp>
      <p:sp>
        <p:nvSpPr>
          <p:cNvPr id="11" name="Text Placeholder 80">
            <a:extLst>
              <a:ext uri="{FF2B5EF4-FFF2-40B4-BE49-F238E27FC236}">
                <a16:creationId xmlns:a16="http://schemas.microsoft.com/office/drawing/2014/main" id="{DA26D8C5-CB7A-90AB-3BB8-68563D9130CC}"/>
              </a:ext>
            </a:extLst>
          </p:cNvPr>
          <p:cNvSpPr txBox="1">
            <a:spLocks/>
          </p:cNvSpPr>
          <p:nvPr/>
        </p:nvSpPr>
        <p:spPr>
          <a:xfrm>
            <a:off x="899887" y="3563262"/>
            <a:ext cx="3200400" cy="6676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Confidence</a:t>
            </a:r>
          </a:p>
        </p:txBody>
      </p:sp>
      <p:sp>
        <p:nvSpPr>
          <p:cNvPr id="12" name="Text Placeholder 80">
            <a:extLst>
              <a:ext uri="{FF2B5EF4-FFF2-40B4-BE49-F238E27FC236}">
                <a16:creationId xmlns:a16="http://schemas.microsoft.com/office/drawing/2014/main" id="{784BF40F-7221-14B3-ACD7-8F24AFFB715A}"/>
              </a:ext>
            </a:extLst>
          </p:cNvPr>
          <p:cNvSpPr txBox="1">
            <a:spLocks/>
          </p:cNvSpPr>
          <p:nvPr/>
        </p:nvSpPr>
        <p:spPr>
          <a:xfrm>
            <a:off x="899887" y="4434118"/>
            <a:ext cx="3200400" cy="6676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Reading &amp; Listening</a:t>
            </a:r>
          </a:p>
        </p:txBody>
      </p:sp>
      <p:sp>
        <p:nvSpPr>
          <p:cNvPr id="13" name="Text Placeholder 80">
            <a:extLst>
              <a:ext uri="{FF2B5EF4-FFF2-40B4-BE49-F238E27FC236}">
                <a16:creationId xmlns:a16="http://schemas.microsoft.com/office/drawing/2014/main" id="{2067F0FC-7460-0B2F-B4E3-859B0A14365E}"/>
              </a:ext>
            </a:extLst>
          </p:cNvPr>
          <p:cNvSpPr txBox="1">
            <a:spLocks/>
          </p:cNvSpPr>
          <p:nvPr/>
        </p:nvSpPr>
        <p:spPr>
          <a:xfrm>
            <a:off x="4419602" y="999104"/>
            <a:ext cx="7206339" cy="89501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sz="2000" dirty="0"/>
              <a:t>Idioms can help you convey deeper meanings and nuances than literal language. They can also add humor and interest to your conversation.  </a:t>
            </a:r>
          </a:p>
        </p:txBody>
      </p:sp>
      <p:sp>
        <p:nvSpPr>
          <p:cNvPr id="14" name="Text Placeholder 80">
            <a:extLst>
              <a:ext uri="{FF2B5EF4-FFF2-40B4-BE49-F238E27FC236}">
                <a16:creationId xmlns:a16="http://schemas.microsoft.com/office/drawing/2014/main" id="{334FAD80-4AEE-265A-EFD5-5DF160C39B79}"/>
              </a:ext>
            </a:extLst>
          </p:cNvPr>
          <p:cNvSpPr txBox="1">
            <a:spLocks/>
          </p:cNvSpPr>
          <p:nvPr/>
        </p:nvSpPr>
        <p:spPr>
          <a:xfrm>
            <a:off x="4412349" y="1894114"/>
            <a:ext cx="6878778" cy="66402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Learning idioms can improve your vocabulary and help you use common words in new ways. </a:t>
            </a:r>
          </a:p>
        </p:txBody>
      </p:sp>
      <p:sp>
        <p:nvSpPr>
          <p:cNvPr id="15" name="Text Placeholder 80">
            <a:extLst>
              <a:ext uri="{FF2B5EF4-FFF2-40B4-BE49-F238E27FC236}">
                <a16:creationId xmlns:a16="http://schemas.microsoft.com/office/drawing/2014/main" id="{203182F5-73BA-64AD-59DF-30AEAC7816CE}"/>
              </a:ext>
            </a:extLst>
          </p:cNvPr>
          <p:cNvSpPr txBox="1">
            <a:spLocks/>
          </p:cNvSpPr>
          <p:nvPr/>
        </p:nvSpPr>
        <p:spPr>
          <a:xfrm>
            <a:off x="4405091" y="2772228"/>
            <a:ext cx="6878778" cy="46237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sz="2000" dirty="0"/>
              <a:t>Idioms can provide insights into the culture behind the language. </a:t>
            </a:r>
          </a:p>
        </p:txBody>
      </p:sp>
      <p:sp>
        <p:nvSpPr>
          <p:cNvPr id="16" name="Text Placeholder 80">
            <a:extLst>
              <a:ext uri="{FF2B5EF4-FFF2-40B4-BE49-F238E27FC236}">
                <a16:creationId xmlns:a16="http://schemas.microsoft.com/office/drawing/2014/main" id="{E83146F9-5F1F-08E4-985C-0DE8DA15D782}"/>
              </a:ext>
            </a:extLst>
          </p:cNvPr>
          <p:cNvSpPr txBox="1">
            <a:spLocks/>
          </p:cNvSpPr>
          <p:nvPr/>
        </p:nvSpPr>
        <p:spPr>
          <a:xfrm>
            <a:off x="4405091" y="3585032"/>
            <a:ext cx="6878778" cy="64588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Understanding idioms can help you feel more comfortable and confident with your conversational abilities. </a:t>
            </a:r>
          </a:p>
        </p:txBody>
      </p:sp>
      <p:sp>
        <p:nvSpPr>
          <p:cNvPr id="17" name="Text Placeholder 80">
            <a:extLst>
              <a:ext uri="{FF2B5EF4-FFF2-40B4-BE49-F238E27FC236}">
                <a16:creationId xmlns:a16="http://schemas.microsoft.com/office/drawing/2014/main" id="{93B977A2-0633-CB36-C637-D85C6D78F24A}"/>
              </a:ext>
            </a:extLst>
          </p:cNvPr>
          <p:cNvSpPr txBox="1">
            <a:spLocks/>
          </p:cNvSpPr>
          <p:nvPr/>
        </p:nvSpPr>
        <p:spPr>
          <a:xfrm>
            <a:off x="4405091" y="4455888"/>
            <a:ext cx="6878778" cy="46237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Idioms can improve your understanding in reading and listening. </a:t>
            </a:r>
          </a:p>
        </p:txBody>
      </p:sp>
      <p:sp>
        <p:nvSpPr>
          <p:cNvPr id="23" name="Text Placeholder 80">
            <a:extLst>
              <a:ext uri="{FF2B5EF4-FFF2-40B4-BE49-F238E27FC236}">
                <a16:creationId xmlns:a16="http://schemas.microsoft.com/office/drawing/2014/main" id="{C50A2DA5-21B3-DF03-C6A8-12C105ED5D16}"/>
              </a:ext>
            </a:extLst>
          </p:cNvPr>
          <p:cNvSpPr txBox="1">
            <a:spLocks/>
          </p:cNvSpPr>
          <p:nvPr/>
        </p:nvSpPr>
        <p:spPr>
          <a:xfrm>
            <a:off x="907145" y="5268690"/>
            <a:ext cx="3200400" cy="6676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dirty="0"/>
              <a:t>Fluency</a:t>
            </a:r>
          </a:p>
        </p:txBody>
      </p:sp>
      <p:sp>
        <p:nvSpPr>
          <p:cNvPr id="24" name="Text Placeholder 80">
            <a:extLst>
              <a:ext uri="{FF2B5EF4-FFF2-40B4-BE49-F238E27FC236}">
                <a16:creationId xmlns:a16="http://schemas.microsoft.com/office/drawing/2014/main" id="{24DA302E-2516-F911-D8F5-5D349E610534}"/>
              </a:ext>
            </a:extLst>
          </p:cNvPr>
          <p:cNvSpPr txBox="1">
            <a:spLocks/>
          </p:cNvSpPr>
          <p:nvPr/>
        </p:nvSpPr>
        <p:spPr>
          <a:xfrm>
            <a:off x="4412349" y="5290460"/>
            <a:ext cx="6878778" cy="462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9263" algn="l"/>
                <a:tab pos="1074738" algn="l"/>
              </a:tabLst>
            </a:pPr>
            <a:r>
              <a:rPr lang="en-US" sz="1600" dirty="0"/>
              <a:t>Using idioms can help you speak more fluently in English. </a:t>
            </a:r>
          </a:p>
        </p:txBody>
      </p:sp>
    </p:spTree>
    <p:extLst>
      <p:ext uri="{BB962C8B-B14F-4D97-AF65-F5344CB8AC3E}">
        <p14:creationId xmlns:p14="http://schemas.microsoft.com/office/powerpoint/2010/main" val="1573938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4" descr="A close up of leaves with water droplets ">
            <a:extLst>
              <a:ext uri="{FF2B5EF4-FFF2-40B4-BE49-F238E27FC236}">
                <a16:creationId xmlns:a16="http://schemas.microsoft.com/office/drawing/2014/main" id="{71B02E39-A6A4-1AB3-DC68-1C4461307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28" y="158368"/>
            <a:ext cx="10022545" cy="6541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042C2B-1649-3D85-7E8E-CB588BD2D098}"/>
              </a:ext>
            </a:extLst>
          </p:cNvPr>
          <p:cNvSpPr/>
          <p:nvPr/>
        </p:nvSpPr>
        <p:spPr>
          <a:xfrm>
            <a:off x="1349188" y="632012"/>
            <a:ext cx="9493624" cy="5593976"/>
          </a:xfrm>
          <a:prstGeom prst="rect">
            <a:avLst/>
          </a:prstGeom>
          <a:solidFill>
            <a:srgbClr val="41534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 Placeholder 80">
            <a:extLst>
              <a:ext uri="{FF2B5EF4-FFF2-40B4-BE49-F238E27FC236}">
                <a16:creationId xmlns:a16="http://schemas.microsoft.com/office/drawing/2014/main" id="{A60D8DED-6FE3-1C64-EF01-63D4D6EAC34D}"/>
              </a:ext>
            </a:extLst>
          </p:cNvPr>
          <p:cNvSpPr txBox="1">
            <a:spLocks/>
          </p:cNvSpPr>
          <p:nvPr/>
        </p:nvSpPr>
        <p:spPr>
          <a:xfrm>
            <a:off x="1582270" y="2532524"/>
            <a:ext cx="6499412" cy="86958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  <a:tabLst>
                <a:tab pos="449263" algn="l"/>
                <a:tab pos="1074738" algn="l"/>
              </a:tabLst>
            </a:pPr>
            <a:r>
              <a:rPr lang="en-US" sz="2800" dirty="0">
                <a:solidFill>
                  <a:schemeClr val="tx1">
                    <a:alpha val="85000"/>
                  </a:schemeClr>
                </a:solidFill>
              </a:rPr>
              <a:t>When a speaker or writer wants to convey a message to someone else in a more creative way.  </a:t>
            </a:r>
          </a:p>
        </p:txBody>
      </p:sp>
      <p:sp>
        <p:nvSpPr>
          <p:cNvPr id="4" name="Text Placeholder 80">
            <a:extLst>
              <a:ext uri="{FF2B5EF4-FFF2-40B4-BE49-F238E27FC236}">
                <a16:creationId xmlns:a16="http://schemas.microsoft.com/office/drawing/2014/main" id="{2E33B462-309B-98FE-4497-AB6E3559723E}"/>
              </a:ext>
            </a:extLst>
          </p:cNvPr>
          <p:cNvSpPr txBox="1">
            <a:spLocks/>
          </p:cNvSpPr>
          <p:nvPr/>
        </p:nvSpPr>
        <p:spPr>
          <a:xfrm>
            <a:off x="1550892" y="4020671"/>
            <a:ext cx="7539320" cy="12774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  <a:tabLst>
                <a:tab pos="449263" algn="l"/>
                <a:tab pos="1074738" algn="l"/>
              </a:tabLst>
            </a:pPr>
            <a:r>
              <a:rPr lang="en-US" sz="2200" dirty="0">
                <a:solidFill>
                  <a:schemeClr val="tx1">
                    <a:alpha val="85000"/>
                  </a:schemeClr>
                </a:solidFill>
              </a:rPr>
              <a:t>Idioms can be used to prevent your writing from appearing too dry or formal, and they can also be used to help the writer connect with the reader. </a:t>
            </a:r>
          </a:p>
        </p:txBody>
      </p:sp>
      <p:sp>
        <p:nvSpPr>
          <p:cNvPr id="2" name="Text Placeholder 80">
            <a:extLst>
              <a:ext uri="{FF2B5EF4-FFF2-40B4-BE49-F238E27FC236}">
                <a16:creationId xmlns:a16="http://schemas.microsoft.com/office/drawing/2014/main" id="{DDC116C2-56DB-2773-C722-3EC65217346F}"/>
              </a:ext>
            </a:extLst>
          </p:cNvPr>
          <p:cNvSpPr txBox="1">
            <a:spLocks/>
          </p:cNvSpPr>
          <p:nvPr/>
        </p:nvSpPr>
        <p:spPr>
          <a:xfrm>
            <a:off x="1815346" y="699248"/>
            <a:ext cx="4545107" cy="6723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9263" algn="l"/>
                <a:tab pos="1074738" algn="l"/>
              </a:tabLst>
            </a:pPr>
            <a:r>
              <a:rPr lang="en-US" sz="2800" dirty="0">
                <a:solidFill>
                  <a:schemeClr val="tx1">
                    <a:alpha val="85000"/>
                  </a:schemeClr>
                </a:solidFill>
              </a:rPr>
              <a:t>When are idioms used?</a:t>
            </a:r>
          </a:p>
        </p:txBody>
      </p:sp>
    </p:spTree>
    <p:extLst>
      <p:ext uri="{BB962C8B-B14F-4D97-AF65-F5344CB8AC3E}">
        <p14:creationId xmlns:p14="http://schemas.microsoft.com/office/powerpoint/2010/main" val="83624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0755-9A81-4C2A-9F48-7B0CF685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</p:spPr>
        <p:txBody>
          <a:bodyPr/>
          <a:lstStyle/>
          <a:p>
            <a:r>
              <a:rPr lang="en-US" dirty="0"/>
              <a:t>Some Common Idioms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66335940-4EDC-4550-8115-003BDF496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/>
          <a:lstStyle/>
          <a:p>
            <a:fld id="{AE208ADF-3ADD-483D-A721-14E3EEE2C1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7CD7C-2C2B-BC12-0BD4-26B8735C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561" y="2467370"/>
            <a:ext cx="4217894" cy="3079376"/>
          </a:xfrm>
        </p:spPr>
        <p:txBody>
          <a:bodyPr>
            <a:normAutofit/>
          </a:bodyPr>
          <a:lstStyle/>
          <a:p>
            <a:r>
              <a:rPr lang="en-US" sz="2000" dirty="0"/>
              <a:t>Once in a blue moon</a:t>
            </a:r>
          </a:p>
          <a:p>
            <a:r>
              <a:rPr lang="en-US" sz="2000" dirty="0"/>
              <a:t>The ball in in your court</a:t>
            </a:r>
          </a:p>
          <a:p>
            <a:r>
              <a:rPr lang="en-US" sz="2000" dirty="0"/>
              <a:t>Cup of tea</a:t>
            </a:r>
          </a:p>
          <a:p>
            <a:r>
              <a:rPr lang="en-ID" sz="2000" dirty="0"/>
              <a:t>Hit the sack</a:t>
            </a:r>
          </a:p>
          <a:p>
            <a:r>
              <a:rPr lang="en-ID" sz="2000" dirty="0"/>
              <a:t>Break a leg</a:t>
            </a:r>
          </a:p>
        </p:txBody>
      </p:sp>
      <p:pic>
        <p:nvPicPr>
          <p:cNvPr id="5" name="Picture Placeholder 16" descr="A close up of a green tree branch">
            <a:extLst>
              <a:ext uri="{FF2B5EF4-FFF2-40B4-BE49-F238E27FC236}">
                <a16:creationId xmlns:a16="http://schemas.microsoft.com/office/drawing/2014/main" id="{D5985179-7D07-C4BA-F25B-A4246B734F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3047" y="662427"/>
            <a:ext cx="3352019" cy="293353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E44D73F-BDDB-FE72-A492-6EE6A5003458}"/>
              </a:ext>
            </a:extLst>
          </p:cNvPr>
          <p:cNvSpPr txBox="1">
            <a:spLocks/>
          </p:cNvSpPr>
          <p:nvPr/>
        </p:nvSpPr>
        <p:spPr>
          <a:xfrm>
            <a:off x="748554" y="2467370"/>
            <a:ext cx="4065494" cy="307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Beating around the bush</a:t>
            </a:r>
          </a:p>
          <a:p>
            <a:r>
              <a:rPr lang="en-US" sz="2000" dirty="0"/>
              <a:t>Raining cats and dogs</a:t>
            </a:r>
          </a:p>
          <a:p>
            <a:r>
              <a:rPr lang="en-US" sz="2000" dirty="0"/>
              <a:t>it’s a piece of cake</a:t>
            </a:r>
          </a:p>
          <a:p>
            <a:r>
              <a:rPr lang="en-ID" sz="2000" dirty="0"/>
              <a:t>He’s Under the weather</a:t>
            </a:r>
          </a:p>
          <a:p>
            <a:r>
              <a:rPr lang="en-ID" sz="2000" dirty="0"/>
              <a:t>Kill two birds with one stone</a:t>
            </a:r>
          </a:p>
          <a:p>
            <a:endParaRPr lang="en-ID" sz="2000" dirty="0"/>
          </a:p>
          <a:p>
            <a:endParaRPr lang="en-ID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3358986705"/>
      </p:ext>
    </p:extLst>
  </p:cSld>
  <p:clrMapOvr>
    <a:masterClrMapping/>
  </p:clrMapOvr>
</p:sld>
</file>

<file path=ppt/theme/theme1.xml><?xml version="1.0" encoding="utf-8"?>
<a:theme xmlns:a="http://schemas.openxmlformats.org/drawingml/2006/main" name="PineVTI">
  <a:themeElements>
    <a:clrScheme name="Pine">
      <a:dk1>
        <a:sysClr val="windowText" lastClr="000000"/>
      </a:dk1>
      <a:lt1>
        <a:sysClr val="window" lastClr="FFFFFF"/>
      </a:lt1>
      <a:dk2>
        <a:srgbClr val="081B19"/>
      </a:dk2>
      <a:lt2>
        <a:srgbClr val="E2D4CA"/>
      </a:lt2>
      <a:accent1>
        <a:srgbClr val="415347"/>
      </a:accent1>
      <a:accent2>
        <a:srgbClr val="753E33"/>
      </a:accent2>
      <a:accent3>
        <a:srgbClr val="7B614F"/>
      </a:accent3>
      <a:accent4>
        <a:srgbClr val="827B6D"/>
      </a:accent4>
      <a:accent5>
        <a:srgbClr val="495255"/>
      </a:accent5>
      <a:accent6>
        <a:srgbClr val="2D5358"/>
      </a:accent6>
      <a:hlink>
        <a:srgbClr val="A8705D"/>
      </a:hlink>
      <a:folHlink>
        <a:srgbClr val="5B688B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e_Win32_JB_SL_v2.potx" id="{3FE2ADD4-A665-4FB8-B8C0-7CA1C57550A1}" vid="{0ED6AE89-9D72-42A2-A52F-A4B3C658EF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90CBB4-731C-4440-BC54-D2076F57C8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506F55-A469-454B-8FCA-6F8BCF9DAA6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C0CC34A-D535-41BC-8B48-A0E1EA32D7E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Pine design</Template>
  <TotalTime>318</TotalTime>
  <Words>421</Words>
  <Application>Microsoft Office PowerPoint</Application>
  <PresentationFormat>Widescreen</PresentationFormat>
  <Paragraphs>84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Dante</vt:lpstr>
      <vt:lpstr>PineVTI</vt:lpstr>
      <vt:lpstr>Critical Listening</vt:lpstr>
      <vt:lpstr>PowerPoint Presentation</vt:lpstr>
      <vt:lpstr>PowerPoint Presentation</vt:lpstr>
      <vt:lpstr>is a group of words in a fix order that has a particular meaning that is different from the meanings of each word on its own. </vt:lpstr>
      <vt:lpstr>is a figurative language that are used in literature and daily speech. </vt:lpstr>
      <vt:lpstr>PowerPoint Presentation</vt:lpstr>
      <vt:lpstr>PowerPoint Presentation</vt:lpstr>
      <vt:lpstr>PowerPoint Presentation</vt:lpstr>
      <vt:lpstr>Some Common Idioms</vt:lpstr>
      <vt:lpstr>PowerPoint Presentation</vt:lpstr>
      <vt:lpstr>PowerPoint Presentation</vt:lpstr>
      <vt:lpstr>is a very informal language that is usually spoken rather than written used especially by particular groups of people</vt:lpstr>
      <vt:lpstr>PowerPoint Presentation</vt:lpstr>
      <vt:lpstr>Some Common Slangs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informal words and phrases used in everyday speech, and can be spoken and written and more general and easier to understand than slang.</vt:lpstr>
      <vt:lpstr>PowerPoint Presentation</vt:lpstr>
      <vt:lpstr>PowerPoint Presentation</vt:lpstr>
      <vt:lpstr>The way to get started is to quit talking and begin doing.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 Purwanto Wakerkwa</dc:creator>
  <cp:lastModifiedBy>Dian Purwanto Wakerkwa</cp:lastModifiedBy>
  <cp:revision>15</cp:revision>
  <dcterms:created xsi:type="dcterms:W3CDTF">2024-11-29T00:29:03Z</dcterms:created>
  <dcterms:modified xsi:type="dcterms:W3CDTF">2024-11-29T05:47:36Z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