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70" r:id="rId6"/>
    <p:sldId id="266" r:id="rId7"/>
    <p:sldId id="267" r:id="rId8"/>
    <p:sldId id="281" r:id="rId9"/>
    <p:sldId id="282" r:id="rId10"/>
    <p:sldId id="284" r:id="rId11"/>
    <p:sldId id="285" r:id="rId12"/>
    <p:sldId id="283" r:id="rId13"/>
    <p:sldId id="286"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EA0404"/>
    <a:srgbClr val="0066FF"/>
    <a:srgbClr val="FF99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6" d="100"/>
          <a:sy n="96" d="100"/>
        </p:scale>
        <p:origin x="-1146" y="21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smtClean="0"/>
              <a:t>Nama</a:t>
            </a:r>
            <a:r>
              <a:rPr lang="en-US" dirty="0" smtClean="0"/>
              <a:t> </a:t>
            </a:r>
            <a:r>
              <a:rPr lang="en-US" dirty="0" err="1" smtClean="0"/>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smtClean="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smtClean="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smtClean="0"/>
              <a:t>Topik Perkuliahan</a:t>
            </a:r>
            <a:endParaRPr lang="en-US" dirty="0"/>
          </a:p>
        </p:txBody>
      </p:sp>
    </p:spTree>
    <p:extLst>
      <p:ext uri="{BB962C8B-B14F-4D97-AF65-F5344CB8AC3E}">
        <p14:creationId xmlns="" xmlns:p14="http://schemas.microsoft.com/office/powerpoint/2010/main" val="3812739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4968553"/>
          </a:xfrm>
          <a:prstGeom prst="rect">
            <a:avLst/>
          </a:prstGeom>
        </p:spPr>
        <p:txBody>
          <a:bodyPr/>
          <a:lstStyle>
            <a:lvl1pPr marL="342900" indent="-342900" algn="l">
              <a:buFont typeface="Courier New" panose="02070309020205020404" pitchFamily="49" charset="0"/>
              <a:buChar char="o"/>
              <a:defRPr sz="2400">
                <a:solidFill>
                  <a:schemeClr val="tx1"/>
                </a:solidFill>
                <a:latin typeface="Arial" panose="020B0604020202020204" pitchFamily="34" charset="0"/>
                <a:cs typeface="Arial" panose="020B0604020202020204" pitchFamily="34" charset="0"/>
              </a:defRPr>
            </a:lvl1pPr>
          </a:lstStyle>
          <a:p>
            <a:pPr lvl="0"/>
            <a:r>
              <a:rPr lang="en-US" smtClean="0"/>
              <a:t>Click to edit Master text styles</a:t>
            </a:r>
          </a:p>
        </p:txBody>
      </p:sp>
      <p:sp>
        <p:nvSpPr>
          <p:cNvPr id="8" name="Text Placeholder 7"/>
          <p:cNvSpPr>
            <a:spLocks noGrp="1"/>
          </p:cNvSpPr>
          <p:nvPr>
            <p:ph type="body" sz="quarter" idx="10"/>
          </p:nvPr>
        </p:nvSpPr>
        <p:spPr>
          <a:xfrm>
            <a:off x="5868144" y="6495420"/>
            <a:ext cx="3097213" cy="333375"/>
          </a:xfrm>
          <a:prstGeom prst="rect">
            <a:avLst/>
          </a:prstGeom>
        </p:spPr>
        <p:txBody>
          <a:bodyPr/>
          <a:lstStyle>
            <a:lvl1pPr>
              <a:defRPr sz="2000">
                <a:solidFill>
                  <a:schemeClr val="bg1"/>
                </a:solidFill>
              </a:defRPr>
            </a:lvl1pPr>
          </a:lstStyle>
          <a:p>
            <a:pPr lvl="0"/>
            <a:r>
              <a:rPr lang="en-US" smtClean="0"/>
              <a:t>Click to edit Master text styles</a:t>
            </a:r>
          </a:p>
        </p:txBody>
      </p:sp>
    </p:spTree>
    <p:extLst>
      <p:ext uri="{BB962C8B-B14F-4D97-AF65-F5344CB8AC3E}">
        <p14:creationId xmlns="" xmlns:p14="http://schemas.microsoft.com/office/powerpoint/2010/main" val="992381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 xmlns:p14="http://schemas.microsoft.com/office/powerpoint/2010/main" val="42809756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 xmlns:p14="http://schemas.microsoft.com/office/powerpoint/2010/main" val="1851405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smtClean="0"/>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smtClean="0"/>
              <a:t>www.esaunggul.ac.id</a:t>
            </a:r>
            <a:endParaRPr lang="en-US" dirty="0"/>
          </a:p>
        </p:txBody>
      </p:sp>
    </p:spTree>
    <p:extLst>
      <p:ext uri="{BB962C8B-B14F-4D97-AF65-F5344CB8AC3E}">
        <p14:creationId xmlns="" xmlns:p14="http://schemas.microsoft.com/office/powerpoint/2010/main" val="1807382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smtClean="0"/>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smtClean="0"/>
              <a:t>Click to edit Master text styles</a:t>
            </a:r>
          </a:p>
        </p:txBody>
      </p:sp>
    </p:spTree>
    <p:extLst>
      <p:ext uri="{BB962C8B-B14F-4D97-AF65-F5344CB8AC3E}">
        <p14:creationId xmlns="" xmlns:p14="http://schemas.microsoft.com/office/powerpoint/2010/main" val="47046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pPr/>
              <a:t>9/19/2020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pPr/>
              <a:t>‹#›</a:t>
            </a:fld>
            <a:endParaRPr lang="en-US"/>
          </a:p>
        </p:txBody>
      </p:sp>
    </p:spTree>
    <p:extLst>
      <p:ext uri="{BB962C8B-B14F-4D97-AF65-F5344CB8AC3E}">
        <p14:creationId xmlns="" xmlns:p14="http://schemas.microsoft.com/office/powerpoint/2010/main" val="1923180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 xmlns:p14="http://schemas.microsoft.com/office/powerpoint/2010/main" val="27629389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 xmlns:p14="http://schemas.microsoft.com/office/powerpoint/2010/main" val="23229336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4128510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26716031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esaunggul.ac.id/"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smtClean="0">
                <a:hlinkClick r:id="rId14"/>
              </a:rPr>
              <a:t>www.esaunggul.ac.id</a:t>
            </a:r>
            <a:endParaRPr lang="en-US" dirty="0"/>
          </a:p>
        </p:txBody>
      </p:sp>
    </p:spTree>
    <p:extLst>
      <p:ext uri="{BB962C8B-B14F-4D97-AF65-F5344CB8AC3E}">
        <p14:creationId xmlns=""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59" r:id="rId10"/>
    <p:sldLayoutId id="2147483660"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id-ID" sz="3200" dirty="0" smtClean="0">
                <a:latin typeface="Arial" panose="020B0604020202020204" pitchFamily="34" charset="0"/>
                <a:cs typeface="Arial" panose="020B0604020202020204" pitchFamily="34" charset="0"/>
              </a:rPr>
              <a:t>RESMAN MUHARUL T</a:t>
            </a: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87824" y="3573016"/>
            <a:ext cx="5688632" cy="432048"/>
          </a:xfrm>
        </p:spPr>
        <p:txBody>
          <a:bodyPr/>
          <a:lstStyle/>
          <a:p>
            <a:r>
              <a:rPr lang="id-ID" sz="2400" dirty="0" smtClean="0">
                <a:latin typeface="Arial" panose="020B0604020202020204" pitchFamily="34" charset="0"/>
                <a:cs typeface="Arial" panose="020B0604020202020204" pitchFamily="34" charset="0"/>
              </a:rPr>
              <a:t>PERTEMUAN 1</a:t>
            </a:r>
            <a:endParaRPr lang="en-US" sz="24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0"/>
          </p:nvPr>
        </p:nvSpPr>
        <p:spPr>
          <a:xfrm>
            <a:off x="2627784" y="1268760"/>
            <a:ext cx="6151123" cy="720080"/>
          </a:xfrm>
        </p:spPr>
        <p:txBody>
          <a:bodyPr/>
          <a:lstStyle/>
          <a:p>
            <a:pPr algn="l"/>
            <a:r>
              <a:rPr lang="id-ID" sz="2800" dirty="0" smtClean="0">
                <a:latin typeface="Arial" panose="020B0604020202020204" pitchFamily="34" charset="0"/>
                <a:cs typeface="Arial" panose="020B0604020202020204" pitchFamily="34" charset="0"/>
              </a:rPr>
              <a:t>PLANNING AND BUYING MEDIA</a:t>
            </a:r>
            <a:endParaRPr lang="en-US" sz="28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1"/>
          </p:nvPr>
        </p:nvSpPr>
        <p:spPr>
          <a:xfrm>
            <a:off x="2987824" y="4149080"/>
            <a:ext cx="5616624" cy="1367507"/>
          </a:xfrm>
        </p:spPr>
        <p:txBody>
          <a:bodyPr/>
          <a:lstStyle/>
          <a:p>
            <a:r>
              <a:rPr lang="id-ID" sz="3200" dirty="0" smtClean="0">
                <a:latin typeface="Arial" panose="020B0604020202020204" pitchFamily="34" charset="0"/>
                <a:cs typeface="Arial" panose="020B0604020202020204" pitchFamily="34" charset="0"/>
              </a:rPr>
              <a:t>MEDIA MASSA</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688085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MEDIA DAN KOMUNIKASI</a:t>
            </a:r>
            <a:endParaRPr lang="id-ID" sz="2800" dirty="0"/>
          </a:p>
        </p:txBody>
      </p:sp>
      <p:sp>
        <p:nvSpPr>
          <p:cNvPr id="3" name="Content Placeholder 2"/>
          <p:cNvSpPr>
            <a:spLocks noGrp="1"/>
          </p:cNvSpPr>
          <p:nvPr>
            <p:ph sz="half" idx="2"/>
          </p:nvPr>
        </p:nvSpPr>
        <p:spPr>
          <a:xfrm>
            <a:off x="71438" y="714356"/>
            <a:ext cx="9072562" cy="5500726"/>
          </a:xfrm>
        </p:spPr>
        <p:txBody>
          <a:bodyPr/>
          <a:lstStyle/>
          <a:p>
            <a:pPr marL="268288" indent="-268288" algn="just"/>
            <a:r>
              <a:rPr lang="id-ID" sz="1400" dirty="0" smtClean="0"/>
              <a:t>Dalam dunia bisnis, kami menganggap media sebagai cara untuk mentransfer dan menyampaikan </a:t>
            </a:r>
            <a:r>
              <a:rPr lang="id-ID" sz="1400" dirty="0" smtClean="0"/>
              <a:t>informasi tentang </a:t>
            </a:r>
            <a:r>
              <a:rPr lang="id-ID" sz="1400" dirty="0" smtClean="0"/>
              <a:t>barang atau jasa dari produsen ke konsumen, yang merupakan pembeli </a:t>
            </a:r>
            <a:r>
              <a:rPr lang="id-ID" sz="1400" dirty="0" smtClean="0"/>
              <a:t>potensial barang </a:t>
            </a:r>
            <a:r>
              <a:rPr lang="id-ID" sz="1400" dirty="0" smtClean="0"/>
              <a:t>itu. </a:t>
            </a:r>
            <a:endParaRPr lang="id-ID" sz="1400" dirty="0" smtClean="0"/>
          </a:p>
          <a:p>
            <a:pPr marL="268288" indent="-268288" algn="just"/>
            <a:r>
              <a:rPr lang="id-ID" sz="1400" dirty="0" smtClean="0"/>
              <a:t>Ada </a:t>
            </a:r>
            <a:r>
              <a:rPr lang="id-ID" sz="1400" dirty="0" smtClean="0"/>
              <a:t>berbagai cara untuk mencapai hal itu dalam bisnis selain menggunakan radio,televisi, atau majalah. </a:t>
            </a:r>
            <a:r>
              <a:rPr lang="id-ID" sz="1400" dirty="0" smtClean="0"/>
              <a:t>Publisitas </a:t>
            </a:r>
            <a:r>
              <a:rPr lang="id-ID" sz="1400" dirty="0" smtClean="0"/>
              <a:t>produk atau perusahaan, brosur penjualan, atau pameran </a:t>
            </a:r>
            <a:r>
              <a:rPr lang="id-ID" sz="1400" dirty="0" smtClean="0"/>
              <a:t>dapat semua </a:t>
            </a:r>
            <a:r>
              <a:rPr lang="id-ID" sz="1400" dirty="0" smtClean="0"/>
              <a:t>menjadi cara yang berguna untuk menyampaikan informasi kepada calon pembeli. </a:t>
            </a:r>
            <a:r>
              <a:rPr lang="id-ID" sz="1400" dirty="0" smtClean="0"/>
              <a:t>Media </a:t>
            </a:r>
            <a:r>
              <a:rPr lang="id-ID" sz="1400" dirty="0" smtClean="0"/>
              <a:t>iklan dulu </a:t>
            </a:r>
            <a:r>
              <a:rPr lang="id-ID" sz="1400" dirty="0" smtClean="0"/>
              <a:t>dianggap dari </a:t>
            </a:r>
            <a:r>
              <a:rPr lang="id-ID" sz="1400" dirty="0" smtClean="0"/>
              <a:t>semata-mata sebagai tradisional, atau massa. Artinya, perencana dan pembeli bekerja dengan televisi,radio, majalah, koran, dan outdoor. Apa pun di luar itu dianggap </a:t>
            </a:r>
            <a:r>
              <a:rPr lang="id-ID" sz="1400" dirty="0" smtClean="0"/>
              <a:t>lebih terspesialisasi</a:t>
            </a:r>
            <a:r>
              <a:rPr lang="id-ID" sz="1400" dirty="0" smtClean="0"/>
              <a:t>.</a:t>
            </a:r>
          </a:p>
          <a:p>
            <a:pPr marL="268288" indent="-268288" algn="just"/>
            <a:r>
              <a:rPr lang="id-ID" sz="1400" dirty="0" smtClean="0"/>
              <a:t>Menurut </a:t>
            </a:r>
            <a:r>
              <a:rPr lang="id-ID" sz="1400" dirty="0" smtClean="0"/>
              <a:t>Sadiman (2002:6), media adalah segala sesuatu yang dapat digunakan untuk menyalurkan pesan dari pengirim ke penerima sehingga dapat merangsang pikiran, perasaan, perhatian, dan minat serta perhatian siswa sedemikian rupa sehingga proses belajar terjadi.</a:t>
            </a:r>
          </a:p>
          <a:p>
            <a:pPr marL="268288" indent="-268288" algn="just"/>
            <a:r>
              <a:rPr lang="id-ID" sz="1400" dirty="0" smtClean="0"/>
              <a:t>Menurut </a:t>
            </a:r>
            <a:r>
              <a:rPr lang="id-ID" sz="1400" dirty="0" smtClean="0"/>
              <a:t>buku pengantar ilmu komunikasi, media merupakan alat atau saran yang digunakan untuk menyampaikan pesan dari komunikator kepada khalayak. Ada beberapa pakar psikologi memandang bahwa dalam komunikasi antar manusia, maka media yang paling dominasi dalam berkomunikasi adalah </a:t>
            </a:r>
            <a:r>
              <a:rPr lang="id-ID" sz="1400" dirty="0" smtClean="0"/>
              <a:t>panca indera </a:t>
            </a:r>
            <a:r>
              <a:rPr lang="id-ID" sz="1400" dirty="0" smtClean="0"/>
              <a:t>manusia seperti mata dan telinga. </a:t>
            </a:r>
            <a:endParaRPr lang="id-ID" sz="1400" dirty="0" smtClean="0"/>
          </a:p>
          <a:p>
            <a:pPr marL="268288" indent="-268288" algn="just"/>
            <a:r>
              <a:rPr lang="id-ID" sz="1400" dirty="0" smtClean="0"/>
              <a:t>Pesan-pesan </a:t>
            </a:r>
            <a:r>
              <a:rPr lang="id-ID" sz="1400" dirty="0" smtClean="0"/>
              <a:t>yang diterima selanjutnya oleh pancaindera selanjutnya diproses oleh pikiran manusia untuk mengontrol dan menentukan sikapnya terhadap sesuatu, sebelum </a:t>
            </a:r>
            <a:r>
              <a:rPr lang="id-ID" sz="1400" dirty="0" smtClean="0"/>
              <a:t>melakukan dalam </a:t>
            </a:r>
            <a:r>
              <a:rPr lang="id-ID" sz="1400" dirty="0" smtClean="0"/>
              <a:t>tindakan.</a:t>
            </a:r>
          </a:p>
          <a:p>
            <a:pPr marL="268288" indent="-268288" algn="just"/>
            <a:r>
              <a:rPr lang="en-US" sz="1400" dirty="0" smtClean="0"/>
              <a:t>Media </a:t>
            </a:r>
            <a:r>
              <a:rPr lang="en-US" sz="1400" dirty="0" err="1" smtClean="0"/>
              <a:t>komunikasi</a:t>
            </a:r>
            <a:r>
              <a:rPr lang="en-US" sz="1400" dirty="0" smtClean="0"/>
              <a:t> </a:t>
            </a:r>
            <a:r>
              <a:rPr lang="en-US" sz="1400" dirty="0" err="1" smtClean="0"/>
              <a:t>merupakan</a:t>
            </a:r>
            <a:r>
              <a:rPr lang="en-US" sz="1400" dirty="0" smtClean="0"/>
              <a:t> </a:t>
            </a:r>
            <a:r>
              <a:rPr lang="en-US" sz="1400" dirty="0" err="1" smtClean="0"/>
              <a:t>sebuah</a:t>
            </a:r>
            <a:r>
              <a:rPr lang="en-US" sz="1400" dirty="0" smtClean="0"/>
              <a:t> </a:t>
            </a:r>
            <a:r>
              <a:rPr lang="en-US" sz="1400" dirty="0" err="1" smtClean="0"/>
              <a:t>sarana</a:t>
            </a:r>
            <a:r>
              <a:rPr lang="en-US" sz="1400" dirty="0" smtClean="0"/>
              <a:t> </a:t>
            </a:r>
            <a:r>
              <a:rPr lang="en-US" sz="1400" dirty="0" err="1" smtClean="0"/>
              <a:t>atau</a:t>
            </a:r>
            <a:r>
              <a:rPr lang="en-US" sz="1400" dirty="0" smtClean="0"/>
              <a:t> </a:t>
            </a:r>
            <a:r>
              <a:rPr lang="en-US" sz="1400" dirty="0" err="1" smtClean="0"/>
              <a:t>alat</a:t>
            </a:r>
            <a:r>
              <a:rPr lang="en-US" sz="1400" dirty="0" smtClean="0"/>
              <a:t> yang </a:t>
            </a:r>
            <a:r>
              <a:rPr lang="en-US" sz="1400" dirty="0" err="1" smtClean="0"/>
              <a:t>dipakai</a:t>
            </a:r>
            <a:r>
              <a:rPr lang="en-US" sz="1400" dirty="0" smtClean="0"/>
              <a:t> </a:t>
            </a:r>
            <a:r>
              <a:rPr lang="en-US" sz="1400" dirty="0" err="1" smtClean="0"/>
              <a:t>sebagai</a:t>
            </a:r>
            <a:r>
              <a:rPr lang="en-US" sz="1400" dirty="0" smtClean="0"/>
              <a:t> </a:t>
            </a:r>
            <a:r>
              <a:rPr lang="en-US" sz="1400" dirty="0" err="1" smtClean="0"/>
              <a:t>penyampaian</a:t>
            </a:r>
            <a:r>
              <a:rPr lang="en-US" sz="1400" dirty="0" smtClean="0"/>
              <a:t> </a:t>
            </a:r>
            <a:r>
              <a:rPr lang="en-US" sz="1400" dirty="0" err="1" smtClean="0"/>
              <a:t>pesan</a:t>
            </a:r>
            <a:r>
              <a:rPr lang="en-US" sz="1400" dirty="0" smtClean="0"/>
              <a:t> </a:t>
            </a:r>
            <a:r>
              <a:rPr lang="en-US" sz="1400" dirty="0" err="1" smtClean="0"/>
              <a:t>dari</a:t>
            </a:r>
            <a:r>
              <a:rPr lang="en-US" sz="1400" dirty="0" smtClean="0"/>
              <a:t> </a:t>
            </a:r>
            <a:r>
              <a:rPr lang="en-US" sz="1400" dirty="0" err="1" smtClean="0"/>
              <a:t>komunikator</a:t>
            </a:r>
            <a:r>
              <a:rPr lang="en-US" sz="1400" dirty="0" smtClean="0"/>
              <a:t> </a:t>
            </a:r>
            <a:r>
              <a:rPr lang="en-US" sz="1400" dirty="0" err="1" smtClean="0"/>
              <a:t>kepada</a:t>
            </a:r>
            <a:r>
              <a:rPr lang="en-US" sz="1400" dirty="0" smtClean="0"/>
              <a:t> </a:t>
            </a:r>
            <a:r>
              <a:rPr lang="en-US" sz="1400" dirty="0" err="1" smtClean="0"/>
              <a:t>khalayak</a:t>
            </a:r>
            <a:r>
              <a:rPr lang="en-US" sz="1400" dirty="0" smtClean="0"/>
              <a:t>. Media </a:t>
            </a:r>
            <a:r>
              <a:rPr lang="en-US" sz="1400" dirty="0" err="1" smtClean="0"/>
              <a:t>sangat</a:t>
            </a:r>
            <a:r>
              <a:rPr lang="en-US" sz="1400" dirty="0" smtClean="0"/>
              <a:t> </a:t>
            </a:r>
            <a:r>
              <a:rPr lang="en-US" sz="1400" dirty="0" err="1" smtClean="0"/>
              <a:t>dominan</a:t>
            </a:r>
            <a:r>
              <a:rPr lang="en-US" sz="1400" dirty="0" smtClean="0"/>
              <a:t> </a:t>
            </a:r>
            <a:r>
              <a:rPr lang="en-US" sz="1400" dirty="0" err="1" smtClean="0"/>
              <a:t>dalam</a:t>
            </a:r>
            <a:r>
              <a:rPr lang="en-US" sz="1400" dirty="0" smtClean="0"/>
              <a:t> </a:t>
            </a:r>
            <a:r>
              <a:rPr lang="en-US" sz="1400" dirty="0" err="1" smtClean="0"/>
              <a:t>berkomunikasi</a:t>
            </a:r>
            <a:r>
              <a:rPr lang="en-US" sz="1400" dirty="0" smtClean="0"/>
              <a:t> </a:t>
            </a:r>
            <a:r>
              <a:rPr lang="en-US" sz="1400" dirty="0" err="1" smtClean="0"/>
              <a:t>ialah</a:t>
            </a:r>
            <a:r>
              <a:rPr lang="en-US" sz="1400" dirty="0" smtClean="0"/>
              <a:t> </a:t>
            </a:r>
            <a:r>
              <a:rPr lang="en-US" sz="1400" dirty="0" err="1" smtClean="0"/>
              <a:t>pancaindra</a:t>
            </a:r>
            <a:r>
              <a:rPr lang="en-US" sz="1400" dirty="0" smtClean="0"/>
              <a:t> </a:t>
            </a:r>
            <a:r>
              <a:rPr lang="en-US" sz="1400" dirty="0" err="1" smtClean="0"/>
              <a:t>manunsia</a:t>
            </a:r>
            <a:r>
              <a:rPr lang="en-US" sz="1400" dirty="0" smtClean="0"/>
              <a:t> </a:t>
            </a:r>
            <a:r>
              <a:rPr lang="en-US" sz="1400" dirty="0" err="1" smtClean="0"/>
              <a:t>seperti</a:t>
            </a:r>
            <a:r>
              <a:rPr lang="en-US" sz="1400" dirty="0" smtClean="0"/>
              <a:t> </a:t>
            </a:r>
            <a:r>
              <a:rPr lang="en-US" sz="1400" dirty="0" err="1" smtClean="0"/>
              <a:t>mata</a:t>
            </a:r>
            <a:r>
              <a:rPr lang="en-US" sz="1400" dirty="0" smtClean="0"/>
              <a:t>, </a:t>
            </a:r>
            <a:r>
              <a:rPr lang="en-US" sz="1400" dirty="0" err="1" smtClean="0"/>
              <a:t>telinga</a:t>
            </a:r>
            <a:r>
              <a:rPr lang="en-US" sz="1400" dirty="0" smtClean="0"/>
              <a:t>. </a:t>
            </a:r>
            <a:endParaRPr lang="id-ID" sz="1400" dirty="0" smtClean="0"/>
          </a:p>
          <a:p>
            <a:pPr marL="268288" indent="-268288" algn="just"/>
            <a:r>
              <a:rPr lang="en-US" sz="1400" dirty="0" smtClean="0"/>
              <a:t>Media </a:t>
            </a:r>
            <a:r>
              <a:rPr lang="en-US" sz="1400" dirty="0" err="1" smtClean="0"/>
              <a:t>juga</a:t>
            </a:r>
            <a:r>
              <a:rPr lang="en-US" sz="1400" dirty="0" smtClean="0"/>
              <a:t> </a:t>
            </a:r>
            <a:r>
              <a:rPr lang="en-US" sz="1400" dirty="0" err="1" smtClean="0"/>
              <a:t>adalah</a:t>
            </a:r>
            <a:r>
              <a:rPr lang="en-US" sz="1400" dirty="0" smtClean="0"/>
              <a:t> </a:t>
            </a:r>
            <a:r>
              <a:rPr lang="en-US" sz="1400" dirty="0" err="1" smtClean="0"/>
              <a:t>jendela</a:t>
            </a:r>
            <a:r>
              <a:rPr lang="en-US" sz="1400" dirty="0" smtClean="0"/>
              <a:t> yang </a:t>
            </a:r>
            <a:r>
              <a:rPr lang="en-US" sz="1400" dirty="0" err="1" smtClean="0"/>
              <a:t>memungkinkan</a:t>
            </a:r>
            <a:r>
              <a:rPr lang="en-US" sz="1400" dirty="0" smtClean="0"/>
              <a:t> </a:t>
            </a:r>
            <a:r>
              <a:rPr lang="en-US" sz="1400" dirty="0" err="1" smtClean="0"/>
              <a:t>semua</a:t>
            </a:r>
            <a:r>
              <a:rPr lang="en-US" sz="1400" dirty="0" smtClean="0"/>
              <a:t> </a:t>
            </a:r>
            <a:r>
              <a:rPr lang="en-US" sz="1400" dirty="0" err="1" smtClean="0"/>
              <a:t>orang</a:t>
            </a:r>
            <a:r>
              <a:rPr lang="en-US" sz="1400" dirty="0" smtClean="0"/>
              <a:t> </a:t>
            </a:r>
            <a:r>
              <a:rPr lang="en-US" sz="1400" dirty="0" err="1" smtClean="0"/>
              <a:t>dapat</a:t>
            </a:r>
            <a:r>
              <a:rPr lang="en-US" sz="1400" dirty="0" smtClean="0"/>
              <a:t> </a:t>
            </a:r>
            <a:r>
              <a:rPr lang="en-US" sz="1400" dirty="0" err="1" smtClean="0"/>
              <a:t>melihat</a:t>
            </a:r>
            <a:r>
              <a:rPr lang="en-US" sz="1400" dirty="0" smtClean="0"/>
              <a:t> </a:t>
            </a:r>
            <a:r>
              <a:rPr lang="en-US" sz="1400" dirty="0" err="1" smtClean="0"/>
              <a:t>lingkungan</a:t>
            </a:r>
            <a:r>
              <a:rPr lang="en-US" sz="1400" dirty="0" smtClean="0"/>
              <a:t> yang </a:t>
            </a:r>
            <a:r>
              <a:rPr lang="en-US" sz="1400" dirty="0" err="1" smtClean="0"/>
              <a:t>lebih</a:t>
            </a:r>
            <a:r>
              <a:rPr lang="en-US" sz="1400" dirty="0" smtClean="0"/>
              <a:t> </a:t>
            </a:r>
            <a:r>
              <a:rPr lang="en-US" sz="1400" dirty="0" err="1" smtClean="0"/>
              <a:t>jauh</a:t>
            </a:r>
            <a:r>
              <a:rPr lang="en-US" sz="1400" dirty="0" smtClean="0"/>
              <a:t>, </a:t>
            </a:r>
            <a:r>
              <a:rPr lang="en-US" sz="1400" dirty="0" err="1" smtClean="0"/>
              <a:t>untuk</a:t>
            </a:r>
            <a:r>
              <a:rPr lang="en-US" sz="1400" dirty="0" smtClean="0"/>
              <a:t> </a:t>
            </a:r>
            <a:r>
              <a:rPr lang="en-US" sz="1400" dirty="0" err="1" smtClean="0"/>
              <a:t>penafsir</a:t>
            </a:r>
            <a:r>
              <a:rPr lang="en-US" sz="1400" dirty="0" smtClean="0"/>
              <a:t> yang </a:t>
            </a:r>
            <a:r>
              <a:rPr lang="en-US" sz="1400" dirty="0" err="1" smtClean="0"/>
              <a:t>membantu</a:t>
            </a:r>
            <a:r>
              <a:rPr lang="en-US" sz="1400" dirty="0" smtClean="0"/>
              <a:t> </a:t>
            </a:r>
            <a:r>
              <a:rPr lang="en-US" sz="1400" dirty="0" err="1" smtClean="0"/>
              <a:t>memahami</a:t>
            </a:r>
            <a:r>
              <a:rPr lang="en-US" sz="1400" dirty="0" smtClean="0"/>
              <a:t> </a:t>
            </a:r>
            <a:r>
              <a:rPr lang="en-US" sz="1400" dirty="0" err="1" smtClean="0"/>
              <a:t>pengalaman</a:t>
            </a:r>
            <a:r>
              <a:rPr lang="en-US" sz="1400" dirty="0" smtClean="0"/>
              <a:t>, </a:t>
            </a:r>
            <a:r>
              <a:rPr lang="en-US" sz="1400" dirty="0" err="1" smtClean="0"/>
              <a:t>untuk</a:t>
            </a:r>
            <a:r>
              <a:rPr lang="en-US" sz="1400" dirty="0" smtClean="0"/>
              <a:t> </a:t>
            </a:r>
            <a:r>
              <a:rPr lang="en-US" sz="1400" dirty="0" err="1" smtClean="0"/>
              <a:t>landasan</a:t>
            </a:r>
            <a:r>
              <a:rPr lang="en-US" sz="1400" dirty="0" smtClean="0"/>
              <a:t> </a:t>
            </a:r>
            <a:r>
              <a:rPr lang="en-US" sz="1400" dirty="0" err="1" smtClean="0"/>
              <a:t>penyampai</a:t>
            </a:r>
            <a:r>
              <a:rPr lang="en-US" sz="1400" dirty="0" smtClean="0"/>
              <a:t> </a:t>
            </a:r>
            <a:r>
              <a:rPr lang="en-US" sz="1400" dirty="0" err="1" smtClean="0"/>
              <a:t>informasi</a:t>
            </a:r>
            <a:r>
              <a:rPr lang="en-US" sz="1400" dirty="0" smtClean="0"/>
              <a:t>, </a:t>
            </a:r>
            <a:endParaRPr lang="id-ID" sz="1400" dirty="0" smtClean="0"/>
          </a:p>
          <a:p>
            <a:pPr marL="268288" indent="-268288" algn="just"/>
            <a:r>
              <a:rPr lang="id-ID" sz="1400" dirty="0" smtClean="0"/>
              <a:t>Media </a:t>
            </a:r>
            <a:r>
              <a:rPr lang="en-US" sz="1400" dirty="0" err="1" smtClean="0"/>
              <a:t>sebagai</a:t>
            </a:r>
            <a:r>
              <a:rPr lang="en-US" sz="1400" dirty="0" smtClean="0"/>
              <a:t> </a:t>
            </a:r>
            <a:r>
              <a:rPr lang="en-US" sz="1400" dirty="0" err="1" smtClean="0"/>
              <a:t>komunikasi</a:t>
            </a:r>
            <a:r>
              <a:rPr lang="en-US" sz="1400" dirty="0" smtClean="0"/>
              <a:t> </a:t>
            </a:r>
            <a:r>
              <a:rPr lang="en-US" sz="1400" dirty="0" err="1" smtClean="0"/>
              <a:t>interaksi</a:t>
            </a:r>
            <a:r>
              <a:rPr lang="en-US" sz="1400" dirty="0" smtClean="0"/>
              <a:t> yang </a:t>
            </a:r>
            <a:r>
              <a:rPr lang="en-US" sz="1400" dirty="0" err="1" smtClean="0"/>
              <a:t>merupakan</a:t>
            </a:r>
            <a:r>
              <a:rPr lang="en-US" sz="1400" dirty="0" smtClean="0"/>
              <a:t> </a:t>
            </a:r>
            <a:r>
              <a:rPr lang="en-US" sz="1400" dirty="0" err="1" smtClean="0"/>
              <a:t>opini</a:t>
            </a:r>
            <a:r>
              <a:rPr lang="en-US" sz="1400" dirty="0" smtClean="0"/>
              <a:t> </a:t>
            </a:r>
            <a:r>
              <a:rPr lang="en-US" sz="1400" dirty="0" err="1" smtClean="0"/>
              <a:t>audiens</a:t>
            </a:r>
            <a:r>
              <a:rPr lang="en-US" sz="1400" dirty="0" smtClean="0"/>
              <a:t>, </a:t>
            </a:r>
            <a:r>
              <a:rPr lang="en-US" sz="1400" dirty="0" err="1" smtClean="0"/>
              <a:t>sebagai</a:t>
            </a:r>
            <a:r>
              <a:rPr lang="en-US" sz="1400" dirty="0" smtClean="0"/>
              <a:t> </a:t>
            </a:r>
            <a:r>
              <a:rPr lang="en-US" sz="1400" dirty="0" err="1" smtClean="0"/>
              <a:t>penanda</a:t>
            </a:r>
            <a:r>
              <a:rPr lang="en-US" sz="1400" dirty="0" smtClean="0"/>
              <a:t> </a:t>
            </a:r>
            <a:r>
              <a:rPr lang="en-US" sz="1400" dirty="0" err="1" smtClean="0"/>
              <a:t>pemberi</a:t>
            </a:r>
            <a:r>
              <a:rPr lang="en-US" sz="1400" dirty="0" smtClean="0"/>
              <a:t> </a:t>
            </a:r>
            <a:r>
              <a:rPr lang="en-US" sz="1400" dirty="0" err="1" smtClean="0"/>
              <a:t>petunjuk</a:t>
            </a:r>
            <a:r>
              <a:rPr lang="en-US" sz="1400" dirty="0" smtClean="0"/>
              <a:t> </a:t>
            </a:r>
            <a:r>
              <a:rPr lang="en-US" sz="1400" dirty="0" err="1" smtClean="0"/>
              <a:t>atau</a:t>
            </a:r>
            <a:r>
              <a:rPr lang="en-US" sz="1400" dirty="0" smtClean="0"/>
              <a:t> </a:t>
            </a:r>
            <a:r>
              <a:rPr lang="en-US" sz="1400" dirty="0" err="1" smtClean="0"/>
              <a:t>intruksi</a:t>
            </a:r>
            <a:r>
              <a:rPr lang="en-US" sz="1400" dirty="0" smtClean="0"/>
              <a:t>, </a:t>
            </a:r>
            <a:r>
              <a:rPr lang="en-US" sz="1400" dirty="0" err="1" smtClean="0"/>
              <a:t>sebagai</a:t>
            </a:r>
            <a:r>
              <a:rPr lang="en-US" sz="1400" dirty="0" smtClean="0"/>
              <a:t> filter </a:t>
            </a:r>
            <a:r>
              <a:rPr lang="en-US" sz="1400" dirty="0" err="1" smtClean="0"/>
              <a:t>atau</a:t>
            </a:r>
            <a:r>
              <a:rPr lang="en-US" sz="1400" dirty="0" smtClean="0"/>
              <a:t> </a:t>
            </a:r>
            <a:r>
              <a:rPr lang="en-US" sz="1400" dirty="0" err="1" smtClean="0"/>
              <a:t>penbagi</a:t>
            </a:r>
            <a:r>
              <a:rPr lang="en-US" sz="1400" dirty="0" smtClean="0"/>
              <a:t> </a:t>
            </a:r>
            <a:r>
              <a:rPr lang="en-US" sz="1400" dirty="0" err="1" smtClean="0"/>
              <a:t>fokus</a:t>
            </a:r>
            <a:r>
              <a:rPr lang="en-US" sz="1400" dirty="0" smtClean="0"/>
              <a:t> </a:t>
            </a:r>
            <a:r>
              <a:rPr lang="en-US" sz="1400" dirty="0" err="1" smtClean="0"/>
              <a:t>dan</a:t>
            </a:r>
            <a:r>
              <a:rPr lang="en-US" sz="1400" dirty="0" smtClean="0"/>
              <a:t> </a:t>
            </a:r>
            <a:r>
              <a:rPr lang="en-US" sz="1400" dirty="0" err="1" smtClean="0"/>
              <a:t>pengalaman</a:t>
            </a:r>
            <a:r>
              <a:rPr lang="en-US" sz="1400" dirty="0" smtClean="0"/>
              <a:t> </a:t>
            </a:r>
            <a:r>
              <a:rPr lang="en-US" sz="1400" dirty="0" err="1" smtClean="0"/>
              <a:t>terhadap</a:t>
            </a:r>
            <a:r>
              <a:rPr lang="en-US" sz="1400" dirty="0" smtClean="0"/>
              <a:t> </a:t>
            </a:r>
            <a:r>
              <a:rPr lang="en-US" sz="1400" dirty="0" err="1" smtClean="0"/>
              <a:t>orang</a:t>
            </a:r>
            <a:r>
              <a:rPr lang="en-US" sz="1400" dirty="0" smtClean="0"/>
              <a:t> lain, </a:t>
            </a:r>
            <a:r>
              <a:rPr lang="en-US" sz="1400" dirty="0" err="1" smtClean="0"/>
              <a:t>cermin</a:t>
            </a:r>
            <a:r>
              <a:rPr lang="en-US" sz="1400" dirty="0" smtClean="0"/>
              <a:t> yang </a:t>
            </a:r>
            <a:r>
              <a:rPr lang="en-US" sz="1400" dirty="0" err="1" smtClean="0"/>
              <a:t>merefleksikan</a:t>
            </a:r>
            <a:r>
              <a:rPr lang="en-US" sz="1400" dirty="0" smtClean="0"/>
              <a:t> </a:t>
            </a:r>
            <a:r>
              <a:rPr lang="en-US" sz="1400" dirty="0" err="1" smtClean="0"/>
              <a:t>diri</a:t>
            </a:r>
            <a:r>
              <a:rPr lang="en-US" sz="1400" dirty="0" smtClean="0"/>
              <a:t> </a:t>
            </a:r>
            <a:r>
              <a:rPr lang="en-US" sz="1400" dirty="0" err="1" smtClean="0"/>
              <a:t>kita</a:t>
            </a:r>
            <a:r>
              <a:rPr lang="en-US" sz="1400" dirty="0" smtClean="0"/>
              <a:t> </a:t>
            </a:r>
            <a:r>
              <a:rPr lang="en-US" sz="1400" dirty="0" err="1" smtClean="0"/>
              <a:t>serta</a:t>
            </a:r>
            <a:r>
              <a:rPr lang="en-US" sz="1400" dirty="0" smtClean="0"/>
              <a:t> </a:t>
            </a:r>
            <a:r>
              <a:rPr lang="en-US" sz="1400" dirty="0" err="1" smtClean="0"/>
              <a:t>penghalang</a:t>
            </a:r>
            <a:r>
              <a:rPr lang="en-US" sz="1400" dirty="0" smtClean="0"/>
              <a:t> yang </a:t>
            </a:r>
            <a:r>
              <a:rPr lang="en-US" sz="1400" dirty="0" err="1" smtClean="0"/>
              <a:t>menutupi</a:t>
            </a:r>
            <a:r>
              <a:rPr lang="en-US" sz="1400" dirty="0" smtClean="0"/>
              <a:t> </a:t>
            </a:r>
            <a:r>
              <a:rPr lang="en-US" sz="1400" dirty="0" err="1" smtClean="0"/>
              <a:t>kebenaran</a:t>
            </a:r>
            <a:r>
              <a:rPr lang="en-US" sz="1400" dirty="0" smtClean="0"/>
              <a:t>.</a:t>
            </a:r>
            <a:endParaRPr lang="id-ID" sz="1400" dirty="0" smtClean="0"/>
          </a:p>
          <a:p>
            <a:pPr algn="just">
              <a:spcBef>
                <a:spcPts val="600"/>
              </a:spcBef>
            </a:pPr>
            <a:endParaRPr lang="id-ID" sz="1400" dirty="0"/>
          </a:p>
        </p:txBody>
      </p:sp>
    </p:spTree>
    <p:extLst>
      <p:ext uri="{BB962C8B-B14F-4D97-AF65-F5344CB8AC3E}">
        <p14:creationId xmlns="" xmlns:p14="http://schemas.microsoft.com/office/powerpoint/2010/main" val="1076288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PERAN MEDIA DALAM KEHIDUPAN KONSUMEN</a:t>
            </a:r>
            <a:endParaRPr lang="id-ID" sz="2800" dirty="0"/>
          </a:p>
        </p:txBody>
      </p:sp>
      <p:sp>
        <p:nvSpPr>
          <p:cNvPr id="3" name="Content Placeholder 2"/>
          <p:cNvSpPr>
            <a:spLocks noGrp="1"/>
          </p:cNvSpPr>
          <p:nvPr>
            <p:ph sz="half" idx="2"/>
          </p:nvPr>
        </p:nvSpPr>
        <p:spPr>
          <a:xfrm>
            <a:off x="71438" y="642918"/>
            <a:ext cx="9072562" cy="5572164"/>
          </a:xfrm>
        </p:spPr>
        <p:txBody>
          <a:bodyPr/>
          <a:lstStyle/>
          <a:p>
            <a:pPr algn="just"/>
            <a:r>
              <a:rPr lang="id-ID" sz="1400" dirty="0" smtClean="0"/>
              <a:t>Ketika hidup kita tumbuh semakin sibuk dan menuntut, dan seiring dengan kemajuan </a:t>
            </a:r>
            <a:r>
              <a:rPr lang="id-ID" sz="1400" dirty="0" smtClean="0"/>
              <a:t>teknologi cara-cara </a:t>
            </a:r>
            <a:r>
              <a:rPr lang="id-ID" sz="1400" dirty="0" smtClean="0"/>
              <a:t>canggih untuk meningkatkan kehidupan kita, tampaknya media memainkan lebih </a:t>
            </a:r>
            <a:r>
              <a:rPr lang="id-ID" sz="1400" dirty="0" smtClean="0"/>
              <a:t>banyak peran </a:t>
            </a:r>
            <a:r>
              <a:rPr lang="id-ID" sz="1400" dirty="0" smtClean="0"/>
              <a:t>penting dalam apa yang kita lakukan, ke mana kita pergi, atau bagaimana kita </a:t>
            </a:r>
            <a:r>
              <a:rPr lang="id-ID" sz="1400" dirty="0" smtClean="0"/>
              <a:t>bersikap pada media dalam kehidupan sehari-hari : </a:t>
            </a:r>
          </a:p>
          <a:p>
            <a:pPr lvl="1" algn="just"/>
            <a:r>
              <a:rPr lang="id-ID" sz="1400" b="1" dirty="0" smtClean="0">
                <a:latin typeface="Arial" pitchFamily="34" charset="0"/>
                <a:cs typeface="Arial" pitchFamily="34" charset="0"/>
              </a:rPr>
              <a:t>Mengawali aktifitas</a:t>
            </a:r>
            <a:r>
              <a:rPr lang="id-ID" sz="1400" dirty="0" smtClean="0">
                <a:latin typeface="Arial" pitchFamily="34" charset="0"/>
                <a:cs typeface="Arial" pitchFamily="34" charset="0"/>
              </a:rPr>
              <a:t>: kita </a:t>
            </a:r>
            <a:r>
              <a:rPr lang="id-ID" sz="1400" dirty="0" smtClean="0">
                <a:latin typeface="Arial" pitchFamily="34" charset="0"/>
                <a:cs typeface="Arial" pitchFamily="34" charset="0"/>
              </a:rPr>
              <a:t>bangun dengan suara radio </a:t>
            </a:r>
            <a:r>
              <a:rPr lang="id-ID" sz="1400" dirty="0" smtClean="0">
                <a:latin typeface="Arial" pitchFamily="34" charset="0"/>
                <a:cs typeface="Arial" pitchFamily="34" charset="0"/>
              </a:rPr>
              <a:t>; membaca </a:t>
            </a:r>
            <a:r>
              <a:rPr lang="id-ID" sz="1400" dirty="0" smtClean="0">
                <a:latin typeface="Arial" pitchFamily="34" charset="0"/>
                <a:cs typeface="Arial" pitchFamily="34" charset="0"/>
              </a:rPr>
              <a:t>koran atau memeriksa Internet sambil menonton televisi pagi </a:t>
            </a:r>
            <a:r>
              <a:rPr lang="id-ID" sz="1400" dirty="0" smtClean="0">
                <a:latin typeface="Arial" pitchFamily="34" charset="0"/>
                <a:cs typeface="Arial" pitchFamily="34" charset="0"/>
              </a:rPr>
              <a:t>dan makan </a:t>
            </a:r>
            <a:r>
              <a:rPr lang="id-ID" sz="1400" dirty="0" smtClean="0">
                <a:latin typeface="Arial" pitchFamily="34" charset="0"/>
                <a:cs typeface="Arial" pitchFamily="34" charset="0"/>
              </a:rPr>
              <a:t>sarapan; dan kami terhubung ke kantor kami melalui email dan </a:t>
            </a:r>
            <a:r>
              <a:rPr lang="id-ID" sz="1400" dirty="0" smtClean="0">
                <a:latin typeface="Arial" pitchFamily="34" charset="0"/>
                <a:cs typeface="Arial" pitchFamily="34" charset="0"/>
              </a:rPr>
              <a:t>media sosial.</a:t>
            </a:r>
            <a:endParaRPr lang="id-ID" sz="1400" dirty="0" smtClean="0">
              <a:latin typeface="Arial" pitchFamily="34" charset="0"/>
              <a:cs typeface="Arial" pitchFamily="34" charset="0"/>
            </a:endParaRPr>
          </a:p>
          <a:p>
            <a:pPr lvl="1" algn="just"/>
            <a:r>
              <a:rPr lang="id-ID" sz="1400" b="1" dirty="0" smtClean="0">
                <a:latin typeface="Arial" pitchFamily="34" charset="0"/>
                <a:cs typeface="Arial" pitchFamily="34" charset="0"/>
              </a:rPr>
              <a:t>Pada saat Beraktifitas </a:t>
            </a:r>
            <a:r>
              <a:rPr lang="id-ID" sz="1400" dirty="0" smtClean="0">
                <a:latin typeface="Arial" pitchFamily="34" charset="0"/>
                <a:cs typeface="Arial" pitchFamily="34" charset="0"/>
              </a:rPr>
              <a:t>: Kita </a:t>
            </a:r>
            <a:r>
              <a:rPr lang="id-ID" sz="1400" dirty="0" smtClean="0">
                <a:latin typeface="Arial" pitchFamily="34" charset="0"/>
                <a:cs typeface="Arial" pitchFamily="34" charset="0"/>
              </a:rPr>
              <a:t>pergi bekerja baik di mobil mendengarkan musik di radio satelit biasa atau, atau </a:t>
            </a:r>
            <a:r>
              <a:rPr lang="id-ID" sz="1400" dirty="0" smtClean="0">
                <a:latin typeface="Arial" pitchFamily="34" charset="0"/>
                <a:cs typeface="Arial" pitchFamily="34" charset="0"/>
              </a:rPr>
              <a:t>di bus </a:t>
            </a:r>
            <a:r>
              <a:rPr lang="id-ID" sz="1400" dirty="0" smtClean="0">
                <a:latin typeface="Arial" pitchFamily="34" charset="0"/>
                <a:cs typeface="Arial" pitchFamily="34" charset="0"/>
              </a:rPr>
              <a:t>atau kereta api dikelilingi oleh poster-poster dengan pesan iklan di </a:t>
            </a:r>
            <a:r>
              <a:rPr lang="id-ID" sz="1400" dirty="0" smtClean="0">
                <a:latin typeface="Arial" pitchFamily="34" charset="0"/>
                <a:cs typeface="Arial" pitchFamily="34" charset="0"/>
              </a:rPr>
              <a:t>atasnya. </a:t>
            </a:r>
            <a:r>
              <a:rPr lang="id-ID" sz="1400" dirty="0" smtClean="0">
                <a:latin typeface="Arial" pitchFamily="34" charset="0"/>
                <a:cs typeface="Arial" pitchFamily="34" charset="0"/>
              </a:rPr>
              <a:t>Di tempat kerja, kita cenderung melihat beragam Internet iklan atau pesan iklan email, dan banyak dari kita menonton (atau merekam video) </a:t>
            </a:r>
            <a:r>
              <a:rPr lang="id-ID" sz="1400" dirty="0" smtClean="0">
                <a:latin typeface="Arial" pitchFamily="34" charset="0"/>
                <a:cs typeface="Arial" pitchFamily="34" charset="0"/>
              </a:rPr>
              <a:t>kita opera </a:t>
            </a:r>
            <a:r>
              <a:rPr lang="id-ID" sz="1400" dirty="0" smtClean="0">
                <a:latin typeface="Arial" pitchFamily="34" charset="0"/>
                <a:cs typeface="Arial" pitchFamily="34" charset="0"/>
              </a:rPr>
              <a:t>sabun favorit saat makan siang.</a:t>
            </a:r>
          </a:p>
          <a:p>
            <a:pPr lvl="1" algn="just"/>
            <a:r>
              <a:rPr lang="id-ID" sz="1400" b="1" dirty="0" smtClean="0">
                <a:latin typeface="Arial" pitchFamily="34" charset="0"/>
                <a:cs typeface="Arial" pitchFamily="34" charset="0"/>
              </a:rPr>
              <a:t>Mengakhiri Aktifitas</a:t>
            </a:r>
            <a:r>
              <a:rPr lang="id-ID" sz="1400" dirty="0" smtClean="0">
                <a:latin typeface="Arial" pitchFamily="34" charset="0"/>
                <a:cs typeface="Arial" pitchFamily="34" charset="0"/>
              </a:rPr>
              <a:t>:Ketika </a:t>
            </a:r>
            <a:r>
              <a:rPr lang="id-ID" sz="1400" dirty="0" smtClean="0">
                <a:latin typeface="Arial" pitchFamily="34" charset="0"/>
                <a:cs typeface="Arial" pitchFamily="34" charset="0"/>
              </a:rPr>
              <a:t>kami tiba di rumah pada malam hari, kami mungkin akan </a:t>
            </a:r>
            <a:r>
              <a:rPr lang="id-ID" sz="1400" dirty="0" smtClean="0">
                <a:latin typeface="Arial" pitchFamily="34" charset="0"/>
                <a:cs typeface="Arial" pitchFamily="34" charset="0"/>
              </a:rPr>
              <a:t>berbalik di </a:t>
            </a:r>
            <a:r>
              <a:rPr lang="id-ID" sz="1400" dirty="0" smtClean="0">
                <a:latin typeface="Arial" pitchFamily="34" charset="0"/>
                <a:cs typeface="Arial" pitchFamily="34" charset="0"/>
              </a:rPr>
              <a:t>TV untuk menangkap berita lokal, dan setelah makan malam kita akan melupakan kekhawatiran kita sehari-harimenonton beberapa episode TV prime-time yang kami rekam melalui DVR kami, sementaramengejar ketinggalan dengan koran harian. Sebelum kita tidur malam itu, kita mungkin memeriksanyabeberapa informasi online, dan kemudian kita mungkin akan melirik beberapa majalahsambil berbaring di tempat tidur.Ketika Anda duduk untuk menonton TV dan melihat iklan yang kemudian muncul di majalahatau di situs Web yang Anda telusuri, dan disebutkan lagi di malam itusiaran berita malam karena ikatan dengan acara amal setempat, Anda biasanya tidak berpikirtentang upaya yang dilakukan untuk mengoordinasikan semua elemen tersebut.</a:t>
            </a:r>
          </a:p>
          <a:p>
            <a:pPr algn="just"/>
            <a:r>
              <a:rPr lang="id-ID" sz="1600" dirty="0" smtClean="0"/>
              <a:t>Sebagai audiensi </a:t>
            </a:r>
            <a:r>
              <a:rPr lang="id-ID" sz="1600" dirty="0" smtClean="0"/>
              <a:t>membaca, mendengarkan</a:t>
            </a:r>
            <a:r>
              <a:rPr lang="id-ID" sz="1400" dirty="0" smtClean="0"/>
              <a:t>, atau menonton, tertarik terutama dalam program atau publikasi tertentu, media tertarik pada Anda sebagai </a:t>
            </a:r>
            <a:r>
              <a:rPr lang="id-ID" sz="1400" dirty="0" smtClean="0"/>
              <a:t>pembeli potensi, </a:t>
            </a:r>
            <a:r>
              <a:rPr lang="id-ID" sz="1400" dirty="0" smtClean="0"/>
              <a:t>menawarkan Anda kepada pengiklan yang ingin </a:t>
            </a:r>
            <a:r>
              <a:rPr lang="id-ID" sz="1400" dirty="0" smtClean="0"/>
              <a:t>menginformasikan produknya dengan </a:t>
            </a:r>
            <a:r>
              <a:rPr lang="id-ID" sz="1400" dirty="0" smtClean="0"/>
              <a:t>Anda</a:t>
            </a:r>
            <a:r>
              <a:rPr lang="id-ID" sz="1400" dirty="0" smtClean="0"/>
              <a:t>. Peran </a:t>
            </a:r>
            <a:r>
              <a:rPr lang="id-ID" sz="1400" dirty="0" smtClean="0"/>
              <a:t>media dalam menyampaikan informasi melalui pesan iklan </a:t>
            </a:r>
            <a:r>
              <a:rPr lang="id-ID" sz="1400" dirty="0" smtClean="0"/>
              <a:t>yang </a:t>
            </a:r>
            <a:r>
              <a:rPr lang="id-ID" sz="1400" dirty="0" smtClean="0"/>
              <a:t>umumnya dipertimbangkan </a:t>
            </a:r>
            <a:r>
              <a:rPr lang="id-ID" sz="1400" dirty="0" smtClean="0"/>
              <a:t>konsumen,ketika </a:t>
            </a:r>
            <a:r>
              <a:rPr lang="id-ID" sz="1400" dirty="0" smtClean="0"/>
              <a:t>mereka berpikir tentang </a:t>
            </a:r>
            <a:r>
              <a:rPr lang="id-ID" sz="1400" dirty="0" smtClean="0"/>
              <a:t>iklan tersebut</a:t>
            </a:r>
            <a:endParaRPr lang="id-ID" sz="1400" dirty="0"/>
          </a:p>
        </p:txBody>
      </p:sp>
    </p:spTree>
    <p:extLst>
      <p:ext uri="{BB962C8B-B14F-4D97-AF65-F5344CB8AC3E}">
        <p14:creationId xmlns="" xmlns:p14="http://schemas.microsoft.com/office/powerpoint/2010/main" val="1076288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TUGAS DALAM MEDIA</a:t>
            </a:r>
            <a:endParaRPr lang="id-ID" sz="2800" dirty="0"/>
          </a:p>
        </p:txBody>
      </p:sp>
      <p:sp>
        <p:nvSpPr>
          <p:cNvPr id="3" name="Content Placeholder 2"/>
          <p:cNvSpPr>
            <a:spLocks noGrp="1"/>
          </p:cNvSpPr>
          <p:nvPr>
            <p:ph sz="half" idx="2"/>
          </p:nvPr>
        </p:nvSpPr>
        <p:spPr>
          <a:xfrm>
            <a:off x="71438" y="714356"/>
            <a:ext cx="8929718" cy="5429288"/>
          </a:xfrm>
        </p:spPr>
        <p:txBody>
          <a:bodyPr/>
          <a:lstStyle/>
          <a:p>
            <a:pPr algn="just">
              <a:spcBef>
                <a:spcPts val="600"/>
              </a:spcBef>
            </a:pPr>
            <a:r>
              <a:rPr lang="id-ID" sz="1400" dirty="0" smtClean="0"/>
              <a:t>Bidang luas media periklanan dapat dipecah menjadi empat tugas utama:</a:t>
            </a:r>
          </a:p>
          <a:p>
            <a:pPr lvl="1" algn="just">
              <a:spcBef>
                <a:spcPts val="600"/>
              </a:spcBef>
            </a:pPr>
            <a:r>
              <a:rPr lang="id-ID" sz="1400" dirty="0" smtClean="0">
                <a:latin typeface="Arial" pitchFamily="34" charset="0"/>
                <a:cs typeface="Arial" pitchFamily="34" charset="0"/>
              </a:rPr>
              <a:t>Merencanakan cara terbaik untuk menggunakan media untuk menyampaikan pesan iklan kepadatarget konsumen (perencana media)</a:t>
            </a:r>
          </a:p>
          <a:p>
            <a:pPr lvl="1" algn="just">
              <a:spcBef>
                <a:spcPts val="600"/>
              </a:spcBef>
            </a:pPr>
            <a:r>
              <a:rPr lang="id-ID" sz="1400" dirty="0" smtClean="0">
                <a:latin typeface="Arial" pitchFamily="34" charset="0"/>
                <a:cs typeface="Arial" pitchFamily="34" charset="0"/>
              </a:rPr>
              <a:t>Membeli ruang dan waktu media untuk pesan (pembeli media</a:t>
            </a:r>
            <a:r>
              <a:rPr lang="id-ID" sz="1400" dirty="0" smtClean="0">
                <a:latin typeface="Arial" pitchFamily="34" charset="0"/>
                <a:cs typeface="Arial" pitchFamily="34" charset="0"/>
              </a:rPr>
              <a:t>)</a:t>
            </a:r>
          </a:p>
          <a:p>
            <a:pPr lvl="1" algn="just">
              <a:spcBef>
                <a:spcPts val="600"/>
              </a:spcBef>
            </a:pPr>
            <a:r>
              <a:rPr lang="id-ID" sz="1400" dirty="0" smtClean="0">
                <a:latin typeface="Arial" pitchFamily="34" charset="0"/>
                <a:cs typeface="Arial" pitchFamily="34" charset="0"/>
              </a:rPr>
              <a:t>Menjual </a:t>
            </a:r>
            <a:r>
              <a:rPr lang="id-ID" sz="1400" dirty="0" smtClean="0">
                <a:latin typeface="Arial" pitchFamily="34" charset="0"/>
                <a:cs typeface="Arial" pitchFamily="34" charset="0"/>
              </a:rPr>
              <a:t>ruang atau waktu itu kepada pengiklan (penjual media)</a:t>
            </a:r>
          </a:p>
          <a:p>
            <a:pPr lvl="1" algn="just">
              <a:spcBef>
                <a:spcPts val="600"/>
              </a:spcBef>
            </a:pPr>
            <a:r>
              <a:rPr lang="id-ID" sz="1400" dirty="0" smtClean="0">
                <a:latin typeface="Arial" pitchFamily="34" charset="0"/>
                <a:cs typeface="Arial" pitchFamily="34" charset="0"/>
              </a:rPr>
              <a:t>Meneliti hubungan antara konsumen, media, dan merek-merek ituberiklan di media tersebut (peneliti).</a:t>
            </a:r>
          </a:p>
          <a:p>
            <a:pPr algn="just">
              <a:spcBef>
                <a:spcPts val="600"/>
              </a:spcBef>
            </a:pPr>
            <a:r>
              <a:rPr lang="id-ID" sz="1400" dirty="0" smtClean="0"/>
              <a:t>Sebagian besar perusahaan besar menangani fungsi perencanaan dan pembelian media melalui biro iklan. Perusahaan kecil biasanya menangani tugas ini sendiri, </a:t>
            </a:r>
            <a:r>
              <a:rPr lang="id-ID" sz="1400" dirty="0" smtClean="0"/>
              <a:t>pemasaran </a:t>
            </a:r>
            <a:r>
              <a:rPr lang="id-ID" sz="1400" dirty="0" smtClean="0"/>
              <a:t>atau </a:t>
            </a:r>
            <a:r>
              <a:rPr lang="id-ID" sz="1400" dirty="0" smtClean="0"/>
              <a:t>Public Relation. </a:t>
            </a:r>
          </a:p>
          <a:p>
            <a:pPr algn="just">
              <a:spcBef>
                <a:spcPts val="600"/>
              </a:spcBef>
            </a:pPr>
            <a:r>
              <a:rPr lang="id-ID" sz="1400" dirty="0" smtClean="0"/>
              <a:t>Peran </a:t>
            </a:r>
            <a:r>
              <a:rPr lang="id-ID" sz="1400" dirty="0" smtClean="0"/>
              <a:t>perencana adalah </a:t>
            </a:r>
            <a:r>
              <a:rPr lang="id-ID" sz="1400" dirty="0" smtClean="0"/>
              <a:t>memutuskan di </a:t>
            </a:r>
            <a:r>
              <a:rPr lang="id-ID" sz="1400" dirty="0" smtClean="0"/>
              <a:t>mana dan kapan pesan harus ditempatkan, seberapa sering, dan berapa biayanya. </a:t>
            </a:r>
            <a:endParaRPr lang="id-ID" sz="1400" dirty="0" smtClean="0"/>
          </a:p>
          <a:p>
            <a:pPr algn="just">
              <a:spcBef>
                <a:spcPts val="600"/>
              </a:spcBef>
            </a:pPr>
            <a:r>
              <a:rPr lang="id-ID" sz="1400" dirty="0" smtClean="0"/>
              <a:t>Rencananya adalah kemudian </a:t>
            </a:r>
            <a:r>
              <a:rPr lang="id-ID" sz="1400" dirty="0" smtClean="0"/>
              <a:t>diimplementasikan oleh pembeli media, yang bernegosiasi dengan penyedia </a:t>
            </a:r>
            <a:r>
              <a:rPr lang="id-ID" sz="1400" dirty="0" smtClean="0"/>
              <a:t>media diri </a:t>
            </a:r>
            <a:r>
              <a:rPr lang="id-ID" sz="1400" dirty="0" smtClean="0"/>
              <a:t>mereka untuk menyetujui ruang dan waktu yang dibutuhkan dan untuk menentukan atau mengkonfirmasi di </a:t>
            </a:r>
            <a:r>
              <a:rPr lang="id-ID" sz="1400" dirty="0" smtClean="0"/>
              <a:t>mana iklan itu akan </a:t>
            </a:r>
            <a:r>
              <a:rPr lang="id-ID" sz="1400" dirty="0" smtClean="0"/>
              <a:t>muncul. Pembeli itu, tentu saja, akan berurusan dengan </a:t>
            </a:r>
            <a:r>
              <a:rPr lang="id-ID" sz="1400" dirty="0" smtClean="0"/>
              <a:t>AE di perusahaan media, </a:t>
            </a:r>
            <a:r>
              <a:rPr lang="id-ID" sz="1400" dirty="0" smtClean="0"/>
              <a:t>yang tugasnya menjual ruang iklan atau waktu sebanyak mungkin</a:t>
            </a:r>
            <a:r>
              <a:rPr lang="id-ID" sz="1400" dirty="0" smtClean="0"/>
              <a:t>.</a:t>
            </a:r>
          </a:p>
          <a:p>
            <a:pPr algn="just">
              <a:spcBef>
                <a:spcPts val="600"/>
              </a:spcBef>
            </a:pPr>
            <a:r>
              <a:rPr lang="id-ID" sz="1400" dirty="0" smtClean="0"/>
              <a:t>M</a:t>
            </a:r>
            <a:r>
              <a:rPr lang="id-ID" sz="1400" dirty="0" smtClean="0"/>
              <a:t>edia-media </a:t>
            </a:r>
            <a:r>
              <a:rPr lang="id-ID" sz="1400" dirty="0" smtClean="0"/>
              <a:t>mainstream yang bertugas untuk membentuk pool media dalam upaya membombardir informasi sesuai dengan fakta. </a:t>
            </a:r>
            <a:r>
              <a:rPr lang="id-ID" sz="1400" dirty="0" smtClean="0"/>
              <a:t>Media </a:t>
            </a:r>
            <a:r>
              <a:rPr lang="id-ID" sz="1400" dirty="0" smtClean="0"/>
              <a:t>memperoleh penghasilan dari sektor bisnis yang lain bukan penjualan produk. Salah satunya dengan memperkecil atau efisiensi. Model sepetri ini </a:t>
            </a:r>
            <a:r>
              <a:rPr lang="id-ID" sz="1400" dirty="0" smtClean="0"/>
              <a:t>sangat </a:t>
            </a:r>
            <a:r>
              <a:rPr lang="id-ID" sz="1400" dirty="0" smtClean="0"/>
              <a:t>membantu media. Wawancara </a:t>
            </a:r>
            <a:r>
              <a:rPr lang="id-ID" sz="1400" dirty="0" smtClean="0"/>
              <a:t>dari </a:t>
            </a:r>
            <a:r>
              <a:rPr lang="id-ID" sz="1400" dirty="0" smtClean="0"/>
              <a:t>narasumber harus memberikan </a:t>
            </a:r>
            <a:r>
              <a:rPr lang="id-ID" sz="1400" dirty="0" smtClean="0"/>
              <a:t>uang transport dsb</a:t>
            </a:r>
            <a:r>
              <a:rPr lang="id-ID" sz="1400" dirty="0" smtClean="0"/>
              <a:t>, </a:t>
            </a:r>
            <a:r>
              <a:rPr lang="id-ID" sz="1400" dirty="0" smtClean="0"/>
              <a:t>Wawancara secara online.</a:t>
            </a:r>
            <a:r>
              <a:rPr lang="id-ID" sz="1400" dirty="0" smtClean="0"/>
              <a:t> </a:t>
            </a:r>
            <a:endParaRPr lang="id-ID" sz="1400" dirty="0"/>
          </a:p>
        </p:txBody>
      </p:sp>
    </p:spTree>
    <p:extLst>
      <p:ext uri="{BB962C8B-B14F-4D97-AF65-F5344CB8AC3E}">
        <p14:creationId xmlns="" xmlns:p14="http://schemas.microsoft.com/office/powerpoint/2010/main" val="1076288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Peranan Media Massa Dalam </a:t>
            </a:r>
            <a:r>
              <a:rPr lang="id-ID" sz="2800" b="1" dirty="0" smtClean="0"/>
              <a:t>Negara </a:t>
            </a:r>
            <a:r>
              <a:rPr lang="id-ID" sz="2800" b="1" dirty="0" smtClean="0"/>
              <a:t>Demokrasi</a:t>
            </a:r>
            <a:endParaRPr lang="id-ID" sz="2800" b="1" dirty="0"/>
          </a:p>
        </p:txBody>
      </p:sp>
      <p:sp>
        <p:nvSpPr>
          <p:cNvPr id="3" name="Content Placeholder 2"/>
          <p:cNvSpPr>
            <a:spLocks noGrp="1"/>
          </p:cNvSpPr>
          <p:nvPr>
            <p:ph sz="half" idx="2"/>
          </p:nvPr>
        </p:nvSpPr>
        <p:spPr>
          <a:xfrm>
            <a:off x="0" y="642918"/>
            <a:ext cx="8929718" cy="5572164"/>
          </a:xfrm>
        </p:spPr>
        <p:txBody>
          <a:bodyPr/>
          <a:lstStyle/>
          <a:p>
            <a:pPr algn="just"/>
            <a:r>
              <a:rPr lang="id-ID" sz="1200" b="1" dirty="0" smtClean="0"/>
              <a:t>Pers </a:t>
            </a:r>
            <a:r>
              <a:rPr lang="id-ID" sz="1200" b="1" dirty="0" smtClean="0"/>
              <a:t>atau media massa </a:t>
            </a:r>
            <a:r>
              <a:rPr lang="id-ID" sz="1200" dirty="0" smtClean="0"/>
              <a:t>yang memiliki kebebasan dalam menyampaikan informasi menjadi ciri bagi negara dernokrasi. Pemerintah mengharapkan dukungan dan ketaatan masyarakat untuk menjalankan program dan kebijakan negara. </a:t>
            </a:r>
            <a:r>
              <a:rPr lang="id-ID" sz="1200" dirty="0" smtClean="0"/>
              <a:t>Masyarakat </a:t>
            </a:r>
            <a:r>
              <a:rPr lang="id-ID" sz="1200" dirty="0" smtClean="0"/>
              <a:t>ingin tahu apa saja program dan kebijakan pemerintah yang telah, sedang, dan akan dilaksanakan. Deinikian pula, pemerintah menginginkan masyarakat mengetahui berbagai kegiatan program yang dilakukan sehingga mendapat persetujuan dan dukungan.</a:t>
            </a:r>
          </a:p>
          <a:p>
            <a:pPr marL="715963" lvl="1" indent="-258763" algn="just"/>
            <a:r>
              <a:rPr lang="id-ID" sz="1200" b="1" dirty="0" smtClean="0">
                <a:latin typeface="Arial" pitchFamily="34" charset="0"/>
                <a:cs typeface="Arial" pitchFamily="34" charset="0"/>
              </a:rPr>
              <a:t>MEDIA </a:t>
            </a:r>
            <a:r>
              <a:rPr lang="id-ID" sz="1200" b="1" dirty="0" smtClean="0">
                <a:latin typeface="Arial" pitchFamily="34" charset="0"/>
                <a:cs typeface="Arial" pitchFamily="34" charset="0"/>
              </a:rPr>
              <a:t>MEMBERI INFORMASI KEPADA </a:t>
            </a:r>
            <a:r>
              <a:rPr lang="id-ID" sz="1200" b="1" dirty="0" smtClean="0">
                <a:latin typeface="Arial" pitchFamily="34" charset="0"/>
                <a:cs typeface="Arial" pitchFamily="34" charset="0"/>
              </a:rPr>
              <a:t>PUBLIK  : </a:t>
            </a:r>
            <a:r>
              <a:rPr lang="id-ID" sz="1200" dirty="0" smtClean="0">
                <a:latin typeface="Arial" pitchFamily="34" charset="0"/>
                <a:cs typeface="Arial" pitchFamily="34" charset="0"/>
              </a:rPr>
              <a:t>Media berperan </a:t>
            </a:r>
            <a:r>
              <a:rPr lang="id-ID" sz="1200" dirty="0" smtClean="0">
                <a:latin typeface="Arial" pitchFamily="34" charset="0"/>
                <a:cs typeface="Arial" pitchFamily="34" charset="0"/>
              </a:rPr>
              <a:t>menyampaikan kebijakan, program, dan peraturan-peraturan negara secara cepat dan luas kepada masyarakat</a:t>
            </a:r>
            <a:r>
              <a:rPr lang="id-ID" sz="1200" dirty="0" smtClean="0">
                <a:latin typeface="Arial" pitchFamily="34" charset="0"/>
                <a:cs typeface="Arial" pitchFamily="34" charset="0"/>
              </a:rPr>
              <a:t>. </a:t>
            </a:r>
            <a:r>
              <a:rPr lang="id-ID" sz="1200" dirty="0" smtClean="0">
                <a:latin typeface="Arial" pitchFamily="34" charset="0"/>
                <a:cs typeface="Arial" pitchFamily="34" charset="0"/>
              </a:rPr>
              <a:t>Dalam hal itu, media sebagai sarana komunikasi dan media itu sendiri kepada masyarakat.</a:t>
            </a:r>
          </a:p>
          <a:p>
            <a:pPr marL="715963" lvl="1" indent="-258763" algn="just"/>
            <a:r>
              <a:rPr lang="id-ID" sz="1200" b="1" dirty="0" smtClean="0">
                <a:latin typeface="Arial" pitchFamily="34" charset="0"/>
                <a:cs typeface="Arial" pitchFamily="34" charset="0"/>
              </a:rPr>
              <a:t>MEDIA </a:t>
            </a:r>
            <a:r>
              <a:rPr lang="id-ID" sz="1200" b="1" dirty="0" smtClean="0">
                <a:latin typeface="Arial" pitchFamily="34" charset="0"/>
                <a:cs typeface="Arial" pitchFamily="34" charset="0"/>
              </a:rPr>
              <a:t>MENYEDIAKAN PERAN DEBAT DAN OPINI </a:t>
            </a:r>
            <a:r>
              <a:rPr lang="id-ID" sz="1200" b="1" dirty="0" smtClean="0">
                <a:latin typeface="Arial" pitchFamily="34" charset="0"/>
                <a:cs typeface="Arial" pitchFamily="34" charset="0"/>
              </a:rPr>
              <a:t>PUBLIK  : </a:t>
            </a:r>
            <a:r>
              <a:rPr lang="id-ID" sz="1200" dirty="0" smtClean="0">
                <a:latin typeface="Arial" pitchFamily="34" charset="0"/>
                <a:cs typeface="Arial" pitchFamily="34" charset="0"/>
              </a:rPr>
              <a:t>Media </a:t>
            </a:r>
            <a:r>
              <a:rPr lang="id-ID" sz="1200" dirty="0" smtClean="0">
                <a:latin typeface="Arial" pitchFamily="34" charset="0"/>
                <a:cs typeface="Arial" pitchFamily="34" charset="0"/>
              </a:rPr>
              <a:t>berperan sebagai sarana komunikasi dan bawab ke atas atau dan masyarakat ke negara. Masyarakat dapat menyalurkan aspirasi, pendapat, kritik, usul, dan saran melalui perantaraan media. Deinikian juga, media menjadi sarana efektif dalam menampung berbagai peinikiran masyarakat.</a:t>
            </a:r>
          </a:p>
          <a:p>
            <a:pPr marL="715963" lvl="1" indent="-258763" algn="just"/>
            <a:r>
              <a:rPr lang="id-ID" sz="1200" b="1" dirty="0" smtClean="0">
                <a:latin typeface="Arial" pitchFamily="34" charset="0"/>
                <a:cs typeface="Arial" pitchFamily="34" charset="0"/>
              </a:rPr>
              <a:t>MEDIA </a:t>
            </a:r>
            <a:r>
              <a:rPr lang="id-ID" sz="1200" b="1" dirty="0" smtClean="0">
                <a:latin typeface="Arial" pitchFamily="34" charset="0"/>
                <a:cs typeface="Arial" pitchFamily="34" charset="0"/>
              </a:rPr>
              <a:t>MENGADAKAN INVETIGASI DAN </a:t>
            </a:r>
            <a:r>
              <a:rPr lang="id-ID" sz="1200" b="1" dirty="0" smtClean="0">
                <a:latin typeface="Arial" pitchFamily="34" charset="0"/>
                <a:cs typeface="Arial" pitchFamily="34" charset="0"/>
              </a:rPr>
              <a:t>PENYIDIKAN  : </a:t>
            </a:r>
            <a:r>
              <a:rPr lang="id-ID" sz="1200" dirty="0" smtClean="0">
                <a:latin typeface="Arial" pitchFamily="34" charset="0"/>
                <a:cs typeface="Arial" pitchFamily="34" charset="0"/>
              </a:rPr>
              <a:t>Media </a:t>
            </a:r>
            <a:r>
              <a:rPr lang="id-ID" sz="1200" dirty="0" smtClean="0">
                <a:latin typeface="Arial" pitchFamily="34" charset="0"/>
                <a:cs typeface="Arial" pitchFamily="34" charset="0"/>
              </a:rPr>
              <a:t>dapat menjadi sarana untuk membuka secara luas masalah publik yang, seharusnya diketahui oleh masyarakat. Media dapat melakukan penyidikan dan laporan mendalam suatu masalah publik yang sebelumnya masyarakat tidak mengetahuinya.</a:t>
            </a:r>
          </a:p>
          <a:p>
            <a:pPr marL="715963" lvl="1" indent="-258763" algn="just"/>
            <a:r>
              <a:rPr lang="id-ID" sz="1200" b="1" dirty="0" smtClean="0">
                <a:latin typeface="Arial" pitchFamily="34" charset="0"/>
                <a:cs typeface="Arial" pitchFamily="34" charset="0"/>
              </a:rPr>
              <a:t> </a:t>
            </a:r>
            <a:r>
              <a:rPr lang="id-ID" sz="1200" b="1" dirty="0" smtClean="0">
                <a:latin typeface="Arial" pitchFamily="34" charset="0"/>
                <a:cs typeface="Arial" pitchFamily="34" charset="0"/>
              </a:rPr>
              <a:t>MEDIA BISA MENJADI SARANA </a:t>
            </a:r>
            <a:r>
              <a:rPr lang="id-ID" sz="1200" b="1" dirty="0" smtClean="0">
                <a:latin typeface="Arial" pitchFamily="34" charset="0"/>
                <a:cs typeface="Arial" pitchFamily="34" charset="0"/>
              </a:rPr>
              <a:t>PEMERINTAH  :  </a:t>
            </a:r>
            <a:r>
              <a:rPr lang="id-ID" sz="1200" dirty="0" smtClean="0">
                <a:latin typeface="Arial" pitchFamily="34" charset="0"/>
                <a:cs typeface="Arial" pitchFamily="34" charset="0"/>
              </a:rPr>
              <a:t>Pemerintah </a:t>
            </a:r>
            <a:r>
              <a:rPr lang="id-ID" sz="1200" dirty="0" smtClean="0">
                <a:latin typeface="Arial" pitchFamily="34" charset="0"/>
                <a:cs typeface="Arial" pitchFamily="34" charset="0"/>
              </a:rPr>
              <a:t>menggunakan media untuk mensosialisasikan program dan kebijakannya. Media dapat menjadi corong pemerintah, yaitu </a:t>
            </a:r>
            <a:r>
              <a:rPr lang="id-ID" sz="1200" dirty="0" smtClean="0">
                <a:latin typeface="Arial" pitchFamily="34" charset="0"/>
                <a:cs typeface="Arial" pitchFamily="34" charset="0"/>
              </a:rPr>
              <a:t>sebagai aLat </a:t>
            </a:r>
            <a:r>
              <a:rPr lang="id-ID" sz="1200" dirty="0" smtClean="0">
                <a:latin typeface="Arial" pitchFamily="34" charset="0"/>
                <a:cs typeface="Arial" pitchFamily="34" charset="0"/>
              </a:rPr>
              <a:t>pemerintah untuk mempengaruhi dan mengajak warga negara agar mendukung dan tunduk terhadapnya. Dalam hal itu, media massa menjadi sarana komunikasi dan atas ke bawah.</a:t>
            </a:r>
          </a:p>
          <a:p>
            <a:pPr algn="just"/>
            <a:r>
              <a:rPr lang="id-ID" sz="1200" dirty="0" smtClean="0"/>
              <a:t>Fungsi memberi informasi berkaitan dengan kemampuan media massa yang memiliki kecepatan dan jangkauan yang amat luas dalam menyebarluaskan berita kepada publik. Dalam era sekarang ini, dengan kemajuan teknologi informasi dan komunikasi kita tidak perlu mendatangi sendiri peistiwa atau kejadian yang belum tentu dapat kita lakukan. Dengan hanya berada di depan pesawat televisi atau membaca koran </a:t>
            </a:r>
            <a:r>
              <a:rPr lang="id-ID" sz="1200" dirty="0" smtClean="0"/>
              <a:t>misalnya</a:t>
            </a:r>
            <a:r>
              <a:rPr lang="id-ID" sz="1200" dirty="0" smtClean="0"/>
              <a:t>, </a:t>
            </a:r>
            <a:r>
              <a:rPr lang="id-ID" sz="1200" dirty="0" smtClean="0"/>
              <a:t>kita </a:t>
            </a:r>
            <a:r>
              <a:rPr lang="id-ID" sz="1200" dirty="0" smtClean="0"/>
              <a:t>mendapatkan beragarn berita, peristiwa, kejadian, dan informasi dan berbagai tempat, bahkan di luar negeri sekalipun. Hal </a:t>
            </a:r>
            <a:r>
              <a:rPr lang="id-ID" sz="1200" dirty="0" smtClean="0"/>
              <a:t>ini </a:t>
            </a:r>
            <a:r>
              <a:rPr lang="id-ID" sz="1200" dirty="0" smtClean="0"/>
              <a:t>merupakan sesuatu yang di masa lalu sebagai hal yang tidak mungkin terjadi.</a:t>
            </a:r>
          </a:p>
          <a:p>
            <a:pPr algn="just"/>
            <a:r>
              <a:rPr lang="id-ID" sz="1200" dirty="0" smtClean="0"/>
              <a:t>Fungsi debat publik dan media massa adalah menyediakan forum bagi adanya debat publik, yaitu para peinimpin pemerintah, tokoh partai, dan pejabat publik Iainnya dapat secara leluasa berdebat, beradu pendapat, berdiskusi, dan berpoleinik mengenai suatu hal dengan media massa. Debat tersebut dapat diakses oleh seluruh masyarakat, dan masyarakat juga merniliki hak berpartisipasi di dalamnya</a:t>
            </a:r>
            <a:r>
              <a:rPr lang="id-ID" sz="1200" dirty="0" smtClean="0"/>
              <a:t>.</a:t>
            </a:r>
            <a:endParaRPr lang="id-ID" sz="1200" dirty="0"/>
          </a:p>
        </p:txBody>
      </p:sp>
    </p:spTree>
    <p:extLst>
      <p:ext uri="{BB962C8B-B14F-4D97-AF65-F5344CB8AC3E}">
        <p14:creationId xmlns="" xmlns:p14="http://schemas.microsoft.com/office/powerpoint/2010/main" val="1076288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2492897"/>
            <a:ext cx="8208912" cy="720079"/>
          </a:xfrm>
        </p:spPr>
        <p:txBody>
          <a:bodyPr/>
          <a:lstStyle/>
          <a:p>
            <a:pPr marL="0" indent="0" algn="ctr" fontAlgn="auto">
              <a:spcAft>
                <a:spcPts val="0"/>
              </a:spcAft>
              <a:buNone/>
              <a:defRPr/>
            </a:pPr>
            <a:r>
              <a:rPr lang="en-US" sz="2800" dirty="0" err="1" smtClean="0"/>
              <a:t>Terima</a:t>
            </a:r>
            <a:r>
              <a:rPr lang="en-US" sz="2800" dirty="0" smtClean="0"/>
              <a:t> </a:t>
            </a:r>
            <a:r>
              <a:rPr lang="en-US" sz="2800" dirty="0" err="1" smtClean="0"/>
              <a:t>Kasih</a:t>
            </a:r>
            <a:endParaRPr lang="en-US" sz="2800" dirty="0" smtClean="0"/>
          </a:p>
          <a:p>
            <a:pPr marL="0" indent="0" fontAlgn="auto">
              <a:spcAft>
                <a:spcPts val="0"/>
              </a:spcAft>
              <a:buNone/>
              <a:defRPr/>
            </a:pPr>
            <a:endParaRPr lang="en-US" sz="2800" dirty="0"/>
          </a:p>
        </p:txBody>
      </p:sp>
    </p:spTree>
    <p:extLst>
      <p:ext uri="{BB962C8B-B14F-4D97-AF65-F5344CB8AC3E}">
        <p14:creationId xmlns="" xmlns:p14="http://schemas.microsoft.com/office/powerpoint/2010/main" val="193938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sz="half" idx="4294967295"/>
          </p:nvPr>
        </p:nvSpPr>
        <p:spPr>
          <a:xfrm>
            <a:off x="755650" y="836613"/>
            <a:ext cx="7848600" cy="5181600"/>
          </a:xfrm>
          <a:prstGeom prst="rect">
            <a:avLst/>
          </a:prstGeom>
        </p:spPr>
        <p:txBody>
          <a:bodyPr>
            <a:normAutofit/>
          </a:bodyPr>
          <a:lstStyle/>
          <a:p>
            <a:pPr marL="533400" indent="-533400" fontAlgn="auto">
              <a:spcAft>
                <a:spcPts val="0"/>
              </a:spcAft>
              <a:buFontTx/>
              <a:buNone/>
              <a:defRPr/>
            </a:pPr>
            <a:r>
              <a:rPr lang="sv-SE" sz="3200" dirty="0" smtClean="0">
                <a:solidFill>
                  <a:srgbClr val="2B67AF"/>
                </a:solidFill>
                <a:effectLst>
                  <a:outerShdw blurRad="38100" dist="38100" dir="2700000" algn="tl">
                    <a:srgbClr val="FFFFFF"/>
                  </a:outerShdw>
                </a:effectLst>
                <a:latin typeface="Arial" panose="020B0604020202020204" pitchFamily="34" charset="0"/>
                <a:cs typeface="Arial" panose="020B0604020202020204" pitchFamily="34" charset="0"/>
              </a:rPr>
              <a:t>VISI</a:t>
            </a:r>
          </a:p>
          <a:p>
            <a:pPr fontAlgn="auto">
              <a:spcAft>
                <a:spcPts val="0"/>
              </a:spcAft>
              <a:defRPr/>
            </a:pPr>
            <a:r>
              <a:rPr lang="sv-SE" sz="2400" dirty="0" smtClean="0">
                <a:solidFill>
                  <a:schemeClr val="tx1"/>
                </a:solidFill>
                <a:latin typeface="Arial" panose="020B0604020202020204" pitchFamily="34" charset="0"/>
                <a:cs typeface="Arial" panose="020B0604020202020204" pitchFamily="34" charset="0"/>
              </a:rPr>
              <a:t>Menjadi perguruan tinggi kelas dunia berbasis intelektualitas, kreatifitas dan kewirausahaan, yang unggul dalam mutu pengelolaan dan hasil pelaksanaan Tridarma Perguruan Tinggi.</a:t>
            </a:r>
          </a:p>
          <a:p>
            <a:pPr marL="533400" indent="-533400" fontAlgn="auto">
              <a:spcAft>
                <a:spcPts val="0"/>
              </a:spcAft>
              <a:buFontTx/>
              <a:buNone/>
              <a:defRPr/>
            </a:pPr>
            <a:r>
              <a:rPr lang="sv-SE" sz="3200" dirty="0" smtClean="0">
                <a:solidFill>
                  <a:schemeClr val="tx2">
                    <a:lumMod val="75000"/>
                  </a:schemeClr>
                </a:solidFill>
                <a:effectLst>
                  <a:outerShdw blurRad="38100" dist="38100" dir="2700000" algn="tl">
                    <a:srgbClr val="FFFFFF"/>
                  </a:outerShdw>
                </a:effectLst>
                <a:latin typeface="Arial" panose="020B0604020202020204" pitchFamily="34" charset="0"/>
                <a:cs typeface="Arial" panose="020B0604020202020204" pitchFamily="34" charset="0"/>
              </a:rPr>
              <a:t>MISI</a:t>
            </a:r>
            <a:endParaRPr lang="sv-SE" sz="3200" dirty="0">
              <a:solidFill>
                <a:schemeClr val="tx2">
                  <a:lumMod val="75000"/>
                </a:schemeClr>
              </a:solidFill>
              <a:effectLst>
                <a:outerShdw blurRad="38100" dist="38100" dir="2700000" algn="tl">
                  <a:srgbClr val="FFFFFF"/>
                </a:outerShdw>
              </a:effectLst>
              <a:latin typeface="Arial" panose="020B0604020202020204" pitchFamily="34" charset="0"/>
              <a:cs typeface="Arial" panose="020B0604020202020204" pitchFamily="34" charset="0"/>
            </a:endParaRP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Menyelenggarakan pendidikan tinggi yang bermutu dan relevan</a:t>
            </a: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Menciptakan suasana akademik yang kondusif</a:t>
            </a: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Memberikan pelayanan prima kepada seluruh pemangku kepentingan</a:t>
            </a:r>
          </a:p>
        </p:txBody>
      </p:sp>
    </p:spTree>
    <p:extLst>
      <p:ext uri="{BB962C8B-B14F-4D97-AF65-F5344CB8AC3E}">
        <p14:creationId xmlns="" xmlns:p14="http://schemas.microsoft.com/office/powerpoint/2010/main" val="4042143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592123"/>
          </a:xfrm>
        </p:spPr>
        <p:txBody>
          <a:bodyPr/>
          <a:lstStyle/>
          <a:p>
            <a:pPr fontAlgn="auto">
              <a:spcAft>
                <a:spcPts val="0"/>
              </a:spcAft>
              <a:defRPr/>
            </a:pPr>
            <a:r>
              <a:rPr lang="en-ID" sz="4000" dirty="0" smtClean="0">
                <a:solidFill>
                  <a:schemeClr val="tx2">
                    <a:lumMod val="75000"/>
                  </a:schemeClr>
                </a:solidFill>
                <a:latin typeface="Arial" pitchFamily="34" charset="0"/>
                <a:cs typeface="Arial" pitchFamily="34" charset="0"/>
              </a:rPr>
              <a:t>TOPIK SEBELUM UTS</a:t>
            </a:r>
            <a:endParaRPr lang="en-US" sz="4000"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sz="half" idx="1"/>
          </p:nvPr>
        </p:nvSpPr>
        <p:spPr>
          <a:xfrm>
            <a:off x="285720" y="1428736"/>
            <a:ext cx="8147051" cy="4352926"/>
          </a:xfrm>
        </p:spPr>
        <p:txBody>
          <a:bodyPr/>
          <a:lstStyle/>
          <a:p>
            <a:pPr marL="457200" lvl="0" indent="-457200" algn="just">
              <a:buFont typeface="+mj-lt"/>
              <a:buAutoNum type="arabicPeriod"/>
            </a:pPr>
            <a:r>
              <a:rPr lang="id-ID" sz="2000" b="1" dirty="0" smtClean="0">
                <a:solidFill>
                  <a:schemeClr val="tx1"/>
                </a:solidFill>
              </a:rPr>
              <a:t>Pengertian Pengertian dan Ruang Lingkup Media Massa</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Peran dan Fungsi tahapan Perencanaan dan pembelian Bisnis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Target Audiens versus Target market dengan efisiensi budget/biaya  periklanan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Peran Bisnis  Plan dan Buying didalam struktur industri Periklanan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Strategi yang efektif dalam langkah-langkah Perencanaan Bisnis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Jenis dan karakteristik Bisnis  yang digunakan pada Bisnis  Planning dan Buying Bisnis </a:t>
            </a:r>
            <a:endParaRPr lang="id-ID" sz="2000" dirty="0" smtClean="0">
              <a:solidFill>
                <a:schemeClr val="tx1"/>
              </a:solidFill>
            </a:endParaRPr>
          </a:p>
          <a:p>
            <a:pPr marL="457200" lvl="0" indent="-457200" algn="just">
              <a:buFont typeface="+mj-lt"/>
              <a:buAutoNum type="arabicPeriod"/>
            </a:pPr>
            <a:r>
              <a:rPr lang="id-ID" sz="2000" b="1" dirty="0" smtClean="0">
                <a:solidFill>
                  <a:schemeClr val="tx1"/>
                </a:solidFill>
              </a:rPr>
              <a:t>Keputusan Bisnis  Buying untuk Pembelian Space/Spot iklan di Bisnis  </a:t>
            </a:r>
            <a:r>
              <a:rPr lang="id-ID" sz="2000" b="1" dirty="0" smtClean="0">
                <a:solidFill>
                  <a:schemeClr val="tx1"/>
                </a:solidFill>
              </a:rPr>
              <a:t>massa</a:t>
            </a:r>
            <a:endParaRPr lang="id-ID" sz="2000" dirty="0" smtClean="0">
              <a:solidFill>
                <a:schemeClr val="tx1"/>
              </a:solidFill>
            </a:endParaRPr>
          </a:p>
        </p:txBody>
      </p:sp>
    </p:spTree>
    <p:extLst>
      <p:ext uri="{BB962C8B-B14F-4D97-AF65-F5344CB8AC3E}">
        <p14:creationId xmlns="" xmlns:p14="http://schemas.microsoft.com/office/powerpoint/2010/main" val="3209401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868363"/>
          </a:xfrm>
        </p:spPr>
        <p:txBody>
          <a:bodyPr/>
          <a:lstStyle/>
          <a:p>
            <a:pPr fontAlgn="auto">
              <a:spcAft>
                <a:spcPts val="0"/>
              </a:spcAft>
              <a:defRPr/>
            </a:pPr>
            <a:r>
              <a:rPr lang="en-ID" sz="4000" dirty="0" smtClean="0">
                <a:solidFill>
                  <a:schemeClr val="tx2">
                    <a:lumMod val="75000"/>
                  </a:schemeClr>
                </a:solidFill>
                <a:latin typeface="Arial" pitchFamily="34" charset="0"/>
                <a:cs typeface="Arial" pitchFamily="34" charset="0"/>
              </a:rPr>
              <a:t>TOPIK SETELAH UTS</a:t>
            </a:r>
            <a:endParaRPr lang="en-US" sz="4000"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sz="half" idx="1"/>
          </p:nvPr>
        </p:nvSpPr>
        <p:spPr>
          <a:xfrm>
            <a:off x="214282" y="1285860"/>
            <a:ext cx="8501122" cy="4572032"/>
          </a:xfrm>
        </p:spPr>
        <p:txBody>
          <a:bodyPr/>
          <a:lstStyle/>
          <a:p>
            <a:pPr marL="514350" lvl="0" indent="-514350" algn="just">
              <a:buFont typeface="+mj-lt"/>
              <a:buAutoNum type="arabicPeriod" startAt="8"/>
            </a:pPr>
            <a:r>
              <a:rPr lang="id-ID" sz="2000" b="1" dirty="0" smtClean="0">
                <a:solidFill>
                  <a:schemeClr val="tx1"/>
                </a:solidFill>
              </a:rPr>
              <a:t>Menganalisa data Pasar dalam Pemenuhan target konsumen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Tujuan dan  pemilihan Bisnis  beriklan untuk kesesuaian objektifitas komunikasi periklanan dari segi Target pasar, Reach, Frekuensi penayangan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Keputusan pemilihan berbagai Bisnis  beriklan sesuai sifat-, cara kerja, Konsumsi Bisnis , untuk mencapai hasil yang diinginkan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Low &amp; High Involvement Product dalam menentukan strategi dan taktik Bisnis  beriklan</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Bisnis  beriklan primer dan sekunder</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Bentuk dan jenis produk-produk yang sesuai dengan penempatan iklan di Bisnis  </a:t>
            </a:r>
            <a:endParaRPr lang="id-ID" sz="2000" dirty="0" smtClean="0">
              <a:solidFill>
                <a:schemeClr val="tx1"/>
              </a:solidFill>
            </a:endParaRPr>
          </a:p>
          <a:p>
            <a:pPr marL="514350" lvl="0" indent="-514350" algn="just">
              <a:buFont typeface="+mj-lt"/>
              <a:buAutoNum type="arabicPeriod" startAt="8"/>
            </a:pPr>
            <a:r>
              <a:rPr lang="id-ID" sz="2000" b="1" dirty="0" smtClean="0">
                <a:solidFill>
                  <a:schemeClr val="tx1"/>
                </a:solidFill>
              </a:rPr>
              <a:t>Profile Konsumen pada Iklan-iklan yang akan direncanakan sesuai karakteristik Bisnis  yang terpilih</a:t>
            </a:r>
            <a:endParaRPr lang="id-ID" sz="2000" dirty="0" smtClean="0">
              <a:solidFill>
                <a:schemeClr val="tx1"/>
              </a:solidFill>
            </a:endParaRPr>
          </a:p>
          <a:p>
            <a:pPr marL="914400" lvl="1" indent="-457200" algn="just">
              <a:buFont typeface="+mj-lt"/>
              <a:buAutoNum type="arabicPeriod"/>
            </a:pPr>
            <a:endParaRPr lang="id-ID" sz="1800" dirty="0" smtClean="0"/>
          </a:p>
          <a:p>
            <a:pPr marL="514350" indent="-514350" algn="just" fontAlgn="auto">
              <a:spcAft>
                <a:spcPts val="0"/>
              </a:spcAft>
              <a:buFont typeface="+mj-lt"/>
              <a:buAutoNum type="arabicPeriod" startAt="8"/>
              <a:defRPr/>
            </a:pPr>
            <a:endParaRPr lang="en-ID" sz="1800" dirty="0" smtClean="0">
              <a:solidFill>
                <a:schemeClr val="tx1"/>
              </a:solidFill>
            </a:endParaRPr>
          </a:p>
          <a:p>
            <a:pPr marL="514350" indent="-514350" algn="just" fontAlgn="auto">
              <a:spcAft>
                <a:spcPts val="0"/>
              </a:spcAft>
              <a:buFont typeface="+mj-lt"/>
              <a:buAutoNum type="arabicPeriod" startAt="8"/>
              <a:defRPr/>
            </a:pPr>
            <a:endParaRPr lang="en-ID" sz="1800" dirty="0" smtClean="0">
              <a:solidFill>
                <a:schemeClr val="tx1"/>
              </a:solidFill>
            </a:endParaRPr>
          </a:p>
          <a:p>
            <a:pPr marL="514350" indent="-514350" algn="just" fontAlgn="auto">
              <a:spcAft>
                <a:spcPts val="0"/>
              </a:spcAft>
              <a:buFont typeface="+mj-lt"/>
              <a:buAutoNum type="arabicPeriod" startAt="8"/>
              <a:defRPr/>
            </a:pPr>
            <a:endParaRPr lang="en-US" sz="1800" dirty="0">
              <a:solidFill>
                <a:schemeClr val="tx1"/>
              </a:solidFill>
            </a:endParaRPr>
          </a:p>
        </p:txBody>
      </p:sp>
    </p:spTree>
    <p:extLst>
      <p:ext uri="{BB962C8B-B14F-4D97-AF65-F5344CB8AC3E}">
        <p14:creationId xmlns="" xmlns:p14="http://schemas.microsoft.com/office/powerpoint/2010/main" val="1134351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9271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ID" altLang="en-US" sz="4000" dirty="0" smtClean="0">
                <a:latin typeface="Arial" charset="0"/>
                <a:cs typeface="Arial" charset="0"/>
              </a:rPr>
              <a:t>BUKU REFERENSI</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467544" y="1916113"/>
            <a:ext cx="8208912" cy="4176712"/>
          </a:xfrm>
        </p:spPr>
        <p:txBody>
          <a:bodyPr/>
          <a:lstStyle/>
          <a:p>
            <a:pPr lvl="0" algn="just"/>
            <a:r>
              <a:rPr lang="id-ID" sz="2800" dirty="0" smtClean="0"/>
              <a:t>Advertising Media Planning karangan  Roger Baron</a:t>
            </a:r>
          </a:p>
          <a:p>
            <a:pPr lvl="0" algn="just"/>
            <a:r>
              <a:rPr lang="id-ID" sz="2800" dirty="0" smtClean="0"/>
              <a:t>The Media handbook A Complete Guide advertising Media Selection, Planning, Research and buying karangan  Helen Katz</a:t>
            </a:r>
            <a:endParaRPr lang="id-ID" sz="2800" dirty="0"/>
          </a:p>
        </p:txBody>
      </p:sp>
    </p:spTree>
    <p:extLst>
      <p:ext uri="{BB962C8B-B14F-4D97-AF65-F5344CB8AC3E}">
        <p14:creationId xmlns="" xmlns:p14="http://schemas.microsoft.com/office/powerpoint/2010/main" val="1076288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7544" y="1124744"/>
            <a:ext cx="8229600" cy="9271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ID" altLang="en-US" sz="4000" dirty="0" smtClean="0">
                <a:latin typeface="Arial" charset="0"/>
                <a:cs typeface="Arial" charset="0"/>
              </a:rPr>
              <a:t>PENILAIAN</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714348" y="2214555"/>
            <a:ext cx="7962108" cy="3878270"/>
          </a:xfrm>
        </p:spPr>
        <p:txBody>
          <a:bodyPr/>
          <a:lstStyle/>
          <a:p>
            <a:pPr fontAlgn="auto">
              <a:spcAft>
                <a:spcPts val="0"/>
              </a:spcAft>
              <a:defRPr/>
            </a:pPr>
            <a:r>
              <a:rPr lang="en-ID" sz="2800" dirty="0" err="1" smtClean="0"/>
              <a:t>Kehadiran</a:t>
            </a:r>
            <a:r>
              <a:rPr lang="en-ID" sz="2800" dirty="0" smtClean="0"/>
              <a:t> </a:t>
            </a:r>
            <a:r>
              <a:rPr lang="id-ID" sz="2800" dirty="0" smtClean="0"/>
              <a:t>	</a:t>
            </a:r>
            <a:r>
              <a:rPr lang="en-ID" sz="2800" dirty="0" smtClean="0"/>
              <a:t>=    </a:t>
            </a:r>
            <a:r>
              <a:rPr lang="id-ID" sz="2800" dirty="0" smtClean="0"/>
              <a:t>10</a:t>
            </a:r>
            <a:r>
              <a:rPr lang="en-ID" sz="2800" dirty="0" smtClean="0"/>
              <a:t> %</a:t>
            </a:r>
          </a:p>
          <a:p>
            <a:pPr>
              <a:defRPr/>
            </a:pPr>
            <a:r>
              <a:rPr lang="en-ID" sz="2800" dirty="0" smtClean="0"/>
              <a:t>UTS  </a:t>
            </a:r>
            <a:r>
              <a:rPr lang="id-ID" sz="2800" dirty="0" smtClean="0"/>
              <a:t>		</a:t>
            </a:r>
            <a:r>
              <a:rPr lang="en-ID" sz="2800" dirty="0" smtClean="0"/>
              <a:t>=    </a:t>
            </a:r>
            <a:r>
              <a:rPr lang="id-ID" sz="2800" dirty="0" smtClean="0"/>
              <a:t>20</a:t>
            </a:r>
            <a:r>
              <a:rPr lang="en-ID" sz="2800" dirty="0" smtClean="0"/>
              <a:t> %</a:t>
            </a:r>
            <a:endParaRPr lang="en-ID" sz="2800" dirty="0"/>
          </a:p>
          <a:p>
            <a:pPr>
              <a:defRPr/>
            </a:pPr>
            <a:r>
              <a:rPr lang="en-ID" sz="2800" dirty="0" smtClean="0"/>
              <a:t>UAS  </a:t>
            </a:r>
            <a:r>
              <a:rPr lang="id-ID" sz="2800" dirty="0" smtClean="0"/>
              <a:t>		</a:t>
            </a:r>
            <a:r>
              <a:rPr lang="en-ID" sz="2800" dirty="0" smtClean="0"/>
              <a:t>=    </a:t>
            </a:r>
            <a:r>
              <a:rPr lang="id-ID" sz="2800" dirty="0" smtClean="0"/>
              <a:t>35</a:t>
            </a:r>
            <a:r>
              <a:rPr lang="en-ID" sz="2800" dirty="0" smtClean="0"/>
              <a:t> %</a:t>
            </a:r>
          </a:p>
          <a:p>
            <a:pPr>
              <a:defRPr/>
            </a:pPr>
            <a:r>
              <a:rPr lang="en-ID" sz="2800" dirty="0" err="1" smtClean="0"/>
              <a:t>Kuis</a:t>
            </a:r>
            <a:r>
              <a:rPr lang="en-ID" sz="2800" dirty="0" smtClean="0"/>
              <a:t> </a:t>
            </a:r>
            <a:r>
              <a:rPr lang="id-ID" sz="2800" dirty="0" smtClean="0"/>
              <a:t>		</a:t>
            </a:r>
            <a:r>
              <a:rPr lang="en-ID" sz="2800" dirty="0" smtClean="0"/>
              <a:t>=   </a:t>
            </a:r>
            <a:r>
              <a:rPr lang="id-ID" sz="2800" dirty="0" smtClean="0"/>
              <a:t> 10</a:t>
            </a:r>
            <a:r>
              <a:rPr lang="en-ID" sz="2800" dirty="0" smtClean="0"/>
              <a:t> %</a:t>
            </a:r>
            <a:endParaRPr lang="en-ID" sz="2800" dirty="0"/>
          </a:p>
          <a:p>
            <a:pPr>
              <a:defRPr/>
            </a:pPr>
            <a:r>
              <a:rPr lang="en-ID" sz="2800" dirty="0" err="1" smtClean="0"/>
              <a:t>Tugas</a:t>
            </a:r>
            <a:r>
              <a:rPr lang="en-ID" sz="2800" dirty="0" smtClean="0"/>
              <a:t> </a:t>
            </a:r>
            <a:r>
              <a:rPr lang="id-ID" sz="2800" dirty="0" smtClean="0"/>
              <a:t>		</a:t>
            </a:r>
            <a:r>
              <a:rPr lang="en-ID" sz="2800" dirty="0" smtClean="0"/>
              <a:t>=   </a:t>
            </a:r>
            <a:r>
              <a:rPr lang="id-ID" sz="2800" dirty="0" smtClean="0"/>
              <a:t> 25</a:t>
            </a:r>
            <a:r>
              <a:rPr lang="en-ID" sz="2800" dirty="0" smtClean="0"/>
              <a:t> %</a:t>
            </a:r>
            <a:endParaRPr lang="en-ID" sz="2800" dirty="0"/>
          </a:p>
          <a:p>
            <a:pPr fontAlgn="auto">
              <a:spcAft>
                <a:spcPts val="0"/>
              </a:spcAft>
              <a:defRPr/>
            </a:pPr>
            <a:endParaRPr lang="en-US" dirty="0"/>
          </a:p>
        </p:txBody>
      </p:sp>
    </p:spTree>
    <p:extLst>
      <p:ext uri="{BB962C8B-B14F-4D97-AF65-F5344CB8AC3E}">
        <p14:creationId xmlns="" xmlns:p14="http://schemas.microsoft.com/office/powerpoint/2010/main" val="1076288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64294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APA ITU MEDIA</a:t>
            </a:r>
            <a:endParaRPr lang="id-ID" sz="2800" b="1" dirty="0"/>
          </a:p>
        </p:txBody>
      </p:sp>
      <p:sp>
        <p:nvSpPr>
          <p:cNvPr id="3" name="Content Placeholder 2"/>
          <p:cNvSpPr>
            <a:spLocks noGrp="1"/>
          </p:cNvSpPr>
          <p:nvPr>
            <p:ph sz="half" idx="2"/>
          </p:nvPr>
        </p:nvSpPr>
        <p:spPr>
          <a:xfrm>
            <a:off x="71438" y="714356"/>
            <a:ext cx="8929718" cy="5429288"/>
          </a:xfrm>
        </p:spPr>
        <p:txBody>
          <a:bodyPr/>
          <a:lstStyle/>
          <a:p>
            <a:pPr lvl="0" algn="just">
              <a:spcBef>
                <a:spcPts val="600"/>
              </a:spcBef>
            </a:pPr>
            <a:r>
              <a:rPr lang="id-ID" sz="1600" dirty="0" smtClean="0"/>
              <a:t>Media memainkan peran yang sangat penting dalam kehidupan kita. Media membantu memenuhi dua kebutuhan dasar mereka memberi </a:t>
            </a:r>
            <a:r>
              <a:rPr lang="id-ID" sz="1600" dirty="0" smtClean="0"/>
              <a:t>informasi </a:t>
            </a:r>
            <a:r>
              <a:rPr lang="id-ID" sz="1600" dirty="0" smtClean="0"/>
              <a:t>dan mereka </a:t>
            </a:r>
            <a:r>
              <a:rPr lang="id-ID" sz="1600" dirty="0" smtClean="0"/>
              <a:t>menghibur, seperti yang terpola dalam keseharian kita dibawah ini : </a:t>
            </a:r>
          </a:p>
          <a:p>
            <a:pPr marL="712788" lvl="1" indent="-255588" algn="just">
              <a:spcBef>
                <a:spcPts val="600"/>
              </a:spcBef>
            </a:pPr>
            <a:r>
              <a:rPr lang="id-ID" sz="1400" dirty="0" smtClean="0">
                <a:solidFill>
                  <a:srgbClr val="EA0404"/>
                </a:solidFill>
                <a:latin typeface="Arial" pitchFamily="34" charset="0"/>
                <a:cs typeface="Arial" pitchFamily="34" charset="0"/>
              </a:rPr>
              <a:t>Jam </a:t>
            </a:r>
            <a:r>
              <a:rPr lang="id-ID" sz="1400" dirty="0" smtClean="0">
                <a:solidFill>
                  <a:srgbClr val="EA0404"/>
                </a:solidFill>
                <a:latin typeface="Arial" pitchFamily="34" charset="0"/>
                <a:cs typeface="Arial" pitchFamily="34" charset="0"/>
              </a:rPr>
              <a:t>5:30 pagi. anda bangun dan menyalakan radio, setelah itu klik di web untuk melihat berita dunia </a:t>
            </a:r>
            <a:r>
              <a:rPr lang="id-ID" sz="1400" dirty="0" smtClean="0">
                <a:solidFill>
                  <a:srgbClr val="EA0404"/>
                </a:solidFill>
                <a:latin typeface="Arial" pitchFamily="34" charset="0"/>
                <a:cs typeface="Arial" pitchFamily="34" charset="0"/>
              </a:rPr>
              <a:t>terbaru melalui smartphone. </a:t>
            </a:r>
          </a:p>
          <a:p>
            <a:pPr marL="712788" lvl="1" indent="-255588" algn="just">
              <a:spcBef>
                <a:spcPts val="600"/>
              </a:spcBef>
            </a:pPr>
            <a:r>
              <a:rPr lang="id-ID" sz="1400" dirty="0" smtClean="0">
                <a:solidFill>
                  <a:srgbClr val="EA0404"/>
                </a:solidFill>
                <a:latin typeface="Arial" pitchFamily="34" charset="0"/>
                <a:cs typeface="Arial" pitchFamily="34" charset="0"/>
              </a:rPr>
              <a:t>Saat </a:t>
            </a:r>
            <a:r>
              <a:rPr lang="id-ID" sz="1400" dirty="0" smtClean="0">
                <a:solidFill>
                  <a:srgbClr val="EA0404"/>
                </a:solidFill>
                <a:latin typeface="Arial" pitchFamily="34" charset="0"/>
                <a:cs typeface="Arial" pitchFamily="34" charset="0"/>
              </a:rPr>
              <a:t>sarapan anda menyalakan televisi untuk melihat beberapa berita acara pagi yang disiarkan. </a:t>
            </a:r>
            <a:endParaRPr lang="id-ID" sz="1400" dirty="0" smtClean="0">
              <a:solidFill>
                <a:srgbClr val="EA0404"/>
              </a:solidFill>
              <a:latin typeface="Arial" pitchFamily="34" charset="0"/>
              <a:cs typeface="Arial" pitchFamily="34" charset="0"/>
            </a:endParaRPr>
          </a:p>
          <a:p>
            <a:pPr marL="712788" lvl="1" indent="-255588" algn="just">
              <a:spcBef>
                <a:spcPts val="600"/>
              </a:spcBef>
            </a:pPr>
            <a:r>
              <a:rPr lang="id-ID" sz="1400" dirty="0" smtClean="0">
                <a:solidFill>
                  <a:srgbClr val="EA0404"/>
                </a:solidFill>
                <a:latin typeface="Arial" pitchFamily="34" charset="0"/>
                <a:cs typeface="Arial" pitchFamily="34" charset="0"/>
              </a:rPr>
              <a:t>Sebelum </a:t>
            </a:r>
            <a:r>
              <a:rPr lang="id-ID" sz="1400" dirty="0" smtClean="0">
                <a:solidFill>
                  <a:srgbClr val="EA0404"/>
                </a:solidFill>
                <a:latin typeface="Arial" pitchFamily="34" charset="0"/>
                <a:cs typeface="Arial" pitchFamily="34" charset="0"/>
              </a:rPr>
              <a:t>berangkat kerja anda memeriksa email anda di internet. </a:t>
            </a:r>
            <a:endParaRPr lang="id-ID" sz="1400" dirty="0" smtClean="0">
              <a:solidFill>
                <a:srgbClr val="EA0404"/>
              </a:solidFill>
              <a:latin typeface="Arial" pitchFamily="34" charset="0"/>
              <a:cs typeface="Arial" pitchFamily="34" charset="0"/>
            </a:endParaRPr>
          </a:p>
          <a:p>
            <a:pPr marL="712788" lvl="1" indent="-255588" algn="just">
              <a:spcBef>
                <a:spcPts val="600"/>
              </a:spcBef>
            </a:pPr>
            <a:r>
              <a:rPr lang="id-ID" sz="1400" dirty="0" smtClean="0">
                <a:solidFill>
                  <a:srgbClr val="EA0404"/>
                </a:solidFill>
                <a:latin typeface="Arial" pitchFamily="34" charset="0"/>
                <a:cs typeface="Arial" pitchFamily="34" charset="0"/>
              </a:rPr>
              <a:t>Di kereta/perjalanan, </a:t>
            </a:r>
            <a:r>
              <a:rPr lang="id-ID" sz="1400" dirty="0" smtClean="0">
                <a:solidFill>
                  <a:srgbClr val="EA0404"/>
                </a:solidFill>
                <a:latin typeface="Arial" pitchFamily="34" charset="0"/>
                <a:cs typeface="Arial" pitchFamily="34" charset="0"/>
              </a:rPr>
              <a:t>anda mendengarkan iPod anda, tanpa melihat jendela di beberapa papan reklame luar di sepanjang jalan raya</a:t>
            </a:r>
            <a:r>
              <a:rPr lang="id-ID" sz="1400" dirty="0" smtClean="0">
                <a:solidFill>
                  <a:srgbClr val="EA0404"/>
                </a:solidFill>
                <a:latin typeface="Arial" pitchFamily="34" charset="0"/>
                <a:cs typeface="Arial" pitchFamily="34" charset="0"/>
              </a:rPr>
              <a:t>.</a:t>
            </a:r>
          </a:p>
          <a:p>
            <a:pPr lvl="0" algn="just">
              <a:spcBef>
                <a:spcPts val="600"/>
              </a:spcBef>
            </a:pPr>
            <a:r>
              <a:rPr lang="id-ID" sz="1600" dirty="0" smtClean="0"/>
              <a:t>Dalam waktu yang singkat itu, anda telah tenggelam dalam dunia media. Sangat luas,dunia itu termasuk radio, Internet, televisi, surat kabar, majalah, dan outdoor papan iklan. </a:t>
            </a:r>
            <a:endParaRPr lang="id-ID" sz="1600" dirty="0" smtClean="0"/>
          </a:p>
          <a:p>
            <a:pPr algn="just">
              <a:spcBef>
                <a:spcPts val="600"/>
              </a:spcBef>
            </a:pPr>
            <a:r>
              <a:rPr lang="id-ID" sz="1600" dirty="0" smtClean="0"/>
              <a:t>Munculnya </a:t>
            </a:r>
            <a:r>
              <a:rPr lang="id-ID" sz="1600" dirty="0" smtClean="0"/>
              <a:t>istilah media baru di akhir tahun 1980-an membuat dunia media dan komunikasi terlihat sangat berbeda. Perkembangan media dari media konvensional hingga media baru, turut mempengaruhi berbagai aspek kehidupan manusia (aspek ekonomi, sosial dan budaya). </a:t>
            </a:r>
            <a:endParaRPr lang="id-ID" sz="1600" dirty="0" smtClean="0"/>
          </a:p>
          <a:p>
            <a:pPr algn="just">
              <a:spcBef>
                <a:spcPts val="600"/>
              </a:spcBef>
            </a:pPr>
            <a:r>
              <a:rPr lang="id-ID" sz="1600" dirty="0" smtClean="0"/>
              <a:t>Kehadiran </a:t>
            </a:r>
            <a:r>
              <a:rPr lang="id-ID" sz="1600" i="1" dirty="0" smtClean="0"/>
              <a:t>media baru t</a:t>
            </a:r>
            <a:r>
              <a:rPr lang="id-ID" sz="1600" dirty="0" smtClean="0"/>
              <a:t>idak lepas dari perkembangan teknologi yang sifatnya dinamis. Di era media baru perubahan bentuk, produksi, distribusi dan konsumsi media terlihat sangat kompleks. </a:t>
            </a:r>
            <a:endParaRPr lang="id-ID" sz="1600" dirty="0" smtClean="0"/>
          </a:p>
          <a:p>
            <a:pPr algn="just">
              <a:spcBef>
                <a:spcPts val="600"/>
              </a:spcBef>
            </a:pPr>
            <a:r>
              <a:rPr lang="id-ID" sz="1600" dirty="0" smtClean="0"/>
              <a:t>Ada </a:t>
            </a:r>
            <a:r>
              <a:rPr lang="id-ID" sz="1600" dirty="0" smtClean="0"/>
              <a:t>beberapa hal yang dapat dipertanyakan terkait perkembangan media konvensional ke media baru, mulai dari audiensnya, genre media dan keterampilan produksi media, institusi media serta kontrol negara atau pemerintah terhadap media. </a:t>
            </a:r>
          </a:p>
        </p:txBody>
      </p:sp>
    </p:spTree>
    <p:extLst>
      <p:ext uri="{BB962C8B-B14F-4D97-AF65-F5344CB8AC3E}">
        <p14:creationId xmlns="" xmlns:p14="http://schemas.microsoft.com/office/powerpoint/2010/main" val="1076288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214290"/>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JENIS MEDIA</a:t>
            </a:r>
            <a:endParaRPr lang="id-ID" sz="2800" b="1" dirty="0"/>
          </a:p>
        </p:txBody>
      </p:sp>
      <p:sp>
        <p:nvSpPr>
          <p:cNvPr id="3" name="Content Placeholder 2"/>
          <p:cNvSpPr>
            <a:spLocks noGrp="1"/>
          </p:cNvSpPr>
          <p:nvPr>
            <p:ph sz="half" idx="2"/>
          </p:nvPr>
        </p:nvSpPr>
        <p:spPr>
          <a:xfrm>
            <a:off x="71438" y="714356"/>
            <a:ext cx="8929718" cy="5429288"/>
          </a:xfrm>
        </p:spPr>
        <p:txBody>
          <a:bodyPr/>
          <a:lstStyle/>
          <a:p>
            <a:pPr algn="just">
              <a:spcBef>
                <a:spcPts val="600"/>
              </a:spcBef>
            </a:pPr>
            <a:r>
              <a:rPr lang="id-ID" sz="1600" dirty="0" smtClean="0"/>
              <a:t>Dunia </a:t>
            </a:r>
            <a:r>
              <a:rPr lang="id-ID" sz="1600" dirty="0" smtClean="0"/>
              <a:t>media secara luas dibagi menjadi dua jenis, cetak dan elektronik. </a:t>
            </a:r>
            <a:endParaRPr lang="id-ID" sz="1600" dirty="0" smtClean="0"/>
          </a:p>
          <a:p>
            <a:pPr lvl="1" algn="just">
              <a:spcBef>
                <a:spcPts val="600"/>
              </a:spcBef>
            </a:pPr>
            <a:r>
              <a:rPr lang="id-ID" sz="1400" dirty="0" smtClean="0">
                <a:solidFill>
                  <a:schemeClr val="accent6">
                    <a:lumMod val="75000"/>
                  </a:schemeClr>
                </a:solidFill>
                <a:latin typeface="Arial" pitchFamily="34" charset="0"/>
                <a:cs typeface="Arial" pitchFamily="34" charset="0"/>
              </a:rPr>
              <a:t>Media </a:t>
            </a:r>
            <a:r>
              <a:rPr lang="id-ID" sz="1400" dirty="0" smtClean="0">
                <a:solidFill>
                  <a:schemeClr val="accent6">
                    <a:lumMod val="75000"/>
                  </a:schemeClr>
                </a:solidFill>
                <a:latin typeface="Arial" pitchFamily="34" charset="0"/>
                <a:cs typeface="Arial" pitchFamily="34" charset="0"/>
              </a:rPr>
              <a:t>cetak meliputi majalah dan surat kabar, </a:t>
            </a:r>
            <a:endParaRPr lang="id-ID" sz="1400" dirty="0" smtClean="0">
              <a:solidFill>
                <a:schemeClr val="accent6">
                  <a:lumMod val="75000"/>
                </a:schemeClr>
              </a:solidFill>
              <a:latin typeface="Arial" pitchFamily="34" charset="0"/>
              <a:cs typeface="Arial" pitchFamily="34" charset="0"/>
            </a:endParaRPr>
          </a:p>
          <a:p>
            <a:pPr lvl="1" algn="just">
              <a:spcBef>
                <a:spcPts val="600"/>
              </a:spcBef>
            </a:pPr>
            <a:r>
              <a:rPr lang="id-ID" sz="1400" dirty="0" smtClean="0">
                <a:solidFill>
                  <a:schemeClr val="accent6">
                    <a:lumMod val="75000"/>
                  </a:schemeClr>
                </a:solidFill>
                <a:latin typeface="Arial" pitchFamily="34" charset="0"/>
                <a:cs typeface="Arial" pitchFamily="34" charset="0"/>
              </a:rPr>
              <a:t>M</a:t>
            </a:r>
            <a:r>
              <a:rPr lang="id-ID" sz="1400" dirty="0" smtClean="0">
                <a:solidFill>
                  <a:schemeClr val="accent6">
                    <a:lumMod val="75000"/>
                  </a:schemeClr>
                </a:solidFill>
                <a:latin typeface="Arial" pitchFamily="34" charset="0"/>
                <a:cs typeface="Arial" pitchFamily="34" charset="0"/>
              </a:rPr>
              <a:t>edia </a:t>
            </a:r>
            <a:r>
              <a:rPr lang="id-ID" sz="1400" dirty="0" smtClean="0">
                <a:solidFill>
                  <a:schemeClr val="accent6">
                    <a:lumMod val="75000"/>
                  </a:schemeClr>
                </a:solidFill>
                <a:latin typeface="Arial" pitchFamily="34" charset="0"/>
                <a:cs typeface="Arial" pitchFamily="34" charset="0"/>
              </a:rPr>
              <a:t>elektronik </a:t>
            </a:r>
            <a:r>
              <a:rPr lang="id-ID" sz="1400" dirty="0" smtClean="0">
                <a:solidFill>
                  <a:schemeClr val="accent6">
                    <a:lumMod val="75000"/>
                  </a:schemeClr>
                </a:solidFill>
                <a:latin typeface="Arial" pitchFamily="34" charset="0"/>
                <a:cs typeface="Arial" pitchFamily="34" charset="0"/>
              </a:rPr>
              <a:t>radio</a:t>
            </a:r>
            <a:r>
              <a:rPr lang="id-ID" sz="1400" dirty="0" smtClean="0">
                <a:solidFill>
                  <a:schemeClr val="accent6">
                    <a:lumMod val="75000"/>
                  </a:schemeClr>
                </a:solidFill>
                <a:latin typeface="Arial" pitchFamily="34" charset="0"/>
                <a:cs typeface="Arial" pitchFamily="34" charset="0"/>
              </a:rPr>
              <a:t>, televisi, dan Internet. </a:t>
            </a:r>
            <a:endParaRPr lang="id-ID" sz="1400" dirty="0" smtClean="0">
              <a:solidFill>
                <a:schemeClr val="accent6">
                  <a:lumMod val="75000"/>
                </a:schemeClr>
              </a:solidFill>
              <a:latin typeface="Arial" pitchFamily="34" charset="0"/>
              <a:cs typeface="Arial" pitchFamily="34" charset="0"/>
            </a:endParaRPr>
          </a:p>
          <a:p>
            <a:pPr lvl="1" algn="just">
              <a:spcBef>
                <a:spcPts val="600"/>
              </a:spcBef>
            </a:pPr>
            <a:r>
              <a:rPr lang="id-ID" sz="1400" dirty="0" smtClean="0">
                <a:solidFill>
                  <a:schemeClr val="accent6">
                    <a:lumMod val="75000"/>
                  </a:schemeClr>
                </a:solidFill>
                <a:latin typeface="Arial" pitchFamily="34" charset="0"/>
                <a:cs typeface="Arial" pitchFamily="34" charset="0"/>
              </a:rPr>
              <a:t>Jenis </a:t>
            </a:r>
            <a:r>
              <a:rPr lang="id-ID" sz="1400" dirty="0" smtClean="0">
                <a:solidFill>
                  <a:schemeClr val="accent6">
                    <a:lumMod val="75000"/>
                  </a:schemeClr>
                </a:solidFill>
                <a:latin typeface="Arial" pitchFamily="34" charset="0"/>
                <a:cs typeface="Arial" pitchFamily="34" charset="0"/>
              </a:rPr>
              <a:t>media lain tidak begitu </a:t>
            </a:r>
            <a:r>
              <a:rPr lang="id-ID" sz="1400" dirty="0" smtClean="0">
                <a:solidFill>
                  <a:schemeClr val="accent6">
                    <a:lumMod val="75000"/>
                  </a:schemeClr>
                </a:solidFill>
                <a:latin typeface="Arial" pitchFamily="34" charset="0"/>
                <a:cs typeface="Arial" pitchFamily="34" charset="0"/>
              </a:rPr>
              <a:t>mudah dikategorikan</a:t>
            </a:r>
            <a:r>
              <a:rPr lang="id-ID" sz="1400" dirty="0" smtClean="0">
                <a:solidFill>
                  <a:schemeClr val="accent6">
                    <a:lumMod val="75000"/>
                  </a:schemeClr>
                </a:solidFill>
                <a:latin typeface="Arial" pitchFamily="34" charset="0"/>
                <a:cs typeface="Arial" pitchFamily="34" charset="0"/>
              </a:rPr>
              <a:t>. Dengan demikian, billboard luar biasanya didefinisikan sebagai media cetak </a:t>
            </a:r>
            <a:endParaRPr lang="id-ID" sz="1400" dirty="0" smtClean="0">
              <a:solidFill>
                <a:schemeClr val="accent6">
                  <a:lumMod val="75000"/>
                </a:schemeClr>
              </a:solidFill>
              <a:latin typeface="Arial" pitchFamily="34" charset="0"/>
              <a:cs typeface="Arial" pitchFamily="34" charset="0"/>
            </a:endParaRPr>
          </a:p>
          <a:p>
            <a:pPr lvl="1" algn="just">
              <a:spcBef>
                <a:spcPts val="600"/>
              </a:spcBef>
            </a:pPr>
            <a:r>
              <a:rPr lang="id-ID" sz="1400" dirty="0" smtClean="0">
                <a:solidFill>
                  <a:schemeClr val="accent6">
                    <a:lumMod val="75000"/>
                  </a:schemeClr>
                </a:solidFill>
                <a:latin typeface="Arial" pitchFamily="34" charset="0"/>
                <a:cs typeface="Arial" pitchFamily="34" charset="0"/>
              </a:rPr>
              <a:t>Iklan </a:t>
            </a:r>
            <a:r>
              <a:rPr lang="id-ID" sz="1400" dirty="0" smtClean="0">
                <a:solidFill>
                  <a:schemeClr val="accent6">
                    <a:lumMod val="75000"/>
                  </a:schemeClr>
                </a:solidFill>
                <a:latin typeface="Arial" pitchFamily="34" charset="0"/>
                <a:cs typeface="Arial" pitchFamily="34" charset="0"/>
              </a:rPr>
              <a:t>transit atau tanda stadion, digolongkan </a:t>
            </a:r>
            <a:r>
              <a:rPr lang="id-ID" sz="1400" dirty="0" smtClean="0">
                <a:solidFill>
                  <a:schemeClr val="accent6">
                    <a:lumMod val="75000"/>
                  </a:schemeClr>
                </a:solidFill>
                <a:latin typeface="Arial" pitchFamily="34" charset="0"/>
                <a:cs typeface="Arial" pitchFamily="34" charset="0"/>
              </a:rPr>
              <a:t>beragam media </a:t>
            </a:r>
            <a:r>
              <a:rPr lang="id-ID" sz="1400" dirty="0" smtClean="0">
                <a:solidFill>
                  <a:schemeClr val="accent6">
                    <a:lumMod val="75000"/>
                  </a:schemeClr>
                </a:solidFill>
                <a:latin typeface="Arial" pitchFamily="34" charset="0"/>
                <a:cs typeface="Arial" pitchFamily="34" charset="0"/>
              </a:rPr>
              <a:t>nontradisional, alternatif, atau </a:t>
            </a:r>
            <a:r>
              <a:rPr lang="id-ID" sz="1400" dirty="0" smtClean="0">
                <a:solidFill>
                  <a:schemeClr val="accent6">
                    <a:lumMod val="75000"/>
                  </a:schemeClr>
                </a:solidFill>
                <a:latin typeface="Arial" pitchFamily="34" charset="0"/>
                <a:cs typeface="Arial" pitchFamily="34" charset="0"/>
              </a:rPr>
              <a:t>ambient media. </a:t>
            </a:r>
            <a:endParaRPr lang="id-ID" sz="1400" dirty="0" smtClean="0">
              <a:solidFill>
                <a:schemeClr val="accent6">
                  <a:lumMod val="75000"/>
                </a:schemeClr>
              </a:solidFill>
              <a:latin typeface="Arial" pitchFamily="34" charset="0"/>
              <a:cs typeface="Arial" pitchFamily="34" charset="0"/>
            </a:endParaRPr>
          </a:p>
          <a:p>
            <a:pPr algn="just">
              <a:spcBef>
                <a:spcPts val="600"/>
              </a:spcBef>
            </a:pPr>
            <a:r>
              <a:rPr lang="id-ID" sz="1600" dirty="0" smtClean="0"/>
              <a:t>Namun</a:t>
            </a:r>
            <a:r>
              <a:rPr lang="id-ID" sz="1600" dirty="0" smtClean="0"/>
              <a:t>, di dunia media yang terus berubah saat ini, perbedaan-perbedaan ini dengan cepat </a:t>
            </a:r>
            <a:r>
              <a:rPr lang="id-ID" sz="1600" dirty="0" smtClean="0"/>
              <a:t>Apakah </a:t>
            </a:r>
            <a:r>
              <a:rPr lang="id-ID" sz="1600" dirty="0" smtClean="0"/>
              <a:t>surat kabar yang dibaca online di kolom cetak atau elektronik? Di mana </a:t>
            </a:r>
            <a:r>
              <a:rPr lang="id-ID" sz="1600" dirty="0" smtClean="0"/>
              <a:t>ditempatkan menjadi satu di Smartphone? </a:t>
            </a:r>
            <a:r>
              <a:rPr lang="id-ID" sz="1600" dirty="0" smtClean="0"/>
              <a:t>Apa yang semakin </a:t>
            </a:r>
            <a:r>
              <a:rPr lang="id-ID" sz="1600" dirty="0" smtClean="0"/>
              <a:t>membedakan satu </a:t>
            </a:r>
            <a:r>
              <a:rPr lang="id-ID" sz="1600" dirty="0" smtClean="0"/>
              <a:t>jenis media dari yang lain adalah seberapa besar kontrol konsumen yang ada dalam penggunaan media.</a:t>
            </a:r>
          </a:p>
          <a:p>
            <a:pPr algn="just">
              <a:spcBef>
                <a:spcPts val="600"/>
              </a:spcBef>
            </a:pPr>
            <a:r>
              <a:rPr lang="id-ID" sz="1600" dirty="0" smtClean="0"/>
              <a:t>Majalah </a:t>
            </a:r>
            <a:r>
              <a:rPr lang="id-ID" sz="1600" dirty="0" smtClean="0"/>
              <a:t>dan surat kabar selalu berada di bawah kendali pembaca mereka; setelah semua, </a:t>
            </a:r>
            <a:r>
              <a:rPr lang="id-ID" sz="1600" dirty="0" smtClean="0"/>
              <a:t>mereka pilih </a:t>
            </a:r>
            <a:r>
              <a:rPr lang="id-ID" sz="1600" dirty="0" smtClean="0"/>
              <a:t>apa yang harus dibaca. TV biasa, di sisi lain, lebih pasif; </a:t>
            </a:r>
            <a:r>
              <a:rPr lang="id-ID" sz="1600" dirty="0" smtClean="0"/>
              <a:t>Stasiun TV Jaringan </a:t>
            </a:r>
            <a:r>
              <a:rPr lang="id-ID" sz="1600" dirty="0" smtClean="0"/>
              <a:t>memutuskan apa program ke udara, dan kapan. </a:t>
            </a:r>
            <a:endParaRPr lang="id-ID" sz="1600" dirty="0" smtClean="0"/>
          </a:p>
          <a:p>
            <a:pPr algn="just">
              <a:spcBef>
                <a:spcPts val="600"/>
              </a:spcBef>
            </a:pPr>
            <a:r>
              <a:rPr lang="id-ID" sz="1600" dirty="0" smtClean="0"/>
              <a:t>Tapi </a:t>
            </a:r>
            <a:r>
              <a:rPr lang="id-ID" sz="1600" dirty="0" smtClean="0"/>
              <a:t>sekarang, dengan teknologi seperti perekam video digital (DVR), </a:t>
            </a:r>
            <a:r>
              <a:rPr lang="id-ID" sz="1600" dirty="0" smtClean="0"/>
              <a:t>itu pemirsa </a:t>
            </a:r>
            <a:r>
              <a:rPr lang="id-ID" sz="1600" dirty="0" smtClean="0"/>
              <a:t>yang telah menjadi penjadwal program, mengendalikan apa yang ingin mereka lihat, </a:t>
            </a:r>
            <a:r>
              <a:rPr lang="id-ID" sz="1600" dirty="0" smtClean="0"/>
              <a:t>dan kapan waktu untuk melihatnya.</a:t>
            </a:r>
            <a:endParaRPr lang="id-ID" sz="1600" dirty="0"/>
          </a:p>
        </p:txBody>
      </p:sp>
    </p:spTree>
    <p:extLst>
      <p:ext uri="{BB962C8B-B14F-4D97-AF65-F5344CB8AC3E}">
        <p14:creationId xmlns="" xmlns:p14="http://schemas.microsoft.com/office/powerpoint/2010/main" val="1076288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0" y="142852"/>
            <a:ext cx="8729634" cy="42862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2800" b="1" dirty="0" smtClean="0"/>
              <a:t>PERAN MEDIA DALAM BISNIS</a:t>
            </a:r>
            <a:endParaRPr lang="id-ID" sz="2800" dirty="0"/>
          </a:p>
        </p:txBody>
      </p:sp>
      <p:sp>
        <p:nvSpPr>
          <p:cNvPr id="3" name="Content Placeholder 2"/>
          <p:cNvSpPr>
            <a:spLocks noGrp="1"/>
          </p:cNvSpPr>
          <p:nvPr>
            <p:ph sz="half" idx="2"/>
          </p:nvPr>
        </p:nvSpPr>
        <p:spPr>
          <a:xfrm>
            <a:off x="71438" y="500042"/>
            <a:ext cx="8929718" cy="5715040"/>
          </a:xfrm>
        </p:spPr>
        <p:txBody>
          <a:bodyPr/>
          <a:lstStyle/>
          <a:p>
            <a:pPr algn="just"/>
            <a:r>
              <a:rPr lang="id-ID" sz="1600" dirty="0" smtClean="0"/>
              <a:t>Penting untuk ditekankan di sini bahwa fokus </a:t>
            </a:r>
            <a:r>
              <a:rPr lang="id-ID" sz="1600" dirty="0" smtClean="0"/>
              <a:t>modul ini </a:t>
            </a:r>
            <a:r>
              <a:rPr lang="id-ID" sz="1600" dirty="0" smtClean="0"/>
              <a:t>adalah media komersial. Itu adalah media komunikasi yang akan kita bicarakan tidak ada hanya untuk </a:t>
            </a:r>
            <a:r>
              <a:rPr lang="id-ID" sz="1600" dirty="0" smtClean="0"/>
              <a:t>mengisi </a:t>
            </a:r>
            <a:r>
              <a:rPr lang="id-ID" sz="1600" dirty="0" smtClean="0"/>
              <a:t>halaman surat kabar. </a:t>
            </a:r>
            <a:r>
              <a:rPr lang="id-ID" sz="1600" dirty="0" smtClean="0"/>
              <a:t>Media dirancang </a:t>
            </a:r>
            <a:r>
              <a:rPr lang="id-ID" sz="1600" dirty="0" smtClean="0"/>
              <a:t>untuk menjual produk </a:t>
            </a:r>
            <a:r>
              <a:rPr lang="id-ID" sz="1600" dirty="0" smtClean="0"/>
              <a:t>kepada pelanggan</a:t>
            </a:r>
            <a:r>
              <a:rPr lang="id-ID" sz="1600" dirty="0" smtClean="0"/>
              <a:t>. </a:t>
            </a:r>
            <a:endParaRPr lang="id-ID" sz="1600" dirty="0" smtClean="0"/>
          </a:p>
          <a:p>
            <a:pPr algn="just"/>
            <a:r>
              <a:rPr lang="id-ID" sz="1600" dirty="0" smtClean="0"/>
              <a:t>Ada </a:t>
            </a:r>
            <a:r>
              <a:rPr lang="id-ID" sz="1600" dirty="0" smtClean="0"/>
              <a:t>juga media yang menyampaikan informasi </a:t>
            </a:r>
            <a:r>
              <a:rPr lang="id-ID" sz="1600" dirty="0" smtClean="0"/>
              <a:t>non-komersial</a:t>
            </a:r>
            <a:r>
              <a:rPr lang="id-ID" sz="1600" dirty="0" smtClean="0"/>
              <a:t>. </a:t>
            </a:r>
            <a:r>
              <a:rPr lang="id-ID" sz="1600" dirty="0" smtClean="0"/>
              <a:t>Seperti laporan </a:t>
            </a:r>
            <a:r>
              <a:rPr lang="id-ID" sz="1600" dirty="0" smtClean="0"/>
              <a:t>konsumen adalah majalah yang tidak membawa iklan apa </a:t>
            </a:r>
            <a:r>
              <a:rPr lang="id-ID" sz="1600" dirty="0" smtClean="0"/>
              <a:t>pun. Televisi </a:t>
            </a:r>
            <a:r>
              <a:rPr lang="id-ID" sz="1600" dirty="0" smtClean="0"/>
              <a:t>publik (kecuali untuk </a:t>
            </a:r>
            <a:r>
              <a:rPr lang="id-ID" sz="1600" dirty="0" smtClean="0"/>
              <a:t>sponsor). </a:t>
            </a:r>
            <a:r>
              <a:rPr lang="id-ID" sz="1600" dirty="0" smtClean="0"/>
              <a:t>mesin pencari web, dan </a:t>
            </a:r>
            <a:r>
              <a:rPr lang="id-ID" sz="1600" dirty="0" smtClean="0"/>
              <a:t>instruksi keselamatan maskapai semuanya </a:t>
            </a:r>
            <a:r>
              <a:rPr lang="id-ID" sz="1600" dirty="0" smtClean="0"/>
              <a:t>informatif, namun ini bukan iklan </a:t>
            </a:r>
            <a:r>
              <a:rPr lang="id-ID" sz="1600" dirty="0" smtClean="0"/>
              <a:t>untuk dan dari media sendiri (begitu juga jika terdapat iklan </a:t>
            </a:r>
            <a:r>
              <a:rPr lang="id-ID" sz="1600" dirty="0" smtClean="0"/>
              <a:t>di </a:t>
            </a:r>
            <a:r>
              <a:rPr lang="id-ID" sz="1600" dirty="0" smtClean="0"/>
              <a:t>dalamnya) mengkomunikasikan </a:t>
            </a:r>
            <a:r>
              <a:rPr lang="id-ID" sz="1600" dirty="0" smtClean="0"/>
              <a:t>informasi kepada pembaca. </a:t>
            </a:r>
            <a:endParaRPr lang="id-ID" sz="1600" dirty="0" smtClean="0"/>
          </a:p>
          <a:p>
            <a:pPr algn="just"/>
            <a:r>
              <a:rPr lang="id-ID" sz="1600" dirty="0" smtClean="0"/>
              <a:t>Namun </a:t>
            </a:r>
            <a:r>
              <a:rPr lang="id-ID" sz="1600" dirty="0" smtClean="0"/>
              <a:t>di sini, kami akan berkonsentrasi pada media-media </a:t>
            </a:r>
            <a:r>
              <a:rPr lang="id-ID" sz="1600" dirty="0" smtClean="0"/>
              <a:t>yang menerima informasi iklan</a:t>
            </a:r>
            <a:r>
              <a:rPr lang="id-ID" sz="1600" dirty="0" smtClean="0"/>
              <a:t>. Perlu menekankan kata "saat ini." Dua puluh-lima tahun yang lalu, Anda tidak menemukan pesan komersial di supermarket, sekolah, dokterkantor, atau lereng ski. Saat ini, pengiklan dapat menjangkau orang-orang di semua tempat itu</a:t>
            </a:r>
            <a:r>
              <a:rPr lang="id-ID" sz="1600" dirty="0" smtClean="0"/>
              <a:t>.</a:t>
            </a:r>
            <a:endParaRPr lang="id-ID" sz="1600" dirty="0" smtClean="0"/>
          </a:p>
          <a:p>
            <a:pPr algn="just"/>
            <a:r>
              <a:rPr lang="id-ID" sz="1600" dirty="0" smtClean="0"/>
              <a:t>Istilah </a:t>
            </a:r>
            <a:r>
              <a:rPr lang="id-ID" sz="1600" dirty="0" smtClean="0"/>
              <a:t>media </a:t>
            </a:r>
            <a:r>
              <a:rPr lang="id-ID" sz="1600" dirty="0" smtClean="0"/>
              <a:t>secara umum (</a:t>
            </a:r>
            <a:r>
              <a:rPr lang="id-ID" sz="1600" dirty="0" smtClean="0"/>
              <a:t>atau media dalam bentuk tunggal) memiliki arti yang berbeda bagi orang yang </a:t>
            </a:r>
            <a:r>
              <a:rPr lang="id-ID" sz="1600" dirty="0" smtClean="0"/>
              <a:t>berbeda. </a:t>
            </a:r>
            <a:r>
              <a:rPr lang="id-ID" sz="1600" dirty="0" smtClean="0"/>
              <a:t>Bagi </a:t>
            </a:r>
            <a:r>
              <a:rPr lang="id-ID" sz="1600" dirty="0" smtClean="0"/>
              <a:t>seseorang yang </a:t>
            </a:r>
            <a:r>
              <a:rPr lang="id-ID" sz="1600" dirty="0" smtClean="0"/>
              <a:t>duduk di rumah pada </a:t>
            </a:r>
            <a:r>
              <a:rPr lang="id-ID" sz="1600" dirty="0" smtClean="0"/>
              <a:t>malam hari, </a:t>
            </a:r>
            <a:r>
              <a:rPr lang="id-ID" sz="1600" dirty="0" smtClean="0"/>
              <a:t>media berarti acara TV apa pun yang dia </a:t>
            </a:r>
            <a:r>
              <a:rPr lang="id-ID" sz="1600" dirty="0" smtClean="0"/>
              <a:t>lakukan atau </a:t>
            </a:r>
            <a:r>
              <a:rPr lang="id-ID" sz="1600" dirty="0" smtClean="0"/>
              <a:t>majalah yang dibacanya. Untuk </a:t>
            </a:r>
            <a:r>
              <a:rPr lang="id-ID" sz="1600" dirty="0" smtClean="0"/>
              <a:t>iklan mobil, </a:t>
            </a:r>
            <a:r>
              <a:rPr lang="id-ID" sz="1600" dirty="0" smtClean="0"/>
              <a:t>media menyediakan cara untuk mengiklankan penawaran minggu </a:t>
            </a:r>
            <a:r>
              <a:rPr lang="id-ID" sz="1600" dirty="0" smtClean="0"/>
              <a:t>ini menggunakan </a:t>
            </a:r>
            <a:r>
              <a:rPr lang="id-ID" sz="1600" dirty="0" smtClean="0"/>
              <a:t>media untuk mengingatkan pelanggan bahwa mereka bisa mendapatkan </a:t>
            </a:r>
            <a:r>
              <a:rPr lang="id-ID" sz="1600" dirty="0" smtClean="0"/>
              <a:t>Test Drive gratis</a:t>
            </a:r>
            <a:r>
              <a:rPr lang="id-ID" sz="1600" dirty="0" smtClean="0"/>
              <a:t>.</a:t>
            </a:r>
          </a:p>
          <a:p>
            <a:pPr algn="just"/>
            <a:r>
              <a:rPr lang="id-ID" sz="1600" dirty="0" smtClean="0"/>
              <a:t>Sebenarnya</a:t>
            </a:r>
            <a:r>
              <a:rPr lang="id-ID" sz="1600" dirty="0" smtClean="0"/>
              <a:t>, media dapat didefinisikan sebagai sarana </a:t>
            </a:r>
            <a:r>
              <a:rPr lang="id-ID" sz="1600" dirty="0" smtClean="0"/>
              <a:t>informasi yang sesuatu untuk dilakukan</a:t>
            </a:r>
            <a:r>
              <a:rPr lang="id-ID" sz="1600" dirty="0" smtClean="0"/>
              <a:t>, disampaikan, atau ditransfer. Definisi yang luas ini sengaja </a:t>
            </a:r>
            <a:r>
              <a:rPr lang="id-ID" sz="1600" dirty="0" smtClean="0"/>
              <a:t>berarti media </a:t>
            </a:r>
            <a:r>
              <a:rPr lang="id-ID" sz="1600" dirty="0" smtClean="0"/>
              <a:t>konsumen akan mencakup semuanya mulai dari selebaran yang dibagikan di tempat parkir, hingga “UntukTanda-tanda Sale ”ditempel di tiang lampu, ke suplemen iklan 10 halaman yang keluar dari yang </a:t>
            </a:r>
            <a:r>
              <a:rPr lang="id-ID" sz="1600" dirty="0" smtClean="0"/>
              <a:t>terakhir salinan majalah yang </a:t>
            </a:r>
            <a:r>
              <a:rPr lang="id-ID" sz="1600" dirty="0" smtClean="0"/>
              <a:t>Anda baca, ke papan </a:t>
            </a:r>
            <a:r>
              <a:rPr lang="id-ID" sz="1600" dirty="0" smtClean="0"/>
              <a:t>LED di jalan-jalan.</a:t>
            </a:r>
            <a:endParaRPr lang="id-ID" sz="1600" dirty="0" smtClean="0"/>
          </a:p>
          <a:p>
            <a:pPr algn="just">
              <a:spcBef>
                <a:spcPts val="600"/>
              </a:spcBef>
            </a:pPr>
            <a:endParaRPr lang="id-ID" sz="1600" dirty="0"/>
          </a:p>
        </p:txBody>
      </p:sp>
    </p:spTree>
    <p:extLst>
      <p:ext uri="{BB962C8B-B14F-4D97-AF65-F5344CB8AC3E}">
        <p14:creationId xmlns="" xmlns:p14="http://schemas.microsoft.com/office/powerpoint/2010/main" val="1076288628"/>
      </p:ext>
    </p:extLst>
  </p:cSld>
  <p:clrMapOvr>
    <a:masterClrMapping/>
  </p:clrMapOvr>
</p:sld>
</file>

<file path=ppt/theme/theme1.xml><?xml version="1.0" encoding="utf-8"?>
<a:theme xmlns:a="http://schemas.openxmlformats.org/drawingml/2006/main" name="0-Blanko-PPT-sesi-1 Baru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0-Blanko-PPT-sesi-1 Baru (3)</Template>
  <TotalTime>212</TotalTime>
  <Words>2257</Words>
  <Application>Microsoft Office PowerPoint</Application>
  <PresentationFormat>On-screen Show (4:3)</PresentationFormat>
  <Paragraphs>96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0-Blanko-PPT-sesi-1 Baru (3)</vt:lpstr>
      <vt:lpstr>RESMAN MUHARUL T</vt:lpstr>
      <vt:lpstr>Slide 2</vt:lpstr>
      <vt:lpstr>TOPIK SEBELUM UTS</vt:lpstr>
      <vt:lpstr>TOPIK SETELAH UTS</vt:lpstr>
      <vt:lpstr>BUKU REFERENSI</vt:lpstr>
      <vt:lpstr>PENILAIAN</vt:lpstr>
      <vt:lpstr>APA ITU MEDIA</vt:lpstr>
      <vt:lpstr>JENIS MEDIA</vt:lpstr>
      <vt:lpstr>PERAN MEDIA DALAM BISNIS</vt:lpstr>
      <vt:lpstr>MEDIA DAN KOMUNIKASI</vt:lpstr>
      <vt:lpstr>PERAN MEDIA DALAM KEHIDUPAN KONSUMEN</vt:lpstr>
      <vt:lpstr>TUGAS DALAM MEDIA</vt:lpstr>
      <vt:lpstr>Peranan Media Massa Dalam Negara Demokrasi</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mobilesurvei</cp:lastModifiedBy>
  <cp:revision>22</cp:revision>
  <dcterms:created xsi:type="dcterms:W3CDTF">2019-09-17T08:27:08Z</dcterms:created>
  <dcterms:modified xsi:type="dcterms:W3CDTF">2020-09-19T03:03:14Z</dcterms:modified>
</cp:coreProperties>
</file>