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10"/>
  </p:notesMasterIdLst>
  <p:handoutMasterIdLst>
    <p:handoutMasterId r:id="rId11"/>
  </p:handoutMasterIdLst>
  <p:sldIdLst>
    <p:sldId id="258" r:id="rId2"/>
    <p:sldId id="259" r:id="rId3"/>
    <p:sldId id="260" r:id="rId4"/>
    <p:sldId id="261" r:id="rId5"/>
    <p:sldId id="264" r:id="rId6"/>
    <p:sldId id="262" r:id="rId7"/>
    <p:sldId id="263" r:id="rId8"/>
    <p:sldId id="265" r:id="rId9"/>
  </p:sldIdLst>
  <p:sldSz cx="9144000" cy="6858000" type="screen4x3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8EF6F6"/>
    <a:srgbClr val="FF9933"/>
    <a:srgbClr val="E1EE96"/>
    <a:srgbClr val="8DF790"/>
    <a:srgbClr val="8AEDFA"/>
    <a:srgbClr val="00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6" d="100"/>
          <a:sy n="86" d="100"/>
        </p:scale>
        <p:origin x="153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3B9F01B-C9DE-4E3E-84FD-698413850B5E}" type="datetimeFigureOut">
              <a:rPr lang="en-US"/>
              <a:pPr>
                <a:defRPr/>
              </a:pPr>
              <a:t>7/17/2019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E59A2F-F0E7-4916-8349-75FCEF01A9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86DE8CE-2905-476D-8BD6-9BF5A5D0AA9A}" type="datetimeFigureOut">
              <a:rPr lang="en-GB"/>
              <a:pPr>
                <a:defRPr/>
              </a:pPr>
              <a:t>17/07/2019</a:t>
            </a:fld>
            <a:endParaRPr lang="en-GB"/>
          </a:p>
        </p:txBody>
      </p:sp>
      <p:sp>
        <p:nvSpPr>
          <p:cNvPr id="440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4363"/>
            <a:ext cx="5486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EF117C-DEFB-442F-B461-B29695FACF2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AF2A9-E307-45B6-8B75-28F7398F06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72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B6EA2-5B52-4E2B-AC9F-5E26BF81636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85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B6EA2-5B52-4E2B-AC9F-5E26BF81636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802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B6EA2-5B52-4E2B-AC9F-5E26BF81636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3423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B6EA2-5B52-4E2B-AC9F-5E26BF81636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0712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B6EA2-5B52-4E2B-AC9F-5E26BF81636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852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B6EA2-5B52-4E2B-AC9F-5E26BF81636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4276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D774-93A7-42E8-8624-1E9F8892938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554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F49-2E43-4CA9-8D22-D72BBC2E72A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969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943B-050F-4248-88CA-02682B1234A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95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F590-CFDC-4D4D-9864-FB0713BCC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5636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9522B-4558-4F86-A247-9DCE0B9D9E2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701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3DA4-974C-481D-AFE4-A32005CA8E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37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0F235-DE33-4B1D-B3FF-D35FBCF5C5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81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C731-CDF3-472B-B263-9240AA01D99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11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AA93-8810-4BDF-B20A-7AD6D9DA275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760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7CDC-EA9D-4FA4-8E92-AB6DC9E31D2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96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B6EA2-5B52-4E2B-AC9F-5E26BF81636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04268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  <p:sldLayoutId id="2147484002" r:id="rId12"/>
    <p:sldLayoutId id="2147484003" r:id="rId13"/>
    <p:sldLayoutId id="2147484004" r:id="rId14"/>
    <p:sldLayoutId id="2147484005" r:id="rId15"/>
    <p:sldLayoutId id="2147484006" r:id="rId16"/>
    <p:sldLayoutId id="21474840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3505200" y="1828800"/>
            <a:ext cx="4114800" cy="1447800"/>
          </a:xfrm>
          <a:prstGeom prst="rect">
            <a:avLst/>
          </a:prstGeom>
          <a:solidFill>
            <a:srgbClr val="FF9933"/>
          </a:solidFill>
          <a:ln>
            <a:headEnd/>
            <a:tailEnd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sv-SE" sz="3200" dirty="0"/>
              <a:t>David L. Loudon &amp; </a:t>
            </a:r>
          </a:p>
          <a:p>
            <a:pPr algn="ctr">
              <a:defRPr/>
            </a:pPr>
            <a:r>
              <a:rPr lang="sv-SE" sz="3200" dirty="0"/>
              <a:t>Albert J. Della Bitta </a:t>
            </a:r>
          </a:p>
          <a:p>
            <a:pPr algn="ctr">
              <a:defRPr/>
            </a:pPr>
            <a:r>
              <a:rPr lang="sv-SE" sz="3200" dirty="0"/>
              <a:t>(1984:6)</a:t>
            </a:r>
            <a:endParaRPr lang="en-US" sz="3200" dirty="0"/>
          </a:p>
        </p:txBody>
      </p:sp>
      <p:sp>
        <p:nvSpPr>
          <p:cNvPr id="32773" name="AutoShape 8"/>
          <p:cNvSpPr>
            <a:spLocks noChangeArrowheads="1"/>
          </p:cNvSpPr>
          <p:nvPr/>
        </p:nvSpPr>
        <p:spPr bwMode="auto">
          <a:xfrm>
            <a:off x="2286000" y="2133600"/>
            <a:ext cx="1066800" cy="790575"/>
          </a:xfrm>
          <a:prstGeom prst="rightArrow">
            <a:avLst>
              <a:gd name="adj1" fmla="val 50000"/>
              <a:gd name="adj2" fmla="val 30874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2774" name="AutoShape 9"/>
          <p:cNvSpPr>
            <a:spLocks noChangeArrowheads="1"/>
          </p:cNvSpPr>
          <p:nvPr/>
        </p:nvSpPr>
        <p:spPr bwMode="auto">
          <a:xfrm rot="5400000">
            <a:off x="4724400" y="3352800"/>
            <a:ext cx="1524000" cy="1524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2775" name="Rectangle 11"/>
          <p:cNvSpPr>
            <a:spLocks noChangeArrowheads="1"/>
          </p:cNvSpPr>
          <p:nvPr/>
        </p:nvSpPr>
        <p:spPr bwMode="auto">
          <a:xfrm>
            <a:off x="914400" y="4876800"/>
            <a:ext cx="8001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/>
              <a:t>sebagai proses pengambilan keputusan  dan aktivitas individu secara fisik yang dilibatkan dalam  proses </a:t>
            </a:r>
            <a:r>
              <a:rPr lang="en-US" altLang="en-US" sz="2400" b="1"/>
              <a:t>mengevaluasi, memperoleh, menggunakan</a:t>
            </a:r>
            <a:r>
              <a:rPr lang="en-US" altLang="en-US" sz="2400"/>
              <a:t> atau dapat mempergunakan  barang-barang dan jasa.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1524000"/>
            <a:ext cx="2286000" cy="19050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Pengertian</a:t>
            </a:r>
            <a:endParaRPr lang="en-US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Perilaku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Konsumen</a:t>
            </a:r>
            <a:endParaRPr lang="en-US" sz="2800" dirty="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676400" y="381000"/>
            <a:ext cx="5105400" cy="914400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PERILAKU KONSUMEN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6"/>
          <p:cNvSpPr>
            <a:spLocks noChangeArrowheads="1"/>
          </p:cNvSpPr>
          <p:nvPr/>
        </p:nvSpPr>
        <p:spPr bwMode="auto">
          <a:xfrm>
            <a:off x="2438400" y="1371600"/>
            <a:ext cx="976313" cy="790575"/>
          </a:xfrm>
          <a:prstGeom prst="rightArrow">
            <a:avLst>
              <a:gd name="adj1" fmla="val 50000"/>
              <a:gd name="adj2" fmla="val 30874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3795" name="AutoShape 7"/>
          <p:cNvSpPr>
            <a:spLocks noChangeArrowheads="1"/>
          </p:cNvSpPr>
          <p:nvPr/>
        </p:nvSpPr>
        <p:spPr bwMode="auto">
          <a:xfrm rot="5400000">
            <a:off x="4381500" y="2171700"/>
            <a:ext cx="1143000" cy="1524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1" name="Rectangle 10"/>
          <p:cNvSpPr/>
          <p:nvPr/>
        </p:nvSpPr>
        <p:spPr>
          <a:xfrm>
            <a:off x="609600" y="381000"/>
            <a:ext cx="4060825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Pengertian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Perilaku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Konsumen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:</a:t>
            </a:r>
          </a:p>
        </p:txBody>
      </p:sp>
      <p:sp>
        <p:nvSpPr>
          <p:cNvPr id="33797" name="Rectangle 11"/>
          <p:cNvSpPr>
            <a:spLocks noChangeArrowheads="1"/>
          </p:cNvSpPr>
          <p:nvPr/>
        </p:nvSpPr>
        <p:spPr bwMode="auto">
          <a:xfrm>
            <a:off x="762000" y="3505200"/>
            <a:ext cx="8153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 b="1">
                <a:solidFill>
                  <a:srgbClr val="FFFF00"/>
                </a:solidFill>
              </a:rPr>
              <a:t>Tindakan individu yang secara langsung terlibat  dalam usaha memperoleh dan menggunakan barang-barang jasa ekonomis termasuk proses pengambilan keputusan yang mendahului dan menentukan tindakan-tindakan tersebut</a:t>
            </a:r>
            <a:r>
              <a:rPr lang="en-US" altLang="en-US" sz="2400" b="1"/>
              <a:t>. </a:t>
            </a:r>
          </a:p>
        </p:txBody>
      </p:sp>
      <p:sp>
        <p:nvSpPr>
          <p:cNvPr id="10247" name="Rectangle 13"/>
          <p:cNvSpPr>
            <a:spLocks noChangeArrowheads="1"/>
          </p:cNvSpPr>
          <p:nvPr/>
        </p:nvSpPr>
        <p:spPr bwMode="auto">
          <a:xfrm>
            <a:off x="3581400" y="1295400"/>
            <a:ext cx="3733800" cy="830263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sv-SE" sz="2400" b="1" dirty="0"/>
              <a:t>James F. Engel, Et.al.</a:t>
            </a:r>
          </a:p>
          <a:p>
            <a:pPr algn="ctr">
              <a:defRPr/>
            </a:pPr>
            <a:r>
              <a:rPr lang="sv-SE" sz="2400" b="1" dirty="0"/>
              <a:t> (1968:8</a:t>
            </a:r>
            <a:r>
              <a:rPr lang="en-US" sz="2400" b="1" dirty="0"/>
              <a:t> 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1066800"/>
            <a:ext cx="2362200" cy="1524000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Pengertian</a:t>
            </a:r>
            <a:endParaRPr lang="en-US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Perilaku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Konsumen</a:t>
            </a:r>
            <a:endParaRPr lang="en-US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6"/>
          <p:cNvSpPr>
            <a:spLocks noChangeArrowheads="1"/>
          </p:cNvSpPr>
          <p:nvPr/>
        </p:nvSpPr>
        <p:spPr bwMode="auto">
          <a:xfrm>
            <a:off x="2438400" y="1371600"/>
            <a:ext cx="1447800" cy="790575"/>
          </a:xfrm>
          <a:prstGeom prst="rightArrow">
            <a:avLst>
              <a:gd name="adj1" fmla="val 50000"/>
              <a:gd name="adj2" fmla="val 30878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4819" name="AutoShape 7"/>
          <p:cNvSpPr>
            <a:spLocks noChangeArrowheads="1"/>
          </p:cNvSpPr>
          <p:nvPr/>
        </p:nvSpPr>
        <p:spPr bwMode="auto">
          <a:xfrm rot="5400000">
            <a:off x="5029200" y="2362200"/>
            <a:ext cx="1219200" cy="1524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4820" name="Rectangle 7"/>
          <p:cNvSpPr>
            <a:spLocks noChangeArrowheads="1"/>
          </p:cNvSpPr>
          <p:nvPr/>
        </p:nvSpPr>
        <p:spPr bwMode="auto">
          <a:xfrm>
            <a:off x="838200" y="3810000"/>
            <a:ext cx="7848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 b="1" dirty="0" err="1"/>
              <a:t>Tindakan</a:t>
            </a:r>
            <a:r>
              <a:rPr lang="en-US" altLang="en-US" sz="2400" b="1" dirty="0"/>
              <a:t>, proses, </a:t>
            </a:r>
            <a:r>
              <a:rPr lang="en-US" altLang="en-US" sz="2400" b="1" dirty="0" err="1"/>
              <a:t>dan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hubungan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sosial</a:t>
            </a:r>
            <a:r>
              <a:rPr lang="en-US" altLang="en-US" sz="2400" b="1" dirty="0"/>
              <a:t> yang </a:t>
            </a:r>
            <a:r>
              <a:rPr lang="en-US" altLang="en-US" sz="2400" b="1" dirty="0" err="1"/>
              <a:t>dilakukan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individu</a:t>
            </a:r>
            <a:r>
              <a:rPr lang="en-US" altLang="en-US" sz="2400" b="1" dirty="0"/>
              <a:t>, </a:t>
            </a:r>
            <a:r>
              <a:rPr lang="en-US" altLang="en-US" sz="2400" b="1" dirty="0" err="1"/>
              <a:t>kelompok</a:t>
            </a:r>
            <a:r>
              <a:rPr lang="en-US" altLang="en-US" sz="2400" b="1" dirty="0"/>
              <a:t>, </a:t>
            </a:r>
            <a:r>
              <a:rPr lang="en-US" altLang="en-US" sz="2400" b="1" dirty="0" err="1"/>
              <a:t>dan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organisasi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dalam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mendapatkan</a:t>
            </a:r>
            <a:r>
              <a:rPr lang="en-US" altLang="en-US" sz="2400" b="1" dirty="0"/>
              <a:t>, </a:t>
            </a:r>
            <a:r>
              <a:rPr lang="en-US" altLang="en-US" sz="2400" b="1" dirty="0" err="1"/>
              <a:t>menggunakan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suatu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produk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atau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lainnya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sebagai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suatu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akibat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dari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pengalamannya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dengan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produk</a:t>
            </a:r>
            <a:r>
              <a:rPr lang="en-US" altLang="en-US" sz="2400" b="1" dirty="0"/>
              <a:t>, </a:t>
            </a:r>
            <a:r>
              <a:rPr lang="en-US" altLang="en-US" sz="2400" b="1" dirty="0" err="1"/>
              <a:t>pelayanan</a:t>
            </a:r>
            <a:r>
              <a:rPr lang="en-US" altLang="en-US" sz="2400" b="1" dirty="0"/>
              <a:t>, </a:t>
            </a:r>
            <a:r>
              <a:rPr lang="en-US" altLang="en-US" sz="2400" b="1" dirty="0" err="1"/>
              <a:t>dan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sumber-sumber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lainnya</a:t>
            </a:r>
            <a:r>
              <a:rPr lang="en-US" altLang="en-US" sz="2400" b="1" dirty="0"/>
              <a:t>.</a:t>
            </a: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3962400" y="1143000"/>
            <a:ext cx="3429000" cy="120015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sv-SE" sz="2400" b="1" dirty="0"/>
              <a:t>Gerald Zaltman  </a:t>
            </a:r>
          </a:p>
          <a:p>
            <a:pPr algn="ctr">
              <a:defRPr/>
            </a:pPr>
            <a:r>
              <a:rPr lang="sv-SE" sz="2400" b="1" dirty="0"/>
              <a:t>Melanie Wallendorf </a:t>
            </a:r>
          </a:p>
          <a:p>
            <a:pPr algn="ctr">
              <a:defRPr/>
            </a:pPr>
            <a:r>
              <a:rPr lang="sv-SE" sz="2400" b="1" dirty="0"/>
              <a:t>(1979:6</a:t>
            </a:r>
            <a:r>
              <a:rPr lang="en-US" sz="2400" b="1" dirty="0"/>
              <a:t>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914400"/>
            <a:ext cx="2362200" cy="16002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Pengertian</a:t>
            </a:r>
            <a:endParaRPr lang="en-US" sz="26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sz="2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Perilaku</a:t>
            </a:r>
            <a:r>
              <a:rPr lang="en-US" sz="26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en-US" sz="2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Konsumen</a:t>
            </a:r>
            <a:endParaRPr lang="en-US" sz="26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8"/>
          <p:cNvSpPr>
            <a:spLocks noChangeArrowheads="1"/>
          </p:cNvSpPr>
          <p:nvPr/>
        </p:nvSpPr>
        <p:spPr bwMode="auto">
          <a:xfrm>
            <a:off x="228600" y="533400"/>
            <a:ext cx="2927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600" b="1"/>
              <a:t>Kesimpulan:</a:t>
            </a:r>
          </a:p>
        </p:txBody>
      </p:sp>
      <p:sp>
        <p:nvSpPr>
          <p:cNvPr id="35843" name="Rectangle 9"/>
          <p:cNvSpPr>
            <a:spLocks noChangeArrowheads="1"/>
          </p:cNvSpPr>
          <p:nvPr/>
        </p:nvSpPr>
        <p:spPr bwMode="auto">
          <a:xfrm>
            <a:off x="304800" y="1524000"/>
            <a:ext cx="85344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800" b="1"/>
              <a:t>Merupakan tindakan yang dilakukan oleh individu, kelompok atau organisasi yang berhubungan dengan proses pengambilan keputusan dalam mendapatkan, menggunakan barang atau jasa ekonomis yang dapat dipengaruhi lingkungan.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162800" cy="1219200"/>
          </a:xfrm>
          <a:solidFill>
            <a:srgbClr val="FF9999"/>
          </a:solidFill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Kebutuhan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Konsumen</a:t>
            </a:r>
            <a:endParaRPr 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458200" cy="4876800"/>
          </a:xfrm>
          <a:solidFill>
            <a:srgbClr val="00B050"/>
          </a:solidFill>
        </p:spPr>
        <p:txBody>
          <a:bodyPr rtlCol="0">
            <a:norm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Kebutuhan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&amp; 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Perilaku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85800" y="3505200"/>
            <a:ext cx="2819400" cy="15240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Kebutuhan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Konsumen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638800" y="3581400"/>
            <a:ext cx="2895600" cy="1524000"/>
          </a:xfrm>
          <a:prstGeom prst="rect">
            <a:avLst/>
          </a:prstGeom>
          <a:solidFill>
            <a:srgbClr val="8EF6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perspectiveRelaxedModerately"/>
            <a:lightRig rig="threePt" dir="t"/>
          </a:scene3d>
          <a:sp3d>
            <a:bevelT prst="convex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Perilaku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Konsumen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6872" name="AutoShape 6"/>
          <p:cNvSpPr>
            <a:spLocks noChangeArrowheads="1"/>
          </p:cNvSpPr>
          <p:nvPr/>
        </p:nvSpPr>
        <p:spPr bwMode="auto">
          <a:xfrm>
            <a:off x="3733800" y="3505200"/>
            <a:ext cx="1585913" cy="16002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5486400" y="2133600"/>
            <a:ext cx="3505200" cy="762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>
              <a:defRPr/>
            </a:pPr>
            <a:r>
              <a:rPr lang="sv-SE" sz="2200" b="1" dirty="0">
                <a:latin typeface="Arial" charset="0"/>
              </a:rPr>
              <a:t>Kebutuhan untuk </a:t>
            </a:r>
          </a:p>
          <a:p>
            <a:pPr algn="ctr">
              <a:defRPr/>
            </a:pPr>
            <a:r>
              <a:rPr lang="sv-SE" sz="2200" b="1" dirty="0">
                <a:latin typeface="Arial" charset="0"/>
              </a:rPr>
              <a:t>mengaktualisasikan diri</a:t>
            </a:r>
            <a:r>
              <a:rPr lang="en-US" sz="2200" b="1" dirty="0">
                <a:latin typeface="Arial" charset="0"/>
              </a:rPr>
              <a:t> </a:t>
            </a: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81000" y="5562600"/>
            <a:ext cx="3200400" cy="60960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sv-SE" sz="2400" b="1" dirty="0">
                <a:latin typeface="Arial" charset="0"/>
              </a:rPr>
              <a:t>Kebutuhan fisiologis</a:t>
            </a:r>
            <a:r>
              <a:rPr lang="en-US" sz="2400" b="1" dirty="0">
                <a:latin typeface="Arial" charset="0"/>
              </a:rPr>
              <a:t> </a:t>
            </a: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1676400" y="4724400"/>
            <a:ext cx="3352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>
              <a:defRPr/>
            </a:pPr>
            <a:r>
              <a:rPr lang="sv-SE" sz="2400" b="1" dirty="0">
                <a:latin typeface="Arial" charset="0"/>
              </a:rPr>
              <a:t>Kebtuhan rasa aman</a:t>
            </a:r>
            <a:r>
              <a:rPr lang="en-US" sz="2400" b="1" dirty="0">
                <a:latin typeface="Arial" charset="0"/>
              </a:rPr>
              <a:t> </a:t>
            </a: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2819400" y="3886200"/>
            <a:ext cx="3276600" cy="6858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sv-SE" sz="2000" b="1" dirty="0">
                <a:solidFill>
                  <a:schemeClr val="bg1"/>
                </a:solidFill>
                <a:latin typeface="Arial" charset="0"/>
              </a:rPr>
              <a:t>Kebutuhan  rasa sosial</a:t>
            </a:r>
          </a:p>
        </p:txBody>
      </p:sp>
      <p:sp>
        <p:nvSpPr>
          <p:cNvPr id="14342" name="Rectangle 8"/>
          <p:cNvSpPr>
            <a:spLocks noChangeArrowheads="1"/>
          </p:cNvSpPr>
          <p:nvPr/>
        </p:nvSpPr>
        <p:spPr bwMode="auto">
          <a:xfrm>
            <a:off x="4191000" y="3048000"/>
            <a:ext cx="3962400" cy="685800"/>
          </a:xfrm>
          <a:prstGeom prst="rect">
            <a:avLst/>
          </a:prstGeom>
          <a:solidFill>
            <a:srgbClr val="00B0F0"/>
          </a:solidFill>
          <a:ln w="9525">
            <a:solidFill>
              <a:srgbClr val="FF00FF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sv-SE" sz="2400" b="1" dirty="0">
                <a:latin typeface="Arial" charset="0"/>
              </a:rPr>
              <a:t>Kebutuhan akan harga diri</a:t>
            </a:r>
            <a:r>
              <a:rPr lang="en-US" sz="2400" b="1" dirty="0">
                <a:latin typeface="Arial" charset="0"/>
              </a:rPr>
              <a:t> </a:t>
            </a:r>
          </a:p>
        </p:txBody>
      </p:sp>
      <p:sp>
        <p:nvSpPr>
          <p:cNvPr id="37905" name="AutoShape 10"/>
          <p:cNvSpPr>
            <a:spLocks noChangeArrowheads="1"/>
          </p:cNvSpPr>
          <p:nvPr/>
        </p:nvSpPr>
        <p:spPr bwMode="auto">
          <a:xfrm>
            <a:off x="609600" y="4953000"/>
            <a:ext cx="890588" cy="457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7906" name="AutoShape 11"/>
          <p:cNvSpPr>
            <a:spLocks noChangeArrowheads="1"/>
          </p:cNvSpPr>
          <p:nvPr/>
        </p:nvSpPr>
        <p:spPr bwMode="auto">
          <a:xfrm>
            <a:off x="4572000" y="2362200"/>
            <a:ext cx="890588" cy="457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785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7907" name="AutoShape 12"/>
          <p:cNvSpPr>
            <a:spLocks noChangeArrowheads="1"/>
          </p:cNvSpPr>
          <p:nvPr/>
        </p:nvSpPr>
        <p:spPr bwMode="auto">
          <a:xfrm>
            <a:off x="3124200" y="3276600"/>
            <a:ext cx="890588" cy="457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8DF7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7908" name="AutoShape 13"/>
          <p:cNvSpPr>
            <a:spLocks noChangeArrowheads="1"/>
          </p:cNvSpPr>
          <p:nvPr/>
        </p:nvSpPr>
        <p:spPr bwMode="auto">
          <a:xfrm>
            <a:off x="1905000" y="4038600"/>
            <a:ext cx="890588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2" name="Rectangle 11"/>
          <p:cNvSpPr/>
          <p:nvPr/>
        </p:nvSpPr>
        <p:spPr>
          <a:xfrm>
            <a:off x="304800" y="228600"/>
            <a:ext cx="6019800" cy="14319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19100" indent="-382588">
              <a:buFont typeface="Wingdings 2" pitchFamily="18" charset="2"/>
              <a:buChar char=""/>
              <a:defRPr/>
            </a:pPr>
            <a:r>
              <a:rPr lang="fi-FI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Hierarki  kebutuhan menurut teori </a:t>
            </a:r>
          </a:p>
          <a:p>
            <a:pPr marL="419100" indent="-382588">
              <a:buFont typeface="Wingdings 2" pitchFamily="18" charset="2"/>
              <a:buNone/>
              <a:defRPr/>
            </a:pPr>
            <a:endParaRPr lang="fi-FI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419100" indent="-382588">
              <a:buFont typeface="Wingdings 2" pitchFamily="18" charset="2"/>
              <a:buNone/>
              <a:defRPr/>
            </a:pPr>
            <a:r>
              <a:rPr lang="fi-FI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Abraham Maslow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533400"/>
            <a:ext cx="5562600" cy="838200"/>
          </a:xfrm>
          <a:solidFill>
            <a:schemeClr val="bg2"/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Kebutuhan</a:t>
            </a: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 err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Konsumen</a:t>
            </a: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bg2"/>
          </a:solidFill>
        </p:spPr>
        <p:txBody>
          <a:bodyPr rtlCol="0">
            <a:normAutofit/>
          </a:bodyPr>
          <a:lstStyle/>
          <a:p>
            <a:pPr marL="609600" indent="-60960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Kebutuhan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menurut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David McClelland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</a:t>
            </a: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304800" y="2743200"/>
            <a:ext cx="2362200" cy="304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algn="ctr">
              <a:defRPr/>
            </a:pPr>
            <a:r>
              <a:rPr lang="en-US" sz="2800" dirty="0" err="1">
                <a:solidFill>
                  <a:schemeClr val="bg1"/>
                </a:solidFill>
              </a:rPr>
              <a:t>Tiga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macam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ctr">
              <a:defRPr/>
            </a:pPr>
            <a:r>
              <a:rPr lang="en-US" sz="2800" dirty="0" err="1">
                <a:solidFill>
                  <a:schemeClr val="bg1"/>
                </a:solidFill>
              </a:rPr>
              <a:t>kebutuhan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ctr">
              <a:defRPr/>
            </a:pPr>
            <a:r>
              <a:rPr lang="en-US" sz="2800" dirty="0" err="1">
                <a:solidFill>
                  <a:schemeClr val="bg1"/>
                </a:solidFill>
              </a:rPr>
              <a:t>manusia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4114800" y="5181600"/>
            <a:ext cx="3962400" cy="1143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algn="ctr">
              <a:defRPr/>
            </a:pPr>
            <a:r>
              <a:rPr lang="sv-SE" sz="3200" i="1" dirty="0">
                <a:solidFill>
                  <a:schemeClr val="bg1"/>
                </a:solidFill>
              </a:rPr>
              <a:t>Need of power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5366" name="Rectangle 7"/>
          <p:cNvSpPr>
            <a:spLocks noChangeArrowheads="1"/>
          </p:cNvSpPr>
          <p:nvPr/>
        </p:nvSpPr>
        <p:spPr bwMode="auto">
          <a:xfrm>
            <a:off x="4114800" y="3733800"/>
            <a:ext cx="4038600" cy="106680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sv-SE" sz="3200" i="1" dirty="0"/>
              <a:t>Need for affiliation</a:t>
            </a:r>
            <a:r>
              <a:rPr lang="en-US" dirty="0"/>
              <a:t> </a:t>
            </a:r>
          </a:p>
        </p:txBody>
      </p:sp>
      <p:sp>
        <p:nvSpPr>
          <p:cNvPr id="15367" name="Rectangle 8"/>
          <p:cNvSpPr>
            <a:spLocks noChangeArrowheads="1"/>
          </p:cNvSpPr>
          <p:nvPr/>
        </p:nvSpPr>
        <p:spPr bwMode="auto">
          <a:xfrm>
            <a:off x="4114800" y="2362200"/>
            <a:ext cx="4038600" cy="11430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algn="ctr">
              <a:defRPr/>
            </a:pPr>
            <a:r>
              <a:rPr lang="en-US" sz="2800" i="1" dirty="0">
                <a:solidFill>
                  <a:schemeClr val="bg1"/>
                </a:solidFill>
              </a:rPr>
              <a:t>Need for achievement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5368" name="AutoShape 9"/>
          <p:cNvSpPr>
            <a:spLocks noChangeArrowheads="1"/>
          </p:cNvSpPr>
          <p:nvPr/>
        </p:nvSpPr>
        <p:spPr bwMode="auto">
          <a:xfrm>
            <a:off x="2819400" y="2743200"/>
            <a:ext cx="1143000" cy="762000"/>
          </a:xfrm>
          <a:prstGeom prst="rightArrow">
            <a:avLst>
              <a:gd name="adj1" fmla="val 50000"/>
              <a:gd name="adj2" fmla="val 32031"/>
            </a:avLst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sp>
        <p:nvSpPr>
          <p:cNvPr id="8209" name="AutoShape 10"/>
          <p:cNvSpPr>
            <a:spLocks noChangeArrowheads="1"/>
          </p:cNvSpPr>
          <p:nvPr/>
        </p:nvSpPr>
        <p:spPr bwMode="auto">
          <a:xfrm>
            <a:off x="2895600" y="3962400"/>
            <a:ext cx="976313" cy="685800"/>
          </a:xfrm>
          <a:prstGeom prst="rightArrow">
            <a:avLst>
              <a:gd name="adj1" fmla="val 50000"/>
              <a:gd name="adj2" fmla="val 3559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sp>
        <p:nvSpPr>
          <p:cNvPr id="15370" name="AutoShape 11"/>
          <p:cNvSpPr>
            <a:spLocks noChangeArrowheads="1"/>
          </p:cNvSpPr>
          <p:nvPr/>
        </p:nvSpPr>
        <p:spPr bwMode="auto">
          <a:xfrm>
            <a:off x="2895600" y="5257800"/>
            <a:ext cx="976313" cy="714375"/>
          </a:xfrm>
          <a:prstGeom prst="rightArrow">
            <a:avLst>
              <a:gd name="adj1" fmla="val 50000"/>
              <a:gd name="adj2" fmla="val 341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simulasi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dijual</a:t>
            </a:r>
            <a:r>
              <a:rPr lang="en-US" dirty="0"/>
              <a:t> </a:t>
            </a:r>
            <a:r>
              <a:rPr lang="en-US" dirty="0" smtClean="0"/>
              <a:t>per </a:t>
            </a:r>
            <a:r>
              <a:rPr lang="en-US" dirty="0" err="1" smtClean="0"/>
              <a:t>kelompok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520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356</TotalTime>
  <Words>235</Words>
  <Application>Microsoft Office PowerPoint</Application>
  <PresentationFormat>On-screen Show (4:3)</PresentationFormat>
  <Paragraphs>49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Arial</vt:lpstr>
      <vt:lpstr>Calibri</vt:lpstr>
      <vt:lpstr>Lucida Sans</vt:lpstr>
      <vt:lpstr>Book Antiqua</vt:lpstr>
      <vt:lpstr>Wingdings 2</vt:lpstr>
      <vt:lpstr>Wingdings</vt:lpstr>
      <vt:lpstr>Wingdings 3</vt:lpstr>
      <vt:lpstr>Georgia</vt:lpstr>
      <vt:lpstr>Rockwell</vt:lpstr>
      <vt:lpstr>Verdana</vt:lpstr>
      <vt:lpstr>Arial Black</vt:lpstr>
      <vt:lpstr>Ion</vt:lpstr>
      <vt:lpstr>PowerPoint Presentation</vt:lpstr>
      <vt:lpstr>PowerPoint Presentation</vt:lpstr>
      <vt:lpstr>PowerPoint Presentation</vt:lpstr>
      <vt:lpstr>PowerPoint Presentation</vt:lpstr>
      <vt:lpstr>Kebutuhan Konsumen</vt:lpstr>
      <vt:lpstr>PowerPoint Presentation</vt:lpstr>
      <vt:lpstr>Kebutuhan Konsumen:</vt:lpstr>
      <vt:lpstr>quiz</vt:lpstr>
    </vt:vector>
  </TitlesOfParts>
  <Company>Malang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PERILAKU KONSUMEN</dc:title>
  <dc:creator>iiS</dc:creator>
  <cp:lastModifiedBy>mika bladuss</cp:lastModifiedBy>
  <cp:revision>74</cp:revision>
  <dcterms:created xsi:type="dcterms:W3CDTF">2003-01-01T10:36:12Z</dcterms:created>
  <dcterms:modified xsi:type="dcterms:W3CDTF">2019-07-17T03:23:30Z</dcterms:modified>
</cp:coreProperties>
</file>