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55"/>
  </p:notesMasterIdLst>
  <p:handoutMasterIdLst>
    <p:handoutMasterId r:id="rId56"/>
  </p:handoutMasterIdLst>
  <p:sldIdLst>
    <p:sldId id="324" r:id="rId3"/>
    <p:sldId id="351" r:id="rId4"/>
    <p:sldId id="352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90" r:id="rId15"/>
    <p:sldId id="392" r:id="rId16"/>
    <p:sldId id="393" r:id="rId17"/>
    <p:sldId id="394" r:id="rId18"/>
    <p:sldId id="395" r:id="rId19"/>
    <p:sldId id="396" r:id="rId20"/>
    <p:sldId id="397" r:id="rId21"/>
    <p:sldId id="399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348" r:id="rId54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66" d="100"/>
          <a:sy n="66" d="100"/>
        </p:scale>
        <p:origin x="54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2000" b="1" dirty="0" err="1" smtClean="0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000" b="1" dirty="0" smtClean="0">
              <a:effectLst/>
              <a:latin typeface="Calibri" pitchFamily="34" charset="0"/>
              <a:cs typeface="Calibri" pitchFamily="34" charset="0"/>
            </a:rPr>
            <a:t>Data</a:t>
          </a:r>
          <a:r>
            <a:rPr lang="en-US" sz="18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800" b="0" dirty="0" smtClean="0">
              <a:effectLst/>
              <a:latin typeface="Calibri" pitchFamily="34" charset="0"/>
              <a:cs typeface="Calibri" pitchFamily="34" charset="0"/>
            </a:rPr>
          </a:br>
          <a:endParaRPr lang="en-US" sz="1800" b="0" dirty="0" smtClean="0">
            <a:effectLst/>
            <a:latin typeface="Calibri" pitchFamily="34" charset="0"/>
            <a:cs typeface="Calibri" pitchFamily="34" charset="0"/>
          </a:endParaRPr>
        </a:p>
        <a:p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Pemahaman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dan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Pengolahan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2. </a:t>
          </a:r>
          <a:r>
            <a:rPr lang="id-ID" sz="2000" b="1" dirty="0" smtClean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 Data Mining</a:t>
          </a:r>
          <a:r>
            <a:rPr lang="id-ID" sz="2400" b="1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2400" b="1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1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2000" b="1" dirty="0" err="1" smtClean="0">
              <a:effectLst/>
              <a:latin typeface="Calibri" pitchFamily="34" charset="0"/>
              <a:cs typeface="Calibri" pitchFamily="34" charset="0"/>
            </a:rPr>
            <a:t>Pengetahuan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endParaRPr lang="en-US" sz="2800" b="0" dirty="0" smtClean="0">
            <a:effectLst/>
            <a:latin typeface="Calibri" pitchFamily="34" charset="0"/>
            <a:cs typeface="Calibri" pitchFamily="34" charset="0"/>
          </a:endParaRPr>
        </a:p>
        <a:p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(Pola/Model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/</a:t>
          </a:r>
          <a:r>
            <a:rPr lang="en-US" sz="1400" b="0" dirty="0" err="1" smtClean="0">
              <a:effectLst/>
              <a:latin typeface="Calibri" pitchFamily="34" charset="0"/>
              <a:cs typeface="Calibri" pitchFamily="34" charset="0"/>
            </a:rPr>
            <a:t>Rumus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/</a:t>
          </a:r>
          <a:br>
            <a:rPr lang="en-US" sz="1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Tree/Rule/Cluster</a:t>
          </a:r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2000" b="1" dirty="0" err="1" smtClean="0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000" b="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endParaRPr lang="en-US" sz="1600" b="0" dirty="0" smtClean="0">
            <a:effectLst/>
            <a:latin typeface="Calibri" pitchFamily="34" charset="0"/>
            <a:cs typeface="Calibri" pitchFamily="34" charset="0"/>
          </a:endParaRPr>
        </a:p>
        <a:p>
          <a:r>
            <a:rPr lang="en-US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(Akurasi, AUC,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RMSE, </a:t>
          </a:r>
          <a:r>
            <a:rPr lang="en-US" sz="1400" b="0" dirty="0" smtClean="0">
              <a:effectLst/>
              <a:latin typeface="Calibri" pitchFamily="34" charset="0"/>
              <a:cs typeface="Calibri" pitchFamily="34" charset="0"/>
            </a:rPr>
            <a:t>Lift Ratio,…</a:t>
          </a:r>
          <a:r>
            <a:rPr lang="id-ID" sz="14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 custLinFactNeighborY="-578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61096" custScaleY="140729" custLinFactNeighborX="4039" custLinFactNeighborY="-167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 custLinFactNeighborY="-5782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62351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 custLinFactNeighborY="-5782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87438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id-ID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 custLinFactNeighborY="-57822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54496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9E7C728C-2904-4180-AD48-E278098E95AA}" type="presOf" srcId="{6140B04B-B64C-4385-A943-620D62003DBA}" destId="{7D88BC18-F59C-422E-B048-3ABD1D0E1F14}" srcOrd="0" destOrd="0" presId="urn:microsoft.com/office/officeart/2005/8/layout/hProcess10"/>
    <dgm:cxn modelId="{1245050F-5D7D-4DBF-99B7-D76272E691CE}" type="presOf" srcId="{251A6CF7-F073-48F8-9907-2F09B280EB84}" destId="{C1EE5767-966F-40CA-82D8-9FD446AD3513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9BF3149B-9C98-481B-B766-E6309FCCBC65}" type="presOf" srcId="{DEBA2456-0114-419B-8831-1598B85B7E6C}" destId="{3DC81AB5-6223-4D26-B903-7D6E2F663A3B}" srcOrd="0" destOrd="0" presId="urn:microsoft.com/office/officeart/2005/8/layout/hProcess10"/>
    <dgm:cxn modelId="{79B9233C-42DE-4261-B9A5-30FA29E96616}" type="presOf" srcId="{8FFC3E55-B4E6-457A-9E45-5303238A0D67}" destId="{18892D23-1B4B-4CEF-8215-B0C526D6D4EB}" srcOrd="0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ACF46545-0D31-46CA-A0B5-D4176BA7DB9B}" type="presOf" srcId="{6140B04B-B64C-4385-A943-620D62003DBA}" destId="{32A28748-492C-4001-B321-97D410D8AEA7}" srcOrd="1" destOrd="0" presId="urn:microsoft.com/office/officeart/2005/8/layout/hProcess10"/>
    <dgm:cxn modelId="{2AA7C760-D94F-4B0E-965F-CF4E13B01578}" type="presOf" srcId="{251A6CF7-F073-48F8-9907-2F09B280EB84}" destId="{E022EF6B-CFF5-4F11-8D9E-BF3B2E0B4C6C}" srcOrd="1" destOrd="0" presId="urn:microsoft.com/office/officeart/2005/8/layout/hProcess10"/>
    <dgm:cxn modelId="{CE9D47FB-99F6-42A2-A58C-E9DA798EAB06}" type="presOf" srcId="{9ED6EE63-48B4-4AF5-B486-ADEDDE75D3DE}" destId="{8A2D1533-6974-43EC-A5AA-F3C947BB5F87}" srcOrd="0" destOrd="0" presId="urn:microsoft.com/office/officeart/2005/8/layout/hProcess10"/>
    <dgm:cxn modelId="{6E9A9552-F3C8-473A-9DA4-FCFB2C180A2E}" type="presOf" srcId="{E5BB5C2A-1AC5-4AE9-BA4D-5FDCEA88FC79}" destId="{ABFE0E57-F395-4DE5-94E1-5C956F356B88}" srcOrd="0" destOrd="0" presId="urn:microsoft.com/office/officeart/2005/8/layout/hProcess10"/>
    <dgm:cxn modelId="{4F140C8F-C0AF-41CD-B9EB-CF1029A036CE}" type="presOf" srcId="{9ED6EE63-48B4-4AF5-B486-ADEDDE75D3DE}" destId="{11C94143-7744-42B6-89AB-9B0B25A2812F}" srcOrd="1" destOrd="0" presId="urn:microsoft.com/office/officeart/2005/8/layout/hProcess10"/>
    <dgm:cxn modelId="{EB698631-BA63-4F31-9509-6DD6FDAD19B6}" type="presOf" srcId="{F4FF6E25-E4BF-4A3A-A478-8ED374956B92}" destId="{9834F6CD-5280-484F-B60E-1E213A8C49AF}" srcOrd="0" destOrd="0" presId="urn:microsoft.com/office/officeart/2005/8/layout/hProcess10"/>
    <dgm:cxn modelId="{E7D160D5-FAAE-4DAE-AE9A-5DA35C061F8B}" type="presOf" srcId="{D82D1D83-284C-44DD-9EFD-ECE38BA4CE5A}" destId="{CC8A2AE1-A7D0-4B30-90F8-E9C2A3DD82FF}" srcOrd="0" destOrd="0" presId="urn:microsoft.com/office/officeart/2005/8/layout/hProcess10"/>
    <dgm:cxn modelId="{8AEAEDBD-2B8D-42D4-9A6D-A078C86F7935}" type="presParOf" srcId="{CC8A2AE1-A7D0-4B30-90F8-E9C2A3DD82FF}" destId="{3FF2D7AC-1439-4634-8741-DF82FA267305}" srcOrd="0" destOrd="0" presId="urn:microsoft.com/office/officeart/2005/8/layout/hProcess10"/>
    <dgm:cxn modelId="{9E343E7C-1302-4FA1-A377-720EBC376B88}" type="presParOf" srcId="{3FF2D7AC-1439-4634-8741-DF82FA267305}" destId="{557DC1F0-74B2-480B-9AA7-C94AF2937C30}" srcOrd="0" destOrd="0" presId="urn:microsoft.com/office/officeart/2005/8/layout/hProcess10"/>
    <dgm:cxn modelId="{7AC1EFBC-80B4-4E62-ABCC-5706ECCEC376}" type="presParOf" srcId="{3FF2D7AC-1439-4634-8741-DF82FA267305}" destId="{9834F6CD-5280-484F-B60E-1E213A8C49AF}" srcOrd="1" destOrd="0" presId="urn:microsoft.com/office/officeart/2005/8/layout/hProcess10"/>
    <dgm:cxn modelId="{143BB70E-404E-446B-AA35-3CA9EC509215}" type="presParOf" srcId="{CC8A2AE1-A7D0-4B30-90F8-E9C2A3DD82FF}" destId="{C1EE5767-966F-40CA-82D8-9FD446AD3513}" srcOrd="1" destOrd="0" presId="urn:microsoft.com/office/officeart/2005/8/layout/hProcess10"/>
    <dgm:cxn modelId="{C23CF36C-5F98-486F-B5EA-11DF79770234}" type="presParOf" srcId="{C1EE5767-966F-40CA-82D8-9FD446AD3513}" destId="{E022EF6B-CFF5-4F11-8D9E-BF3B2E0B4C6C}" srcOrd="0" destOrd="0" presId="urn:microsoft.com/office/officeart/2005/8/layout/hProcess10"/>
    <dgm:cxn modelId="{02351A85-95AB-4EED-8643-B81710BAEC01}" type="presParOf" srcId="{CC8A2AE1-A7D0-4B30-90F8-E9C2A3DD82FF}" destId="{865F35DD-F702-4973-917E-886CA09B0D49}" srcOrd="2" destOrd="0" presId="urn:microsoft.com/office/officeart/2005/8/layout/hProcess10"/>
    <dgm:cxn modelId="{1B20C36A-3556-4411-AB71-5028442BA247}" type="presParOf" srcId="{865F35DD-F702-4973-917E-886CA09B0D49}" destId="{5E5A3162-D62F-41D7-8F91-6DFCB1A86A9C}" srcOrd="0" destOrd="0" presId="urn:microsoft.com/office/officeart/2005/8/layout/hProcess10"/>
    <dgm:cxn modelId="{2A237160-01CF-4A6F-AE4F-2A90F77475A7}" type="presParOf" srcId="{865F35DD-F702-4973-917E-886CA09B0D49}" destId="{ABFE0E57-F395-4DE5-94E1-5C956F356B88}" srcOrd="1" destOrd="0" presId="urn:microsoft.com/office/officeart/2005/8/layout/hProcess10"/>
    <dgm:cxn modelId="{53237B65-3462-4984-B908-531C744005F6}" type="presParOf" srcId="{CC8A2AE1-A7D0-4B30-90F8-E9C2A3DD82FF}" destId="{7D88BC18-F59C-422E-B048-3ABD1D0E1F14}" srcOrd="3" destOrd="0" presId="urn:microsoft.com/office/officeart/2005/8/layout/hProcess10"/>
    <dgm:cxn modelId="{73D4E801-7A74-4FAA-9C8D-712381D56DF5}" type="presParOf" srcId="{7D88BC18-F59C-422E-B048-3ABD1D0E1F14}" destId="{32A28748-492C-4001-B321-97D410D8AEA7}" srcOrd="0" destOrd="0" presId="urn:microsoft.com/office/officeart/2005/8/layout/hProcess10"/>
    <dgm:cxn modelId="{76F78EEF-F754-4D10-AFE3-F82252D7B26B}" type="presParOf" srcId="{CC8A2AE1-A7D0-4B30-90F8-E9C2A3DD82FF}" destId="{3D4C0E6D-05D0-49B3-9250-CD6B4E5189F6}" srcOrd="4" destOrd="0" presId="urn:microsoft.com/office/officeart/2005/8/layout/hProcess10"/>
    <dgm:cxn modelId="{FD720661-BEDA-4C76-A474-2916D1EBFD7A}" type="presParOf" srcId="{3D4C0E6D-05D0-49B3-9250-CD6B4E5189F6}" destId="{4D90948A-8E04-4233-ADF7-1E90F212F452}" srcOrd="0" destOrd="0" presId="urn:microsoft.com/office/officeart/2005/8/layout/hProcess10"/>
    <dgm:cxn modelId="{073086B1-3DCE-4893-BF59-60FCE0007869}" type="presParOf" srcId="{3D4C0E6D-05D0-49B3-9250-CD6B4E5189F6}" destId="{3DC81AB5-6223-4D26-B903-7D6E2F663A3B}" srcOrd="1" destOrd="0" presId="urn:microsoft.com/office/officeart/2005/8/layout/hProcess10"/>
    <dgm:cxn modelId="{1A53EEED-6961-4093-9DBF-EFCA6C00D876}" type="presParOf" srcId="{CC8A2AE1-A7D0-4B30-90F8-E9C2A3DD82FF}" destId="{8A2D1533-6974-43EC-A5AA-F3C947BB5F87}" srcOrd="5" destOrd="0" presId="urn:microsoft.com/office/officeart/2005/8/layout/hProcess10"/>
    <dgm:cxn modelId="{46CBAD75-93A5-4BFF-B00A-CE3496BF218F}" type="presParOf" srcId="{8A2D1533-6974-43EC-A5AA-F3C947BB5F87}" destId="{11C94143-7744-42B6-89AB-9B0B25A2812F}" srcOrd="0" destOrd="0" presId="urn:microsoft.com/office/officeart/2005/8/layout/hProcess10"/>
    <dgm:cxn modelId="{D58180F7-CEDF-40D9-A22C-DA1EB869B9D9}" type="presParOf" srcId="{CC8A2AE1-A7D0-4B30-90F8-E9C2A3DD82FF}" destId="{CFD980F8-4A5B-4C9B-B5ED-6E43AEA1FF86}" srcOrd="6" destOrd="0" presId="urn:microsoft.com/office/officeart/2005/8/layout/hProcess10"/>
    <dgm:cxn modelId="{FE871800-51CB-41F6-BB08-4680C4B28A74}" type="presParOf" srcId="{CFD980F8-4A5B-4C9B-B5ED-6E43AEA1FF86}" destId="{004CFFD5-5EA5-424D-81D9-5A63A5306412}" srcOrd="0" destOrd="0" presId="urn:microsoft.com/office/officeart/2005/8/layout/hProcess10"/>
    <dgm:cxn modelId="{DE689B60-F7D3-4B50-95EC-BC0B7E68262A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163992" y="914398"/>
          <a:ext cx="1132670" cy="1132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48121" y="1828798"/>
          <a:ext cx="1824687" cy="159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2000" b="1" kern="1200" dirty="0" err="1" smtClean="0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000" b="1" kern="1200" dirty="0" smtClean="0">
              <a:effectLst/>
              <a:latin typeface="Calibri" pitchFamily="34" charset="0"/>
              <a:cs typeface="Calibri" pitchFamily="34" charset="0"/>
            </a:rPr>
            <a:t>Data</a:t>
          </a:r>
          <a:r>
            <a:rPr lang="en-US" sz="18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800" b="0" kern="1200" dirty="0" smtClean="0">
              <a:effectLst/>
              <a:latin typeface="Calibri" pitchFamily="34" charset="0"/>
              <a:cs typeface="Calibri" pitchFamily="34" charset="0"/>
            </a:rPr>
          </a:br>
          <a:endParaRPr lang="en-US" sz="1800" b="0" kern="1200" dirty="0" smtClean="0">
            <a:effectLst/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Pemahaman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dan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Pengolahan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94808" y="1875485"/>
        <a:ext cx="1731313" cy="1500622"/>
      </dsp:txXfrm>
    </dsp:sp>
    <dsp:sp modelId="{C1EE5767-966F-40CA-82D8-9FD446AD3513}">
      <dsp:nvSpPr>
        <dsp:cNvPr id="0" name=""/>
        <dsp:cNvSpPr/>
      </dsp:nvSpPr>
      <dsp:spPr>
        <a:xfrm>
          <a:off x="1694998" y="1344651"/>
          <a:ext cx="398334" cy="272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>
        <a:off x="1694998" y="1399084"/>
        <a:ext cx="316685" cy="163299"/>
      </dsp:txXfrm>
    </dsp:sp>
    <dsp:sp modelId="{5E5A3162-D62F-41D7-8F91-6DFCB1A86A9C}">
      <dsp:nvSpPr>
        <dsp:cNvPr id="0" name=""/>
        <dsp:cNvSpPr/>
      </dsp:nvSpPr>
      <dsp:spPr>
        <a:xfrm>
          <a:off x="2434763" y="914398"/>
          <a:ext cx="1132670" cy="1132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266036" y="1828798"/>
          <a:ext cx="1838902" cy="159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2184"/>
                <a:satOff val="-198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4">
                <a:hueOff val="-282184"/>
                <a:satOff val="-198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282184"/>
                <a:satOff val="-198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2. </a:t>
          </a:r>
          <a:r>
            <a:rPr lang="id-ID" sz="2000" b="1" kern="1200" dirty="0" smtClean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 Data Mining</a:t>
          </a:r>
          <a:r>
            <a:rPr lang="id-ID" sz="2400" b="1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2400" b="1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1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2723" y="1875485"/>
        <a:ext cx="1745528" cy="1500622"/>
      </dsp:txXfrm>
    </dsp:sp>
    <dsp:sp modelId="{7D88BC18-F59C-422E-B048-3ABD1D0E1F14}">
      <dsp:nvSpPr>
        <dsp:cNvPr id="0" name=""/>
        <dsp:cNvSpPr/>
      </dsp:nvSpPr>
      <dsp:spPr>
        <a:xfrm>
          <a:off x="4017983" y="1344651"/>
          <a:ext cx="450549" cy="272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23276"/>
                <a:satOff val="-2982"/>
                <a:lumOff val="30000"/>
                <a:alphaOff val="0"/>
                <a:tint val="50000"/>
                <a:satMod val="300000"/>
              </a:schemeClr>
            </a:gs>
            <a:gs pos="35000">
              <a:schemeClr val="accent4">
                <a:hueOff val="-423276"/>
                <a:satOff val="-2982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423276"/>
                <a:satOff val="-2982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>
        <a:off x="4017983" y="1399084"/>
        <a:ext cx="368900" cy="163299"/>
      </dsp:txXfrm>
    </dsp:sp>
    <dsp:sp modelId="{4D90948A-8E04-4233-ADF7-1E90F212F452}">
      <dsp:nvSpPr>
        <dsp:cNvPr id="0" name=""/>
        <dsp:cNvSpPr/>
      </dsp:nvSpPr>
      <dsp:spPr>
        <a:xfrm>
          <a:off x="4854718" y="914398"/>
          <a:ext cx="1132670" cy="1132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4543914" y="1828798"/>
          <a:ext cx="2123055" cy="159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4368"/>
                <a:satOff val="-3976"/>
                <a:lumOff val="40000"/>
                <a:alphaOff val="0"/>
                <a:tint val="50000"/>
                <a:satMod val="300000"/>
              </a:schemeClr>
            </a:gs>
            <a:gs pos="35000">
              <a:schemeClr val="accent4">
                <a:hueOff val="-564368"/>
                <a:satOff val="-3976"/>
                <a:lumOff val="4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564368"/>
                <a:satOff val="-3976"/>
                <a:lumOff val="4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2000" b="1" kern="1200" dirty="0" err="1" smtClean="0">
              <a:effectLst/>
              <a:latin typeface="Calibri" pitchFamily="34" charset="0"/>
              <a:cs typeface="Calibri" pitchFamily="34" charset="0"/>
            </a:rPr>
            <a:t>Pengetahuan</a:t>
          </a:r>
          <a: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</a:br>
          <a:endParaRPr lang="en-US" sz="2800" b="0" kern="1200" dirty="0" smtClean="0">
            <a:effectLst/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(Pola/Model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/</a:t>
          </a:r>
          <a:r>
            <a:rPr lang="en-US" sz="1400" b="0" kern="1200" dirty="0" err="1" smtClean="0">
              <a:effectLst/>
              <a:latin typeface="Calibri" pitchFamily="34" charset="0"/>
              <a:cs typeface="Calibri" pitchFamily="34" charset="0"/>
            </a:rPr>
            <a:t>Rumus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/</a:t>
          </a:r>
          <a:b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Tree/Rule/Cluster</a:t>
          </a: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4590601" y="1875485"/>
        <a:ext cx="2029681" cy="1500622"/>
      </dsp:txXfrm>
    </dsp:sp>
    <dsp:sp modelId="{8A2D1533-6974-43EC-A5AA-F3C947BB5F87}">
      <dsp:nvSpPr>
        <dsp:cNvPr id="0" name=""/>
        <dsp:cNvSpPr/>
      </dsp:nvSpPr>
      <dsp:spPr>
        <a:xfrm>
          <a:off x="6422368" y="1344651"/>
          <a:ext cx="434979" cy="272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46552"/>
                <a:satOff val="-5964"/>
                <a:lumOff val="60000"/>
                <a:alphaOff val="0"/>
                <a:tint val="50000"/>
                <a:satMod val="300000"/>
              </a:schemeClr>
            </a:gs>
            <a:gs pos="35000">
              <a:schemeClr val="accent4">
                <a:hueOff val="-846552"/>
                <a:satOff val="-5964"/>
                <a:lumOff val="6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846552"/>
                <a:satOff val="-5964"/>
                <a:lumOff val="6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>
        <a:off x="6422368" y="1399084"/>
        <a:ext cx="353330" cy="163299"/>
      </dsp:txXfrm>
    </dsp:sp>
    <dsp:sp modelId="{004CFFD5-5EA5-424D-81D9-5A63A5306412}">
      <dsp:nvSpPr>
        <dsp:cNvPr id="0" name=""/>
        <dsp:cNvSpPr/>
      </dsp:nvSpPr>
      <dsp:spPr>
        <a:xfrm>
          <a:off x="7230187" y="914398"/>
          <a:ext cx="1132670" cy="1132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7105945" y="1828798"/>
          <a:ext cx="1749931" cy="159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46552"/>
                <a:satOff val="-5964"/>
                <a:lumOff val="60000"/>
                <a:alphaOff val="0"/>
                <a:tint val="50000"/>
                <a:satMod val="300000"/>
              </a:schemeClr>
            </a:gs>
            <a:gs pos="35000">
              <a:schemeClr val="accent4">
                <a:hueOff val="-846552"/>
                <a:satOff val="-5964"/>
                <a:lumOff val="6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846552"/>
                <a:satOff val="-5964"/>
                <a:lumOff val="6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2000" b="1" kern="1200" dirty="0" err="1" smtClean="0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000" b="0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</a:br>
          <a:endParaRPr lang="en-US" sz="1600" b="0" kern="1200" dirty="0" smtClean="0">
            <a:effectLst/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(Akurasi, AUC,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RMSE, </a:t>
          </a:r>
          <a:r>
            <a:rPr lang="en-US" sz="1400" b="0" kern="1200" dirty="0" smtClean="0">
              <a:effectLst/>
              <a:latin typeface="Calibri" pitchFamily="34" charset="0"/>
              <a:cs typeface="Calibri" pitchFamily="34" charset="0"/>
            </a:rPr>
            <a:t>Lift Ratio,…</a:t>
          </a:r>
          <a:r>
            <a:rPr lang="id-ID" sz="1400" b="0" kern="120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7152632" y="1875485"/>
        <a:ext cx="1656557" cy="150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13/10/2021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757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06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562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9560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8334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443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67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855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348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104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530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771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76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699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3432" y="4653136"/>
            <a:ext cx="10363200" cy="1512168"/>
          </a:xfrm>
        </p:spPr>
        <p:txBody>
          <a:bodyPr/>
          <a:lstStyle/>
          <a:p>
            <a:r>
              <a:rPr lang="en-US" sz="4400" b="1" dirty="0" smtClean="0">
                <a:latin typeface="+mj-lt"/>
              </a:rPr>
              <a:t>PENAMBANGAN DATA</a:t>
            </a:r>
            <a:endParaRPr lang="id-ID" sz="4400" b="1" dirty="0" smtClean="0">
              <a:latin typeface="+mj-lt"/>
            </a:endParaRPr>
          </a:p>
          <a:p>
            <a:r>
              <a:rPr lang="id-ID" sz="3600" b="1" dirty="0" smtClean="0">
                <a:latin typeface="+mj-lt"/>
              </a:rPr>
              <a:t>[ </a:t>
            </a:r>
            <a:r>
              <a:rPr lang="en-US" sz="3600" b="1" dirty="0" smtClean="0">
                <a:latin typeface="+mj-lt"/>
              </a:rPr>
              <a:t>KP368</a:t>
            </a:r>
            <a:r>
              <a:rPr lang="id-ID" sz="3600" b="1" dirty="0" smtClean="0">
                <a:latin typeface="+mj-lt"/>
              </a:rPr>
              <a:t>/ </a:t>
            </a:r>
            <a:r>
              <a:rPr lang="en-US" sz="3600" b="1" dirty="0" smtClean="0">
                <a:latin typeface="+mj-lt"/>
              </a:rPr>
              <a:t>3</a:t>
            </a:r>
            <a:r>
              <a:rPr lang="id-ID" sz="3600" b="1" dirty="0" smtClean="0">
                <a:latin typeface="+mj-lt"/>
              </a:rPr>
              <a:t> SKS ]</a:t>
            </a:r>
            <a:endParaRPr lang="id-ID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412776"/>
            <a:ext cx="11017224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600" dirty="0" err="1"/>
              <a:t>Estimation</a:t>
            </a:r>
            <a:r>
              <a:rPr lang="id-ID" sz="2600" dirty="0"/>
              <a:t>:</a:t>
            </a:r>
          </a:p>
          <a:p>
            <a:pPr marL="801687" lvl="1" indent="-514350"/>
            <a:r>
              <a:rPr lang="id-ID" sz="2000" dirty="0">
                <a:solidFill>
                  <a:srgbClr val="C00000"/>
                </a:solidFill>
              </a:rPr>
              <a:t>Error</a:t>
            </a:r>
            <a:r>
              <a:rPr lang="id-ID" sz="2000" dirty="0"/>
              <a:t>: Root Mean Square Error (RMSE), MSE, MAPE,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Prediction/Forecasting (Prediksi/Peramalan):</a:t>
            </a:r>
          </a:p>
          <a:p>
            <a:pPr marL="801687" lvl="1" indent="-514350"/>
            <a:r>
              <a:rPr lang="id-ID" sz="2000" dirty="0">
                <a:solidFill>
                  <a:srgbClr val="C00000"/>
                </a:solidFill>
              </a:rPr>
              <a:t>Error</a:t>
            </a:r>
            <a:r>
              <a:rPr lang="id-ID" sz="2000" dirty="0"/>
              <a:t>: Root Mean Square Error (RMSE) , MSE, MAPE,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 err="1"/>
              <a:t>Classification</a:t>
            </a:r>
            <a:r>
              <a:rPr lang="id-ID" sz="2600" dirty="0"/>
              <a:t>:</a:t>
            </a:r>
          </a:p>
          <a:p>
            <a:pPr marL="801687" lvl="1" indent="-514350"/>
            <a:r>
              <a:rPr lang="id-ID" sz="2000" dirty="0" err="1">
                <a:solidFill>
                  <a:srgbClr val="C00000"/>
                </a:solidFill>
              </a:rPr>
              <a:t>Confusion</a:t>
            </a:r>
            <a:r>
              <a:rPr lang="id-ID" sz="2000" dirty="0">
                <a:solidFill>
                  <a:srgbClr val="C00000"/>
                </a:solidFill>
              </a:rPr>
              <a:t> </a:t>
            </a:r>
            <a:r>
              <a:rPr lang="id-ID" sz="2000" dirty="0" err="1">
                <a:solidFill>
                  <a:srgbClr val="C00000"/>
                </a:solidFill>
              </a:rPr>
              <a:t>Matrix</a:t>
            </a:r>
            <a:r>
              <a:rPr lang="id-ID" sz="2000" dirty="0">
                <a:sym typeface="Wingdings" pitchFamily="2" charset="2"/>
              </a:rPr>
              <a:t>: </a:t>
            </a:r>
            <a:r>
              <a:rPr lang="id-ID" sz="2000" dirty="0" err="1"/>
              <a:t>Accuracy</a:t>
            </a:r>
            <a:endParaRPr lang="id-ID" sz="2000" dirty="0"/>
          </a:p>
          <a:p>
            <a:pPr marL="801687" lvl="1" indent="-514350"/>
            <a:r>
              <a:rPr lang="id-ID" sz="2000" dirty="0">
                <a:solidFill>
                  <a:srgbClr val="C00000"/>
                </a:solidFill>
              </a:rPr>
              <a:t>ROC </a:t>
            </a:r>
            <a:r>
              <a:rPr lang="id-ID" sz="2000" dirty="0" err="1">
                <a:solidFill>
                  <a:srgbClr val="C00000"/>
                </a:solidFill>
              </a:rPr>
              <a:t>Curve</a:t>
            </a:r>
            <a:r>
              <a:rPr lang="id-ID" sz="2000" dirty="0">
                <a:sym typeface="Wingdings" pitchFamily="2" charset="2"/>
              </a:rPr>
              <a:t>: </a:t>
            </a:r>
            <a:r>
              <a:rPr lang="id-ID" sz="2000" dirty="0"/>
              <a:t>Area </a:t>
            </a:r>
            <a:r>
              <a:rPr lang="id-ID" sz="2000" dirty="0" err="1"/>
              <a:t>Under</a:t>
            </a:r>
            <a:r>
              <a:rPr lang="id-ID" sz="2000" dirty="0"/>
              <a:t> </a:t>
            </a:r>
            <a:r>
              <a:rPr lang="id-ID" sz="2000" dirty="0" err="1"/>
              <a:t>Curve</a:t>
            </a:r>
            <a:r>
              <a:rPr lang="id-ID" sz="2000" dirty="0"/>
              <a:t> (AUC)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 err="1"/>
              <a:t>Clustering</a:t>
            </a:r>
            <a:r>
              <a:rPr lang="id-ID" sz="2600" dirty="0"/>
              <a:t>:</a:t>
            </a:r>
          </a:p>
          <a:p>
            <a:pPr marL="801687" lvl="1" indent="-514350"/>
            <a:r>
              <a:rPr lang="id-ID" sz="1800" dirty="0">
                <a:solidFill>
                  <a:srgbClr val="C00000"/>
                </a:solidFill>
              </a:rPr>
              <a:t>Internal </a:t>
            </a:r>
            <a:r>
              <a:rPr lang="id-ID" sz="1800" dirty="0" err="1">
                <a:solidFill>
                  <a:srgbClr val="C00000"/>
                </a:solidFill>
              </a:rPr>
              <a:t>Evaluation</a:t>
            </a:r>
            <a:r>
              <a:rPr lang="id-ID" sz="1800" dirty="0"/>
              <a:t>: </a:t>
            </a:r>
            <a:r>
              <a:rPr lang="id-ID" sz="1800" dirty="0" err="1"/>
              <a:t>Davies</a:t>
            </a:r>
            <a:r>
              <a:rPr lang="id-ID" sz="1800" dirty="0"/>
              <a:t>–</a:t>
            </a:r>
            <a:r>
              <a:rPr lang="id-ID" sz="1800" dirty="0" err="1"/>
              <a:t>Bouldin</a:t>
            </a:r>
            <a:r>
              <a:rPr lang="id-ID" sz="1800" dirty="0"/>
              <a:t> </a:t>
            </a:r>
            <a:r>
              <a:rPr lang="id-ID" sz="1800" dirty="0" err="1"/>
              <a:t>index</a:t>
            </a:r>
            <a:r>
              <a:rPr lang="id-ID" sz="1800" dirty="0"/>
              <a:t>, </a:t>
            </a:r>
            <a:r>
              <a:rPr lang="id-ID" sz="1800" dirty="0" err="1"/>
              <a:t>Dunn</a:t>
            </a:r>
            <a:r>
              <a:rPr lang="id-ID" sz="1800" dirty="0"/>
              <a:t> </a:t>
            </a:r>
            <a:r>
              <a:rPr lang="id-ID" sz="1800" dirty="0" err="1"/>
              <a:t>index</a:t>
            </a:r>
            <a:r>
              <a:rPr lang="id-ID" sz="1800" dirty="0"/>
              <a:t>, </a:t>
            </a:r>
          </a:p>
          <a:p>
            <a:pPr marL="801687" lvl="1" indent="-514350"/>
            <a:r>
              <a:rPr lang="id-ID" sz="1800" dirty="0">
                <a:solidFill>
                  <a:srgbClr val="C00000"/>
                </a:solidFill>
              </a:rPr>
              <a:t>External </a:t>
            </a:r>
            <a:r>
              <a:rPr lang="id-ID" sz="1800" dirty="0" err="1">
                <a:solidFill>
                  <a:srgbClr val="C00000"/>
                </a:solidFill>
              </a:rPr>
              <a:t>Evaluation</a:t>
            </a:r>
            <a:r>
              <a:rPr lang="id-ID" sz="1800" dirty="0"/>
              <a:t>: </a:t>
            </a:r>
            <a:r>
              <a:rPr lang="en-US" sz="1800" dirty="0"/>
              <a:t> Rand measure</a:t>
            </a:r>
            <a:r>
              <a:rPr lang="id-ID" sz="1800" dirty="0"/>
              <a:t>, </a:t>
            </a:r>
            <a:r>
              <a:rPr lang="id-ID" sz="1800" dirty="0" err="1"/>
              <a:t>F-measure</a:t>
            </a:r>
            <a:r>
              <a:rPr lang="id-ID" sz="1800" dirty="0"/>
              <a:t>, </a:t>
            </a:r>
            <a:r>
              <a:rPr lang="id-ID" sz="1800" dirty="0" err="1"/>
              <a:t>Jaccard</a:t>
            </a:r>
            <a:r>
              <a:rPr lang="id-ID" sz="1800" dirty="0"/>
              <a:t> </a:t>
            </a:r>
            <a:r>
              <a:rPr lang="id-ID" sz="1800" dirty="0" err="1"/>
              <a:t>index</a:t>
            </a:r>
            <a:r>
              <a:rPr lang="id-ID" sz="1800" dirty="0"/>
              <a:t>, </a:t>
            </a:r>
            <a:r>
              <a:rPr lang="id-ID" sz="1800" dirty="0" err="1"/>
              <a:t>Fowlkes</a:t>
            </a:r>
            <a:r>
              <a:rPr lang="id-ID" sz="1800" dirty="0"/>
              <a:t>–</a:t>
            </a:r>
            <a:r>
              <a:rPr lang="id-ID" sz="1800" dirty="0" err="1"/>
              <a:t>Mallows</a:t>
            </a:r>
            <a:r>
              <a:rPr lang="id-ID" sz="1800" dirty="0"/>
              <a:t> </a:t>
            </a:r>
            <a:r>
              <a:rPr lang="id-ID" sz="1800" dirty="0" err="1"/>
              <a:t>index</a:t>
            </a:r>
            <a:r>
              <a:rPr lang="id-ID" sz="1800" dirty="0"/>
              <a:t>, </a:t>
            </a:r>
            <a:r>
              <a:rPr lang="id-ID" sz="1800" dirty="0" err="1"/>
              <a:t>Confusion</a:t>
            </a:r>
            <a:r>
              <a:rPr lang="id-ID" sz="1800" dirty="0"/>
              <a:t> </a:t>
            </a:r>
            <a:r>
              <a:rPr lang="id-ID" sz="1800" dirty="0" err="1"/>
              <a:t>matrix</a:t>
            </a:r>
            <a:endParaRPr lang="id-ID" sz="1800" dirty="0"/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Association:</a:t>
            </a:r>
          </a:p>
          <a:p>
            <a:pPr marL="801687" lvl="1" indent="-514350"/>
            <a:r>
              <a:rPr lang="id-ID" sz="1800" dirty="0">
                <a:solidFill>
                  <a:srgbClr val="C00000"/>
                </a:solidFill>
              </a:rPr>
              <a:t>Lift </a:t>
            </a:r>
            <a:r>
              <a:rPr lang="id-ID" sz="1800" dirty="0" err="1">
                <a:solidFill>
                  <a:srgbClr val="C00000"/>
                </a:solidFill>
              </a:rPr>
              <a:t>Charts</a:t>
            </a:r>
            <a:r>
              <a:rPr lang="id-ID" sz="1800" dirty="0"/>
              <a:t>: Lift </a:t>
            </a:r>
            <a:r>
              <a:rPr lang="id-ID" sz="1800" dirty="0" err="1"/>
              <a:t>Ratio</a:t>
            </a:r>
            <a:endParaRPr lang="id-ID" sz="1800" dirty="0"/>
          </a:p>
          <a:p>
            <a:pPr marL="801687" lvl="1" indent="-514350"/>
            <a:r>
              <a:rPr lang="id-ID" sz="1800" dirty="0" err="1">
                <a:solidFill>
                  <a:srgbClr val="C00000"/>
                </a:solidFill>
              </a:rPr>
              <a:t>Precision</a:t>
            </a:r>
            <a:r>
              <a:rPr lang="id-ID" sz="1800" dirty="0">
                <a:solidFill>
                  <a:srgbClr val="C00000"/>
                </a:solidFill>
              </a:rPr>
              <a:t> </a:t>
            </a:r>
            <a:r>
              <a:rPr lang="id-ID" sz="1800" dirty="0" err="1">
                <a:solidFill>
                  <a:srgbClr val="C00000"/>
                </a:solidFill>
              </a:rPr>
              <a:t>and</a:t>
            </a:r>
            <a:r>
              <a:rPr lang="id-ID" sz="1800" dirty="0">
                <a:solidFill>
                  <a:srgbClr val="C00000"/>
                </a:solidFill>
              </a:rPr>
              <a:t> </a:t>
            </a:r>
            <a:r>
              <a:rPr lang="id-ID" sz="1800" dirty="0" err="1">
                <a:solidFill>
                  <a:srgbClr val="C00000"/>
                </a:solidFill>
              </a:rPr>
              <a:t>Recall</a:t>
            </a:r>
            <a:r>
              <a:rPr lang="id-ID" sz="1800" dirty="0">
                <a:solidFill>
                  <a:srgbClr val="C00000"/>
                </a:solidFill>
              </a:rPr>
              <a:t> </a:t>
            </a:r>
            <a:r>
              <a:rPr lang="id-ID" sz="1800" dirty="0"/>
              <a:t>(</a:t>
            </a:r>
            <a:r>
              <a:rPr lang="id-ID" sz="1800" dirty="0" err="1"/>
              <a:t>F-measure</a:t>
            </a:r>
            <a:r>
              <a:rPr lang="id-ID" sz="18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4. Evaluasi </a:t>
            </a:r>
            <a:r>
              <a:rPr lang="en-US" dirty="0" smtClean="0"/>
              <a:t>Data Mining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0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484784"/>
            <a:ext cx="10225136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/>
              <a:t>0.90 - 1.00 = </a:t>
            </a:r>
            <a:r>
              <a:rPr lang="id-ID" sz="3200" dirty="0" err="1">
                <a:solidFill>
                  <a:srgbClr val="C00000"/>
                </a:solidFill>
              </a:rPr>
              <a:t>excellent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 err="1"/>
              <a:t>classification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0.80 - 0.90 = </a:t>
            </a:r>
            <a:r>
              <a:rPr lang="id-ID" sz="3200" dirty="0" err="1">
                <a:solidFill>
                  <a:srgbClr val="C00000"/>
                </a:solidFill>
              </a:rPr>
              <a:t>good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 err="1"/>
              <a:t>classification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0.70 - 0.80 = </a:t>
            </a:r>
            <a:r>
              <a:rPr lang="id-ID" sz="3200" dirty="0" err="1">
                <a:solidFill>
                  <a:srgbClr val="C00000"/>
                </a:solidFill>
              </a:rPr>
              <a:t>fair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 err="1"/>
              <a:t>classification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0.60 - 0.70 = </a:t>
            </a:r>
            <a:r>
              <a:rPr lang="id-ID" sz="3200" dirty="0" err="1">
                <a:solidFill>
                  <a:srgbClr val="C00000"/>
                </a:solidFill>
              </a:rPr>
              <a:t>poor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 err="1"/>
              <a:t>classification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0.50 - 0.60 = failure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 algn="r">
              <a:buNone/>
            </a:pPr>
            <a:r>
              <a:rPr lang="id-ID" sz="2400" i="1" dirty="0"/>
              <a:t>(Gorunescu, 2011)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AUC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39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340768"/>
            <a:ext cx="11089232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>
                <a:solidFill>
                  <a:srgbClr val="C00000"/>
                </a:solidFill>
              </a:rPr>
              <a:t>Akurasi</a:t>
            </a:r>
            <a:endParaRPr lang="en-US" sz="2000" dirty="0"/>
          </a:p>
          <a:p>
            <a:pPr lvl="1"/>
            <a:r>
              <a:rPr lang="en-US" sz="1800" dirty="0"/>
              <a:t>U</a:t>
            </a:r>
            <a:r>
              <a:rPr lang="id-ID" sz="1800" dirty="0" err="1"/>
              <a:t>kuran</a:t>
            </a:r>
            <a:r>
              <a:rPr lang="id-ID" sz="1800" dirty="0"/>
              <a:t> dari </a:t>
            </a:r>
            <a:r>
              <a:rPr lang="id-ID" sz="1800" dirty="0">
                <a:solidFill>
                  <a:srgbClr val="0070C0"/>
                </a:solidFill>
              </a:rPr>
              <a:t>seberapa baik model </a:t>
            </a:r>
            <a:r>
              <a:rPr lang="id-ID" sz="1800" dirty="0" err="1"/>
              <a:t>mengkorelasikan</a:t>
            </a:r>
            <a:r>
              <a:rPr lang="id-ID" sz="1800" dirty="0"/>
              <a:t> antara hasil dengan atribut dalam data yang telah disediakan</a:t>
            </a:r>
            <a:endParaRPr lang="en-US" sz="1800" dirty="0"/>
          </a:p>
          <a:p>
            <a:pPr lvl="1"/>
            <a:r>
              <a:rPr lang="id-ID" sz="1800" dirty="0"/>
              <a:t>Terdapat berbagai </a:t>
            </a:r>
            <a:r>
              <a:rPr lang="id-ID" sz="1800" dirty="0">
                <a:solidFill>
                  <a:srgbClr val="0070C0"/>
                </a:solidFill>
              </a:rPr>
              <a:t>model akurasi</a:t>
            </a:r>
            <a:r>
              <a:rPr lang="id-ID" sz="1800" dirty="0"/>
              <a:t>, tetapi semua model akurasi tergantung pada data yang digunakan</a:t>
            </a:r>
            <a:endParaRPr lang="id-ID" sz="1100" dirty="0"/>
          </a:p>
          <a:p>
            <a:pPr marL="514350" indent="-514350">
              <a:buFont typeface="+mj-lt"/>
              <a:buAutoNum type="arabicPeriod"/>
            </a:pPr>
            <a:r>
              <a:rPr lang="id-ID" sz="2000" dirty="0">
                <a:solidFill>
                  <a:srgbClr val="C00000"/>
                </a:solidFill>
              </a:rPr>
              <a:t>Kehandalan</a:t>
            </a:r>
            <a:endParaRPr lang="en-US" sz="2000" dirty="0"/>
          </a:p>
          <a:p>
            <a:pPr lvl="1"/>
            <a:r>
              <a:rPr lang="en-US" sz="1800" dirty="0" smtClean="0"/>
              <a:t>U</a:t>
            </a:r>
            <a:r>
              <a:rPr lang="id-ID" sz="1800" dirty="0" err="1"/>
              <a:t>kuran</a:t>
            </a:r>
            <a:r>
              <a:rPr lang="id-ID" sz="1800" dirty="0"/>
              <a:t> di mana model data </a:t>
            </a:r>
            <a:r>
              <a:rPr lang="id-ID" sz="1800" dirty="0" err="1"/>
              <a:t>mining</a:t>
            </a:r>
            <a:r>
              <a:rPr lang="id-ID" sz="1800" dirty="0"/>
              <a:t> diterapkan pada </a:t>
            </a:r>
            <a:r>
              <a:rPr lang="id-ID" sz="1800" dirty="0" err="1">
                <a:solidFill>
                  <a:srgbClr val="0070C0"/>
                </a:solidFill>
              </a:rPr>
              <a:t>dataset</a:t>
            </a:r>
            <a:r>
              <a:rPr lang="id-ID" sz="1800" dirty="0">
                <a:solidFill>
                  <a:srgbClr val="0070C0"/>
                </a:solidFill>
              </a:rPr>
              <a:t> yang berbeda</a:t>
            </a:r>
            <a:endParaRPr lang="en-US" sz="1800" dirty="0">
              <a:solidFill>
                <a:srgbClr val="0070C0"/>
              </a:solidFill>
            </a:endParaRPr>
          </a:p>
          <a:p>
            <a:pPr lvl="1"/>
            <a:r>
              <a:rPr lang="en-US" sz="1800" dirty="0"/>
              <a:t>M</a:t>
            </a:r>
            <a:r>
              <a:rPr lang="id-ID" sz="1800" dirty="0" err="1"/>
              <a:t>odel</a:t>
            </a:r>
            <a:r>
              <a:rPr lang="id-ID" sz="1800" dirty="0"/>
              <a:t> data </a:t>
            </a:r>
            <a:r>
              <a:rPr lang="id-ID" sz="1800" dirty="0" err="1"/>
              <a:t>mining</a:t>
            </a:r>
            <a:r>
              <a:rPr lang="id-ID" sz="1800" dirty="0"/>
              <a:t> dapat diandalkan jika menghasilkan </a:t>
            </a:r>
            <a:r>
              <a:rPr lang="id-ID" sz="1800" dirty="0">
                <a:solidFill>
                  <a:srgbClr val="0070C0"/>
                </a:solidFill>
              </a:rPr>
              <a:t>pola umum </a:t>
            </a:r>
            <a:r>
              <a:rPr lang="en-US" sz="1800" dirty="0">
                <a:solidFill>
                  <a:srgbClr val="0070C0"/>
                </a:solidFill>
              </a:rPr>
              <a:t>yang </a:t>
            </a:r>
            <a:r>
              <a:rPr lang="id-ID" sz="1800" dirty="0">
                <a:solidFill>
                  <a:srgbClr val="0070C0"/>
                </a:solidFill>
              </a:rPr>
              <a:t>sama</a:t>
            </a:r>
            <a:r>
              <a:rPr lang="id-ID" sz="1800" dirty="0"/>
              <a:t> terlepas dari data testing yang disediakan</a:t>
            </a:r>
            <a:endParaRPr lang="id-ID" sz="1100" dirty="0"/>
          </a:p>
          <a:p>
            <a:pPr marL="514350" indent="-514350">
              <a:buFont typeface="+mj-lt"/>
              <a:buAutoNum type="arabicPeriod"/>
            </a:pPr>
            <a:r>
              <a:rPr lang="id-ID" sz="2000" dirty="0">
                <a:solidFill>
                  <a:srgbClr val="C00000"/>
                </a:solidFill>
              </a:rPr>
              <a:t>Kegunaan</a:t>
            </a:r>
            <a:r>
              <a:rPr lang="id-ID" sz="2000" dirty="0"/>
              <a:t> </a:t>
            </a:r>
            <a:endParaRPr lang="en-US" sz="2000" dirty="0"/>
          </a:p>
          <a:p>
            <a:pPr lvl="1"/>
            <a:r>
              <a:rPr lang="en-US" sz="1800" dirty="0"/>
              <a:t>M</a:t>
            </a:r>
            <a:r>
              <a:rPr lang="id-ID" sz="1800" dirty="0" err="1"/>
              <a:t>encakup</a:t>
            </a:r>
            <a:r>
              <a:rPr lang="id-ID" sz="1800" dirty="0"/>
              <a:t> berbagai metrik yang mengukur apakah model tersebut memberikan </a:t>
            </a:r>
            <a:r>
              <a:rPr lang="id-ID" sz="1800" dirty="0">
                <a:solidFill>
                  <a:srgbClr val="0070C0"/>
                </a:solidFill>
              </a:rPr>
              <a:t>informasi yang berguna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654968"/>
            <a:ext cx="11233248" cy="685800"/>
          </a:xfrm>
        </p:spPr>
        <p:txBody>
          <a:bodyPr>
            <a:noAutofit/>
          </a:bodyPr>
          <a:lstStyle/>
          <a:p>
            <a:r>
              <a:rPr lang="id-ID" dirty="0"/>
              <a:t>Kriteria Evaluasi dan Validasi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3472" y="5301208"/>
            <a:ext cx="99619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C00000"/>
                </a:solidFill>
                <a:latin typeface="+mn-lt"/>
              </a:rPr>
              <a:t>Keseimbangan </a:t>
            </a:r>
            <a:r>
              <a:rPr lang="id-ID" sz="2000" dirty="0" err="1">
                <a:solidFill>
                  <a:srgbClr val="C00000"/>
                </a:solidFill>
                <a:latin typeface="+mn-lt"/>
              </a:rPr>
              <a:t>diantaranya</a:t>
            </a:r>
            <a:r>
              <a:rPr lang="id-ID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id-ID" sz="2000" dirty="0">
                <a:latin typeface="+mn-lt"/>
              </a:rPr>
              <a:t>ketiganya diperlukan karena belum tentu model yang akurat adalah handal, dan yang handal atau akurat belum tentu berguna</a:t>
            </a:r>
          </a:p>
        </p:txBody>
      </p:sp>
    </p:spTree>
    <p:extLst>
      <p:ext uri="{BB962C8B-B14F-4D97-AF65-F5344CB8AC3E}">
        <p14:creationId xmlns:p14="http://schemas.microsoft.com/office/powerpoint/2010/main" val="26932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Pembagian </a:t>
            </a:r>
            <a:r>
              <a:rPr lang="id-ID" sz="3200" dirty="0" err="1"/>
              <a:t>dataset</a:t>
            </a:r>
            <a:r>
              <a:rPr lang="id-ID" sz="3200" dirty="0"/>
              <a:t>:</a:t>
            </a:r>
          </a:p>
          <a:p>
            <a:pPr lvl="1"/>
            <a:r>
              <a:rPr lang="id-ID" dirty="0"/>
              <a:t>Dua </a:t>
            </a:r>
            <a:r>
              <a:rPr lang="id-ID" dirty="0" err="1"/>
              <a:t>subset</a:t>
            </a:r>
            <a:r>
              <a:rPr lang="id-ID" dirty="0"/>
              <a:t>: </a:t>
            </a:r>
            <a:r>
              <a:rPr lang="id-ID" dirty="0">
                <a:solidFill>
                  <a:srgbClr val="C00000"/>
                </a:solidFill>
              </a:rPr>
              <a:t>data </a:t>
            </a:r>
            <a:r>
              <a:rPr lang="id-ID" dirty="0" err="1">
                <a:solidFill>
                  <a:srgbClr val="C00000"/>
                </a:solidFill>
              </a:rPr>
              <a:t>training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dan</a:t>
            </a:r>
            <a:r>
              <a:rPr lang="id-ID" dirty="0">
                <a:solidFill>
                  <a:srgbClr val="C00000"/>
                </a:solidFill>
              </a:rPr>
              <a:t> data testing</a:t>
            </a:r>
          </a:p>
          <a:p>
            <a:pPr lvl="1"/>
            <a:r>
              <a:rPr lang="id-ID" dirty="0"/>
              <a:t>Tiga </a:t>
            </a:r>
            <a:r>
              <a:rPr lang="id-ID" dirty="0" err="1"/>
              <a:t>subset</a:t>
            </a:r>
            <a:r>
              <a:rPr lang="id-ID" dirty="0"/>
              <a:t>: </a:t>
            </a:r>
            <a:r>
              <a:rPr lang="id-ID" dirty="0">
                <a:solidFill>
                  <a:srgbClr val="C00000"/>
                </a:solidFill>
              </a:rPr>
              <a:t>data </a:t>
            </a:r>
            <a:r>
              <a:rPr lang="id-ID" dirty="0" err="1">
                <a:solidFill>
                  <a:srgbClr val="C00000"/>
                </a:solidFill>
              </a:rPr>
              <a:t>training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data </a:t>
            </a:r>
            <a:r>
              <a:rPr lang="id-ID" dirty="0" err="1">
                <a:solidFill>
                  <a:srgbClr val="C00000"/>
                </a:solidFill>
              </a:rPr>
              <a:t>validation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data testing</a:t>
            </a:r>
          </a:p>
          <a:p>
            <a:r>
              <a:rPr lang="id-ID" sz="3200" dirty="0"/>
              <a:t>Data </a:t>
            </a:r>
            <a:r>
              <a:rPr lang="id-ID" sz="3200" dirty="0" err="1">
                <a:solidFill>
                  <a:srgbClr val="C00000"/>
                </a:solidFill>
              </a:rPr>
              <a:t>training</a:t>
            </a:r>
            <a:r>
              <a:rPr lang="id-ID" sz="3200" dirty="0">
                <a:solidFill>
                  <a:srgbClr val="C00000"/>
                </a:solidFill>
              </a:rPr>
              <a:t> untuk pembentukan model</a:t>
            </a:r>
            <a:r>
              <a:rPr lang="id-ID" sz="3200" dirty="0"/>
              <a:t>, dan data </a:t>
            </a:r>
            <a:r>
              <a:rPr lang="id-ID" sz="3200" dirty="0">
                <a:solidFill>
                  <a:srgbClr val="C00000"/>
                </a:solidFill>
              </a:rPr>
              <a:t>testing digunakan untuk pengujian model</a:t>
            </a:r>
          </a:p>
          <a:p>
            <a:r>
              <a:rPr lang="en-US" sz="3200" dirty="0" err="1"/>
              <a:t>Pemisahan</a:t>
            </a:r>
            <a:r>
              <a:rPr lang="en-US" sz="3200" dirty="0"/>
              <a:t> data training </a:t>
            </a:r>
            <a:r>
              <a:rPr lang="en-US" sz="3200" dirty="0" err="1"/>
              <a:t>dan</a:t>
            </a:r>
            <a:r>
              <a:rPr lang="en-US" sz="3200" dirty="0"/>
              <a:t> testing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manual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operator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plit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X Validation</a:t>
            </a:r>
            <a:endParaRPr lang="id-ID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Pengujian Model Data Mining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8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7487" y="4365104"/>
            <a:ext cx="5710921" cy="238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340768"/>
            <a:ext cx="11089232" cy="2952328"/>
          </a:xfrm>
        </p:spPr>
        <p:txBody>
          <a:bodyPr/>
          <a:lstStyle/>
          <a:p>
            <a:r>
              <a:rPr lang="en-US" sz="2400" dirty="0" err="1"/>
              <a:t>Latihan</a:t>
            </a:r>
            <a:r>
              <a:rPr lang="en-US" sz="2400" dirty="0"/>
              <a:t>: </a:t>
            </a:r>
            <a:r>
              <a:rPr lang="id-ID" sz="2400" dirty="0"/>
              <a:t>Penentuan </a:t>
            </a:r>
            <a:r>
              <a:rPr lang="en-US" sz="2400" dirty="0" err="1"/>
              <a:t>Kelayakan</a:t>
            </a:r>
            <a:r>
              <a:rPr lang="en-US" sz="2400" dirty="0"/>
              <a:t> </a:t>
            </a:r>
            <a:r>
              <a:rPr lang="en-US" sz="2400" dirty="0" err="1"/>
              <a:t>Kredit</a:t>
            </a:r>
            <a:endParaRPr lang="en-US" sz="2400" dirty="0"/>
          </a:p>
          <a:p>
            <a:r>
              <a:rPr lang="id-ID" sz="2400" dirty="0" smtClean="0"/>
              <a:t>Gunakan </a:t>
            </a:r>
            <a:r>
              <a:rPr lang="id-ID" sz="2400" dirty="0">
                <a:solidFill>
                  <a:srgbClr val="C00000"/>
                </a:solidFill>
              </a:rPr>
              <a:t>dataset </a:t>
            </a:r>
            <a:r>
              <a:rPr lang="id-ID" sz="2400" dirty="0"/>
              <a:t>di bawah:</a:t>
            </a:r>
          </a:p>
          <a:p>
            <a:pPr lvl="1"/>
            <a:r>
              <a:rPr lang="id-ID" sz="2000" dirty="0" err="1" smtClean="0">
                <a:solidFill>
                  <a:srgbClr val="0070C0"/>
                </a:solidFill>
              </a:rPr>
              <a:t>creditapproval-training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r>
              <a:rPr lang="en-US" sz="2000" dirty="0" err="1" smtClean="0">
                <a:solidFill>
                  <a:srgbClr val="0070C0"/>
                </a:solidFill>
              </a:rPr>
              <a:t>xls</a:t>
            </a:r>
            <a:r>
              <a:rPr lang="id-ID" sz="2000" dirty="0" smtClean="0"/>
              <a:t>: </a:t>
            </a:r>
            <a:r>
              <a:rPr lang="id-ID" sz="2000" dirty="0"/>
              <a:t>untuk membuat model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creditapproval-testing.xls</a:t>
            </a:r>
            <a:r>
              <a:rPr lang="id-ID" sz="2000" dirty="0" smtClean="0"/>
              <a:t>: </a:t>
            </a:r>
            <a:r>
              <a:rPr lang="id-ID" sz="2000" dirty="0"/>
              <a:t>untuk menguji model</a:t>
            </a:r>
            <a:endParaRPr lang="en-US" sz="2000" dirty="0"/>
          </a:p>
          <a:p>
            <a:r>
              <a:rPr lang="id-ID" sz="2400" dirty="0"/>
              <a:t>Pisahkan data menjadi dua: </a:t>
            </a:r>
            <a:r>
              <a:rPr lang="id-ID" sz="2400" dirty="0">
                <a:solidFill>
                  <a:srgbClr val="C00000"/>
                </a:solidFill>
              </a:rPr>
              <a:t>data testing</a:t>
            </a:r>
            <a:r>
              <a:rPr lang="id-ID" sz="2400" dirty="0"/>
              <a:t> (10%) dan </a:t>
            </a:r>
            <a:r>
              <a:rPr lang="id-ID" sz="2400" dirty="0">
                <a:solidFill>
                  <a:srgbClr val="C00000"/>
                </a:solidFill>
              </a:rPr>
              <a:t>data training </a:t>
            </a:r>
            <a:r>
              <a:rPr lang="id-ID" sz="2400" dirty="0"/>
              <a:t>(90%)</a:t>
            </a:r>
          </a:p>
          <a:p>
            <a:r>
              <a:rPr lang="id-ID" sz="2400" dirty="0"/>
              <a:t>Jadikan data training sebagai pembentuk model/pola/knowledge, dan data testing untuk pengujian model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767408" y="732464"/>
            <a:ext cx="10363200" cy="53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err="1"/>
              <a:t>Pemisahan</a:t>
            </a:r>
            <a:r>
              <a:rPr lang="en-US" dirty="0"/>
              <a:t> Data Manual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87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52" y="2917368"/>
            <a:ext cx="10938948" cy="279763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pred</a:t>
            </a:r>
            <a:r>
              <a:rPr lang="en-US" dirty="0" smtClean="0"/>
              <a:t> MACET- true MACET: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macet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kenyataannya</a:t>
            </a:r>
            <a:r>
              <a:rPr lang="en-US" dirty="0" smtClean="0"/>
              <a:t> </a:t>
            </a:r>
            <a:r>
              <a:rPr lang="en-US" dirty="0" err="1" smtClean="0"/>
              <a:t>macet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TP</a:t>
            </a:r>
            <a:r>
              <a:rPr lang="en-US" dirty="0" smtClean="0"/>
              <a:t>)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red</a:t>
            </a:r>
            <a:r>
              <a:rPr lang="en-US" dirty="0" smtClean="0"/>
              <a:t> LANCAR-true LANCAR: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kenyataannya</a:t>
            </a:r>
            <a:r>
              <a:rPr lang="en-US" dirty="0" smtClean="0"/>
              <a:t> lancer (</a:t>
            </a:r>
            <a:r>
              <a:rPr lang="en-US" dirty="0" smtClean="0">
                <a:solidFill>
                  <a:srgbClr val="00B050"/>
                </a:solidFill>
              </a:rPr>
              <a:t>TN</a:t>
            </a:r>
            <a:r>
              <a:rPr lang="en-US" dirty="0" smtClean="0"/>
              <a:t>)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red</a:t>
            </a:r>
            <a:r>
              <a:rPr lang="en-US" dirty="0" smtClean="0"/>
              <a:t> MACET-true LANCAR: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macet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kenyataannya</a:t>
            </a:r>
            <a:r>
              <a:rPr lang="en-US" dirty="0" smtClean="0"/>
              <a:t> lancer (</a:t>
            </a:r>
            <a:r>
              <a:rPr lang="en-US" dirty="0" smtClean="0">
                <a:solidFill>
                  <a:srgbClr val="C00000"/>
                </a:solidFill>
              </a:rPr>
              <a:t>FP</a:t>
            </a:r>
            <a:r>
              <a:rPr lang="en-US" dirty="0" smtClean="0"/>
              <a:t>)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red</a:t>
            </a:r>
            <a:r>
              <a:rPr lang="en-US" dirty="0" smtClean="0"/>
              <a:t> LANCAR-true MACET: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kenyataanya</a:t>
            </a:r>
            <a:r>
              <a:rPr lang="en-US" dirty="0" smtClean="0"/>
              <a:t> </a:t>
            </a:r>
            <a:r>
              <a:rPr lang="en-US" dirty="0" err="1" smtClean="0"/>
              <a:t>macet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FN</a:t>
            </a:r>
            <a:r>
              <a:rPr lang="en-US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Confusion Matrix </a:t>
            </a:r>
            <a:r>
              <a:rPr lang="en-US" dirty="0" smtClean="0">
                <a:sym typeface="Wingdings" panose="05000000000000000000" pitchFamily="2" charset="2"/>
              </a:rPr>
              <a:t> Accuracy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52" y="1306107"/>
            <a:ext cx="8966886" cy="150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0683" y="5579899"/>
                <a:ext cx="8818761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TN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FP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53+37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53+37+4+6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=90%</m:t>
                      </m:r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83" y="5579899"/>
                <a:ext cx="8818761" cy="707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419600" y="2125561"/>
            <a:ext cx="2516100" cy="1231431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248128" y="2348880"/>
            <a:ext cx="598487" cy="1565711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00477" y="2125561"/>
            <a:ext cx="539739" cy="3132609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6264" y="2368713"/>
            <a:ext cx="2477889" cy="2251995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1319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Binary </a:t>
            </a:r>
            <a:r>
              <a:rPr lang="en-US" dirty="0" smtClean="0"/>
              <a:t> classification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sensitivitas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spesifitas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setinggi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mungkin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Sensitivitas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true </a:t>
            </a:r>
            <a:r>
              <a:rPr lang="en-US" dirty="0"/>
              <a:t>’positives’ </a:t>
            </a:r>
            <a:r>
              <a:rPr lang="en-US" dirty="0" smtClean="0"/>
              <a:t>yang </a:t>
            </a:r>
            <a:r>
              <a:rPr lang="en-US" dirty="0" err="1" smtClean="0"/>
              <a:t>diindentifikasi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True Positive Rate </a:t>
            </a:r>
            <a:r>
              <a:rPr lang="en-US" dirty="0">
                <a:solidFill>
                  <a:srgbClr val="00B050"/>
                </a:solidFill>
              </a:rPr>
              <a:t>(TP </a:t>
            </a:r>
            <a:r>
              <a:rPr lang="en-US" dirty="0" smtClean="0">
                <a:solidFill>
                  <a:srgbClr val="00B050"/>
                </a:solidFill>
              </a:rPr>
              <a:t>Rate) </a:t>
            </a:r>
            <a:r>
              <a:rPr lang="en-US" dirty="0">
                <a:solidFill>
                  <a:srgbClr val="00B050"/>
                </a:solidFill>
              </a:rPr>
              <a:t>or R</a:t>
            </a:r>
            <a:r>
              <a:rPr lang="en-US" dirty="0" smtClean="0">
                <a:solidFill>
                  <a:srgbClr val="00B050"/>
                </a:solidFill>
              </a:rPr>
              <a:t>ecall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>
                <a:solidFill>
                  <a:srgbClr val="0070C0"/>
                </a:solidFill>
              </a:rPr>
              <a:t>Spesifisitas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/>
              <a:t>true ’negatives’ </a:t>
            </a:r>
            <a:r>
              <a:rPr lang="en-US" dirty="0" smtClean="0"/>
              <a:t>yang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False Negative Rate </a:t>
            </a:r>
            <a:r>
              <a:rPr lang="en-US" dirty="0">
                <a:solidFill>
                  <a:srgbClr val="00B050"/>
                </a:solidFill>
              </a:rPr>
              <a:t>(FN </a:t>
            </a:r>
            <a:r>
              <a:rPr lang="en-US" dirty="0" smtClean="0">
                <a:solidFill>
                  <a:srgbClr val="00B050"/>
                </a:solidFill>
              </a:rPr>
              <a:t>Rate or Precision</a:t>
            </a:r>
            <a:r>
              <a:rPr lang="en-US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Spesifisitas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488" y="3212976"/>
            <a:ext cx="7403576" cy="795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514" y="5229200"/>
            <a:ext cx="7797524" cy="8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86" y="1311672"/>
            <a:ext cx="11155114" cy="533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probabilitas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sebuah</a:t>
            </a:r>
            <a:r>
              <a:rPr lang="en-US" dirty="0" smtClean="0">
                <a:solidFill>
                  <a:srgbClr val="C00000"/>
                </a:solidFill>
              </a:rPr>
              <a:t> classifier </a:t>
            </a:r>
            <a:r>
              <a:rPr lang="en-US" dirty="0" err="1" smtClean="0">
                <a:solidFill>
                  <a:srgbClr val="C00000"/>
                </a:solidFill>
              </a:rPr>
              <a:t>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menghasilkan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klasifikasi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spesifisitas</a:t>
            </a:r>
            <a:endParaRPr lang="en-US" sz="1000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Positive </a:t>
            </a:r>
            <a:r>
              <a:rPr lang="en-US" dirty="0">
                <a:solidFill>
                  <a:srgbClr val="0070C0"/>
                </a:solidFill>
              </a:rPr>
              <a:t>Predictive Value </a:t>
            </a:r>
            <a:r>
              <a:rPr lang="en-US" dirty="0" smtClean="0">
                <a:solidFill>
                  <a:srgbClr val="0070C0"/>
                </a:solidFill>
              </a:rPr>
              <a:t>(PPV)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’positive</a:t>
            </a:r>
            <a:r>
              <a:rPr lang="en-US" dirty="0"/>
              <a:t>’ </a:t>
            </a:r>
            <a:r>
              <a:rPr lang="en-US" dirty="0" smtClean="0"/>
              <a:t>yang </a:t>
            </a:r>
            <a:r>
              <a:rPr lang="en-US" dirty="0" err="1" smtClean="0"/>
              <a:t>terklasifikasi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Negative Predictive Value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NPV)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’negative</a:t>
            </a:r>
            <a:r>
              <a:rPr lang="en-US" dirty="0"/>
              <a:t>’ </a:t>
            </a:r>
            <a:r>
              <a:rPr lang="en-US" dirty="0" smtClean="0"/>
              <a:t>yang </a:t>
            </a:r>
            <a:r>
              <a:rPr lang="en-US" dirty="0" err="1" smtClean="0"/>
              <a:t>terklasifikasi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PPV and NPV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600" y="3597446"/>
            <a:ext cx="62484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992" y="5517232"/>
            <a:ext cx="6535615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1277640"/>
            <a:ext cx="11593288" cy="5333549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Kurva</a:t>
            </a:r>
            <a:r>
              <a:rPr lang="en-US" sz="2200" dirty="0" smtClean="0"/>
              <a:t> ROC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grafik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dimensi</a:t>
            </a:r>
            <a:r>
              <a:rPr lang="en-US" sz="2200" dirty="0" smtClean="0"/>
              <a:t>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TP </a:t>
            </a:r>
            <a:r>
              <a:rPr lang="en-US" sz="2200" dirty="0">
                <a:solidFill>
                  <a:srgbClr val="C00000"/>
                </a:solidFill>
              </a:rPr>
              <a:t>rate </a:t>
            </a:r>
            <a:r>
              <a:rPr lang="en-US" sz="2200" dirty="0" err="1" smtClean="0">
                <a:solidFill>
                  <a:srgbClr val="C00000"/>
                </a:solidFill>
              </a:rPr>
              <a:t>diplot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pada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sumbu</a:t>
            </a:r>
            <a:r>
              <a:rPr lang="en-US" sz="2200" dirty="0" smtClean="0">
                <a:solidFill>
                  <a:srgbClr val="C00000"/>
                </a:solidFill>
              </a:rPr>
              <a:t> Y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 </a:t>
            </a:r>
            <a:r>
              <a:rPr lang="en-US" sz="2200" dirty="0">
                <a:solidFill>
                  <a:srgbClr val="C00000"/>
                </a:solidFill>
              </a:rPr>
              <a:t>FP rate </a:t>
            </a:r>
            <a:r>
              <a:rPr lang="en-US" sz="2200" dirty="0" err="1" smtClean="0">
                <a:solidFill>
                  <a:srgbClr val="C00000"/>
                </a:solidFill>
              </a:rPr>
              <a:t>diplot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pada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sumbu</a:t>
            </a:r>
            <a:r>
              <a:rPr lang="en-US" sz="2200" dirty="0" smtClean="0">
                <a:solidFill>
                  <a:srgbClr val="C00000"/>
                </a:solidFill>
              </a:rPr>
              <a:t> X</a:t>
            </a:r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dirty="0" err="1" smtClean="0"/>
              <a:t>Kurva</a:t>
            </a:r>
            <a:r>
              <a:rPr lang="en-US" sz="2200" dirty="0" smtClean="0"/>
              <a:t> ROC </a:t>
            </a:r>
            <a:r>
              <a:rPr lang="en-US" sz="2200" dirty="0" err="1" smtClean="0"/>
              <a:t>menggambarkan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pertukaran</a:t>
            </a:r>
            <a:r>
              <a:rPr lang="en-US" sz="2200" dirty="0" smtClean="0">
                <a:solidFill>
                  <a:srgbClr val="C00000"/>
                </a:solidFill>
              </a:rPr>
              <a:t> (trade-off) relative </a:t>
            </a:r>
            <a:r>
              <a:rPr lang="en-US" sz="2200" dirty="0" err="1" smtClean="0">
                <a:solidFill>
                  <a:srgbClr val="C00000"/>
                </a:solidFill>
              </a:rPr>
              <a:t>antara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manfaat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/>
              <a:t>(’true positives’)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biaya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/>
              <a:t>(’false positives’)</a:t>
            </a:r>
          </a:p>
          <a:p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Kurva</a:t>
            </a:r>
            <a:r>
              <a:rPr lang="en-US" sz="2200" dirty="0" smtClean="0"/>
              <a:t> ROC : </a:t>
            </a:r>
            <a:r>
              <a:rPr lang="en-US" sz="2200" dirty="0">
                <a:solidFill>
                  <a:srgbClr val="C00000"/>
                </a:solidFill>
              </a:rPr>
              <a:t>discrete</a:t>
            </a:r>
            <a:r>
              <a:rPr lang="en-US" sz="2200" dirty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rgbClr val="C00000"/>
                </a:solidFill>
              </a:rPr>
              <a:t>continuous</a:t>
            </a:r>
            <a:endParaRPr lang="id-ID" sz="2200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Kurva</a:t>
            </a:r>
            <a:r>
              <a:rPr lang="en-US" dirty="0"/>
              <a:t> ROC - AUC (Area Under Curve)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3206803"/>
            <a:ext cx="7855024" cy="36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Kurva</a:t>
            </a:r>
            <a:r>
              <a:rPr lang="en-US" dirty="0" smtClean="0"/>
              <a:t> ROC - AUC (Area Under Curve)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631" y="1340768"/>
            <a:ext cx="662473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dirty="0" smtClean="0"/>
              <a:t>Pertemuan </a:t>
            </a:r>
            <a:r>
              <a:rPr lang="en-US" sz="2800" dirty="0" smtClean="0"/>
              <a:t>2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Proses data mining</a:t>
            </a:r>
            <a:endParaRPr lang="id-ID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295400"/>
            <a:ext cx="11305256" cy="5257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Operator </a:t>
            </a:r>
            <a:r>
              <a:rPr lang="en-US" dirty="0">
                <a:solidFill>
                  <a:srgbClr val="C00000"/>
                </a:solidFill>
              </a:rPr>
              <a:t>Split Data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dataset </a:t>
            </a:r>
            <a:r>
              <a:rPr lang="en-US" dirty="0" err="1" smtClean="0"/>
              <a:t>sebagai</a:t>
            </a:r>
            <a:r>
              <a:rPr lang="en-US" dirty="0" smtClean="0"/>
              <a:t> input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(subsets) </a:t>
            </a:r>
            <a:r>
              <a:rPr lang="en-US" dirty="0" err="1" smtClean="0"/>
              <a:t>dari</a:t>
            </a:r>
            <a:r>
              <a:rPr lang="en-US" dirty="0" smtClean="0"/>
              <a:t> dataset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output ports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Parameter </a:t>
            </a:r>
            <a:r>
              <a:rPr lang="en-US" dirty="0" err="1" smtClean="0">
                <a:solidFill>
                  <a:srgbClr val="C00000"/>
                </a:solidFill>
              </a:rPr>
              <a:t>jenis</a:t>
            </a:r>
            <a:r>
              <a:rPr lang="en-US" dirty="0" smtClean="0">
                <a:solidFill>
                  <a:srgbClr val="C00000"/>
                </a:solidFill>
              </a:rPr>
              <a:t> sampling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subset data sample: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Linear sampling</a:t>
            </a:r>
            <a:r>
              <a:rPr lang="en-US" sz="2600" dirty="0"/>
              <a:t>: Linear sampling </a:t>
            </a:r>
            <a:r>
              <a:rPr lang="en-US" sz="2600" dirty="0" err="1" smtClean="0"/>
              <a:t>membagi</a:t>
            </a:r>
            <a:r>
              <a:rPr lang="en-US" sz="2600" dirty="0" smtClean="0"/>
              <a:t> dataset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tanpa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merubah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urutan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data sample</a:t>
            </a:r>
            <a:endParaRPr lang="en-US" sz="2600" dirty="0"/>
          </a:p>
          <a:p>
            <a:pPr lvl="2"/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data yang </a:t>
            </a:r>
            <a:r>
              <a:rPr lang="en-US" dirty="0" err="1" smtClean="0"/>
              <a:t>berurutan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Shuffled sampling</a:t>
            </a:r>
            <a:r>
              <a:rPr lang="en-US" sz="2600" dirty="0"/>
              <a:t>: Shuffled sampling </a:t>
            </a:r>
            <a:r>
              <a:rPr lang="en-US" sz="2600" dirty="0" err="1" smtClean="0"/>
              <a:t>membangun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(subset) dataset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acak</a:t>
            </a:r>
            <a:r>
              <a:rPr lang="en-US" sz="2600" dirty="0" smtClean="0"/>
              <a:t> (random)</a:t>
            </a:r>
            <a:endParaRPr lang="en-US" sz="2600" dirty="0"/>
          </a:p>
          <a:p>
            <a:pPr lvl="2"/>
            <a:r>
              <a:rPr lang="en-US" dirty="0" smtClean="0"/>
              <a:t>Data </a:t>
            </a:r>
            <a:r>
              <a:rPr lang="en-US" dirty="0" err="1" smtClean="0">
                <a:solidFill>
                  <a:srgbClr val="00B050"/>
                </a:solidFill>
              </a:rPr>
              <a:t>dipilih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secara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acak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data (subsets)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Stratified sampling</a:t>
            </a:r>
            <a:r>
              <a:rPr lang="en-US" sz="2600" dirty="0"/>
              <a:t>: Stratified sampling </a:t>
            </a:r>
            <a:r>
              <a:rPr lang="en-US" sz="2600" dirty="0" err="1"/>
              <a:t>membangun</a:t>
            </a:r>
            <a:r>
              <a:rPr lang="en-US" sz="2600" dirty="0"/>
              <a:t> </a:t>
            </a:r>
            <a:r>
              <a:rPr lang="en-US" sz="2600" dirty="0" smtClean="0"/>
              <a:t>subsets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>
                <a:solidFill>
                  <a:srgbClr val="00B050"/>
                </a:solidFill>
              </a:rPr>
              <a:t>random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memastikan</a:t>
            </a:r>
            <a:r>
              <a:rPr lang="en-US" sz="2600" dirty="0" smtClean="0"/>
              <a:t> </a:t>
            </a:r>
            <a:r>
              <a:rPr lang="en-US" sz="2600" dirty="0" err="1" smtClean="0"/>
              <a:t>bahwa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distribusi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kelas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dalam</a:t>
            </a:r>
            <a:r>
              <a:rPr lang="en-US" sz="2600" dirty="0" smtClean="0">
                <a:solidFill>
                  <a:srgbClr val="00B050"/>
                </a:solidFill>
              </a:rPr>
              <a:t> subsets </a:t>
            </a:r>
            <a:r>
              <a:rPr lang="en-US" sz="2600" dirty="0" err="1" smtClean="0">
                <a:solidFill>
                  <a:srgbClr val="00B050"/>
                </a:solidFill>
              </a:rPr>
              <a:t>sama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dengan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keseluruhan</a:t>
            </a:r>
            <a:r>
              <a:rPr lang="en-US" sz="2600" dirty="0" smtClean="0">
                <a:solidFill>
                  <a:srgbClr val="00B050"/>
                </a:solidFill>
              </a:rPr>
              <a:t> dataset</a:t>
            </a:r>
            <a:endParaRPr lang="en-US" sz="2600" dirty="0"/>
          </a:p>
          <a:p>
            <a:pPr lvl="2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binominal </a:t>
            </a:r>
            <a:r>
              <a:rPr lang="en-US" dirty="0"/>
              <a:t>classification, stratified sampling </a:t>
            </a:r>
            <a:r>
              <a:rPr lang="en-US" dirty="0" err="1" smtClean="0"/>
              <a:t>membangun</a:t>
            </a:r>
            <a:r>
              <a:rPr lang="en-US" dirty="0" smtClean="0"/>
              <a:t> subsets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subset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label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59643" y="755624"/>
            <a:ext cx="10198836" cy="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00" kern="0" dirty="0" err="1" smtClean="0"/>
              <a:t>Pemisahan</a:t>
            </a:r>
            <a:r>
              <a:rPr lang="en-US" sz="3600" kern="0" dirty="0" smtClean="0"/>
              <a:t> Data </a:t>
            </a:r>
            <a:r>
              <a:rPr lang="en-US" sz="3600" kern="0" dirty="0" err="1" smtClean="0"/>
              <a:t>Otomatis</a:t>
            </a:r>
            <a:r>
              <a:rPr lang="en-US" sz="3600" kern="0" dirty="0" smtClean="0"/>
              <a:t> (Split Data)</a:t>
            </a:r>
            <a:endParaRPr lang="id-ID" sz="3600" kern="0" dirty="0"/>
          </a:p>
        </p:txBody>
      </p:sp>
    </p:spTree>
    <p:extLst>
      <p:ext uri="{BB962C8B-B14F-4D97-AF65-F5344CB8AC3E}">
        <p14:creationId xmlns:p14="http://schemas.microsoft.com/office/powerpoint/2010/main" val="2865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319048" cy="4953000"/>
          </a:xfrm>
        </p:spPr>
        <p:txBody>
          <a:bodyPr/>
          <a:lstStyle/>
          <a:p>
            <a:r>
              <a:rPr lang="id-ID" dirty="0"/>
              <a:t>Metode </a:t>
            </a:r>
            <a:r>
              <a:rPr lang="id-ID" dirty="0" err="1"/>
              <a:t>cross-validation</a:t>
            </a:r>
            <a:r>
              <a:rPr lang="id-ID" dirty="0"/>
              <a:t> digunakan untuk </a:t>
            </a:r>
            <a:r>
              <a:rPr lang="id-ID" dirty="0">
                <a:solidFill>
                  <a:srgbClr val="C00000"/>
                </a:solidFill>
              </a:rPr>
              <a:t>menghindari </a:t>
            </a:r>
            <a:r>
              <a:rPr lang="id-ID" dirty="0" err="1">
                <a:solidFill>
                  <a:srgbClr val="C00000"/>
                </a:solidFill>
              </a:rPr>
              <a:t>overlapping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pada data </a:t>
            </a:r>
            <a:r>
              <a:rPr lang="id-ID" dirty="0" smtClean="0"/>
              <a:t>testing</a:t>
            </a:r>
            <a:endParaRPr lang="id-ID" dirty="0"/>
          </a:p>
          <a:p>
            <a:r>
              <a:rPr lang="id-ID" dirty="0" smtClean="0">
                <a:solidFill>
                  <a:srgbClr val="C00000"/>
                </a:solidFill>
              </a:rPr>
              <a:t>Tahapan</a:t>
            </a:r>
            <a:r>
              <a:rPr lang="id-ID" dirty="0" smtClean="0"/>
              <a:t> </a:t>
            </a:r>
            <a:r>
              <a:rPr lang="id-ID" dirty="0" err="1" smtClean="0"/>
              <a:t>cross-validation</a:t>
            </a:r>
            <a:r>
              <a:rPr lang="id-ID" dirty="0" smtClean="0"/>
              <a:t>:</a:t>
            </a:r>
            <a:endParaRPr lang="id-ID" dirty="0"/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Bagi data </a:t>
            </a:r>
            <a:r>
              <a:rPr lang="id-ID" dirty="0"/>
              <a:t>menjadi </a:t>
            </a:r>
            <a:r>
              <a:rPr lang="id-ID" dirty="0">
                <a:solidFill>
                  <a:srgbClr val="0070C0"/>
                </a:solidFill>
              </a:rPr>
              <a:t>k </a:t>
            </a:r>
            <a:r>
              <a:rPr lang="id-ID" dirty="0" err="1">
                <a:solidFill>
                  <a:srgbClr val="0070C0"/>
                </a:solidFill>
              </a:rPr>
              <a:t>subset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/>
              <a:t>yg</a:t>
            </a:r>
            <a:r>
              <a:rPr lang="id-ID" dirty="0"/>
              <a:t> berukuran sama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Gunakan </a:t>
            </a:r>
            <a:r>
              <a:rPr lang="id-ID" dirty="0">
                <a:solidFill>
                  <a:srgbClr val="0070C0"/>
                </a:solidFill>
              </a:rPr>
              <a:t>setiap </a:t>
            </a:r>
            <a:r>
              <a:rPr lang="id-ID" dirty="0" err="1">
                <a:solidFill>
                  <a:srgbClr val="0070C0"/>
                </a:solidFill>
              </a:rPr>
              <a:t>subset</a:t>
            </a:r>
            <a:r>
              <a:rPr lang="id-ID" dirty="0">
                <a:solidFill>
                  <a:srgbClr val="0070C0"/>
                </a:solidFill>
              </a:rPr>
              <a:t> untuk data testing </a:t>
            </a:r>
            <a:r>
              <a:rPr lang="id-ID" dirty="0"/>
              <a:t>dan sisanya untuk data </a:t>
            </a:r>
            <a:r>
              <a:rPr lang="id-ID" dirty="0" err="1"/>
              <a:t>training</a:t>
            </a:r>
            <a:endParaRPr lang="id-ID" dirty="0"/>
          </a:p>
          <a:p>
            <a:r>
              <a:rPr lang="id-ID" dirty="0"/>
              <a:t>Disebut juga dengan </a:t>
            </a:r>
            <a:r>
              <a:rPr lang="id-ID" dirty="0" err="1">
                <a:solidFill>
                  <a:srgbClr val="C00000"/>
                </a:solidFill>
              </a:rPr>
              <a:t>k-fold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cross-validation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id-ID" dirty="0" err="1"/>
              <a:t>Seringkali</a:t>
            </a:r>
            <a:r>
              <a:rPr lang="id-ID" dirty="0"/>
              <a:t> </a:t>
            </a:r>
            <a:r>
              <a:rPr lang="id-ID" dirty="0" err="1"/>
              <a:t>subset</a:t>
            </a:r>
            <a:r>
              <a:rPr lang="id-ID" dirty="0"/>
              <a:t> dibuat </a:t>
            </a:r>
            <a:r>
              <a:rPr lang="id-ID" i="1" dirty="0" err="1"/>
              <a:t>stratified</a:t>
            </a:r>
            <a:r>
              <a:rPr lang="id-ID" dirty="0"/>
              <a:t> (bertingkat) sebelum </a:t>
            </a:r>
            <a:r>
              <a:rPr lang="id-ID" dirty="0" err="1"/>
              <a:t>cross-validation</a:t>
            </a:r>
            <a:r>
              <a:rPr lang="id-ID" dirty="0"/>
              <a:t> dilakukan, karena </a:t>
            </a:r>
            <a:r>
              <a:rPr lang="id-ID" dirty="0">
                <a:solidFill>
                  <a:srgbClr val="C00000"/>
                </a:solidFill>
              </a:rPr>
              <a:t>stratifikasi akan mengurangi variansi</a:t>
            </a:r>
            <a:r>
              <a:rPr lang="id-ID" dirty="0"/>
              <a:t> dari estimasi</a:t>
            </a:r>
            <a:endParaRPr lang="en-US" dirty="0"/>
          </a:p>
          <a:p>
            <a:endParaRPr lang="id-ID" dirty="0">
              <a:sym typeface="Wingdings" pitchFamily="2" charset="2"/>
            </a:endParaRPr>
          </a:p>
          <a:p>
            <a:endParaRPr lang="id-ID" dirty="0"/>
          </a:p>
          <a:p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95400" y="620688"/>
            <a:ext cx="10198836" cy="61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600" kern="0" dirty="0" err="1" smtClean="0"/>
              <a:t>Pemisahan</a:t>
            </a:r>
            <a:r>
              <a:rPr lang="en-US" sz="3600" kern="0" dirty="0" smtClean="0"/>
              <a:t> Data </a:t>
            </a:r>
            <a:r>
              <a:rPr lang="en-US" sz="3600" kern="0" dirty="0" err="1" smtClean="0"/>
              <a:t>Otomatis</a:t>
            </a:r>
            <a:r>
              <a:rPr lang="en-US" sz="3600" kern="0" dirty="0" smtClean="0"/>
              <a:t> (X Validation)</a:t>
            </a:r>
            <a:endParaRPr lang="id-ID" sz="3600" kern="0" dirty="0"/>
          </a:p>
        </p:txBody>
      </p:sp>
    </p:spTree>
    <p:extLst>
      <p:ext uri="{BB962C8B-B14F-4D97-AF65-F5344CB8AC3E}">
        <p14:creationId xmlns:p14="http://schemas.microsoft.com/office/powerpoint/2010/main" val="13143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324248"/>
            <a:ext cx="11305256" cy="4643095"/>
          </a:xfrm>
        </p:spPr>
        <p:txBody>
          <a:bodyPr>
            <a:normAutofit/>
          </a:bodyPr>
          <a:lstStyle/>
          <a:p>
            <a:r>
              <a:rPr lang="id-ID" sz="3200" dirty="0"/>
              <a:t>Metode evaluasi </a:t>
            </a:r>
            <a:r>
              <a:rPr lang="id-ID" sz="3200" dirty="0" err="1"/>
              <a:t>standard</a:t>
            </a:r>
            <a:r>
              <a:rPr lang="id-ID" sz="3200" dirty="0"/>
              <a:t>: </a:t>
            </a:r>
            <a:r>
              <a:rPr lang="en-US" sz="3200" dirty="0">
                <a:solidFill>
                  <a:srgbClr val="C00000"/>
                </a:solidFill>
              </a:rPr>
              <a:t>stratified </a:t>
            </a:r>
            <a:r>
              <a:rPr lang="id-ID" sz="3200" dirty="0">
                <a:solidFill>
                  <a:srgbClr val="C00000"/>
                </a:solidFill>
              </a:rPr>
              <a:t>10</a:t>
            </a:r>
            <a:r>
              <a:rPr lang="en-US" sz="3200" dirty="0">
                <a:solidFill>
                  <a:srgbClr val="C00000"/>
                </a:solidFill>
              </a:rPr>
              <a:t>-fold cross-validation</a:t>
            </a:r>
          </a:p>
          <a:p>
            <a:r>
              <a:rPr lang="id-ID" sz="3200" dirty="0"/>
              <a:t>Mengapa </a:t>
            </a:r>
            <a:r>
              <a:rPr lang="id-ID" sz="3200" dirty="0">
                <a:solidFill>
                  <a:srgbClr val="C00000"/>
                </a:solidFill>
              </a:rPr>
              <a:t>10</a:t>
            </a:r>
            <a:r>
              <a:rPr lang="id-ID" sz="3200" dirty="0"/>
              <a:t>? Hasil dari berbagai percobaan yang ekstensif  dan pembuktian teoritis, menunjukkan bahwa </a:t>
            </a:r>
            <a:r>
              <a:rPr lang="id-ID" sz="3200" dirty="0">
                <a:solidFill>
                  <a:srgbClr val="C00000"/>
                </a:solidFill>
              </a:rPr>
              <a:t>10-fold </a:t>
            </a:r>
            <a:r>
              <a:rPr lang="id-ID" sz="3200" dirty="0" err="1">
                <a:solidFill>
                  <a:srgbClr val="C00000"/>
                </a:solidFill>
              </a:rPr>
              <a:t>cross-validation</a:t>
            </a:r>
            <a:r>
              <a:rPr lang="id-ID" sz="3200" dirty="0">
                <a:solidFill>
                  <a:srgbClr val="C00000"/>
                </a:solidFill>
              </a:rPr>
              <a:t> adalah pilihan terbaik</a:t>
            </a:r>
            <a:r>
              <a:rPr lang="id-ID" sz="3200" dirty="0"/>
              <a:t> untuk mendapatkan hasil validasi yang akurat</a:t>
            </a:r>
          </a:p>
          <a:p>
            <a:r>
              <a:rPr lang="id-ID" sz="3200" dirty="0"/>
              <a:t>10</a:t>
            </a:r>
            <a:r>
              <a:rPr lang="en-US" sz="3200" dirty="0"/>
              <a:t>-fold cross-validation </a:t>
            </a:r>
            <a:r>
              <a:rPr lang="id-ID" sz="3200" dirty="0"/>
              <a:t>akan </a:t>
            </a:r>
            <a:r>
              <a:rPr lang="id-ID" sz="3200" dirty="0">
                <a:solidFill>
                  <a:srgbClr val="C00000"/>
                </a:solidFill>
              </a:rPr>
              <a:t>mengulang pengujian sebanyak 10 kali</a:t>
            </a:r>
            <a:r>
              <a:rPr lang="id-ID" sz="3200" dirty="0"/>
              <a:t> dan </a:t>
            </a:r>
            <a:r>
              <a:rPr lang="id-ID" sz="3200" dirty="0">
                <a:solidFill>
                  <a:srgbClr val="C00000"/>
                </a:solidFill>
              </a:rPr>
              <a:t>hasil pengukuran adalah nilai rata-rata dari 10 kali pengujian</a:t>
            </a:r>
            <a:endParaRPr lang="en-US" sz="3200" dirty="0">
              <a:solidFill>
                <a:srgbClr val="C00000"/>
              </a:solidFill>
            </a:endParaRPr>
          </a:p>
          <a:p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10 Fold </a:t>
            </a:r>
            <a:r>
              <a:rPr lang="id-ID" dirty="0" err="1" smtClean="0"/>
              <a:t>Cross-Validation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54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504" y="6093296"/>
            <a:ext cx="7664896" cy="5337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Orange</a:t>
            </a:r>
            <a:r>
              <a:rPr lang="id-ID" dirty="0"/>
              <a:t>: k-subset (data testing)</a:t>
            </a:r>
            <a:endParaRPr lang="en-US" dirty="0">
              <a:solidFill>
                <a:srgbClr val="C00000"/>
              </a:solidFill>
            </a:endParaRPr>
          </a:p>
          <a:p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/>
              <a:t>10</a:t>
            </a:r>
            <a:r>
              <a:rPr lang="en-US" dirty="0"/>
              <a:t> </a:t>
            </a:r>
            <a:r>
              <a:rPr lang="id-ID" sz="4000" dirty="0"/>
              <a:t>F</a:t>
            </a:r>
            <a:r>
              <a:rPr lang="en-US" sz="4000" dirty="0"/>
              <a:t>old </a:t>
            </a:r>
            <a:r>
              <a:rPr lang="id-ID" sz="4000" dirty="0"/>
              <a:t>C</a:t>
            </a:r>
            <a:r>
              <a:rPr lang="en-US" sz="4000" dirty="0"/>
              <a:t>ross-</a:t>
            </a:r>
            <a:r>
              <a:rPr lang="id-ID" sz="4000" dirty="0"/>
              <a:t>V</a:t>
            </a:r>
            <a:r>
              <a:rPr lang="en-US" sz="4000" dirty="0" err="1"/>
              <a:t>alidation</a:t>
            </a:r>
            <a:endParaRPr lang="id-ID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4676"/>
              </p:ext>
            </p:extLst>
          </p:nvPr>
        </p:nvGraphicFramePr>
        <p:xfrm>
          <a:off x="770237" y="1344250"/>
          <a:ext cx="10726363" cy="4677038"/>
        </p:xfrm>
        <a:graphic>
          <a:graphicData uri="http://schemas.openxmlformats.org/drawingml/2006/table">
            <a:tbl>
              <a:tblPr firstRow="1" firstCol="1" bandCol="1">
                <a:tableStyleId>{073A0DAA-6AF3-43AB-8588-CEC1D06C72B9}</a:tableStyleId>
              </a:tblPr>
              <a:tblGrid>
                <a:gridCol w="213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1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7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7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902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1480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Eksperimen</a:t>
                      </a:r>
                      <a:endParaRPr lang="id-ID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chemeClr val="bg1"/>
                          </a:solidFill>
                        </a:rPr>
                        <a:t>Dataset</a:t>
                      </a:r>
                      <a:endParaRPr lang="id-ID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Akurasi</a:t>
                      </a:r>
                      <a:endParaRPr lang="id-ID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93%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91%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90%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93%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93%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91%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94%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93%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91%</a:t>
                      </a:r>
                      <a:endParaRPr lang="id-ID" sz="16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11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id-ID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90%</a:t>
                      </a:r>
                      <a:endParaRPr lang="id-ID" sz="1600" b="1" dirty="0"/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5962">
                <a:tc gridSpan="11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Akurasi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Rata-Rata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92%</a:t>
                      </a:r>
                      <a:endParaRPr lang="id-ID" sz="1600" b="1" dirty="0"/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4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340768"/>
            <a:ext cx="10801200" cy="5353051"/>
          </a:xfrm>
        </p:spPr>
        <p:txBody>
          <a:bodyPr>
            <a:normAutofit lnSpcReduction="10000"/>
          </a:bodyPr>
          <a:lstStyle/>
          <a:p>
            <a:r>
              <a:rPr lang="id-ID" dirty="0"/>
              <a:t>Komparasi Accuracy dan AUC</a:t>
            </a:r>
          </a:p>
          <a:p>
            <a:endParaRPr lang="en-US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Uji Beda (t-Test)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Urutan model terbaik: 1. C4.5       2. NB 	  3. K-NN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-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id-ID" dirty="0" smtClean="0"/>
              <a:t>Prediksi </a:t>
            </a:r>
            <a:r>
              <a:rPr lang="id-ID" dirty="0" err="1"/>
              <a:t>Elektabilitas</a:t>
            </a:r>
            <a:r>
              <a:rPr lang="id-ID" dirty="0"/>
              <a:t> </a:t>
            </a:r>
            <a:r>
              <a:rPr lang="id-ID" dirty="0" err="1" smtClean="0"/>
              <a:t>Caleg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43716" y="1872614"/>
          <a:ext cx="7467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C4.5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K-NN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92.45%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77.46%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88.72%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0.851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1" y="3725656"/>
            <a:ext cx="6537919" cy="21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1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299716"/>
            <a:ext cx="11233248" cy="5369644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Komparasi Accuracy dan AUC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  <a:p>
            <a:endParaRPr lang="en-US" dirty="0"/>
          </a:p>
          <a:p>
            <a:r>
              <a:rPr lang="id-ID" dirty="0"/>
              <a:t>Uji Beda (t-Test)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en-US" dirty="0"/>
          </a:p>
          <a:p>
            <a:endParaRPr lang="en-US" dirty="0"/>
          </a:p>
          <a:p>
            <a:r>
              <a:rPr lang="id-ID" dirty="0"/>
              <a:t>Urutan model terbaik: 1. NB  </a:t>
            </a:r>
            <a:r>
              <a:rPr lang="en-US" dirty="0"/>
              <a:t>1</a:t>
            </a:r>
            <a:r>
              <a:rPr lang="id-ID" dirty="0"/>
              <a:t>. C4.5 </a:t>
            </a:r>
            <a:r>
              <a:rPr lang="en-US" dirty="0"/>
              <a:t>1</a:t>
            </a:r>
            <a:r>
              <a:rPr lang="id-ID" dirty="0"/>
              <a:t>.</a:t>
            </a:r>
            <a:r>
              <a:rPr lang="id-ID" dirty="0" err="1"/>
              <a:t>k-NN</a:t>
            </a:r>
            <a:r>
              <a:rPr lang="id-ID" dirty="0"/>
              <a:t>  </a:t>
            </a:r>
            <a:r>
              <a:rPr lang="en-US" dirty="0"/>
              <a:t>2</a:t>
            </a:r>
            <a:r>
              <a:rPr lang="id-ID" dirty="0"/>
              <a:t>. RF </a:t>
            </a:r>
            <a:r>
              <a:rPr lang="en-US" dirty="0"/>
              <a:t>2</a:t>
            </a:r>
            <a:r>
              <a:rPr lang="id-ID" dirty="0"/>
              <a:t>.LDA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-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id-ID" dirty="0" smtClean="0"/>
              <a:t>Prediksi </a:t>
            </a:r>
            <a:r>
              <a:rPr lang="id-ID" dirty="0"/>
              <a:t>Kelulusan </a:t>
            </a:r>
            <a:r>
              <a:rPr lang="id-ID" dirty="0" smtClean="0"/>
              <a:t>Mahasiswa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38080" y="1643446"/>
          <a:ext cx="7467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C4.5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K-NN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LDA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RF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88.12%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86.27%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84.96%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59.63%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59.37%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AUC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0.872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0.912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3363998"/>
            <a:ext cx="6249888" cy="269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9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2.2 </a:t>
            </a:r>
            <a:r>
              <a:rPr lang="id-ID" dirty="0">
                <a:solidFill>
                  <a:schemeClr val="tx1"/>
                </a:solidFill>
              </a:rPr>
              <a:t>Proses </a:t>
            </a:r>
            <a:r>
              <a:rPr lang="id-ID" dirty="0" smtClean="0">
                <a:solidFill>
                  <a:schemeClr val="tx1"/>
                </a:solidFill>
              </a:rPr>
              <a:t>Standar </a:t>
            </a:r>
            <a:r>
              <a:rPr lang="id-ID" dirty="0">
                <a:solidFill>
                  <a:schemeClr val="tx1"/>
                </a:solidFill>
              </a:rPr>
              <a:t>pada Data Mining</a:t>
            </a:r>
            <a:r>
              <a:rPr lang="en-US" dirty="0">
                <a:solidFill>
                  <a:schemeClr val="tx1"/>
                </a:solidFill>
              </a:rPr>
              <a:t> (CRISP-DM)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7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1176000" cy="4953000"/>
          </a:xfrm>
        </p:spPr>
        <p:txBody>
          <a:bodyPr>
            <a:normAutofit/>
          </a:bodyPr>
          <a:lstStyle/>
          <a:p>
            <a:r>
              <a:rPr lang="en-US" sz="3200" dirty="0" err="1"/>
              <a:t>Standar</a:t>
            </a:r>
            <a:r>
              <a:rPr lang="en-US" sz="3200" dirty="0"/>
              <a:t> </a:t>
            </a:r>
            <a:r>
              <a:rPr lang="en-US" sz="3200" dirty="0" err="1"/>
              <a:t>lintas</a:t>
            </a:r>
            <a:r>
              <a:rPr lang="en-US" sz="3200" dirty="0"/>
              <a:t> </a:t>
            </a:r>
            <a:r>
              <a:rPr lang="en-US" sz="3200" dirty="0" err="1"/>
              <a:t>industri</a:t>
            </a:r>
            <a:r>
              <a:rPr lang="en-US" sz="3200" dirty="0"/>
              <a:t> </a:t>
            </a:r>
            <a:r>
              <a:rPr lang="en-US" sz="3200" dirty="0" err="1"/>
              <a:t>jelas</a:t>
            </a:r>
            <a:r>
              <a:rPr lang="en-US" sz="3200" dirty="0"/>
              <a:t> </a:t>
            </a:r>
            <a:r>
              <a:rPr lang="en-US" sz="3200" dirty="0" err="1"/>
              <a:t>diperlukan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netral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industri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netral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alat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netral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aplikasi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Cross-Industry </a:t>
            </a:r>
            <a:r>
              <a:rPr lang="en-US" sz="3200" dirty="0">
                <a:solidFill>
                  <a:srgbClr val="C00000"/>
                </a:solidFill>
              </a:rPr>
              <a:t>Standard Process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for Data Mining </a:t>
            </a:r>
            <a:r>
              <a:rPr lang="en-US" sz="3200" dirty="0"/>
              <a:t>(CRISP–DM) </a:t>
            </a:r>
            <a:r>
              <a:rPr lang="en-US" sz="3200" dirty="0" err="1" smtClean="0"/>
              <a:t>dikembangkan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 1996</a:t>
            </a:r>
            <a:r>
              <a:rPr lang="id-ID" sz="3200" dirty="0" smtClean="0"/>
              <a:t> </a:t>
            </a:r>
            <a:r>
              <a:rPr lang="id-ID" sz="3200" i="1" dirty="0"/>
              <a:t>(Chapman, 2000)</a:t>
            </a:r>
            <a:r>
              <a:rPr lang="en-US" sz="3200" i="1" dirty="0"/>
              <a:t> </a:t>
            </a:r>
            <a:endParaRPr lang="id-ID" sz="3200" i="1" dirty="0"/>
          </a:p>
          <a:p>
            <a:r>
              <a:rPr lang="en-US" sz="3200" dirty="0"/>
              <a:t>CRISP-DM </a:t>
            </a:r>
            <a:r>
              <a:rPr lang="en-US" sz="3200" dirty="0" err="1"/>
              <a:t>menyediakan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proses </a:t>
            </a:r>
            <a:r>
              <a:rPr lang="en-US" sz="3200" dirty="0" err="1">
                <a:solidFill>
                  <a:srgbClr val="C00000"/>
                </a:solidFill>
              </a:rPr>
              <a:t>standar</a:t>
            </a:r>
            <a:r>
              <a:rPr lang="en-US" sz="3200" dirty="0">
                <a:solidFill>
                  <a:srgbClr val="C00000"/>
                </a:solidFill>
              </a:rPr>
              <a:t> yang nonproprietary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tersedia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secara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bebas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menyesuaikan</a:t>
            </a:r>
            <a:r>
              <a:rPr lang="en-US" sz="3200" dirty="0"/>
              <a:t> data mining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pemecahan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unit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penelitian</a:t>
            </a:r>
            <a:r>
              <a:rPr lang="en-US" sz="3200" dirty="0" smtClean="0"/>
              <a:t>. </a:t>
            </a:r>
            <a:endParaRPr lang="id-ID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Mining Standard </a:t>
            </a:r>
            <a:r>
              <a:rPr lang="id-ID" dirty="0" err="1"/>
              <a:t>Process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45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 smtClean="0"/>
              <a:t>CRISP-DM</a:t>
            </a:r>
            <a:endParaRPr lang="id-ID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773" y="1406872"/>
            <a:ext cx="9554454" cy="4220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1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Nyatakan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jelas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tujuan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sebuah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proyek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kebutuhannya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kaitannya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unit </a:t>
            </a:r>
            <a:r>
              <a:rPr lang="en-US" sz="3200" dirty="0" err="1" smtClean="0"/>
              <a:t>bisnis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kesatuan</a:t>
            </a:r>
            <a:endParaRPr lang="en-US" sz="3200" dirty="0"/>
          </a:p>
          <a:p>
            <a:r>
              <a:rPr lang="en-US" sz="3200" dirty="0" err="1"/>
              <a:t>Terjemahkan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batasan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rumusan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definisi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masalah</a:t>
            </a:r>
            <a:r>
              <a:rPr lang="en-US" sz="3200" dirty="0">
                <a:solidFill>
                  <a:srgbClr val="C00000"/>
                </a:solidFill>
              </a:rPr>
              <a:t> data </a:t>
            </a:r>
            <a:r>
              <a:rPr lang="en-US" sz="3200" dirty="0" smtClean="0">
                <a:solidFill>
                  <a:srgbClr val="C00000"/>
                </a:solidFill>
              </a:rPr>
              <a:t>mining</a:t>
            </a:r>
          </a:p>
          <a:p>
            <a:r>
              <a:rPr lang="en-US" sz="3200" dirty="0" err="1" smtClean="0"/>
              <a:t>Siapkan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strategi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awal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untuk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mencapai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tujuan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tersebut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Rancang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apa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akan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dibangun</a:t>
            </a:r>
            <a:endParaRPr lang="id-ID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1. Business Understandin</a:t>
            </a:r>
            <a:r>
              <a:rPr lang="en-US" dirty="0" smtClean="0"/>
              <a:t>g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2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proses </a:t>
            </a:r>
            <a:r>
              <a:rPr lang="en-US" dirty="0" err="1" smtClean="0"/>
              <a:t>menambang</a:t>
            </a:r>
            <a:r>
              <a:rPr lang="en-US" dirty="0" smtClean="0"/>
              <a:t>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proses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Penambangan</a:t>
            </a:r>
            <a:r>
              <a:rPr lang="en-US" dirty="0" smtClean="0"/>
              <a:t> data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Kumpulkan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>
                <a:solidFill>
                  <a:srgbClr val="C00000"/>
                </a:solidFill>
              </a:rPr>
              <a:t>data</a:t>
            </a:r>
          </a:p>
          <a:p>
            <a:r>
              <a:rPr lang="nn-NO" sz="3200" dirty="0">
                <a:solidFill>
                  <a:srgbClr val="C00000"/>
                </a:solidFill>
              </a:rPr>
              <a:t>Gunakan analisis data eksplorasi </a:t>
            </a:r>
            <a:r>
              <a:rPr lang="nn-NO" sz="3200" dirty="0">
                <a:solidFill>
                  <a:schemeClr val="tx1"/>
                </a:solidFill>
              </a:rPr>
              <a:t>untuk membiasakan diri dengan data dan menemukan wawasan </a:t>
            </a:r>
            <a:r>
              <a:rPr lang="nn-NO" sz="3200" dirty="0" smtClean="0">
                <a:solidFill>
                  <a:schemeClr val="tx1"/>
                </a:solidFill>
              </a:rPr>
              <a:t>awal (insight)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Evaluasi</a:t>
            </a:r>
            <a:r>
              <a:rPr lang="en-US" sz="3200" dirty="0" smtClean="0"/>
              <a:t> </a:t>
            </a:r>
            <a:r>
              <a:rPr lang="en-US" sz="3200" dirty="0" err="1" smtClean="0"/>
              <a:t>kualitas</a:t>
            </a:r>
            <a:r>
              <a:rPr lang="en-US" sz="3200" dirty="0" smtClean="0"/>
              <a:t> </a:t>
            </a:r>
            <a:r>
              <a:rPr lang="en-US" sz="3200" dirty="0"/>
              <a:t>data</a:t>
            </a:r>
            <a:endParaRPr lang="id-ID" sz="3200" dirty="0"/>
          </a:p>
          <a:p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diinginkan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C00000"/>
                </a:solidFill>
              </a:rPr>
              <a:t>pilih</a:t>
            </a:r>
            <a:r>
              <a:rPr lang="en-US" sz="3200" dirty="0">
                <a:solidFill>
                  <a:srgbClr val="C00000"/>
                </a:solidFill>
              </a:rPr>
              <a:t> subset </a:t>
            </a:r>
            <a:r>
              <a:rPr lang="en-US" sz="3200" dirty="0" err="1">
                <a:solidFill>
                  <a:srgbClr val="C00000"/>
                </a:solidFill>
              </a:rPr>
              <a:t>menarik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yang </a:t>
            </a:r>
            <a:r>
              <a:rPr lang="en-US" sz="3200" dirty="0" err="1"/>
              <a:t>mungkin</a:t>
            </a:r>
            <a:r>
              <a:rPr lang="en-US" sz="3200" dirty="0"/>
              <a:t> </a:t>
            </a:r>
            <a:r>
              <a:rPr lang="en-US" sz="3200" dirty="0" err="1"/>
              <a:t>berisi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ditindaklanjuti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2. Data </a:t>
            </a:r>
            <a:r>
              <a:rPr lang="id-ID" dirty="0" err="1" smtClean="0"/>
              <a:t>Understanding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3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Persiapkan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data set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data </a:t>
            </a:r>
            <a:r>
              <a:rPr lang="en-US" sz="3200" dirty="0" err="1">
                <a:solidFill>
                  <a:srgbClr val="C00000"/>
                </a:solidFill>
              </a:rPr>
              <a:t>mentah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awal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yang </a:t>
            </a:r>
            <a:r>
              <a:rPr lang="en-US" sz="3200" dirty="0" err="1">
                <a:solidFill>
                  <a:schemeClr val="tx1"/>
                </a:solidFill>
              </a:rPr>
              <a:t>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digunakan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semua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tahap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berikutnya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Pilih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kasus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variabel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ingin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dianalis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analisis</a:t>
            </a:r>
            <a:endParaRPr lang="en-US" sz="3200" dirty="0"/>
          </a:p>
          <a:p>
            <a:r>
              <a:rPr lang="en-US" sz="3200" dirty="0" err="1" smtClean="0"/>
              <a:t>Lakukan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pembersihan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integrasi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reduksi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transformasi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/>
              <a:t>data</a:t>
            </a:r>
            <a:r>
              <a:rPr lang="en-US" sz="3200" dirty="0" smtClean="0"/>
              <a:t>,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</a:t>
            </a:r>
            <a:r>
              <a:rPr lang="en-US" sz="3200" dirty="0" err="1" smtClean="0"/>
              <a:t>siap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pemodelan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tools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Data </a:t>
            </a:r>
            <a:r>
              <a:rPr lang="id-ID" dirty="0" err="1" smtClean="0"/>
              <a:t>Preparation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Pilih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aplikasikan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pemodelan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yang </a:t>
            </a:r>
            <a:r>
              <a:rPr lang="en-US" dirty="0" err="1" smtClean="0">
                <a:solidFill>
                  <a:srgbClr val="C00000"/>
                </a:solidFill>
              </a:rPr>
              <a:t>sesuai</a:t>
            </a:r>
            <a:endParaRPr lang="id-ID" dirty="0"/>
          </a:p>
          <a:p>
            <a:r>
              <a:rPr lang="en-US" dirty="0" err="1" smtClean="0">
                <a:solidFill>
                  <a:srgbClr val="C00000"/>
                </a:solidFill>
              </a:rPr>
              <a:t>Sesuaikan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pengaturan</a:t>
            </a:r>
            <a:r>
              <a:rPr lang="en-US" dirty="0" smtClean="0">
                <a:solidFill>
                  <a:srgbClr val="C00000"/>
                </a:solidFill>
              </a:rPr>
              <a:t> model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mengoptimalkan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id-ID" dirty="0"/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data mining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beberapa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teknik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berbeda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kembali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tahapan</a:t>
            </a:r>
            <a:r>
              <a:rPr lang="en-US" dirty="0" smtClean="0">
                <a:solidFill>
                  <a:srgbClr val="C00000"/>
                </a:solidFill>
              </a:rPr>
              <a:t> data </a:t>
            </a:r>
            <a:r>
              <a:rPr lang="en-US" dirty="0">
                <a:solidFill>
                  <a:srgbClr val="C00000"/>
                </a:solidFill>
              </a:rPr>
              <a:t>preparation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data mining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4. Modeling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Evaluasi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kualitas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efektivitas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atau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beberapa</a:t>
            </a:r>
            <a:r>
              <a:rPr lang="en-US" dirty="0" smtClean="0">
                <a:solidFill>
                  <a:srgbClr val="C00000"/>
                </a:solidFill>
              </a:rPr>
              <a:t> model yang </a:t>
            </a:r>
            <a:r>
              <a:rPr lang="en-US" dirty="0" err="1" smtClean="0">
                <a:solidFill>
                  <a:srgbClr val="C00000"/>
                </a:solidFill>
              </a:rPr>
              <a:t>dihasilkan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model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endParaRPr lang="id-ID" dirty="0"/>
          </a:p>
          <a:p>
            <a:r>
              <a:rPr lang="en-US" dirty="0" err="1" smtClean="0">
                <a:solidFill>
                  <a:srgbClr val="C00000"/>
                </a:solidFill>
              </a:rPr>
              <a:t>Tentukan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apakah</a:t>
            </a:r>
            <a:r>
              <a:rPr lang="en-US" dirty="0" smtClean="0">
                <a:solidFill>
                  <a:srgbClr val="C00000"/>
                </a:solidFill>
              </a:rPr>
              <a:t> model </a:t>
            </a:r>
            <a:r>
              <a:rPr lang="en-US" dirty="0" err="1" smtClean="0">
                <a:solidFill>
                  <a:srgbClr val="C00000"/>
                </a:solidFill>
              </a:rPr>
              <a:t>sesuai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tujuan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i="1" dirty="0" smtClean="0"/>
              <a:t>Business Understanding</a:t>
            </a:r>
            <a:endParaRPr lang="id-ID" i="1" dirty="0"/>
          </a:p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diperhitungkan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memadai</a:t>
            </a:r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Ambil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keputusan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mining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5. </a:t>
            </a:r>
            <a:r>
              <a:rPr lang="id-ID" dirty="0" err="1" smtClean="0"/>
              <a:t>Evaluation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7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Manfaatkan</a:t>
            </a:r>
            <a:r>
              <a:rPr lang="en-US" sz="3200" dirty="0" smtClean="0">
                <a:solidFill>
                  <a:srgbClr val="C00000"/>
                </a:solidFill>
              </a:rPr>
              <a:t> model yang </a:t>
            </a:r>
            <a:r>
              <a:rPr lang="en-US" sz="3200" dirty="0" err="1" smtClean="0">
                <a:solidFill>
                  <a:srgbClr val="C00000"/>
                </a:solidFill>
              </a:rPr>
              <a:t>dihasilkan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dirty="0" err="1" smtClean="0"/>
              <a:t>Pembuatan</a:t>
            </a:r>
            <a:r>
              <a:rPr lang="en-US" dirty="0" smtClean="0"/>
              <a:t> model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berarti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penyelesaian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sebuah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proyek</a:t>
            </a:r>
            <a:endParaRPr lang="id-ID" dirty="0" smtClean="0"/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simple deployment</a:t>
            </a:r>
            <a:r>
              <a:rPr lang="en-US" sz="3200" dirty="0" smtClean="0"/>
              <a:t>:</a:t>
            </a:r>
          </a:p>
          <a:p>
            <a:pPr lvl="1"/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laporan</a:t>
            </a:r>
            <a:endParaRPr lang="id-ID" dirty="0" smtClean="0">
              <a:solidFill>
                <a:srgbClr val="0070C0"/>
              </a:solidFill>
            </a:endParaRP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deployment yang </a:t>
            </a:r>
            <a:r>
              <a:rPr lang="en-US" dirty="0" err="1" smtClean="0">
                <a:solidFill>
                  <a:srgbClr val="C00000"/>
                </a:solidFill>
              </a:rPr>
              <a:t>lebih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kompleks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proses </a:t>
            </a:r>
            <a:r>
              <a:rPr lang="en-US" dirty="0">
                <a:solidFill>
                  <a:srgbClr val="0070C0"/>
                </a:solidFill>
              </a:rPr>
              <a:t>data </a:t>
            </a:r>
            <a:r>
              <a:rPr lang="en-US" dirty="0" smtClean="0">
                <a:solidFill>
                  <a:srgbClr val="0070C0"/>
                </a:solidFill>
              </a:rPr>
              <a:t>mining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secara</a:t>
            </a:r>
            <a:r>
              <a:rPr lang="en-US" dirty="0" smtClean="0">
                <a:solidFill>
                  <a:srgbClr val="0070C0"/>
                </a:solidFill>
              </a:rPr>
              <a:t> parallel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lain</a:t>
            </a:r>
            <a:endParaRPr lang="id-ID" dirty="0"/>
          </a:p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bisnis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pelanggan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sering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melakukan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deployment </a:t>
            </a:r>
            <a:r>
              <a:rPr lang="en-US" sz="3200" dirty="0" err="1" smtClean="0">
                <a:solidFill>
                  <a:srgbClr val="C00000"/>
                </a:solidFill>
              </a:rPr>
              <a:t>berdasarkan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>
                <a:solidFill>
                  <a:srgbClr val="C00000"/>
                </a:solidFill>
              </a:rPr>
              <a:t>model</a:t>
            </a:r>
            <a:endParaRPr lang="id-ID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6. </a:t>
            </a:r>
            <a:r>
              <a:rPr lang="id-ID" dirty="0" err="1" smtClean="0"/>
              <a:t>Deployment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620689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CRISP-DM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772816"/>
            <a:ext cx="10363200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Heating Oil Consumption – Attribute Correlation</a:t>
            </a:r>
          </a:p>
          <a:p>
            <a:r>
              <a:rPr lang="en-US" i="1" dirty="0" smtClean="0"/>
              <a:t>(</a:t>
            </a:r>
            <a:r>
              <a:rPr lang="en-US" i="1" dirty="0"/>
              <a:t>Matthew </a:t>
            </a:r>
            <a:r>
              <a:rPr lang="en-US" i="1" dirty="0" smtClean="0"/>
              <a:t>North, Data </a:t>
            </a:r>
            <a:r>
              <a:rPr lang="en-US" i="1" dirty="0"/>
              <a:t>Mining for the </a:t>
            </a:r>
            <a:r>
              <a:rPr lang="en-US" i="1" dirty="0" smtClean="0"/>
              <a:t>Masses, 2012,</a:t>
            </a:r>
            <a:br>
              <a:rPr lang="en-US" i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Chapter 4 Correlation, pp. 59-72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Dataset: </a:t>
            </a:r>
            <a:r>
              <a:rPr lang="en-US" i="1" dirty="0" smtClean="0">
                <a:solidFill>
                  <a:srgbClr val="0070C0"/>
                </a:solidFill>
              </a:rPr>
              <a:t>HeatingOil.csv</a:t>
            </a:r>
            <a:endParaRPr lang="id-ID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319048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Sarah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i="1" dirty="0" smtClean="0"/>
              <a:t>regional </a:t>
            </a:r>
            <a:r>
              <a:rPr lang="en-US" i="1" dirty="0"/>
              <a:t>sales manager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bahan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bakar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fosil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nasional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untuk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pemanas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rumah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/>
              <a:t>Gejolak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baru-baru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variabilitas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Sarah.</a:t>
            </a:r>
          </a:p>
          <a:p>
            <a:endParaRPr lang="en-US" dirty="0" smtClean="0"/>
          </a:p>
          <a:p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faktor</a:t>
            </a:r>
            <a:r>
              <a:rPr lang="en-US" dirty="0">
                <a:solidFill>
                  <a:srgbClr val="C00000"/>
                </a:solidFill>
              </a:rPr>
              <a:t> lain yang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mempengaruhi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permintaan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 smtClean="0"/>
              <a:t>domestik</a:t>
            </a:r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Faktor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apa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terkait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penggunaan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minyak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pemanas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inventarisnya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mengantisipasi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permintaan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Sarah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data mining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membantunya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4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Tujuan</a:t>
            </a:r>
            <a:r>
              <a:rPr lang="en-US" dirty="0"/>
              <a:t> Sarah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bagaimana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perusahaannya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berhasil</a:t>
            </a:r>
            <a:r>
              <a:rPr lang="en-US" dirty="0">
                <a:solidFill>
                  <a:srgbClr val="C00000"/>
                </a:solidFill>
              </a:rPr>
              <a:t> di </a:t>
            </a:r>
            <a:r>
              <a:rPr lang="en-US" dirty="0" err="1">
                <a:solidFill>
                  <a:srgbClr val="C00000"/>
                </a:solidFill>
              </a:rPr>
              <a:t>pasar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minyak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pemanas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rumah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banyak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faktor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memengaruhi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konsumsi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minyak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pemanas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menyelidiki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hubungan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antara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sejumlah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faktor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tersebut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memantau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menanggapi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permintaan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minyak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pemanas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lebih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baik</a:t>
            </a:r>
            <a:r>
              <a:rPr lang="en-US" dirty="0"/>
              <a:t>.</a:t>
            </a:r>
          </a:p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korelasi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selidiki</a:t>
            </a:r>
            <a:endParaRPr lang="en-US" dirty="0"/>
          </a:p>
          <a:p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smtClean="0"/>
              <a:t>dataset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Business Understanding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20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295400"/>
            <a:ext cx="11162208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menyelidiki</a:t>
            </a:r>
            <a:r>
              <a:rPr lang="en-US" dirty="0"/>
              <a:t> </a:t>
            </a:r>
            <a:r>
              <a:rPr lang="en-US" dirty="0" err="1"/>
              <a:t>pertanyaannya</a:t>
            </a:r>
            <a:r>
              <a:rPr lang="en-US" dirty="0"/>
              <a:t>, Sarah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kami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matriks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korelasi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atribut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data </a:t>
            </a:r>
            <a:r>
              <a:rPr lang="en-US" dirty="0" err="1"/>
              <a:t>perusahaan</a:t>
            </a:r>
            <a:r>
              <a:rPr lang="en-US" dirty="0"/>
              <a:t> Sarah yang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database </a:t>
            </a:r>
            <a:r>
              <a:rPr lang="en-US" dirty="0" err="1"/>
              <a:t>penagihan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kami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pPr lvl="1"/>
            <a:r>
              <a:rPr lang="en-US" sz="2500" dirty="0" smtClean="0">
                <a:solidFill>
                  <a:srgbClr val="0070C0"/>
                </a:solidFill>
              </a:rPr>
              <a:t>Insulation</a:t>
            </a:r>
            <a:r>
              <a:rPr lang="en-US" sz="2500" dirty="0"/>
              <a:t>: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 smtClean="0"/>
              <a:t>tingkat</a:t>
            </a:r>
            <a:r>
              <a:rPr lang="en-US" sz="2500" dirty="0" smtClean="0"/>
              <a:t> </a:t>
            </a:r>
            <a:r>
              <a:rPr lang="en-US" sz="2500" dirty="0" err="1"/>
              <a:t>kepadatan</a:t>
            </a:r>
            <a:r>
              <a:rPr lang="en-US" sz="2500" dirty="0"/>
              <a:t>, </a:t>
            </a:r>
            <a:r>
              <a:rPr lang="en-US" sz="2500" dirty="0" err="1"/>
              <a:t>mulai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smtClean="0"/>
              <a:t>1-10, </a:t>
            </a:r>
            <a:r>
              <a:rPr lang="en-US" sz="2500" dirty="0"/>
              <a:t>yang </a:t>
            </a:r>
            <a:r>
              <a:rPr lang="en-US" sz="2500" dirty="0" err="1"/>
              <a:t>menunjukkan</a:t>
            </a:r>
            <a:r>
              <a:rPr lang="en-US" sz="2500" dirty="0"/>
              <a:t> </a:t>
            </a:r>
            <a:r>
              <a:rPr lang="en-US" sz="2500" dirty="0" err="1"/>
              <a:t>ketebalan</a:t>
            </a:r>
            <a:r>
              <a:rPr lang="en-US" sz="2500" dirty="0"/>
              <a:t> </a:t>
            </a:r>
            <a:r>
              <a:rPr lang="en-US" sz="2500" dirty="0" err="1"/>
              <a:t>isolasi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.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tingkat</a:t>
            </a:r>
            <a:r>
              <a:rPr lang="en-US" sz="2500" dirty="0"/>
              <a:t> </a:t>
            </a:r>
            <a:r>
              <a:rPr lang="en-US" sz="2500" dirty="0" err="1"/>
              <a:t>kepadatan</a:t>
            </a:r>
            <a:r>
              <a:rPr lang="en-US" sz="2500" dirty="0"/>
              <a:t> </a:t>
            </a:r>
            <a:r>
              <a:rPr lang="en-US" sz="2500" dirty="0" smtClean="0"/>
              <a:t>1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isolasi</a:t>
            </a:r>
            <a:r>
              <a:rPr lang="en-US" sz="2500" dirty="0"/>
              <a:t> yang </a:t>
            </a:r>
            <a:r>
              <a:rPr lang="en-US" sz="2500" dirty="0" err="1"/>
              <a:t>buruk</a:t>
            </a:r>
            <a:r>
              <a:rPr lang="en-US" sz="2500" dirty="0"/>
              <a:t>, </a:t>
            </a:r>
            <a:r>
              <a:rPr lang="en-US" sz="2500" dirty="0" err="1"/>
              <a:t>sedangkan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kepadatan</a:t>
            </a:r>
            <a:r>
              <a:rPr lang="en-US" sz="2500" dirty="0"/>
              <a:t> </a:t>
            </a:r>
            <a:r>
              <a:rPr lang="en-US" sz="2500" dirty="0" smtClean="0"/>
              <a:t>10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isolasi</a:t>
            </a:r>
            <a:r>
              <a:rPr lang="en-US" sz="2500" dirty="0"/>
              <a:t> yang </a:t>
            </a:r>
            <a:r>
              <a:rPr lang="en-US" sz="2500" dirty="0" err="1"/>
              <a:t>sangat</a:t>
            </a:r>
            <a:r>
              <a:rPr lang="en-US" sz="2500" dirty="0"/>
              <a:t> </a:t>
            </a:r>
            <a:r>
              <a:rPr lang="en-US" sz="2500" dirty="0" err="1"/>
              <a:t>baik</a:t>
            </a:r>
            <a:endParaRPr lang="en-US" sz="2500" dirty="0"/>
          </a:p>
          <a:p>
            <a:pPr lvl="1"/>
            <a:r>
              <a:rPr lang="en-US" sz="2500" dirty="0">
                <a:solidFill>
                  <a:srgbClr val="0070C0"/>
                </a:solidFill>
              </a:rPr>
              <a:t>Temperature</a:t>
            </a:r>
            <a:r>
              <a:rPr lang="en-US" sz="2500" dirty="0"/>
              <a:t>: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suhu</a:t>
            </a:r>
            <a:r>
              <a:rPr lang="en-US" sz="2500" dirty="0"/>
              <a:t> </a:t>
            </a:r>
            <a:r>
              <a:rPr lang="en-US" sz="2500" dirty="0" err="1"/>
              <a:t>lingkungan</a:t>
            </a:r>
            <a:r>
              <a:rPr lang="en-US" sz="2500" dirty="0"/>
              <a:t> </a:t>
            </a:r>
            <a:r>
              <a:rPr lang="en-US" sz="2500" dirty="0" err="1"/>
              <a:t>luar</a:t>
            </a:r>
            <a:r>
              <a:rPr lang="en-US" sz="2500" dirty="0"/>
              <a:t> </a:t>
            </a:r>
            <a:r>
              <a:rPr lang="en-US" sz="2500" dirty="0" err="1"/>
              <a:t>ruangan</a:t>
            </a:r>
            <a:r>
              <a:rPr lang="en-US" sz="2500" dirty="0"/>
              <a:t> rata-rata di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selama</a:t>
            </a:r>
            <a:r>
              <a:rPr lang="en-US" sz="2500" dirty="0"/>
              <a:t> </a:t>
            </a:r>
            <a:r>
              <a:rPr lang="en-US" sz="2500" dirty="0" err="1"/>
              <a:t>setahun</a:t>
            </a:r>
            <a:r>
              <a:rPr lang="en-US" sz="2500" dirty="0"/>
              <a:t> </a:t>
            </a:r>
            <a:r>
              <a:rPr lang="en-US" sz="2500" dirty="0" err="1"/>
              <a:t>terakhir</a:t>
            </a:r>
            <a:r>
              <a:rPr lang="en-US" sz="2500" dirty="0"/>
              <a:t>, </a:t>
            </a:r>
            <a:r>
              <a:rPr lang="en-US" sz="2500" dirty="0" err="1"/>
              <a:t>diukur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derajat</a:t>
            </a:r>
            <a:r>
              <a:rPr lang="en-US" sz="2500" dirty="0"/>
              <a:t> Fahrenheit</a:t>
            </a:r>
          </a:p>
          <a:p>
            <a:pPr lvl="1"/>
            <a:r>
              <a:rPr lang="en-US" sz="2500" dirty="0" err="1">
                <a:solidFill>
                  <a:srgbClr val="0070C0"/>
                </a:solidFill>
              </a:rPr>
              <a:t>Heating_Oil</a:t>
            </a:r>
            <a:r>
              <a:rPr lang="en-US" sz="2500" dirty="0"/>
              <a:t>: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total unit </a:t>
            </a:r>
            <a:r>
              <a:rPr lang="en-US" sz="2500" dirty="0" err="1"/>
              <a:t>minyak</a:t>
            </a:r>
            <a:r>
              <a:rPr lang="en-US" sz="2500" dirty="0"/>
              <a:t> </a:t>
            </a:r>
            <a:r>
              <a:rPr lang="en-US" sz="2500" dirty="0" err="1"/>
              <a:t>pemanas</a:t>
            </a:r>
            <a:r>
              <a:rPr lang="en-US" sz="2500" dirty="0"/>
              <a:t> yang </a:t>
            </a:r>
            <a:r>
              <a:rPr lang="en-US" sz="2500" dirty="0" err="1"/>
              <a:t>dibeli</a:t>
            </a:r>
            <a:r>
              <a:rPr lang="en-US" sz="2500" dirty="0"/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dirty="0" err="1"/>
              <a:t>pemilik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 </a:t>
            </a:r>
            <a:r>
              <a:rPr lang="en-US" sz="2500" dirty="0" err="1"/>
              <a:t>selama</a:t>
            </a:r>
            <a:r>
              <a:rPr lang="en-US" sz="2500" dirty="0"/>
              <a:t> </a:t>
            </a:r>
            <a:r>
              <a:rPr lang="en-US" sz="2500" dirty="0" err="1"/>
              <a:t>setahun</a:t>
            </a:r>
            <a:r>
              <a:rPr lang="en-US" sz="2500" dirty="0"/>
              <a:t> </a:t>
            </a:r>
            <a:r>
              <a:rPr lang="en-US" sz="2500" dirty="0" err="1"/>
              <a:t>terakhir</a:t>
            </a:r>
            <a:endParaRPr lang="en-US" sz="2500" dirty="0"/>
          </a:p>
          <a:p>
            <a:pPr lvl="1"/>
            <a:r>
              <a:rPr lang="en-US" sz="2500" dirty="0" err="1">
                <a:solidFill>
                  <a:srgbClr val="0070C0"/>
                </a:solidFill>
              </a:rPr>
              <a:t>Num_Occupants</a:t>
            </a:r>
            <a:r>
              <a:rPr lang="en-US" sz="2500" dirty="0"/>
              <a:t>: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total </a:t>
            </a:r>
            <a:r>
              <a:rPr lang="en-US" sz="2500" dirty="0" err="1"/>
              <a:t>penghuni</a:t>
            </a:r>
            <a:r>
              <a:rPr lang="en-US" sz="2500" dirty="0"/>
              <a:t> yang </a:t>
            </a:r>
            <a:r>
              <a:rPr lang="en-US" sz="2500" dirty="0" err="1"/>
              <a:t>tinggal</a:t>
            </a:r>
            <a:r>
              <a:rPr lang="en-US" sz="2500" dirty="0"/>
              <a:t> di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 smtClean="0"/>
              <a:t>rumah</a:t>
            </a:r>
            <a:endParaRPr lang="en-US" sz="2500" dirty="0" smtClean="0"/>
          </a:p>
          <a:p>
            <a:pPr lvl="1"/>
            <a:r>
              <a:rPr lang="en-US" sz="2500" dirty="0" err="1" smtClean="0">
                <a:solidFill>
                  <a:srgbClr val="0070C0"/>
                </a:solidFill>
              </a:rPr>
              <a:t>Avg_Age</a:t>
            </a:r>
            <a:r>
              <a:rPr lang="en-US" sz="2500" dirty="0"/>
              <a:t>: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usia</a:t>
            </a:r>
            <a:r>
              <a:rPr lang="en-US" sz="2500" dirty="0"/>
              <a:t> rata-rata </a:t>
            </a:r>
            <a:r>
              <a:rPr lang="en-US" sz="2500" dirty="0" err="1"/>
              <a:t>penghuni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endParaRPr lang="en-US" sz="2500" dirty="0"/>
          </a:p>
          <a:p>
            <a:pPr lvl="1"/>
            <a:r>
              <a:rPr lang="en-US" sz="2500" dirty="0" err="1">
                <a:solidFill>
                  <a:srgbClr val="0070C0"/>
                </a:solidFill>
              </a:rPr>
              <a:t>Home_Size</a:t>
            </a:r>
            <a:r>
              <a:rPr lang="en-US" sz="2500" dirty="0"/>
              <a:t>: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peringkat</a:t>
            </a:r>
            <a:r>
              <a:rPr lang="en-US" sz="2500" dirty="0"/>
              <a:t>,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skala</a:t>
            </a:r>
            <a:r>
              <a:rPr lang="en-US" sz="2500" dirty="0"/>
              <a:t> </a:t>
            </a:r>
            <a:r>
              <a:rPr lang="en-US" sz="2500" dirty="0" smtClean="0"/>
              <a:t>1- 8,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keseluruhan</a:t>
            </a:r>
            <a:r>
              <a:rPr lang="en-US" sz="2500" dirty="0"/>
              <a:t> </a:t>
            </a:r>
            <a:r>
              <a:rPr lang="en-US" sz="2500" dirty="0" err="1"/>
              <a:t>rumah</a:t>
            </a:r>
            <a:r>
              <a:rPr lang="en-US" sz="2500" dirty="0"/>
              <a:t>. </a:t>
            </a:r>
            <a:r>
              <a:rPr lang="en-US" sz="2500" dirty="0" err="1"/>
              <a:t>Semakin</a:t>
            </a:r>
            <a:r>
              <a:rPr lang="en-US" sz="2500" dirty="0"/>
              <a:t> </a:t>
            </a:r>
            <a:r>
              <a:rPr lang="en-US" sz="2500" dirty="0" err="1"/>
              <a:t>tinggi</a:t>
            </a:r>
            <a:r>
              <a:rPr lang="en-US" sz="2500" dirty="0"/>
              <a:t> </a:t>
            </a:r>
            <a:r>
              <a:rPr lang="en-US" sz="2500" dirty="0" err="1"/>
              <a:t>angkanya</a:t>
            </a:r>
            <a:r>
              <a:rPr lang="en-US" sz="2500" dirty="0"/>
              <a:t>, </a:t>
            </a:r>
            <a:r>
              <a:rPr lang="en-US" sz="2500" dirty="0" err="1"/>
              <a:t>semakin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dirty="0" err="1"/>
              <a:t>rumahnya</a:t>
            </a:r>
            <a:endParaRPr lang="id-ID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Data Understanding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39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312150"/>
            <a:ext cx="7886700" cy="4438602"/>
          </a:xfrm>
        </p:spPr>
        <p:txBody>
          <a:bodyPr>
            <a:normAutofit/>
          </a:bodyPr>
          <a:lstStyle/>
          <a:p>
            <a:r>
              <a:rPr lang="en-US" dirty="0"/>
              <a:t>Dataset: </a:t>
            </a:r>
            <a:r>
              <a:rPr lang="en-US" dirty="0" smtClean="0">
                <a:solidFill>
                  <a:srgbClr val="0070C0"/>
                </a:solidFill>
              </a:rPr>
              <a:t>HeatingOil.csv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Data Preparation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423" y="1844824"/>
            <a:ext cx="1060917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 Pembahasan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2.1 </a:t>
            </a:r>
            <a:r>
              <a:rPr lang="en-US" dirty="0" smtClean="0"/>
              <a:t>	</a:t>
            </a:r>
            <a:r>
              <a:rPr lang="id-ID" dirty="0" smtClean="0"/>
              <a:t>Proses </a:t>
            </a:r>
            <a:r>
              <a:rPr lang="id-ID" dirty="0"/>
              <a:t>Data Mining</a:t>
            </a:r>
          </a:p>
          <a:p>
            <a:pPr marL="0" indent="0">
              <a:buNone/>
            </a:pPr>
            <a:r>
              <a:rPr lang="id-ID" dirty="0"/>
              <a:t>2.2 </a:t>
            </a:r>
            <a:r>
              <a:rPr lang="en-US" dirty="0" smtClean="0"/>
              <a:t>	</a:t>
            </a:r>
            <a:r>
              <a:rPr lang="id-ID" dirty="0" smtClean="0"/>
              <a:t>Proses </a:t>
            </a:r>
            <a:r>
              <a:rPr lang="id-ID" dirty="0"/>
              <a:t>Standard pada Data Mining (CRISP-DM)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27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Modeling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440" y="1295400"/>
            <a:ext cx="10490336" cy="45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Modeling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328134"/>
            <a:ext cx="10892702" cy="46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Ilustra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id-ID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id-ID" dirty="0" smtClean="0">
                <a:solidFill>
                  <a:srgbClr val="C00000"/>
                </a:solidFill>
              </a:rPr>
              <a:t>positive correlations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Evaluation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2783851"/>
            <a:ext cx="883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Ilustra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negative (</a:t>
            </a:r>
            <a:r>
              <a:rPr lang="id-ID" dirty="0" smtClean="0">
                <a:solidFill>
                  <a:srgbClr val="C00000"/>
                </a:solidFill>
              </a:rPr>
              <a:t>negative correlations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Evaluation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305" y="2514600"/>
            <a:ext cx="8991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Kekuatan korelasi antara -1 dan 1</a:t>
            </a: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Evaluation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2362200"/>
            <a:ext cx="8763000" cy="19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0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Evaluation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418" y="1278919"/>
            <a:ext cx="8794078" cy="53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Evaluation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496" y="1301349"/>
            <a:ext cx="8722828" cy="52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Menghapus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atribut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Num_Occupants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/>
              <a:t>orang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model kami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jumlah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penghuni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rumah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berkorelasi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signifikan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lain.</a:t>
            </a:r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atribut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ternyata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terlalu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menarik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Deployment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83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Menyelidiki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isolasi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rumah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berkorelasi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di </a:t>
            </a:r>
            <a:r>
              <a:rPr lang="en-US" dirty="0" err="1"/>
              <a:t>sana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bermitra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berspesialisasi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menambahkan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isolasi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Deployment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4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331168"/>
            <a:ext cx="11305256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Menambahkan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perincian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i="1" dirty="0" smtClean="0">
                <a:solidFill>
                  <a:srgbClr val="C00000"/>
                </a:solidFill>
              </a:rPr>
              <a:t>granularity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yang </a:t>
            </a:r>
            <a:r>
              <a:rPr lang="en-US" dirty="0" err="1">
                <a:solidFill>
                  <a:srgbClr val="C00000"/>
                </a:solidFill>
              </a:rPr>
              <a:t>lebih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besar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dataset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Kumpulan 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cukup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umum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Kami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tahunan</a:t>
            </a:r>
            <a:r>
              <a:rPr lang="en-US" dirty="0"/>
              <a:t> rata-rata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total </a:t>
            </a:r>
            <a:r>
              <a:rPr lang="en-US" dirty="0" err="1"/>
              <a:t>tahunan</a:t>
            </a:r>
            <a:r>
              <a:rPr lang="en-US" dirty="0"/>
              <a:t> unit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model </a:t>
            </a:r>
            <a:r>
              <a:rPr lang="en-US" dirty="0" err="1"/>
              <a:t>ini</a:t>
            </a:r>
            <a:endParaRPr lang="en-US" dirty="0"/>
          </a:p>
          <a:p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berfluktuasi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di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pengukuran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bulanan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bahkan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mingguan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menarik</a:t>
            </a:r>
            <a:endParaRPr lang="en-US" dirty="0"/>
          </a:p>
          <a:p>
            <a:r>
              <a:rPr lang="en-US" dirty="0"/>
              <a:t>Dari model kami, Sarah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pekerjaannya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mungkin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ingin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mengetahui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tentang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penggunaan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selama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periode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waktu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lebih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pendek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satu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tahun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Deployment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87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28675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Proses Data </a:t>
            </a:r>
            <a:r>
              <a:rPr lang="id-ID" dirty="0" smtClean="0"/>
              <a:t>Mining</a:t>
            </a:r>
            <a:endParaRPr lang="id-ID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28800" y="5252696"/>
            <a:ext cx="1676400" cy="1071904"/>
            <a:chOff x="533400" y="5100296"/>
            <a:chExt cx="1676400" cy="1071904"/>
          </a:xfrm>
        </p:grpSpPr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533400" y="5100296"/>
              <a:ext cx="1676400" cy="107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 Box 51"/>
            <p:cNvSpPr txBox="1">
              <a:spLocks noChangeArrowheads="1"/>
            </p:cNvSpPr>
            <p:nvPr/>
          </p:nvSpPr>
          <p:spPr bwMode="auto">
            <a:xfrm>
              <a:off x="533400" y="5155689"/>
              <a:ext cx="1676400" cy="101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PRE-PROCESSING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Cleaning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Reduction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Transformation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5246790"/>
            <a:ext cx="1143000" cy="1001611"/>
            <a:chOff x="3276600" y="5170589"/>
            <a:chExt cx="1143000" cy="1001611"/>
          </a:xfrm>
        </p:grpSpPr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3276600" y="5170589"/>
              <a:ext cx="1104901" cy="1001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276600" y="5231301"/>
              <a:ext cx="1143000" cy="94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Estimation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Prediction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Classification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Clustering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Association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2590800" y="4572001"/>
            <a:ext cx="0" cy="65988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4876800" y="4572001"/>
            <a:ext cx="0" cy="67478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337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295400"/>
            <a:ext cx="10945216" cy="5333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Menambahkan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atribut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tambahan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data set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jumlah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penghuni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rumah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banyak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berkorelasi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lain,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lain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menariknya</a:t>
            </a:r>
            <a:r>
              <a:rPr lang="en-US" dirty="0"/>
              <a:t>.</a:t>
            </a:r>
          </a:p>
          <a:p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Sarah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jumlah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tungku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boiler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?</a:t>
            </a:r>
          </a:p>
          <a:p>
            <a:r>
              <a:rPr lang="en-US" dirty="0" err="1"/>
              <a:t>Home_size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berkorelasi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Heating_Oil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mengonsumsi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menceritakan</a:t>
            </a:r>
            <a:r>
              <a:rPr lang="en-US" dirty="0"/>
              <a:t> </a:t>
            </a:r>
            <a:r>
              <a:rPr lang="en-US" dirty="0" err="1"/>
              <a:t>kisah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 smtClean="0"/>
              <a:t>wawasannya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Deployment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57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268568"/>
            <a:ext cx="11089232" cy="55242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Jiawei</a:t>
            </a:r>
            <a:r>
              <a:rPr lang="en-US" sz="2400" dirty="0"/>
              <a:t> Han</a:t>
            </a:r>
            <a:r>
              <a:rPr lang="id-ID" sz="2400" dirty="0"/>
              <a:t> </a:t>
            </a:r>
            <a:r>
              <a:rPr lang="id-ID" sz="2400" dirty="0" err="1"/>
              <a:t>and</a:t>
            </a:r>
            <a:r>
              <a:rPr lang="id-ID" sz="2400" dirty="0"/>
              <a:t> </a:t>
            </a:r>
            <a:r>
              <a:rPr lang="id-ID" sz="2400" dirty="0" err="1"/>
              <a:t>Micheline</a:t>
            </a:r>
            <a:r>
              <a:rPr lang="id-ID" sz="2400" dirty="0"/>
              <a:t> </a:t>
            </a:r>
            <a:r>
              <a:rPr lang="id-ID" sz="2400" dirty="0" err="1"/>
              <a:t>Kamber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Concepts and Techniques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Third Edition</a:t>
            </a:r>
            <a:r>
              <a:rPr lang="id-ID" sz="2400" dirty="0"/>
              <a:t>, </a:t>
            </a:r>
            <a:r>
              <a:rPr lang="id-ID" sz="2400" i="1" dirty="0" err="1"/>
              <a:t>Elsevier</a:t>
            </a:r>
            <a:r>
              <a:rPr lang="id-ID" sz="2400" dirty="0"/>
              <a:t>, 20</a:t>
            </a:r>
            <a:r>
              <a:rPr lang="en-US" sz="2400" dirty="0"/>
              <a:t>12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Ian H. Witten, Frank Eibe, Mark A. Hall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 </a:t>
            </a:r>
            <a:r>
              <a:rPr lang="id-ID" sz="2400" dirty="0">
                <a:solidFill>
                  <a:srgbClr val="C00000"/>
                </a:solidFill>
              </a:rPr>
              <a:t>P</a:t>
            </a:r>
            <a:r>
              <a:rPr lang="en-US" sz="2400" dirty="0" err="1">
                <a:solidFill>
                  <a:srgbClr val="C00000"/>
                </a:solidFill>
              </a:rPr>
              <a:t>ractical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rgbClr val="C00000"/>
                </a:solidFill>
              </a:rPr>
              <a:t>achine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L</a:t>
            </a:r>
            <a:r>
              <a:rPr lang="en-US" sz="2400" dirty="0">
                <a:solidFill>
                  <a:srgbClr val="C00000"/>
                </a:solidFill>
              </a:rPr>
              <a:t>earning </a:t>
            </a:r>
            <a:r>
              <a:rPr lang="id-ID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ools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id-ID" sz="2400" dirty="0">
                <a:solidFill>
                  <a:srgbClr val="C00000"/>
                </a:solidFill>
              </a:rPr>
              <a:t>T</a:t>
            </a:r>
            <a:r>
              <a:rPr lang="en-US" sz="2400" dirty="0" err="1">
                <a:solidFill>
                  <a:srgbClr val="C00000"/>
                </a:solidFill>
              </a:rPr>
              <a:t>echniques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3rd </a:t>
            </a:r>
            <a:r>
              <a:rPr lang="id-ID" sz="2400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id-ID" sz="2400" dirty="0" err="1">
                <a:solidFill>
                  <a:srgbClr val="C00000"/>
                </a:solidFill>
              </a:rPr>
              <a:t>ition</a:t>
            </a:r>
            <a:r>
              <a:rPr lang="id-ID" sz="2400" dirty="0"/>
              <a:t>, </a:t>
            </a:r>
            <a:r>
              <a:rPr lang="id-ID" sz="2400" i="1" dirty="0" err="1"/>
              <a:t>Elsevier</a:t>
            </a:r>
            <a:r>
              <a:rPr lang="id-ID" sz="2400" dirty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Markus Hofmann and Ralf </a:t>
            </a:r>
            <a:r>
              <a:rPr lang="en-US" sz="2400" dirty="0" err="1"/>
              <a:t>Klinkenberg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C00000"/>
                </a:solidFill>
              </a:rPr>
              <a:t>RapidMiner</a:t>
            </a:r>
            <a:r>
              <a:rPr lang="en-US" sz="2400" dirty="0">
                <a:solidFill>
                  <a:srgbClr val="C00000"/>
                </a:solidFill>
              </a:rPr>
              <a:t>: Data Mining Use Cases and Business Analytics Applications</a:t>
            </a:r>
            <a:r>
              <a:rPr lang="en-US" sz="2400" dirty="0"/>
              <a:t>, </a:t>
            </a:r>
            <a:r>
              <a:rPr lang="en-US" sz="2400" i="1" dirty="0"/>
              <a:t>CRC Press Taylor &amp; Francis Group</a:t>
            </a:r>
            <a:r>
              <a:rPr lang="en-US" sz="2400" dirty="0"/>
              <a:t>, 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Daniel T. Larose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Discovering </a:t>
            </a:r>
            <a:r>
              <a:rPr lang="id-ID" sz="2400" dirty="0">
                <a:solidFill>
                  <a:srgbClr val="C00000"/>
                </a:solidFill>
              </a:rPr>
              <a:t>K</a:t>
            </a:r>
            <a:r>
              <a:rPr lang="en-US" sz="2400" dirty="0" err="1">
                <a:solidFill>
                  <a:srgbClr val="C00000"/>
                </a:solidFill>
              </a:rPr>
              <a:t>nowledge</a:t>
            </a:r>
            <a:r>
              <a:rPr lang="en-US" sz="2400" dirty="0">
                <a:solidFill>
                  <a:srgbClr val="C00000"/>
                </a:solidFill>
              </a:rPr>
              <a:t> in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rgbClr val="C00000"/>
                </a:solidFill>
              </a:rPr>
              <a:t>ata</a:t>
            </a:r>
            <a:r>
              <a:rPr lang="en-US" sz="2400" dirty="0">
                <a:solidFill>
                  <a:srgbClr val="C00000"/>
                </a:solidFill>
              </a:rPr>
              <a:t>: an </a:t>
            </a:r>
            <a:r>
              <a:rPr lang="id-ID" sz="2400" dirty="0">
                <a:solidFill>
                  <a:srgbClr val="C00000"/>
                </a:solidFill>
              </a:rPr>
              <a:t>I</a:t>
            </a:r>
            <a:r>
              <a:rPr lang="en-US" sz="2400" dirty="0" err="1">
                <a:solidFill>
                  <a:srgbClr val="C00000"/>
                </a:solidFill>
              </a:rPr>
              <a:t>ntroduction</a:t>
            </a:r>
            <a:r>
              <a:rPr lang="en-US" sz="2400" dirty="0">
                <a:solidFill>
                  <a:srgbClr val="C00000"/>
                </a:solidFill>
              </a:rPr>
              <a:t> to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rgbClr val="C00000"/>
                </a:solidFill>
              </a:rPr>
              <a:t>ata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id-ID" sz="2400" dirty="0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rgbClr val="C00000"/>
                </a:solidFill>
              </a:rPr>
              <a:t>ining</a:t>
            </a:r>
            <a:r>
              <a:rPr lang="id-ID" sz="2400" dirty="0"/>
              <a:t>, </a:t>
            </a:r>
            <a:r>
              <a:rPr lang="id-ID" sz="2400" i="1" dirty="0"/>
              <a:t>John </a:t>
            </a:r>
            <a:r>
              <a:rPr lang="id-ID" sz="2400" i="1" dirty="0" err="1"/>
              <a:t>Wiley</a:t>
            </a:r>
            <a:r>
              <a:rPr lang="id-ID" sz="2400" i="1" dirty="0"/>
              <a:t> &amp; Sons</a:t>
            </a:r>
            <a:r>
              <a:rPr lang="id-ID" sz="2400" dirty="0"/>
              <a:t>, 2005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Ethem</a:t>
            </a:r>
            <a:r>
              <a:rPr lang="en-US" sz="2400" dirty="0"/>
              <a:t> </a:t>
            </a:r>
            <a:r>
              <a:rPr lang="en-US" sz="2400" dirty="0" err="1"/>
              <a:t>Alpaydin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Introduction to Machine Learning</a:t>
            </a:r>
            <a:r>
              <a:rPr lang="en-US" sz="2400" dirty="0"/>
              <a:t>, 3rd ed., </a:t>
            </a:r>
            <a:r>
              <a:rPr lang="en-US" sz="2400" i="1" dirty="0"/>
              <a:t>MIT Press</a:t>
            </a:r>
            <a:r>
              <a:rPr lang="en-US" sz="2400" dirty="0"/>
              <a:t>, 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Florin </a:t>
            </a:r>
            <a:r>
              <a:rPr lang="en-US" sz="2400" dirty="0" err="1"/>
              <a:t>Gorunescu</a:t>
            </a:r>
            <a:r>
              <a:rPr lang="id-ID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Mining: Concepts, Models and Techniques</a:t>
            </a:r>
            <a:r>
              <a:rPr lang="id-ID" sz="2400" dirty="0"/>
              <a:t>, </a:t>
            </a:r>
            <a:r>
              <a:rPr lang="en-US" sz="2400" i="1" dirty="0"/>
              <a:t>Springer</a:t>
            </a:r>
            <a:r>
              <a:rPr lang="id-ID" sz="2400" dirty="0"/>
              <a:t>, </a:t>
            </a:r>
            <a:r>
              <a:rPr lang="en-US" sz="2400" dirty="0"/>
              <a:t> 2011 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Oded</a:t>
            </a:r>
            <a:r>
              <a:rPr lang="en-US" sz="2400" dirty="0"/>
              <a:t> </a:t>
            </a:r>
            <a:r>
              <a:rPr lang="en-US" sz="2400" dirty="0" err="1"/>
              <a:t>Maimon</a:t>
            </a:r>
            <a:r>
              <a:rPr lang="en-US" sz="2400" dirty="0"/>
              <a:t> </a:t>
            </a:r>
            <a:r>
              <a:rPr lang="id-ID" sz="2400" dirty="0" err="1"/>
              <a:t>and</a:t>
            </a:r>
            <a:r>
              <a:rPr lang="en-US" sz="2400" dirty="0"/>
              <a:t> </a:t>
            </a:r>
            <a:r>
              <a:rPr lang="en-US" sz="2400" dirty="0" err="1"/>
              <a:t>Lior</a:t>
            </a:r>
            <a:r>
              <a:rPr lang="en-US" sz="2400" dirty="0"/>
              <a:t> </a:t>
            </a:r>
            <a:r>
              <a:rPr lang="en-US" sz="2400" dirty="0" err="1"/>
              <a:t>Rokach</a:t>
            </a:r>
            <a:r>
              <a:rPr lang="id-ID" sz="2400" dirty="0">
                <a:solidFill>
                  <a:srgbClr val="C00000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Data Mining and Knowledge Discovery Handbook</a:t>
            </a:r>
            <a:r>
              <a:rPr lang="id-ID" sz="2400" dirty="0">
                <a:solidFill>
                  <a:srgbClr val="C00000"/>
                </a:solidFill>
              </a:rPr>
              <a:t> Second </a:t>
            </a:r>
            <a:r>
              <a:rPr lang="id-ID" sz="2400" dirty="0" err="1">
                <a:solidFill>
                  <a:srgbClr val="C00000"/>
                </a:solidFill>
              </a:rPr>
              <a:t>Edition</a:t>
            </a:r>
            <a:r>
              <a:rPr lang="id-ID" sz="2400" dirty="0"/>
              <a:t>, </a:t>
            </a:r>
            <a:r>
              <a:rPr lang="id-ID" sz="2400" i="1" dirty="0" err="1"/>
              <a:t>Springer</a:t>
            </a:r>
            <a:r>
              <a:rPr lang="id-ID" sz="2400" dirty="0"/>
              <a:t>, 2010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Warren Liao and </a:t>
            </a:r>
            <a:r>
              <a:rPr lang="en-US" sz="2400" dirty="0" err="1"/>
              <a:t>Evangelos</a:t>
            </a:r>
            <a:r>
              <a:rPr lang="en-US" sz="2400" dirty="0"/>
              <a:t> </a:t>
            </a:r>
            <a:r>
              <a:rPr lang="en-US" sz="2400" dirty="0" err="1"/>
              <a:t>Triantaphyllou</a:t>
            </a:r>
            <a:r>
              <a:rPr lang="id-ID" sz="2400" dirty="0"/>
              <a:t> (</a:t>
            </a:r>
            <a:r>
              <a:rPr lang="id-ID" sz="2400" dirty="0" err="1"/>
              <a:t>eds</a:t>
            </a:r>
            <a:r>
              <a:rPr lang="id-ID" sz="2400" dirty="0"/>
              <a:t>.), </a:t>
            </a:r>
            <a:r>
              <a:rPr lang="en-US" sz="2400" dirty="0">
                <a:solidFill>
                  <a:srgbClr val="C00000"/>
                </a:solidFill>
              </a:rPr>
              <a:t>Recent Advances in Data Mining of Enterprise Data: Algorithms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and Applications</a:t>
            </a:r>
            <a:r>
              <a:rPr lang="id-ID" sz="2400" dirty="0"/>
              <a:t>, </a:t>
            </a:r>
            <a:r>
              <a:rPr lang="id-ID" sz="2400" i="1" dirty="0"/>
              <a:t>World </a:t>
            </a:r>
            <a:r>
              <a:rPr lang="id-ID" sz="2400" i="1" dirty="0" err="1"/>
              <a:t>Scientific</a:t>
            </a:r>
            <a:r>
              <a:rPr lang="id-ID" sz="2400" dirty="0"/>
              <a:t>, 2007</a:t>
            </a:r>
            <a:r>
              <a:rPr lang="en-US" sz="2400" dirty="0"/>
              <a:t> </a:t>
            </a:r>
            <a:endParaRPr lang="id-ID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Referensi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2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408" y="1439416"/>
            <a:ext cx="11018192" cy="4941912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Atribut adalah </a:t>
            </a:r>
            <a:r>
              <a:rPr lang="id-ID" dirty="0">
                <a:solidFill>
                  <a:srgbClr val="C00000"/>
                </a:solidFill>
              </a:rPr>
              <a:t>faktor atau parameter yang menyebabkan</a:t>
            </a:r>
            <a:r>
              <a:rPr lang="id-ID" dirty="0"/>
              <a:t> </a:t>
            </a:r>
            <a:r>
              <a:rPr lang="id-ID" dirty="0" err="1"/>
              <a:t>class</a:t>
            </a:r>
            <a:r>
              <a:rPr lang="id-ID" dirty="0"/>
              <a:t>/label/target terjadi</a:t>
            </a:r>
            <a:endParaRPr lang="en-US" dirty="0"/>
          </a:p>
          <a:p>
            <a:r>
              <a:rPr lang="id-ID" dirty="0"/>
              <a:t>Jenis </a:t>
            </a:r>
            <a:r>
              <a:rPr lang="id-ID" dirty="0" err="1"/>
              <a:t>dataset</a:t>
            </a:r>
            <a:r>
              <a:rPr lang="id-ID" dirty="0"/>
              <a:t> ada dua: </a:t>
            </a:r>
            <a:r>
              <a:rPr lang="id-ID" dirty="0">
                <a:solidFill>
                  <a:srgbClr val="C00000"/>
                </a:solidFill>
              </a:rPr>
              <a:t>Private</a:t>
            </a:r>
            <a:r>
              <a:rPr lang="id-ID" dirty="0"/>
              <a:t> dan </a:t>
            </a:r>
            <a:r>
              <a:rPr lang="id-ID" dirty="0" err="1">
                <a:solidFill>
                  <a:srgbClr val="C00000"/>
                </a:solidFill>
              </a:rPr>
              <a:t>Public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id-ID" dirty="0">
                <a:solidFill>
                  <a:srgbClr val="C00000"/>
                </a:solidFill>
              </a:rPr>
              <a:t>Private </a:t>
            </a:r>
            <a:r>
              <a:rPr lang="id-ID" dirty="0" err="1">
                <a:solidFill>
                  <a:srgbClr val="C00000"/>
                </a:solidFill>
              </a:rPr>
              <a:t>Dataset</a:t>
            </a:r>
            <a:r>
              <a:rPr lang="id-ID" dirty="0"/>
              <a:t>: data set dapat diambil dari organisasi yang kita jadikan obyek penelitian</a:t>
            </a:r>
          </a:p>
          <a:p>
            <a:pPr lvl="1"/>
            <a:r>
              <a:rPr lang="id-ID" dirty="0"/>
              <a:t>Bank, Rumah Sakit, Industri, Pabrik, Perusahaan Jasa, </a:t>
            </a:r>
            <a:r>
              <a:rPr lang="id-ID" dirty="0" err="1"/>
              <a:t>etc</a:t>
            </a:r>
            <a:endParaRPr lang="id-ID" dirty="0"/>
          </a:p>
          <a:p>
            <a:r>
              <a:rPr lang="id-ID" dirty="0" err="1">
                <a:solidFill>
                  <a:srgbClr val="C00000"/>
                </a:solidFill>
              </a:rPr>
              <a:t>Public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Dataset</a:t>
            </a:r>
            <a:r>
              <a:rPr lang="id-ID" dirty="0"/>
              <a:t>: data set dapat diambil dari </a:t>
            </a:r>
            <a:r>
              <a:rPr lang="id-ID" dirty="0" err="1"/>
              <a:t>repositori</a:t>
            </a:r>
            <a:r>
              <a:rPr lang="id-ID" dirty="0"/>
              <a:t> </a:t>
            </a:r>
            <a:r>
              <a:rPr lang="id-ID" dirty="0" err="1"/>
              <a:t>pubik</a:t>
            </a:r>
            <a:r>
              <a:rPr lang="id-ID" dirty="0"/>
              <a:t> yang disepakati oleh para peneliti data </a:t>
            </a:r>
            <a:r>
              <a:rPr lang="id-ID" dirty="0" err="1"/>
              <a:t>mining</a:t>
            </a:r>
            <a:endParaRPr lang="id-ID" dirty="0"/>
          </a:p>
          <a:p>
            <a:pPr lvl="1"/>
            <a:r>
              <a:rPr lang="it-IT" dirty="0">
                <a:solidFill>
                  <a:srgbClr val="C00000"/>
                </a:solidFill>
              </a:rPr>
              <a:t>UCI Repository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sz="2100" dirty="0"/>
              <a:t>(</a:t>
            </a:r>
            <a:r>
              <a:rPr lang="it-IT" sz="2100" i="1" dirty="0"/>
              <a:t>http://www.ics.uci.edu/~mlearn/MLRepository.html</a:t>
            </a:r>
            <a:r>
              <a:rPr lang="id-ID" sz="2100" dirty="0"/>
              <a:t>)</a:t>
            </a:r>
            <a:endParaRPr lang="it-IT" sz="2100" dirty="0"/>
          </a:p>
          <a:p>
            <a:pPr lvl="1"/>
            <a:r>
              <a:rPr lang="it-IT" dirty="0">
                <a:solidFill>
                  <a:srgbClr val="C00000"/>
                </a:solidFill>
              </a:rPr>
              <a:t>ACM KDD </a:t>
            </a:r>
            <a:r>
              <a:rPr lang="it-IT" dirty="0"/>
              <a:t>Cup</a:t>
            </a:r>
            <a:r>
              <a:rPr lang="id-ID" sz="2100" dirty="0"/>
              <a:t> (</a:t>
            </a:r>
            <a:r>
              <a:rPr lang="it-IT" sz="2100" i="1" dirty="0"/>
              <a:t>http://www.sigkdd.org/kddcup/</a:t>
            </a:r>
            <a:r>
              <a:rPr lang="id-ID" sz="2100" dirty="0"/>
              <a:t>)</a:t>
            </a:r>
            <a:endParaRPr lang="en-US" sz="2100" dirty="0"/>
          </a:p>
          <a:p>
            <a:pPr lvl="1"/>
            <a:r>
              <a:rPr lang="it-IT" dirty="0">
                <a:solidFill>
                  <a:srgbClr val="C00000"/>
                </a:solidFill>
              </a:rPr>
              <a:t>PredictionIO</a:t>
            </a:r>
            <a:r>
              <a:rPr lang="it-IT" sz="2100" dirty="0"/>
              <a:t> (</a:t>
            </a:r>
            <a:r>
              <a:rPr lang="it-IT" sz="2100" i="1" dirty="0"/>
              <a:t>http://docs.prediction.io/datacollection/sample/</a:t>
            </a:r>
            <a:r>
              <a:rPr lang="it-IT" sz="2100" dirty="0"/>
              <a:t>)</a:t>
            </a:r>
          </a:p>
          <a:p>
            <a:r>
              <a:rPr lang="id-ID" dirty="0" err="1"/>
              <a:t>Trend</a:t>
            </a:r>
            <a:r>
              <a:rPr lang="id-ID" dirty="0"/>
              <a:t> penelitian data </a:t>
            </a:r>
            <a:r>
              <a:rPr lang="id-ID" dirty="0" err="1"/>
              <a:t>mining</a:t>
            </a:r>
            <a:r>
              <a:rPr lang="id-ID" dirty="0"/>
              <a:t> saat ini adalah menguji metode yang dikembangkan oleh peneliti dengan </a:t>
            </a:r>
            <a:r>
              <a:rPr lang="id-ID" dirty="0" err="1"/>
              <a:t>public</a:t>
            </a:r>
            <a:r>
              <a:rPr lang="id-ID" dirty="0"/>
              <a:t> </a:t>
            </a:r>
            <a:r>
              <a:rPr lang="id-ID" dirty="0" err="1"/>
              <a:t>dataset</a:t>
            </a:r>
            <a:r>
              <a:rPr lang="id-ID" dirty="0"/>
              <a:t>, sehingga penelitian dapat bersifat: </a:t>
            </a:r>
            <a:r>
              <a:rPr lang="id-ID" dirty="0" err="1">
                <a:solidFill>
                  <a:srgbClr val="C00000"/>
                </a:solidFill>
              </a:rPr>
              <a:t>comparable</a:t>
            </a:r>
            <a:r>
              <a:rPr lang="id-ID" dirty="0"/>
              <a:t>, </a:t>
            </a:r>
            <a:r>
              <a:rPr lang="id-ID" dirty="0" err="1">
                <a:solidFill>
                  <a:srgbClr val="C00000"/>
                </a:solidFill>
              </a:rPr>
              <a:t>repeatable</a:t>
            </a:r>
            <a:r>
              <a:rPr lang="id-ID" dirty="0"/>
              <a:t> dan </a:t>
            </a:r>
            <a:r>
              <a:rPr lang="id-ID" dirty="0" err="1" smtClean="0">
                <a:solidFill>
                  <a:srgbClr val="C00000"/>
                </a:solidFill>
              </a:rPr>
              <a:t>verifiable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</a:t>
            </a:r>
            <a:r>
              <a:rPr lang="en-US" dirty="0" err="1"/>
              <a:t>Himpunan</a:t>
            </a:r>
            <a:r>
              <a:rPr lang="en-US" dirty="0"/>
              <a:t> Data </a:t>
            </a:r>
            <a:r>
              <a:rPr lang="id-ID" dirty="0"/>
              <a:t>(</a:t>
            </a:r>
            <a:r>
              <a:rPr lang="id-ID" dirty="0" err="1"/>
              <a:t>Dataset</a:t>
            </a:r>
            <a:r>
              <a:rPr lang="id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37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06" y="595175"/>
            <a:ext cx="8515350" cy="742322"/>
          </a:xfrm>
        </p:spPr>
        <p:txBody>
          <a:bodyPr>
            <a:normAutofit/>
          </a:bodyPr>
          <a:lstStyle/>
          <a:p>
            <a:r>
              <a:rPr lang="en-US" sz="3600" dirty="0"/>
              <a:t>Dataset (</a:t>
            </a:r>
            <a:r>
              <a:rPr lang="en-US" sz="3600" dirty="0" err="1"/>
              <a:t>Himpunan</a:t>
            </a:r>
            <a:r>
              <a:rPr lang="en-US" sz="3600" dirty="0"/>
              <a:t> Data)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8012" y="2066898"/>
            <a:ext cx="6670188" cy="418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305580"/>
            <a:ext cx="28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Class/Label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/Target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848600" y="1828800"/>
            <a:ext cx="0" cy="45720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24200" y="1219200"/>
            <a:ext cx="275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Attribut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e/Feature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895600" y="1742420"/>
            <a:ext cx="16044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4191000" y="1742420"/>
            <a:ext cx="3090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4500090" y="1742420"/>
            <a:ext cx="2053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>
            <a:off x="4500090" y="1742420"/>
            <a:ext cx="910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717224" y="4810780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Nominal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7848600" y="3886200"/>
            <a:ext cx="868624" cy="118619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479938" y="5788871"/>
            <a:ext cx="17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2800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6400800" y="4953001"/>
            <a:ext cx="2193312" cy="1155509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9933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915400" y="2298918"/>
            <a:ext cx="139653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Record/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Object/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Sample/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Tuple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8255540" y="272657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8272030" y="297553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8272030" y="320413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8272030" y="349875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272030" y="373753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57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325680"/>
            <a:ext cx="10369152" cy="5048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err="1">
                <a:solidFill>
                  <a:srgbClr val="C00000"/>
                </a:solidFill>
              </a:rPr>
              <a:t>Estimation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(Estimasi):</a:t>
            </a:r>
          </a:p>
          <a:p>
            <a:pPr marL="801687" lvl="1" indent="-514350"/>
            <a:r>
              <a:rPr lang="id-ID" sz="2000" dirty="0"/>
              <a:t>Linear Regression, Neural Network, Support Vector Machine,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Prediction/Forecasting </a:t>
            </a:r>
            <a:r>
              <a:rPr lang="id-ID" dirty="0"/>
              <a:t>(Prediksi/Peramalan):</a:t>
            </a:r>
          </a:p>
          <a:p>
            <a:pPr marL="801687" lvl="1" indent="-514350"/>
            <a:r>
              <a:rPr lang="id-ID" sz="2000" dirty="0"/>
              <a:t>Linear Regression, Neural Network, Support Vector Machine,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err="1">
                <a:solidFill>
                  <a:srgbClr val="C00000"/>
                </a:solidFill>
              </a:rPr>
              <a:t>Classification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(Klasifikasi):</a:t>
            </a:r>
          </a:p>
          <a:p>
            <a:pPr marL="801687" lvl="1" indent="-514350"/>
            <a:r>
              <a:rPr lang="id-ID" sz="2000" dirty="0"/>
              <a:t>Naive Bayes, K-Nearest Neighbor, C4.5, ID3, CART, Linear Discriminant Analysis, </a:t>
            </a:r>
            <a:r>
              <a:rPr lang="en-US" sz="2000" dirty="0"/>
              <a:t>Logistic Regression, </a:t>
            </a:r>
            <a:r>
              <a:rPr lang="id-ID" sz="2000" dirty="0"/>
              <a:t>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Clustering </a:t>
            </a:r>
            <a:r>
              <a:rPr lang="id-ID" dirty="0"/>
              <a:t>(Klastering):</a:t>
            </a:r>
          </a:p>
          <a:p>
            <a:pPr marL="801687" lvl="1" indent="-514350"/>
            <a:r>
              <a:rPr lang="id-ID" sz="2000" dirty="0"/>
              <a:t>K-Means, K-Medoids, Self-Organizing Map (SOM), Fuzzy C-Means,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Association </a:t>
            </a:r>
            <a:r>
              <a:rPr lang="id-ID" dirty="0"/>
              <a:t>(Asosiasi):</a:t>
            </a:r>
          </a:p>
          <a:p>
            <a:pPr marL="801687" lvl="1" indent="-514350"/>
            <a:r>
              <a:rPr lang="id-ID" sz="2000" dirty="0"/>
              <a:t>FP-Growth, A Priori, </a:t>
            </a:r>
            <a:r>
              <a:rPr lang="id-ID" sz="2000" dirty="0" err="1"/>
              <a:t>Coefficient</a:t>
            </a:r>
            <a:r>
              <a:rPr lang="id-ID" sz="2000" dirty="0"/>
              <a:t> of </a:t>
            </a:r>
            <a:r>
              <a:rPr lang="id-ID" sz="2000" dirty="0" err="1"/>
              <a:t>Correlation</a:t>
            </a:r>
            <a:r>
              <a:rPr lang="en-US" sz="2000" dirty="0"/>
              <a:t>, Chi Square, </a:t>
            </a:r>
            <a:r>
              <a:rPr lang="id-ID" sz="2000" dirty="0" err="1"/>
              <a:t>etc</a:t>
            </a:r>
            <a:endParaRPr lang="id-ID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Metode</a:t>
            </a:r>
            <a:r>
              <a:rPr lang="id-ID" dirty="0" smtClean="0"/>
              <a:t> Data Mining (DM)</a:t>
            </a: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4622" y="2246826"/>
            <a:ext cx="4150978" cy="280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484784"/>
            <a:ext cx="9865096" cy="464309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Formula/</a:t>
            </a:r>
            <a:r>
              <a:rPr lang="id-ID" dirty="0" err="1" smtClean="0">
                <a:solidFill>
                  <a:srgbClr val="C00000"/>
                </a:solidFill>
              </a:rPr>
              <a:t>Function</a:t>
            </a:r>
            <a:r>
              <a:rPr lang="id-ID" dirty="0" smtClean="0"/>
              <a:t> (Rumus atau Fungsi Regresi)</a:t>
            </a:r>
          </a:p>
          <a:p>
            <a:pPr lvl="1"/>
            <a:r>
              <a:rPr lang="id-ID" sz="2000" dirty="0"/>
              <a:t>WAKTU TEMPUH = 0.48 + 0.6 JARAK + 0.34 LAMPU + 0.2 PESANAN </a:t>
            </a:r>
          </a:p>
          <a:p>
            <a:pPr lvl="1"/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dirty="0" err="1" smtClean="0"/>
              <a:t>Decision</a:t>
            </a:r>
            <a:r>
              <a:rPr lang="id-ID" dirty="0" smtClean="0"/>
              <a:t> </a:t>
            </a:r>
            <a:r>
              <a:rPr lang="id-ID" dirty="0" err="1" smtClean="0">
                <a:solidFill>
                  <a:srgbClr val="C00000"/>
                </a:solidFill>
              </a:rPr>
              <a:t>Tree</a:t>
            </a:r>
            <a:r>
              <a:rPr lang="id-ID" dirty="0" smtClean="0"/>
              <a:t> (Pohon Keputusan)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Tingkat </a:t>
            </a:r>
            <a:r>
              <a:rPr lang="en-US" dirty="0" err="1" smtClean="0">
                <a:solidFill>
                  <a:srgbClr val="C00000"/>
                </a:solidFill>
              </a:rPr>
              <a:t>Korelasi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err="1" smtClean="0">
                <a:solidFill>
                  <a:srgbClr val="C00000"/>
                </a:solidFill>
              </a:rPr>
              <a:t>Rule</a:t>
            </a:r>
            <a:r>
              <a:rPr lang="id-ID" dirty="0" smtClean="0"/>
              <a:t> (Aturan)</a:t>
            </a:r>
          </a:p>
          <a:p>
            <a:pPr lvl="1"/>
            <a:r>
              <a:rPr lang="id-ID" dirty="0" smtClean="0"/>
              <a:t>IF ips3=2.8  THEN </a:t>
            </a:r>
            <a:r>
              <a:rPr lang="id-ID" dirty="0" err="1" smtClean="0"/>
              <a:t>lulustepatwaktu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err="1" smtClean="0">
                <a:solidFill>
                  <a:srgbClr val="C00000"/>
                </a:solidFill>
              </a:rPr>
              <a:t>Cluster</a:t>
            </a:r>
            <a:r>
              <a:rPr lang="id-ID" dirty="0" smtClean="0"/>
              <a:t> (</a:t>
            </a:r>
            <a:r>
              <a:rPr lang="id-ID" dirty="0" err="1" smtClean="0"/>
              <a:t>Klaster</a:t>
            </a:r>
            <a:r>
              <a:rPr lang="id-ID" dirty="0" smtClean="0"/>
              <a:t>)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</a:t>
            </a:r>
            <a:r>
              <a:rPr lang="en-US" dirty="0" err="1" smtClean="0"/>
              <a:t>Pengetahuan</a:t>
            </a:r>
            <a:r>
              <a:rPr lang="en-US" dirty="0" smtClean="0"/>
              <a:t> (</a:t>
            </a:r>
            <a:r>
              <a:rPr lang="en-US" dirty="0" err="1" smtClean="0"/>
              <a:t>Pola</a:t>
            </a:r>
            <a:r>
              <a:rPr lang="en-US" dirty="0" smtClean="0"/>
              <a:t>/Model)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3943" y="5124266"/>
            <a:ext cx="2057400" cy="135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192344" y="5124266"/>
            <a:ext cx="2033037" cy="137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B0D012B-336D-4189-9ED8-BACE16B7BFD3}"/>
  <p:tag name="GENSWF_ADVANCE_TIME" val="5"/>
  <p:tag name="TIMING" val="|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F00D28A-3D0A-4A65-A0BA-3ECCA6A147E9}"/>
  <p:tag name="GENSWF_ADVANCE_TIME" val="5"/>
  <p:tag name="TIMING" val="|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70A41AA-AD24-4263-A34D-F1205F94BBF5}"/>
  <p:tag name="GENSWF_ADVANCE_TIME" val="5"/>
  <p:tag name="TIMING" val="|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A922DBC-9372-4535-A5D0-83D1E25D506F}"/>
  <p:tag name="GENSWF_ADVANCE_TIME" val="5"/>
  <p:tag name="TIMING" val="|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1DCBD9-B615-41B9-BD23-CD3F1D99737E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66"/>
  <p:tag name="ISPRING_SLIDE_ID" val="{DAD440D6-44B0-4DFF-BA4F-C153D47596F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6647337-C55C-4F1B-99C1-B9C1A865183A}"/>
  <p:tag name="GENSWF_ADVANCE_TIME" val="5"/>
  <p:tag name="TIMING" val="|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C981744-6BAA-4CC2-9F50-997C46154513}"/>
  <p:tag name="GENSWF_ADVANCE_TIME" val="5"/>
  <p:tag name="TIMING" val="|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2626CB6-8589-489F-BD39-F896C4A6B045}"/>
  <p:tag name="GENSWF_ADVANCE_TIME" val="5"/>
  <p:tag name="TIMING" val="|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B5E6EC8-E3C0-4621-AAC5-6E5A3F666015}"/>
  <p:tag name="GENSWF_ADVANCE_TIME" val="5"/>
  <p:tag name="TIMING" val="|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099395C-D582-4127-B22A-5E0251EC673E}"/>
  <p:tag name="GENSWF_ADVANCE_TIME" val="5"/>
  <p:tag name="TIMING" val="|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EDDED6D-13C1-4460-B360-4EB7FDCDFFA7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7629</TotalTime>
  <Words>2679</Words>
  <Application>Microsoft Office PowerPoint</Application>
  <PresentationFormat>Widescreen</PresentationFormat>
  <Paragraphs>411</Paragraphs>
  <Slides>52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ＭＳ Ｐゴシック</vt:lpstr>
      <vt:lpstr>Arial</vt:lpstr>
      <vt:lpstr>Bebas Neue</vt:lpstr>
      <vt:lpstr>Calibri</vt:lpstr>
      <vt:lpstr>Calibri Light</vt:lpstr>
      <vt:lpstr>Cambria Math</vt:lpstr>
      <vt:lpstr>Courier New</vt:lpstr>
      <vt:lpstr>Lato</vt:lpstr>
      <vt:lpstr>Verdana</vt:lpstr>
      <vt:lpstr>Wingdings</vt:lpstr>
      <vt:lpstr>powerpoint-template-apr7</vt:lpstr>
      <vt:lpstr>3_Custom Design</vt:lpstr>
      <vt:lpstr>FAKULTAS TEKNOLOGI INFORMASI</vt:lpstr>
      <vt:lpstr>Proses data mining</vt:lpstr>
      <vt:lpstr>Tujuan Pembelajaran</vt:lpstr>
      <vt:lpstr>Topik Pembahasan</vt:lpstr>
      <vt:lpstr>Proses Data Mining</vt:lpstr>
      <vt:lpstr>1. Himpunan Data (Dataset)</vt:lpstr>
      <vt:lpstr>Dataset (Himpunan Data)</vt:lpstr>
      <vt:lpstr>2. Metode Data Mining (DM)</vt:lpstr>
      <vt:lpstr>3. Pengetahuan (Pola/Model)</vt:lpstr>
      <vt:lpstr>4. Evaluasi Data Mining</vt:lpstr>
      <vt:lpstr>Panduan untuk klasifikasi nilai AUC</vt:lpstr>
      <vt:lpstr>Kriteria Evaluasi dan Validasi Model</vt:lpstr>
      <vt:lpstr>Pengujian Model Data Mining</vt:lpstr>
      <vt:lpstr>PowerPoint Presentation</vt:lpstr>
      <vt:lpstr>Confusion Matrix  Accuracy</vt:lpstr>
      <vt:lpstr>Sensitivitas dan Spesifisitas</vt:lpstr>
      <vt:lpstr>PPV and NPV</vt:lpstr>
      <vt:lpstr>Kurva ROC - AUC (Area Under Curve)</vt:lpstr>
      <vt:lpstr>Kurva ROC - AUC (Area Under Curve)</vt:lpstr>
      <vt:lpstr>PowerPoint Presentation</vt:lpstr>
      <vt:lpstr>PowerPoint Presentation</vt:lpstr>
      <vt:lpstr>10 Fold Cross-Validation</vt:lpstr>
      <vt:lpstr>10 Fold Cross-Validation</vt:lpstr>
      <vt:lpstr>Contoh - Hasil Prediksi Elektabilitas Caleg</vt:lpstr>
      <vt:lpstr>Contoh - Hasil Prediksi Kelulusan Mahasiswa</vt:lpstr>
      <vt:lpstr>2.2 Proses Standar pada Data Mining (CRISP-DM)</vt:lpstr>
      <vt:lpstr>Data Mining Standard Process</vt:lpstr>
      <vt:lpstr>CRISP-DM</vt:lpstr>
      <vt:lpstr>1. Business Understanding</vt:lpstr>
      <vt:lpstr>2. Data Understanding</vt:lpstr>
      <vt:lpstr>3. Data Preparation</vt:lpstr>
      <vt:lpstr>4. Modeling</vt:lpstr>
      <vt:lpstr>5. Evaluation</vt:lpstr>
      <vt:lpstr>6. Deployment</vt:lpstr>
      <vt:lpstr>Studi Kasus CRISP-DM</vt:lpstr>
      <vt:lpstr>Konteks dan Perspektif</vt:lpstr>
      <vt:lpstr>1. Business Understanding</vt:lpstr>
      <vt:lpstr>2. Data Understanding</vt:lpstr>
      <vt:lpstr>3. Data Preparation</vt:lpstr>
      <vt:lpstr>4. Modeling</vt:lpstr>
      <vt:lpstr>4. Modeling</vt:lpstr>
      <vt:lpstr>5. Evaluation</vt:lpstr>
      <vt:lpstr>5. Evaluation</vt:lpstr>
      <vt:lpstr>5. Evaluation</vt:lpstr>
      <vt:lpstr>5. Evaluation</vt:lpstr>
      <vt:lpstr>5. Evaluation</vt:lpstr>
      <vt:lpstr>6. Deployment</vt:lpstr>
      <vt:lpstr>6. Deployment</vt:lpstr>
      <vt:lpstr>6. Deployment</vt:lpstr>
      <vt:lpstr>6. Deployment</vt:lpstr>
      <vt:lpstr>Referensi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402</cp:revision>
  <dcterms:created xsi:type="dcterms:W3CDTF">2011-05-21T14:11:58Z</dcterms:created>
  <dcterms:modified xsi:type="dcterms:W3CDTF">2021-10-13T14:05:20Z</dcterms:modified>
</cp:coreProperties>
</file>