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96" r:id="rId3"/>
    <p:sldId id="295" r:id="rId4"/>
    <p:sldId id="281" r:id="rId5"/>
    <p:sldId id="257" r:id="rId6"/>
    <p:sldId id="277" r:id="rId7"/>
    <p:sldId id="258" r:id="rId8"/>
    <p:sldId id="259" r:id="rId9"/>
    <p:sldId id="279" r:id="rId10"/>
    <p:sldId id="283" r:id="rId11"/>
    <p:sldId id="282" r:id="rId12"/>
    <p:sldId id="284" r:id="rId13"/>
    <p:sldId id="286" r:id="rId14"/>
    <p:sldId id="285" r:id="rId15"/>
    <p:sldId id="287" r:id="rId16"/>
    <p:sldId id="288" r:id="rId17"/>
    <p:sldId id="289" r:id="rId18"/>
    <p:sldId id="263" r:id="rId19"/>
    <p:sldId id="290" r:id="rId20"/>
    <p:sldId id="292" r:id="rId21"/>
    <p:sldId id="293" r:id="rId22"/>
  </p:sldIdLst>
  <p:sldSz cx="18288000" cy="10287000"/>
  <p:notesSz cx="6858000" cy="9144000"/>
  <p:embeddedFontLst>
    <p:embeddedFont>
      <p:font typeface="Alata" panose="020B0604020202020204" charset="0"/>
      <p:regular r:id="rId24"/>
    </p:embeddedFont>
    <p:embeddedFont>
      <p:font typeface="Calibri" panose="020F0502020204030204" pitchFamily="34" charset="0"/>
      <p:regular r:id="rId25"/>
      <p:bold r:id="rId26"/>
      <p:italic r:id="rId27"/>
      <p:boldItalic r:id="rId28"/>
    </p:embeddedFont>
    <p:embeddedFont>
      <p:font typeface="Kingthings Calligraphica Italic" panose="02000000000000000000" pitchFamily="2" charset="0"/>
      <p:regular r:id="rId29"/>
    </p:embeddedFont>
    <p:embeddedFont>
      <p:font typeface="Orotund" panose="02000000000000000000" pitchFamily="2" charset="0"/>
      <p:bold r:id="rId30"/>
    </p:embeddedFont>
    <p:embeddedFont>
      <p:font typeface="Ovo"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0" d="100"/>
          <a:sy n="30" d="100"/>
        </p:scale>
        <p:origin x="1716"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71A9E-7D21-4E9B-990B-F4EC30E5FE34}" type="datetimeFigureOut">
              <a:rPr lang="en-US" smtClean="0"/>
              <a:t>9/22/2021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4F481-BC13-4CF6-A111-BB5EBA0958D7}" type="slidenum">
              <a:rPr lang="en-US" smtClean="0"/>
              <a:t>‹#›</a:t>
            </a:fld>
            <a:endParaRPr lang="en-US"/>
          </a:p>
        </p:txBody>
      </p:sp>
    </p:spTree>
    <p:extLst>
      <p:ext uri="{BB962C8B-B14F-4D97-AF65-F5344CB8AC3E}">
        <p14:creationId xmlns:p14="http://schemas.microsoft.com/office/powerpoint/2010/main" val="4069997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4F481-BC13-4CF6-A111-BB5EBA0958D7}" type="slidenum">
              <a:rPr lang="en-US" smtClean="0"/>
              <a:t>8</a:t>
            </a:fld>
            <a:endParaRPr lang="en-US"/>
          </a:p>
        </p:txBody>
      </p:sp>
    </p:spTree>
    <p:extLst>
      <p:ext uri="{BB962C8B-B14F-4D97-AF65-F5344CB8AC3E}">
        <p14:creationId xmlns:p14="http://schemas.microsoft.com/office/powerpoint/2010/main" val="191744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hyperlink" Target="https://www.ruangguru.com/blog/biologi-kelas-11-struktur-sel-dan-fungsinya" TargetMode="External"/><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634" y="5506780"/>
            <a:ext cx="8498169" cy="4780220"/>
          </a:xfrm>
          <a:prstGeom prst="rect">
            <a:avLst/>
          </a:prstGeom>
        </p:spPr>
      </p:pic>
      <p:grpSp>
        <p:nvGrpSpPr>
          <p:cNvPr id="2" name="Group 2"/>
          <p:cNvGrpSpPr/>
          <p:nvPr/>
        </p:nvGrpSpPr>
        <p:grpSpPr>
          <a:xfrm>
            <a:off x="701943" y="419100"/>
            <a:ext cx="16459200" cy="8299772"/>
            <a:chOff x="-3170729" y="0"/>
            <a:chExt cx="21945599" cy="11066367"/>
          </a:xfrm>
        </p:grpSpPr>
        <p:sp>
          <p:nvSpPr>
            <p:cNvPr id="3" name="AutoShape 3"/>
            <p:cNvSpPr/>
            <p:nvPr/>
          </p:nvSpPr>
          <p:spPr>
            <a:xfrm>
              <a:off x="790755" y="6119235"/>
              <a:ext cx="14385985" cy="12752"/>
            </a:xfrm>
            <a:prstGeom prst="rect">
              <a:avLst/>
            </a:prstGeom>
            <a:solidFill>
              <a:srgbClr val="3D3D3D"/>
            </a:solidFill>
          </p:spPr>
        </p:sp>
        <p:sp>
          <p:nvSpPr>
            <p:cNvPr id="5" name="TextBox 5"/>
            <p:cNvSpPr txBox="1"/>
            <p:nvPr/>
          </p:nvSpPr>
          <p:spPr>
            <a:xfrm>
              <a:off x="-1058653" y="9117114"/>
              <a:ext cx="15967494" cy="1949253"/>
            </a:xfrm>
            <a:prstGeom prst="rect">
              <a:avLst/>
            </a:prstGeom>
          </p:spPr>
          <p:txBody>
            <a:bodyPr lIns="0" tIns="0" rIns="0" bIns="0" rtlCol="0" anchor="t">
              <a:spAutoFit/>
            </a:bodyPr>
            <a:lstStyle/>
            <a:p>
              <a:pPr algn="ctr">
                <a:lnSpc>
                  <a:spcPts val="3779"/>
                </a:lnSpc>
              </a:pPr>
              <a:r>
                <a:rPr lang="en-US" sz="2700" b="1" spc="189" dirty="0" err="1">
                  <a:solidFill>
                    <a:srgbClr val="202020"/>
                  </a:solidFill>
                  <a:latin typeface="Ovo"/>
                </a:rPr>
                <a:t>Sitti</a:t>
              </a:r>
              <a:r>
                <a:rPr lang="en-US" sz="2700" b="1" spc="189" dirty="0">
                  <a:solidFill>
                    <a:srgbClr val="202020"/>
                  </a:solidFill>
                  <a:latin typeface="Ovo"/>
                </a:rPr>
                <a:t> </a:t>
              </a:r>
              <a:r>
                <a:rPr lang="en-US" sz="2700" b="1" spc="189" dirty="0" err="1">
                  <a:solidFill>
                    <a:srgbClr val="202020"/>
                  </a:solidFill>
                  <a:latin typeface="Ovo"/>
                </a:rPr>
                <a:t>Saenab</a:t>
              </a:r>
              <a:endParaRPr lang="en-US" sz="2700" b="1" spc="189" dirty="0">
                <a:solidFill>
                  <a:srgbClr val="202020"/>
                </a:solidFill>
                <a:latin typeface="Ovo"/>
              </a:endParaRPr>
            </a:p>
            <a:p>
              <a:pPr algn="ctr">
                <a:lnSpc>
                  <a:spcPts val="3779"/>
                </a:lnSpc>
              </a:pPr>
              <a:r>
                <a:rPr lang="en-US" sz="2700" b="1" spc="189" dirty="0">
                  <a:solidFill>
                    <a:srgbClr val="202020"/>
                  </a:solidFill>
                  <a:latin typeface="Ovo"/>
                </a:rPr>
                <a:t>085255626679</a:t>
              </a:r>
            </a:p>
            <a:p>
              <a:pPr algn="ctr">
                <a:lnSpc>
                  <a:spcPts val="3779"/>
                </a:lnSpc>
              </a:pPr>
              <a:r>
                <a:rPr lang="en-US" sz="2700" b="1" spc="189" dirty="0" err="1">
                  <a:solidFill>
                    <a:srgbClr val="202020"/>
                  </a:solidFill>
                  <a:latin typeface="Ovo"/>
                </a:rPr>
                <a:t>sitti.saenab@unm.ac.id</a:t>
              </a:r>
              <a:endParaRPr lang="en-US" sz="2700" b="1" spc="189" dirty="0">
                <a:solidFill>
                  <a:srgbClr val="202020"/>
                </a:solidFill>
                <a:latin typeface="Ovo"/>
              </a:endParaRPr>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96493" y="0"/>
              <a:ext cx="2137503" cy="2338238"/>
            </a:xfrm>
            <a:prstGeom prst="rect">
              <a:avLst/>
            </a:prstGeom>
          </p:spPr>
        </p:pic>
        <p:sp>
          <p:nvSpPr>
            <p:cNvPr id="4" name="TextBox 4"/>
            <p:cNvSpPr txBox="1"/>
            <p:nvPr/>
          </p:nvSpPr>
          <p:spPr>
            <a:xfrm>
              <a:off x="-3170729" y="2533477"/>
              <a:ext cx="21945599" cy="3611245"/>
            </a:xfrm>
            <a:prstGeom prst="rect">
              <a:avLst/>
            </a:prstGeom>
          </p:spPr>
          <p:txBody>
            <a:bodyPr wrap="square" lIns="0" tIns="0" rIns="0" bIns="0" rtlCol="0" anchor="t">
              <a:spAutoFit/>
            </a:bodyPr>
            <a:lstStyle/>
            <a:p>
              <a:pPr algn="ctr"/>
              <a:r>
                <a:rPr lang="en-US" sz="8800" dirty="0" err="1">
                  <a:solidFill>
                    <a:srgbClr val="3849A2"/>
                  </a:solidFill>
                  <a:latin typeface="Orotund" panose="02000000000000000000" pitchFamily="2" charset="0"/>
                </a:rPr>
                <a:t>Struuktur</a:t>
              </a:r>
              <a:r>
                <a:rPr lang="en-US" sz="8800" dirty="0">
                  <a:solidFill>
                    <a:srgbClr val="3849A2"/>
                  </a:solidFill>
                  <a:latin typeface="Orotund" panose="02000000000000000000" pitchFamily="2" charset="0"/>
                </a:rPr>
                <a:t> </a:t>
              </a:r>
              <a:r>
                <a:rPr lang="en-US" sz="8800" dirty="0" err="1">
                  <a:solidFill>
                    <a:srgbClr val="3849A2"/>
                  </a:solidFill>
                  <a:latin typeface="Orotund" panose="02000000000000000000" pitchFamily="2" charset="0"/>
                </a:rPr>
                <a:t>dan</a:t>
              </a:r>
              <a:r>
                <a:rPr lang="en-US" sz="8800" dirty="0">
                  <a:solidFill>
                    <a:srgbClr val="3849A2"/>
                  </a:solidFill>
                  <a:latin typeface="Orotund" panose="02000000000000000000" pitchFamily="2" charset="0"/>
                </a:rPr>
                <a:t> </a:t>
              </a:r>
              <a:r>
                <a:rPr lang="en-US" sz="8800" dirty="0" err="1">
                  <a:solidFill>
                    <a:srgbClr val="3849A2"/>
                  </a:solidFill>
                  <a:latin typeface="Orotund" panose="02000000000000000000" pitchFamily="2" charset="0"/>
                </a:rPr>
                <a:t>Fungsi</a:t>
              </a:r>
              <a:r>
                <a:rPr lang="en-US" sz="8800" dirty="0">
                  <a:solidFill>
                    <a:srgbClr val="3849A2"/>
                  </a:solidFill>
                  <a:latin typeface="Orotund" panose="02000000000000000000" pitchFamily="2" charset="0"/>
                </a:rPr>
                <a:t> </a:t>
              </a:r>
            </a:p>
            <a:p>
              <a:pPr algn="ctr"/>
              <a:r>
                <a:rPr lang="en-US" sz="8800" dirty="0" err="1">
                  <a:solidFill>
                    <a:srgbClr val="3849A2"/>
                  </a:solidFill>
                  <a:latin typeface="Orotund" panose="02000000000000000000" pitchFamily="2" charset="0"/>
                </a:rPr>
                <a:t>Tubuh</a:t>
              </a:r>
              <a:r>
                <a:rPr lang="en-US" sz="8800" dirty="0">
                  <a:solidFill>
                    <a:srgbClr val="3849A2"/>
                  </a:solidFill>
                  <a:latin typeface="Orotund" panose="02000000000000000000" pitchFamily="2" charset="0"/>
                </a:rPr>
                <a:t> </a:t>
              </a:r>
              <a:r>
                <a:rPr lang="en-US" sz="8800" dirty="0" err="1">
                  <a:solidFill>
                    <a:srgbClr val="3849A2"/>
                  </a:solidFill>
                  <a:latin typeface="Orotund" panose="02000000000000000000" pitchFamily="2" charset="0"/>
                </a:rPr>
                <a:t>Tumbuhan</a:t>
              </a:r>
              <a:endParaRPr lang="en-US" sz="8800" b="1" dirty="0">
                <a:solidFill>
                  <a:srgbClr val="3849A2"/>
                </a:solidFill>
                <a:latin typeface="Orotund" panose="02000000000000000000" pitchFamily="2" charset="0"/>
              </a:endParaRPr>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73858" y="0"/>
              <a:ext cx="1056425" cy="2338238"/>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833498" y="0"/>
              <a:ext cx="1774150" cy="233823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91800" y="6600865"/>
            <a:ext cx="3685921" cy="408597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22418" y="4238613"/>
            <a:ext cx="4411485" cy="5948695"/>
          </a:xfrm>
          <a:prstGeom prst="rect">
            <a:avLst/>
          </a:prstGeom>
        </p:spPr>
      </p:pic>
      <p:sp>
        <p:nvSpPr>
          <p:cNvPr id="4" name="TextBox 4"/>
          <p:cNvSpPr txBox="1"/>
          <p:nvPr/>
        </p:nvSpPr>
        <p:spPr>
          <a:xfrm>
            <a:off x="2133600" y="1409700"/>
            <a:ext cx="12949877" cy="6853158"/>
          </a:xfrm>
          <a:prstGeom prst="rect">
            <a:avLst/>
          </a:prstGeom>
        </p:spPr>
        <p:txBody>
          <a:bodyPr wrap="square" lIns="0" tIns="0" rIns="0" bIns="0" rtlCol="0" anchor="t">
            <a:spAutoFit/>
          </a:bodyPr>
          <a:lstStyle/>
          <a:p>
            <a:r>
              <a:rPr lang="en-US" sz="5400" dirty="0" err="1">
                <a:solidFill>
                  <a:schemeClr val="accent1"/>
                </a:solidFill>
                <a:latin typeface="Ovo Bold"/>
              </a:rPr>
              <a:t>Berdasarkan</a:t>
            </a:r>
            <a:r>
              <a:rPr lang="en-US" sz="5400" dirty="0">
                <a:solidFill>
                  <a:schemeClr val="accent1"/>
                </a:solidFill>
                <a:latin typeface="Ovo Bold"/>
              </a:rPr>
              <a:t> </a:t>
            </a:r>
            <a:r>
              <a:rPr lang="en-US" sz="5400" dirty="0" err="1">
                <a:solidFill>
                  <a:schemeClr val="accent1"/>
                </a:solidFill>
                <a:latin typeface="Ovo Bold"/>
              </a:rPr>
              <a:t>struktur</a:t>
            </a:r>
            <a:r>
              <a:rPr lang="en-US" sz="5400" dirty="0">
                <a:solidFill>
                  <a:schemeClr val="accent1"/>
                </a:solidFill>
                <a:latin typeface="Ovo Bold"/>
              </a:rPr>
              <a:t> </a:t>
            </a:r>
            <a:r>
              <a:rPr lang="en-US" sz="5400" dirty="0" err="1">
                <a:solidFill>
                  <a:schemeClr val="accent1"/>
                </a:solidFill>
                <a:latin typeface="Ovo Bold"/>
              </a:rPr>
              <a:t>dan</a:t>
            </a:r>
            <a:r>
              <a:rPr lang="en-US" sz="5400" dirty="0">
                <a:solidFill>
                  <a:schemeClr val="accent1"/>
                </a:solidFill>
                <a:latin typeface="Ovo Bold"/>
              </a:rPr>
              <a:t> </a:t>
            </a:r>
            <a:r>
              <a:rPr lang="en-US" sz="5400" dirty="0" err="1">
                <a:solidFill>
                  <a:schemeClr val="accent1"/>
                </a:solidFill>
                <a:latin typeface="Ovo Bold"/>
              </a:rPr>
              <a:t>fungsi</a:t>
            </a:r>
            <a:endParaRPr lang="en-US" sz="5400" dirty="0">
              <a:solidFill>
                <a:schemeClr val="accent1"/>
              </a:solidFill>
              <a:latin typeface="Ovo Bold"/>
            </a:endParaRPr>
          </a:p>
          <a:p>
            <a:r>
              <a:rPr lang="en-US" sz="5400" dirty="0" err="1">
                <a:solidFill>
                  <a:schemeClr val="accent1"/>
                </a:solidFill>
                <a:latin typeface="Ovo Bold"/>
              </a:rPr>
              <a:t>Jaringan</a:t>
            </a:r>
            <a:r>
              <a:rPr lang="en-US" sz="5400" dirty="0">
                <a:solidFill>
                  <a:schemeClr val="accent1"/>
                </a:solidFill>
                <a:latin typeface="Ovo Bold"/>
              </a:rPr>
              <a:t> </a:t>
            </a:r>
            <a:r>
              <a:rPr lang="en-US" sz="5400" dirty="0" err="1">
                <a:solidFill>
                  <a:schemeClr val="accent1"/>
                </a:solidFill>
                <a:latin typeface="Ovo Bold"/>
              </a:rPr>
              <a:t>Dewasa</a:t>
            </a:r>
            <a:endParaRPr lang="en-US" sz="5400" dirty="0">
              <a:solidFill>
                <a:schemeClr val="accent1"/>
              </a:solidFill>
              <a:latin typeface="Ovo Bold"/>
            </a:endParaRPr>
          </a:p>
          <a:p>
            <a:r>
              <a:rPr lang="en-US" sz="4400" dirty="0">
                <a:solidFill>
                  <a:schemeClr val="accent1"/>
                </a:solidFill>
                <a:latin typeface="Ovo Bold"/>
              </a:rPr>
              <a:t> </a:t>
            </a:r>
          </a:p>
          <a:p>
            <a:pPr marL="514350" indent="-514350">
              <a:lnSpc>
                <a:spcPts val="8800"/>
              </a:lnSpc>
              <a:buAutoNum type="arabicParenR"/>
            </a:pPr>
            <a:r>
              <a:rPr lang="en-US" sz="4000" dirty="0" err="1"/>
              <a:t>jaringan</a:t>
            </a:r>
            <a:r>
              <a:rPr lang="en-US" sz="4000" dirty="0"/>
              <a:t> </a:t>
            </a:r>
            <a:r>
              <a:rPr lang="en-US" sz="4000" dirty="0" err="1"/>
              <a:t>dasar</a:t>
            </a:r>
            <a:r>
              <a:rPr lang="en-US" sz="4000" dirty="0"/>
              <a:t> (</a:t>
            </a:r>
            <a:r>
              <a:rPr lang="en-US" sz="4000" dirty="0" err="1"/>
              <a:t>parenkim</a:t>
            </a:r>
            <a:r>
              <a:rPr lang="en-US" sz="4000" dirty="0"/>
              <a:t>)</a:t>
            </a:r>
          </a:p>
          <a:p>
            <a:pPr marL="514350" indent="-514350">
              <a:lnSpc>
                <a:spcPts val="8800"/>
              </a:lnSpc>
              <a:buAutoNum type="arabicParenR"/>
            </a:pPr>
            <a:r>
              <a:rPr lang="en-US" sz="4000" dirty="0" err="1"/>
              <a:t>jaringan</a:t>
            </a:r>
            <a:r>
              <a:rPr lang="en-US" sz="4000" dirty="0"/>
              <a:t> </a:t>
            </a:r>
            <a:r>
              <a:rPr lang="en-US" sz="4000" dirty="0" err="1"/>
              <a:t>penutup</a:t>
            </a:r>
            <a:r>
              <a:rPr lang="en-US" sz="4000" dirty="0"/>
              <a:t> (</a:t>
            </a:r>
            <a:r>
              <a:rPr lang="en-US" sz="4000" dirty="0" err="1"/>
              <a:t>jaringan</a:t>
            </a:r>
            <a:r>
              <a:rPr lang="en-US" sz="4000" dirty="0"/>
              <a:t> </a:t>
            </a:r>
            <a:r>
              <a:rPr lang="en-US" sz="4000" dirty="0" err="1"/>
              <a:t>pelindung</a:t>
            </a:r>
            <a:r>
              <a:rPr lang="en-US" sz="4000" dirty="0"/>
              <a:t>)</a:t>
            </a:r>
          </a:p>
          <a:p>
            <a:pPr marL="514350" indent="-514350">
              <a:lnSpc>
                <a:spcPts val="8800"/>
              </a:lnSpc>
              <a:buAutoNum type="arabicParenR" startAt="3"/>
            </a:pPr>
            <a:r>
              <a:rPr lang="en-US" sz="4000" dirty="0" err="1"/>
              <a:t>jaringan</a:t>
            </a:r>
            <a:r>
              <a:rPr lang="en-US" sz="4000" dirty="0"/>
              <a:t> </a:t>
            </a:r>
            <a:r>
              <a:rPr lang="en-US" sz="4000" dirty="0" err="1"/>
              <a:t>penguat</a:t>
            </a:r>
            <a:r>
              <a:rPr lang="en-US" sz="4000" dirty="0"/>
              <a:t> (</a:t>
            </a:r>
            <a:r>
              <a:rPr lang="en-US" sz="4000" dirty="0" err="1"/>
              <a:t>mekanik</a:t>
            </a:r>
            <a:r>
              <a:rPr lang="en-US" sz="4000" dirty="0"/>
              <a:t>)</a:t>
            </a:r>
          </a:p>
          <a:p>
            <a:pPr marL="514350" indent="-514350">
              <a:lnSpc>
                <a:spcPts val="8800"/>
              </a:lnSpc>
              <a:buAutoNum type="arabicParenR" startAt="3"/>
            </a:pPr>
            <a:r>
              <a:rPr lang="en-US" sz="4000" dirty="0" err="1"/>
              <a:t>jaringan</a:t>
            </a:r>
            <a:r>
              <a:rPr lang="en-US" sz="4000" dirty="0"/>
              <a:t> </a:t>
            </a:r>
            <a:r>
              <a:rPr lang="en-US" sz="4000" dirty="0" err="1"/>
              <a:t>pengangkutan</a:t>
            </a:r>
            <a:r>
              <a:rPr lang="en-US" sz="4000" dirty="0"/>
              <a:t> </a:t>
            </a:r>
            <a:endParaRPr lang="en-US" sz="4000" dirty="0">
              <a:solidFill>
                <a:srgbClr val="3849A2"/>
              </a:solidFill>
              <a:latin typeface="Ovo Bold"/>
            </a:endParaRPr>
          </a:p>
        </p:txBody>
      </p:sp>
    </p:spTree>
    <p:extLst>
      <p:ext uri="{BB962C8B-B14F-4D97-AF65-F5344CB8AC3E}">
        <p14:creationId xmlns:p14="http://schemas.microsoft.com/office/powerpoint/2010/main" val="52747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454104"/>
            <a:ext cx="16383000" cy="4908039"/>
            <a:chOff x="-11834201" y="-1870550"/>
            <a:chExt cx="21844000" cy="6544054"/>
          </a:xfrm>
        </p:grpSpPr>
        <p:sp>
          <p:nvSpPr>
            <p:cNvPr id="4" name="TextBox 4"/>
            <p:cNvSpPr txBox="1"/>
            <p:nvPr/>
          </p:nvSpPr>
          <p:spPr>
            <a:xfrm>
              <a:off x="-11834201" y="-1870550"/>
              <a:ext cx="13614400" cy="2954656"/>
            </a:xfrm>
            <a:prstGeom prst="rect">
              <a:avLst/>
            </a:prstGeom>
          </p:spPr>
          <p:txBody>
            <a:bodyPr wrap="square" lIns="0" tIns="0" rIns="0" bIns="0" rtlCol="0" anchor="t">
              <a:spAutoFit/>
            </a:bodyPr>
            <a:lstStyle/>
            <a:p>
              <a:r>
                <a:rPr lang="en-US" sz="7200" dirty="0" err="1">
                  <a:solidFill>
                    <a:srgbClr val="3849A2"/>
                  </a:solidFill>
                  <a:latin typeface="Ovo Bold"/>
                </a:rPr>
                <a:t>Jaringan</a:t>
              </a:r>
              <a:r>
                <a:rPr lang="en-US" sz="7200" dirty="0">
                  <a:solidFill>
                    <a:srgbClr val="3849A2"/>
                  </a:solidFill>
                  <a:latin typeface="Ovo Bold"/>
                </a:rPr>
                <a:t> </a:t>
              </a:r>
              <a:r>
                <a:rPr lang="en-US" sz="7200" dirty="0" err="1">
                  <a:solidFill>
                    <a:srgbClr val="3849A2"/>
                  </a:solidFill>
                  <a:latin typeface="Ovo Bold"/>
                </a:rPr>
                <a:t>Dasar</a:t>
              </a:r>
              <a:r>
                <a:rPr lang="en-US" sz="7200" dirty="0">
                  <a:solidFill>
                    <a:srgbClr val="3849A2"/>
                  </a:solidFill>
                  <a:latin typeface="Ovo Bold"/>
                </a:rPr>
                <a:t> </a:t>
              </a:r>
            </a:p>
            <a:p>
              <a:endParaRPr lang="en-US" sz="7200" dirty="0">
                <a:solidFill>
                  <a:srgbClr val="3849A2"/>
                </a:solidFill>
                <a:latin typeface="Ovo Bold"/>
              </a:endParaRPr>
            </a:p>
          </p:txBody>
        </p:sp>
        <p:sp>
          <p:nvSpPr>
            <p:cNvPr id="3" name="TextBox 3"/>
            <p:cNvSpPr txBox="1"/>
            <p:nvPr/>
          </p:nvSpPr>
          <p:spPr>
            <a:xfrm>
              <a:off x="-1471001" y="-1307622"/>
              <a:ext cx="11480800" cy="5981126"/>
            </a:xfrm>
            <a:prstGeom prst="rect">
              <a:avLst/>
            </a:prstGeom>
          </p:spPr>
          <p:txBody>
            <a:bodyPr wrap="square" lIns="0" tIns="0" rIns="0" bIns="0" rtlCol="0" anchor="t">
              <a:spAutoFit/>
            </a:bodyPr>
            <a:lstStyle/>
            <a:p>
              <a:r>
                <a:rPr lang="en-US" sz="4000" b="1" dirty="0" err="1">
                  <a:latin typeface="Ovo" panose="020B0604020202020204" charset="0"/>
                </a:rPr>
                <a:t>Parenkim</a:t>
              </a:r>
              <a:r>
                <a:rPr lang="en-US" sz="4000" b="1" dirty="0">
                  <a:latin typeface="Ovo" panose="020B0604020202020204" charset="0"/>
                </a:rPr>
                <a:t> </a:t>
              </a:r>
              <a:r>
                <a:rPr lang="en-US" sz="4000" b="1" dirty="0" err="1">
                  <a:latin typeface="Ovo" panose="020B0604020202020204" charset="0"/>
                </a:rPr>
                <a:t>berdasarkan</a:t>
              </a:r>
              <a:r>
                <a:rPr lang="en-US" sz="4000" b="1" dirty="0">
                  <a:latin typeface="Ovo" panose="020B0604020202020204" charset="0"/>
                </a:rPr>
                <a:t> </a:t>
              </a:r>
              <a:r>
                <a:rPr lang="en-US" sz="4000" b="1" dirty="0" err="1">
                  <a:latin typeface="Ovo" panose="020B0604020202020204" charset="0"/>
                </a:rPr>
                <a:t>fungsinya</a:t>
              </a:r>
              <a:endParaRPr lang="en-US" sz="4000" b="1" dirty="0">
                <a:latin typeface="Ovo" panose="020B0604020202020204" charset="0"/>
              </a:endParaRPr>
            </a:p>
            <a:p>
              <a:pPr marL="457200" indent="-457200">
                <a:buFont typeface="Wingdings" panose="05000000000000000000" pitchFamily="2" charset="2"/>
                <a:buChar char="q"/>
              </a:pPr>
              <a:r>
                <a:rPr lang="en-US" sz="3200" dirty="0" err="1">
                  <a:latin typeface="Ovo" panose="020B0604020202020204" charset="0"/>
                </a:rPr>
                <a:t>Parenkim</a:t>
              </a:r>
              <a:r>
                <a:rPr lang="en-US" sz="3200" dirty="0">
                  <a:latin typeface="Ovo" panose="020B0604020202020204" charset="0"/>
                </a:rPr>
                <a:t> </a:t>
              </a:r>
              <a:r>
                <a:rPr lang="en-US" sz="3200" dirty="0" err="1">
                  <a:latin typeface="Ovo" panose="020B0604020202020204" charset="0"/>
                </a:rPr>
                <a:t>asimilasi</a:t>
              </a:r>
              <a:endParaRPr lang="en-US" sz="3200" dirty="0">
                <a:latin typeface="Ovo" panose="020B0604020202020204" charset="0"/>
              </a:endParaRPr>
            </a:p>
            <a:p>
              <a:pPr marL="457200" indent="-457200">
                <a:buFont typeface="Wingdings" panose="05000000000000000000" pitchFamily="2" charset="2"/>
                <a:buChar char="q"/>
              </a:pPr>
              <a:r>
                <a:rPr lang="en-US" sz="3200" dirty="0" err="1">
                  <a:latin typeface="Ovo" panose="020B0604020202020204" charset="0"/>
                </a:rPr>
                <a:t>Parenkim</a:t>
              </a:r>
              <a:r>
                <a:rPr lang="en-US" sz="3200" dirty="0">
                  <a:latin typeface="Ovo" panose="020B0604020202020204" charset="0"/>
                </a:rPr>
                <a:t> </a:t>
              </a:r>
              <a:r>
                <a:rPr lang="en-US" sz="3200" dirty="0" err="1">
                  <a:latin typeface="Ovo" panose="020B0604020202020204" charset="0"/>
                </a:rPr>
                <a:t>udara</a:t>
              </a:r>
              <a:endParaRPr lang="en-US" sz="3200" dirty="0">
                <a:latin typeface="Ovo" panose="020B0604020202020204" charset="0"/>
              </a:endParaRPr>
            </a:p>
            <a:p>
              <a:pPr marL="457200" indent="-457200">
                <a:buFont typeface="Wingdings" panose="05000000000000000000" pitchFamily="2" charset="2"/>
                <a:buChar char="q"/>
              </a:pPr>
              <a:r>
                <a:rPr lang="en-US" sz="3200" dirty="0" err="1">
                  <a:latin typeface="Ovo" panose="020B0604020202020204" charset="0"/>
                </a:rPr>
                <a:t>Parenkim</a:t>
              </a:r>
              <a:r>
                <a:rPr lang="en-US" sz="3200" dirty="0">
                  <a:latin typeface="Ovo" panose="020B0604020202020204" charset="0"/>
                </a:rPr>
                <a:t> </a:t>
              </a:r>
              <a:r>
                <a:rPr lang="en-US" sz="3200" dirty="0" err="1">
                  <a:latin typeface="Ovo" panose="020B0604020202020204" charset="0"/>
                </a:rPr>
                <a:t>penimbun</a:t>
              </a:r>
              <a:endParaRPr lang="en-US" sz="3200" dirty="0">
                <a:latin typeface="Ovo" panose="020B0604020202020204" charset="0"/>
              </a:endParaRPr>
            </a:p>
            <a:p>
              <a:pPr marL="457200" indent="-457200">
                <a:buFont typeface="Wingdings" panose="05000000000000000000" pitchFamily="2" charset="2"/>
                <a:buChar char="q"/>
              </a:pPr>
              <a:r>
                <a:rPr lang="en-US" sz="3200" dirty="0" err="1">
                  <a:latin typeface="Ovo" panose="020B0604020202020204" charset="0"/>
                </a:rPr>
                <a:t>Parenkim</a:t>
              </a:r>
              <a:r>
                <a:rPr lang="en-US" sz="3200" dirty="0">
                  <a:latin typeface="Ovo" panose="020B0604020202020204" charset="0"/>
                </a:rPr>
                <a:t> air</a:t>
              </a:r>
            </a:p>
            <a:p>
              <a:pPr marL="457200" indent="-457200">
                <a:buFont typeface="Wingdings" panose="05000000000000000000" pitchFamily="2" charset="2"/>
                <a:buChar char="q"/>
              </a:pPr>
              <a:r>
                <a:rPr lang="en-US" sz="3200" dirty="0" err="1">
                  <a:latin typeface="Ovo" panose="020B0604020202020204" charset="0"/>
                </a:rPr>
                <a:t>Parenkim</a:t>
              </a:r>
              <a:r>
                <a:rPr lang="en-US" sz="3200" dirty="0">
                  <a:latin typeface="Ovo" panose="020B0604020202020204" charset="0"/>
                </a:rPr>
                <a:t> </a:t>
              </a:r>
              <a:r>
                <a:rPr lang="en-US" sz="3200" dirty="0" err="1">
                  <a:latin typeface="Ovo" panose="020B0604020202020204" charset="0"/>
                </a:rPr>
                <a:t>pengangkut</a:t>
              </a:r>
              <a:endParaRPr lang="en-US" sz="3200" dirty="0">
                <a:latin typeface="Ovo" panose="020B0604020202020204" charset="0"/>
              </a:endParaRPr>
            </a:p>
            <a:p>
              <a:pPr marL="457200" indent="-457200">
                <a:buFont typeface="Wingdings" panose="05000000000000000000" pitchFamily="2" charset="2"/>
                <a:buChar char="q"/>
              </a:pPr>
              <a:endParaRPr lang="en-US" sz="3200" dirty="0">
                <a:latin typeface="Ovo" panose="020B0604020202020204" charset="0"/>
              </a:endParaRPr>
            </a:p>
            <a:p>
              <a:pPr marL="509588" indent="-509588"/>
              <a:endParaRPr lang="en-US" sz="3200" dirty="0">
                <a:latin typeface="Ovo" panose="020B0604020202020204" charset="0"/>
              </a:endParaRPr>
            </a:p>
            <a:p>
              <a:pPr>
                <a:lnSpc>
                  <a:spcPts val="3300"/>
                </a:lnSpc>
              </a:pPr>
              <a:endParaRPr lang="en-US" sz="3200" dirty="0">
                <a:solidFill>
                  <a:srgbClr val="202020"/>
                </a:solidFill>
                <a:latin typeface="Ovo" panose="020B0604020202020204" charset="0"/>
              </a:endParaRPr>
            </a:p>
          </p:txBody>
        </p:sp>
      </p:grpSp>
      <p:sp>
        <p:nvSpPr>
          <p:cNvPr id="7" name="AutoShape 7"/>
          <p:cNvSpPr/>
          <p:nvPr/>
        </p:nvSpPr>
        <p:spPr>
          <a:xfrm>
            <a:off x="7918469" y="1028700"/>
            <a:ext cx="9525" cy="8229600"/>
          </a:xfrm>
          <a:prstGeom prst="rect">
            <a:avLst/>
          </a:prstGeom>
          <a:solidFill>
            <a:srgbClr val="3D3D3D"/>
          </a:solidFill>
        </p:spPr>
      </p:sp>
      <p:pic>
        <p:nvPicPr>
          <p:cNvPr id="5" name="Picture 4"/>
          <p:cNvPicPr>
            <a:picLocks noChangeAspect="1"/>
          </p:cNvPicPr>
          <p:nvPr/>
        </p:nvPicPr>
        <p:blipFill>
          <a:blip r:embed="rId2"/>
          <a:stretch>
            <a:fillRect/>
          </a:stretch>
        </p:blipFill>
        <p:spPr>
          <a:xfrm>
            <a:off x="870190" y="1562100"/>
            <a:ext cx="6859788" cy="4495800"/>
          </a:xfrm>
          <a:prstGeom prst="rect">
            <a:avLst/>
          </a:prstGeom>
        </p:spPr>
      </p:pic>
      <p:sp>
        <p:nvSpPr>
          <p:cNvPr id="6" name="TextBox 5"/>
          <p:cNvSpPr txBox="1"/>
          <p:nvPr/>
        </p:nvSpPr>
        <p:spPr>
          <a:xfrm>
            <a:off x="914400" y="6697981"/>
            <a:ext cx="6473863" cy="2062103"/>
          </a:xfrm>
          <a:prstGeom prst="rect">
            <a:avLst/>
          </a:prstGeom>
          <a:noFill/>
        </p:spPr>
        <p:txBody>
          <a:bodyPr wrap="square" rtlCol="0">
            <a:spAutoFit/>
          </a:bodyPr>
          <a:lstStyle/>
          <a:p>
            <a:r>
              <a:rPr lang="nn-NO" sz="3200" dirty="0"/>
              <a:t>Parenkim adalah jaringan dasar yang di miliki semua tumbuhan. Parenkim terdapat di akar, batang, daun dan xylem floem</a:t>
            </a:r>
            <a:endParaRPr lang="en-US" sz="3200" dirty="0"/>
          </a:p>
        </p:txBody>
      </p:sp>
      <p:sp>
        <p:nvSpPr>
          <p:cNvPr id="9" name="Rectangle 8"/>
          <p:cNvSpPr/>
          <p:nvPr/>
        </p:nvSpPr>
        <p:spPr>
          <a:xfrm>
            <a:off x="8458200" y="9030586"/>
            <a:ext cx="9144000" cy="923330"/>
          </a:xfrm>
          <a:prstGeom prst="rect">
            <a:avLst/>
          </a:prstGeom>
        </p:spPr>
        <p:txBody>
          <a:bodyPr>
            <a:spAutoFit/>
          </a:bodyPr>
          <a:lstStyle/>
          <a:p>
            <a:r>
              <a:rPr lang="en-US" b="1" dirty="0" err="1"/>
              <a:t>Tipe-tipe</a:t>
            </a:r>
            <a:r>
              <a:rPr lang="en-US" b="1" dirty="0"/>
              <a:t> </a:t>
            </a:r>
            <a:r>
              <a:rPr lang="en-US" b="1" dirty="0" err="1"/>
              <a:t>parenkim</a:t>
            </a:r>
            <a:r>
              <a:rPr lang="en-US" b="1" dirty="0"/>
              <a:t>, </a:t>
            </a:r>
            <a:r>
              <a:rPr lang="en-US" dirty="0"/>
              <a:t>A. </a:t>
            </a:r>
            <a:r>
              <a:rPr lang="en-US" dirty="0" err="1"/>
              <a:t>Parenkim</a:t>
            </a:r>
            <a:r>
              <a:rPr lang="en-US" dirty="0"/>
              <a:t> </a:t>
            </a:r>
            <a:r>
              <a:rPr lang="en-US" dirty="0" err="1"/>
              <a:t>udara</a:t>
            </a:r>
            <a:r>
              <a:rPr lang="en-US" dirty="0"/>
              <a:t> </a:t>
            </a:r>
            <a:r>
              <a:rPr lang="en-US" dirty="0" err="1"/>
              <a:t>daun</a:t>
            </a:r>
            <a:r>
              <a:rPr lang="en-US" dirty="0"/>
              <a:t> Canna, </a:t>
            </a:r>
            <a:r>
              <a:rPr lang="en-US" dirty="0" err="1"/>
              <a:t>parenkim</a:t>
            </a:r>
            <a:r>
              <a:rPr lang="en-US" dirty="0"/>
              <a:t> </a:t>
            </a:r>
            <a:r>
              <a:rPr lang="en-US" dirty="0" err="1"/>
              <a:t>bercabang</a:t>
            </a:r>
            <a:r>
              <a:rPr lang="en-US" dirty="0"/>
              <a:t> </a:t>
            </a:r>
            <a:r>
              <a:rPr lang="en-US" dirty="0" err="1"/>
              <a:t>seperti</a:t>
            </a:r>
            <a:r>
              <a:rPr lang="en-US" dirty="0"/>
              <a:t> </a:t>
            </a:r>
            <a:r>
              <a:rPr lang="en-US" dirty="0" err="1"/>
              <a:t>bintang</a:t>
            </a:r>
            <a:r>
              <a:rPr lang="en-US" dirty="0"/>
              <a:t> </a:t>
            </a:r>
            <a:r>
              <a:rPr lang="en-US" dirty="0" err="1"/>
              <a:t>dengan</a:t>
            </a:r>
            <a:r>
              <a:rPr lang="en-US" dirty="0"/>
              <a:t> </a:t>
            </a:r>
            <a:r>
              <a:rPr lang="en-US" dirty="0" err="1"/>
              <a:t>ruang</a:t>
            </a:r>
            <a:r>
              <a:rPr lang="en-US" dirty="0"/>
              <a:t> </a:t>
            </a:r>
            <a:r>
              <a:rPr lang="en-US" dirty="0" err="1"/>
              <a:t>antar</a:t>
            </a:r>
            <a:r>
              <a:rPr lang="en-US" dirty="0"/>
              <a:t> </a:t>
            </a:r>
            <a:r>
              <a:rPr lang="en-US" dirty="0" err="1"/>
              <a:t>sel</a:t>
            </a:r>
            <a:r>
              <a:rPr lang="en-US" dirty="0"/>
              <a:t> </a:t>
            </a:r>
            <a:r>
              <a:rPr lang="en-US" dirty="0" err="1"/>
              <a:t>besar</a:t>
            </a:r>
            <a:r>
              <a:rPr lang="en-US" dirty="0"/>
              <a:t>, B. </a:t>
            </a:r>
            <a:r>
              <a:rPr lang="en-US" dirty="0" err="1"/>
              <a:t>Parenkim</a:t>
            </a:r>
            <a:r>
              <a:rPr lang="en-US" dirty="0"/>
              <a:t> </a:t>
            </a:r>
            <a:r>
              <a:rPr lang="en-US" dirty="0" err="1"/>
              <a:t>udara</a:t>
            </a:r>
            <a:r>
              <a:rPr lang="en-US" dirty="0"/>
              <a:t> </a:t>
            </a:r>
            <a:r>
              <a:rPr lang="en-US" dirty="0" err="1"/>
              <a:t>pada</a:t>
            </a:r>
            <a:r>
              <a:rPr lang="en-US" dirty="0"/>
              <a:t> </a:t>
            </a:r>
            <a:r>
              <a:rPr lang="en-US" dirty="0" err="1"/>
              <a:t>tangaki</a:t>
            </a:r>
            <a:r>
              <a:rPr lang="en-US" dirty="0"/>
              <a:t> </a:t>
            </a:r>
            <a:r>
              <a:rPr lang="en-US" dirty="0" err="1"/>
              <a:t>daun</a:t>
            </a:r>
            <a:r>
              <a:rPr lang="en-US" dirty="0"/>
              <a:t> </a:t>
            </a:r>
            <a:r>
              <a:rPr lang="en-US" dirty="0" err="1"/>
              <a:t>Zantedeshia</a:t>
            </a:r>
            <a:r>
              <a:rPr lang="en-US" dirty="0"/>
              <a:t>, C. </a:t>
            </a:r>
            <a:r>
              <a:rPr lang="en-US" dirty="0" err="1"/>
              <a:t>Parenkim</a:t>
            </a:r>
            <a:r>
              <a:rPr lang="en-US" dirty="0"/>
              <a:t> </a:t>
            </a:r>
            <a:r>
              <a:rPr lang="en-US" dirty="0" err="1"/>
              <a:t>pada</a:t>
            </a:r>
            <a:r>
              <a:rPr lang="en-US" dirty="0"/>
              <a:t> endosperm </a:t>
            </a:r>
            <a:r>
              <a:rPr lang="en-US" dirty="0" err="1"/>
              <a:t>Secale</a:t>
            </a:r>
            <a:r>
              <a:rPr lang="en-US" dirty="0"/>
              <a:t>, </a:t>
            </a:r>
            <a:r>
              <a:rPr lang="en-US" dirty="0" err="1"/>
              <a:t>berisi</a:t>
            </a:r>
            <a:r>
              <a:rPr lang="en-US" dirty="0"/>
              <a:t> </a:t>
            </a:r>
            <a:r>
              <a:rPr lang="en-US" dirty="0" err="1"/>
              <a:t>butir-butir</a:t>
            </a:r>
            <a:r>
              <a:rPr lang="en-US" dirty="0"/>
              <a:t> </a:t>
            </a:r>
            <a:r>
              <a:rPr lang="en-US" dirty="0" err="1"/>
              <a:t>tepung</a:t>
            </a:r>
            <a:r>
              <a:rPr lang="en-US" dirty="0"/>
              <a:t>, D. </a:t>
            </a:r>
            <a:r>
              <a:rPr lang="en-US" dirty="0" err="1"/>
              <a:t>Parenkim</a:t>
            </a:r>
            <a:r>
              <a:rPr lang="en-US" dirty="0"/>
              <a:t> </a:t>
            </a:r>
            <a:r>
              <a:rPr lang="en-US" dirty="0" err="1"/>
              <a:t>pada</a:t>
            </a:r>
            <a:r>
              <a:rPr lang="en-US" dirty="0"/>
              <a:t> endosperm </a:t>
            </a:r>
            <a:r>
              <a:rPr lang="en-US" dirty="0" err="1"/>
              <a:t>Diospyros</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3982" y="4000500"/>
            <a:ext cx="6145130" cy="5030086"/>
          </a:xfrm>
          <a:prstGeom prst="rect">
            <a:avLst/>
          </a:prstGeom>
        </p:spPr>
      </p:pic>
    </p:spTree>
    <p:extLst>
      <p:ext uri="{BB962C8B-B14F-4D97-AF65-F5344CB8AC3E}">
        <p14:creationId xmlns:p14="http://schemas.microsoft.com/office/powerpoint/2010/main" val="1241918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266700"/>
            <a:ext cx="16383000" cy="3008516"/>
            <a:chOff x="-11834201" y="-2120422"/>
            <a:chExt cx="21844000" cy="4011356"/>
          </a:xfrm>
        </p:grpSpPr>
        <p:sp>
          <p:nvSpPr>
            <p:cNvPr id="4" name="TextBox 4"/>
            <p:cNvSpPr txBox="1"/>
            <p:nvPr/>
          </p:nvSpPr>
          <p:spPr>
            <a:xfrm>
              <a:off x="-11834201" y="-1870550"/>
              <a:ext cx="13614400" cy="2954656"/>
            </a:xfrm>
            <a:prstGeom prst="rect">
              <a:avLst/>
            </a:prstGeom>
          </p:spPr>
          <p:txBody>
            <a:bodyPr wrap="square" lIns="0" tIns="0" rIns="0" bIns="0" rtlCol="0" anchor="t">
              <a:spAutoFit/>
            </a:bodyPr>
            <a:lstStyle/>
            <a:p>
              <a:r>
                <a:rPr lang="en-US" sz="7200" dirty="0" err="1">
                  <a:solidFill>
                    <a:srgbClr val="3849A2"/>
                  </a:solidFill>
                  <a:latin typeface="Ovo Bold"/>
                </a:rPr>
                <a:t>Jaringan</a:t>
              </a:r>
              <a:r>
                <a:rPr lang="en-US" sz="7200" dirty="0">
                  <a:solidFill>
                    <a:srgbClr val="3849A2"/>
                  </a:solidFill>
                  <a:latin typeface="Ovo Bold"/>
                </a:rPr>
                <a:t> </a:t>
              </a:r>
              <a:r>
                <a:rPr lang="en-US" sz="7200" dirty="0" err="1">
                  <a:solidFill>
                    <a:srgbClr val="3849A2"/>
                  </a:solidFill>
                  <a:latin typeface="Ovo Bold"/>
                </a:rPr>
                <a:t>Penutup</a:t>
              </a:r>
              <a:r>
                <a:rPr lang="en-US" sz="7200" dirty="0">
                  <a:solidFill>
                    <a:srgbClr val="3849A2"/>
                  </a:solidFill>
                  <a:latin typeface="Ovo Bold"/>
                </a:rPr>
                <a:t> </a:t>
              </a:r>
            </a:p>
            <a:p>
              <a:endParaRPr lang="en-US" sz="7200" dirty="0">
                <a:solidFill>
                  <a:srgbClr val="3849A2"/>
                </a:solidFill>
                <a:latin typeface="Ovo Bold"/>
              </a:endParaRPr>
            </a:p>
          </p:txBody>
        </p:sp>
        <p:sp>
          <p:nvSpPr>
            <p:cNvPr id="3" name="TextBox 3"/>
            <p:cNvSpPr txBox="1"/>
            <p:nvPr/>
          </p:nvSpPr>
          <p:spPr>
            <a:xfrm>
              <a:off x="-1471001" y="-2120422"/>
              <a:ext cx="11480800" cy="4011356"/>
            </a:xfrm>
            <a:prstGeom prst="rect">
              <a:avLst/>
            </a:prstGeom>
          </p:spPr>
          <p:txBody>
            <a:bodyPr wrap="square" lIns="0" tIns="0" rIns="0" bIns="0" rtlCol="0" anchor="t">
              <a:spAutoFit/>
            </a:bodyPr>
            <a:lstStyle/>
            <a:p>
              <a:r>
                <a:rPr lang="en-US" sz="4000" b="1" dirty="0">
                  <a:latin typeface="Ovo" panose="020B0604020202020204" charset="0"/>
                </a:rPr>
                <a:t>Epidermis</a:t>
              </a:r>
            </a:p>
            <a:p>
              <a:pPr marL="457200" indent="-457200">
                <a:buFont typeface="Wingdings" panose="05000000000000000000" pitchFamily="2" charset="2"/>
                <a:buChar char="q"/>
              </a:pPr>
              <a:r>
                <a:rPr lang="en-US" sz="3200" dirty="0">
                  <a:latin typeface="Ovo" panose="020B0604020202020204" charset="0"/>
                </a:rPr>
                <a:t>Stomata</a:t>
              </a:r>
            </a:p>
            <a:p>
              <a:pPr marL="457200" indent="-457200">
                <a:buFont typeface="Wingdings" panose="05000000000000000000" pitchFamily="2" charset="2"/>
                <a:buChar char="q"/>
              </a:pPr>
              <a:r>
                <a:rPr lang="en-US" sz="3200" dirty="0" err="1">
                  <a:latin typeface="Ovo" panose="020B0604020202020204" charset="0"/>
                </a:rPr>
                <a:t>Trikoma</a:t>
              </a:r>
              <a:endParaRPr lang="en-US" sz="3200" dirty="0">
                <a:latin typeface="Ovo" panose="020B0604020202020204" charset="0"/>
              </a:endParaRPr>
            </a:p>
            <a:p>
              <a:pPr marL="457200" indent="-457200">
                <a:buFont typeface="Wingdings" panose="05000000000000000000" pitchFamily="2" charset="2"/>
                <a:buChar char="q"/>
              </a:pPr>
              <a:endParaRPr lang="en-US" sz="3200" dirty="0">
                <a:latin typeface="Ovo" panose="020B0604020202020204" charset="0"/>
              </a:endParaRPr>
            </a:p>
            <a:p>
              <a:pPr marL="509588" indent="-509588"/>
              <a:endParaRPr lang="en-US" sz="3200" dirty="0">
                <a:latin typeface="Ovo" panose="020B0604020202020204" charset="0"/>
              </a:endParaRPr>
            </a:p>
            <a:p>
              <a:pPr>
                <a:lnSpc>
                  <a:spcPts val="3300"/>
                </a:lnSpc>
              </a:pPr>
              <a:endParaRPr lang="en-US" sz="3200" dirty="0">
                <a:solidFill>
                  <a:srgbClr val="202020"/>
                </a:solidFill>
                <a:latin typeface="Ovo" panose="020B0604020202020204" charset="0"/>
              </a:endParaRPr>
            </a:p>
          </p:txBody>
        </p:sp>
      </p:grpSp>
      <p:sp>
        <p:nvSpPr>
          <p:cNvPr id="7" name="AutoShape 7"/>
          <p:cNvSpPr/>
          <p:nvPr/>
        </p:nvSpPr>
        <p:spPr>
          <a:xfrm>
            <a:off x="7918469" y="1028700"/>
            <a:ext cx="9525" cy="8229600"/>
          </a:xfrm>
          <a:prstGeom prst="rect">
            <a:avLst/>
          </a:prstGeom>
          <a:solidFill>
            <a:srgbClr val="3D3D3D"/>
          </a:solidFill>
        </p:spPr>
      </p:sp>
      <p:sp>
        <p:nvSpPr>
          <p:cNvPr id="6" name="TextBox 5"/>
          <p:cNvSpPr txBox="1"/>
          <p:nvPr/>
        </p:nvSpPr>
        <p:spPr>
          <a:xfrm>
            <a:off x="304800" y="6697981"/>
            <a:ext cx="7083463" cy="3539430"/>
          </a:xfrm>
          <a:prstGeom prst="rect">
            <a:avLst/>
          </a:prstGeom>
          <a:noFill/>
        </p:spPr>
        <p:txBody>
          <a:bodyPr wrap="square" rtlCol="0">
            <a:spAutoFit/>
          </a:bodyPr>
          <a:lstStyle/>
          <a:p>
            <a:r>
              <a:rPr lang="nn-NO" sz="3200" b="1" dirty="0"/>
              <a:t>Epidermis</a:t>
            </a:r>
            <a:r>
              <a:rPr lang="nn-NO" sz="3200" dirty="0"/>
              <a:t> adalah </a:t>
            </a:r>
            <a:r>
              <a:rPr lang="en-US" sz="3200" dirty="0" err="1"/>
              <a:t>selubung</a:t>
            </a:r>
            <a:r>
              <a:rPr lang="en-US" sz="3200" dirty="0"/>
              <a:t> yang </a:t>
            </a:r>
            <a:r>
              <a:rPr lang="en-US" sz="3200" dirty="0" err="1"/>
              <a:t>meliputi</a:t>
            </a:r>
            <a:r>
              <a:rPr lang="en-US" sz="3200" dirty="0"/>
              <a:t> </a:t>
            </a:r>
            <a:r>
              <a:rPr lang="en-US" sz="3200" dirty="0" err="1"/>
              <a:t>seluruh</a:t>
            </a:r>
            <a:r>
              <a:rPr lang="en-US" sz="3200" dirty="0"/>
              <a:t> </a:t>
            </a:r>
            <a:r>
              <a:rPr lang="en-US" sz="3200" dirty="0" err="1"/>
              <a:t>tubuh</a:t>
            </a:r>
            <a:r>
              <a:rPr lang="en-US" sz="3200" dirty="0"/>
              <a:t> </a:t>
            </a:r>
            <a:r>
              <a:rPr lang="en-US" sz="3200" dirty="0" err="1"/>
              <a:t>tumbuhan</a:t>
            </a:r>
            <a:r>
              <a:rPr lang="en-US" sz="3200" dirty="0"/>
              <a:t> </a:t>
            </a:r>
            <a:r>
              <a:rPr lang="en-US" sz="3200" dirty="0" err="1"/>
              <a:t>sebelum</a:t>
            </a:r>
            <a:r>
              <a:rPr lang="en-US" sz="3200" dirty="0"/>
              <a:t> </a:t>
            </a:r>
            <a:r>
              <a:rPr lang="en-US" sz="3200" dirty="0" err="1"/>
              <a:t>mengalami</a:t>
            </a:r>
            <a:r>
              <a:rPr lang="en-US" sz="3200" dirty="0"/>
              <a:t> </a:t>
            </a:r>
            <a:r>
              <a:rPr lang="en-US" sz="3200" dirty="0" err="1"/>
              <a:t>pertumbuhan</a:t>
            </a:r>
            <a:r>
              <a:rPr lang="en-US" sz="3200" dirty="0"/>
              <a:t> </a:t>
            </a:r>
            <a:r>
              <a:rPr lang="en-US" sz="3200" dirty="0" err="1"/>
              <a:t>sekunder</a:t>
            </a:r>
            <a:r>
              <a:rPr lang="en-US" sz="3200" dirty="0"/>
              <a:t>. </a:t>
            </a:r>
            <a:r>
              <a:rPr lang="en-US" sz="3200" dirty="0" err="1"/>
              <a:t>Biasanya</a:t>
            </a:r>
            <a:r>
              <a:rPr lang="en-US" sz="3200" dirty="0"/>
              <a:t> </a:t>
            </a:r>
            <a:r>
              <a:rPr lang="en-US" sz="3200" dirty="0" err="1"/>
              <a:t>sel-sel</a:t>
            </a:r>
            <a:r>
              <a:rPr lang="en-US" sz="3200" dirty="0"/>
              <a:t> epidermis </a:t>
            </a:r>
            <a:r>
              <a:rPr lang="en-US" sz="3200" dirty="0" err="1"/>
              <a:t>ini</a:t>
            </a:r>
            <a:r>
              <a:rPr lang="en-US" sz="3200" dirty="0"/>
              <a:t> </a:t>
            </a:r>
            <a:r>
              <a:rPr lang="en-US" sz="3200" dirty="0" err="1"/>
              <a:t>hanya</a:t>
            </a:r>
            <a:r>
              <a:rPr lang="en-US" sz="3200" dirty="0"/>
              <a:t> </a:t>
            </a:r>
            <a:r>
              <a:rPr lang="en-US" sz="3200" dirty="0" err="1"/>
              <a:t>terdiri</a:t>
            </a:r>
            <a:r>
              <a:rPr lang="en-US" sz="3200" dirty="0"/>
              <a:t> </a:t>
            </a:r>
            <a:r>
              <a:rPr lang="en-US" sz="3200" dirty="0" err="1"/>
              <a:t>atas</a:t>
            </a:r>
            <a:r>
              <a:rPr lang="en-US" sz="3200" dirty="0"/>
              <a:t> </a:t>
            </a:r>
            <a:r>
              <a:rPr lang="en-US" sz="3200" dirty="0" err="1"/>
              <a:t>satu</a:t>
            </a:r>
            <a:r>
              <a:rPr lang="en-US" sz="3200" dirty="0"/>
              <a:t> </a:t>
            </a:r>
            <a:r>
              <a:rPr lang="en-US" sz="3200" dirty="0" err="1"/>
              <a:t>sel</a:t>
            </a:r>
            <a:r>
              <a:rPr lang="en-US" sz="3200" dirty="0"/>
              <a:t> </a:t>
            </a:r>
            <a:r>
              <a:rPr lang="en-US" sz="3200" dirty="0" err="1"/>
              <a:t>saja</a:t>
            </a:r>
            <a:r>
              <a:rPr lang="en-US" sz="3200" dirty="0"/>
              <a:t> yang </a:t>
            </a:r>
            <a:r>
              <a:rPr lang="en-US" sz="3200" dirty="0" err="1"/>
              <a:t>tersusun</a:t>
            </a:r>
            <a:r>
              <a:rPr lang="en-US" sz="3200" dirty="0"/>
              <a:t> </a:t>
            </a:r>
            <a:r>
              <a:rPr lang="en-US" sz="3200" dirty="0" err="1"/>
              <a:t>rapat</a:t>
            </a:r>
            <a:r>
              <a:rPr lang="en-US" sz="3200" dirty="0"/>
              <a:t> </a:t>
            </a:r>
            <a:r>
              <a:rPr lang="en-US" sz="3200" dirty="0" err="1"/>
              <a:t>sehingga</a:t>
            </a:r>
            <a:r>
              <a:rPr lang="en-US" sz="3200" dirty="0"/>
              <a:t> </a:t>
            </a:r>
            <a:r>
              <a:rPr lang="en-US" sz="3200" dirty="0" err="1"/>
              <a:t>sering</a:t>
            </a:r>
            <a:r>
              <a:rPr lang="en-US" sz="3200" dirty="0"/>
              <a:t> kali </a:t>
            </a:r>
            <a:r>
              <a:rPr lang="en-US" sz="3200" dirty="0" err="1"/>
              <a:t>dapat</a:t>
            </a:r>
            <a:r>
              <a:rPr lang="en-US" sz="3200" dirty="0"/>
              <a:t> </a:t>
            </a:r>
            <a:r>
              <a:rPr lang="en-US" sz="3200" dirty="0" err="1"/>
              <a:t>dilepaskan</a:t>
            </a:r>
            <a:r>
              <a:rPr lang="en-US" sz="3200" dirty="0"/>
              <a:t> </a:t>
            </a:r>
            <a:r>
              <a:rPr lang="en-US" sz="3200" dirty="0" err="1"/>
              <a:t>berupa</a:t>
            </a:r>
            <a:r>
              <a:rPr lang="en-US" sz="3200" dirty="0"/>
              <a:t> </a:t>
            </a:r>
            <a:r>
              <a:rPr lang="en-US" sz="3200" dirty="0" err="1"/>
              <a:t>kulit</a:t>
            </a:r>
            <a:r>
              <a:rPr lang="en-US" sz="3200" dirty="0"/>
              <a:t> yang tipis</a:t>
            </a:r>
          </a:p>
        </p:txBody>
      </p:sp>
      <p:sp>
        <p:nvSpPr>
          <p:cNvPr id="16" name="TextBox 15"/>
          <p:cNvSpPr txBox="1"/>
          <p:nvPr/>
        </p:nvSpPr>
        <p:spPr>
          <a:xfrm>
            <a:off x="7927994" y="1562100"/>
            <a:ext cx="10058400" cy="1569660"/>
          </a:xfrm>
          <a:prstGeom prst="rect">
            <a:avLst/>
          </a:prstGeom>
          <a:noFill/>
        </p:spPr>
        <p:txBody>
          <a:bodyPr wrap="square" rtlCol="0">
            <a:spAutoFit/>
          </a:bodyPr>
          <a:lstStyle/>
          <a:p>
            <a:endParaRPr lang="en-US" sz="2400" dirty="0"/>
          </a:p>
          <a:p>
            <a:r>
              <a:rPr lang="en-US" sz="2400" b="1" dirty="0"/>
              <a:t>stomata</a:t>
            </a:r>
            <a:r>
              <a:rPr lang="en-US" sz="2400" dirty="0"/>
              <a:t> </a:t>
            </a:r>
            <a:r>
              <a:rPr lang="en-US" sz="2400" dirty="0" err="1"/>
              <a:t>terdiri</a:t>
            </a:r>
            <a:r>
              <a:rPr lang="en-US" sz="2400" dirty="0"/>
              <a:t> </a:t>
            </a:r>
            <a:r>
              <a:rPr lang="en-US" sz="2400" dirty="0" err="1"/>
              <a:t>dari</a:t>
            </a:r>
            <a:r>
              <a:rPr lang="en-US" sz="2400" dirty="0"/>
              <a:t> </a:t>
            </a:r>
            <a:r>
              <a:rPr lang="en-US" sz="2400" dirty="0" err="1"/>
              <a:t>lubang</a:t>
            </a:r>
            <a:r>
              <a:rPr lang="en-US" sz="2400" dirty="0"/>
              <a:t> yang </a:t>
            </a:r>
            <a:r>
              <a:rPr lang="en-US" sz="2400" dirty="0" err="1"/>
              <a:t>dikelilingi</a:t>
            </a:r>
            <a:r>
              <a:rPr lang="en-US" sz="2400" dirty="0"/>
              <a:t> </a:t>
            </a:r>
            <a:r>
              <a:rPr lang="en-US" sz="2400" dirty="0" err="1"/>
              <a:t>oleh</a:t>
            </a:r>
            <a:r>
              <a:rPr lang="en-US" sz="2400" dirty="0"/>
              <a:t> 2 </a:t>
            </a:r>
            <a:r>
              <a:rPr lang="en-US" sz="2400" dirty="0" err="1"/>
              <a:t>sel</a:t>
            </a:r>
            <a:r>
              <a:rPr lang="en-US" sz="2400" dirty="0"/>
              <a:t> </a:t>
            </a:r>
            <a:r>
              <a:rPr lang="en-US" sz="2400" dirty="0" err="1"/>
              <a:t>penutup</a:t>
            </a:r>
            <a:r>
              <a:rPr lang="en-US" sz="2400" dirty="0"/>
              <a:t> (</a:t>
            </a:r>
            <a:r>
              <a:rPr lang="en-US" sz="2400" dirty="0" err="1"/>
              <a:t>sel</a:t>
            </a:r>
            <a:r>
              <a:rPr lang="en-US" sz="2400" dirty="0"/>
              <a:t> </a:t>
            </a:r>
            <a:r>
              <a:rPr lang="en-US" sz="2400" dirty="0" err="1"/>
              <a:t>penjaga</a:t>
            </a:r>
            <a:r>
              <a:rPr lang="en-US" sz="2400" dirty="0"/>
              <a:t>). </a:t>
            </a:r>
            <a:r>
              <a:rPr lang="en-US" sz="2400" dirty="0" err="1"/>
              <a:t>Pada</a:t>
            </a:r>
            <a:r>
              <a:rPr lang="en-US" sz="2400" dirty="0"/>
              <a:t> </a:t>
            </a:r>
            <a:r>
              <a:rPr lang="en-US" sz="2400" dirty="0" err="1"/>
              <a:t>kebanyakan</a:t>
            </a:r>
            <a:r>
              <a:rPr lang="en-US" sz="2400" dirty="0"/>
              <a:t> </a:t>
            </a:r>
            <a:r>
              <a:rPr lang="en-US" sz="2400" dirty="0" err="1"/>
              <a:t>tumbuhan</a:t>
            </a:r>
            <a:r>
              <a:rPr lang="en-US" sz="2400" dirty="0"/>
              <a:t>, </a:t>
            </a:r>
            <a:r>
              <a:rPr lang="en-US" sz="2400" dirty="0" err="1"/>
              <a:t>sel</a:t>
            </a:r>
            <a:r>
              <a:rPr lang="en-US" sz="2400" dirty="0"/>
              <a:t> </a:t>
            </a:r>
            <a:r>
              <a:rPr lang="en-US" sz="2400" dirty="0" err="1"/>
              <a:t>penjaga</a:t>
            </a:r>
            <a:r>
              <a:rPr lang="en-US" sz="2400" dirty="0"/>
              <a:t> </a:t>
            </a:r>
            <a:r>
              <a:rPr lang="en-US" sz="2400" dirty="0" err="1"/>
              <a:t>secara</a:t>
            </a:r>
            <a:r>
              <a:rPr lang="en-US" sz="2400" dirty="0"/>
              <a:t> </a:t>
            </a:r>
            <a:r>
              <a:rPr lang="en-US" sz="2400" dirty="0" err="1"/>
              <a:t>umum</a:t>
            </a:r>
            <a:r>
              <a:rPr lang="en-US" sz="2400" dirty="0"/>
              <a:t> </a:t>
            </a:r>
            <a:r>
              <a:rPr lang="en-US" sz="2400" dirty="0" err="1"/>
              <a:t>berbentuk</a:t>
            </a:r>
            <a:r>
              <a:rPr lang="en-US" sz="2400" dirty="0"/>
              <a:t> </a:t>
            </a:r>
            <a:r>
              <a:rPr lang="en-US" sz="2400" dirty="0" err="1"/>
              <a:t>ginjal</a:t>
            </a:r>
            <a:r>
              <a:rPr lang="en-US" sz="2400" dirty="0"/>
              <a:t>. </a:t>
            </a:r>
            <a:r>
              <a:rPr lang="en-US" sz="2400" dirty="0" err="1"/>
              <a:t>Pada</a:t>
            </a:r>
            <a:r>
              <a:rPr lang="en-US" sz="2400" dirty="0"/>
              <a:t> </a:t>
            </a:r>
            <a:r>
              <a:rPr lang="en-US" sz="2400" dirty="0" err="1"/>
              <a:t>Gramineae</a:t>
            </a:r>
            <a:r>
              <a:rPr lang="en-US" sz="2400" dirty="0"/>
              <a:t>, </a:t>
            </a:r>
            <a:r>
              <a:rPr lang="en-US" sz="2400" dirty="0" err="1"/>
              <a:t>Cyperaceae</a:t>
            </a:r>
            <a:r>
              <a:rPr lang="en-US" sz="2400" dirty="0"/>
              <a:t> </a:t>
            </a:r>
            <a:r>
              <a:rPr lang="en-US" sz="2400" dirty="0" err="1"/>
              <a:t>berbentuk</a:t>
            </a:r>
            <a:r>
              <a:rPr lang="en-US" sz="2400" dirty="0"/>
              <a:t> halter</a:t>
            </a:r>
          </a:p>
        </p:txBody>
      </p:sp>
      <p:pic>
        <p:nvPicPr>
          <p:cNvPr id="17" name="Picture 16"/>
          <p:cNvPicPr>
            <a:picLocks noChangeAspect="1"/>
          </p:cNvPicPr>
          <p:nvPr/>
        </p:nvPicPr>
        <p:blipFill rotWithShape="1">
          <a:blip r:embed="rId2"/>
          <a:srcRect l="45315" t="23958" r="21303" b="14583"/>
          <a:stretch/>
        </p:blipFill>
        <p:spPr>
          <a:xfrm>
            <a:off x="10304572" y="3300557"/>
            <a:ext cx="5461318" cy="5652943"/>
          </a:xfrm>
          <a:prstGeom prst="rect">
            <a:avLst/>
          </a:prstGeom>
        </p:spPr>
      </p:pic>
      <p:sp>
        <p:nvSpPr>
          <p:cNvPr id="20" name="TextBox 19"/>
          <p:cNvSpPr txBox="1"/>
          <p:nvPr/>
        </p:nvSpPr>
        <p:spPr>
          <a:xfrm>
            <a:off x="7927994" y="8972107"/>
            <a:ext cx="9902806" cy="1200329"/>
          </a:xfrm>
          <a:prstGeom prst="rect">
            <a:avLst/>
          </a:prstGeom>
          <a:noFill/>
        </p:spPr>
        <p:txBody>
          <a:bodyPr wrap="square" rtlCol="0">
            <a:spAutoFit/>
          </a:bodyPr>
          <a:lstStyle/>
          <a:p>
            <a:r>
              <a:rPr lang="en-US" b="1" dirty="0"/>
              <a:t>Stomata </a:t>
            </a:r>
            <a:r>
              <a:rPr lang="en-US" b="1" dirty="0" err="1"/>
              <a:t>pada</a:t>
            </a:r>
            <a:r>
              <a:rPr lang="en-US" b="1" dirty="0"/>
              <a:t> </a:t>
            </a:r>
            <a:r>
              <a:rPr lang="en-US" b="1" dirty="0" err="1"/>
              <a:t>permukaan</a:t>
            </a:r>
            <a:r>
              <a:rPr lang="en-US" b="1" dirty="0"/>
              <a:t> </a:t>
            </a:r>
            <a:r>
              <a:rPr lang="en-US" b="1" dirty="0" err="1"/>
              <a:t>bawah</a:t>
            </a:r>
            <a:r>
              <a:rPr lang="en-US" b="1" dirty="0"/>
              <a:t> </a:t>
            </a:r>
            <a:r>
              <a:rPr lang="en-US" b="1" dirty="0" err="1"/>
              <a:t>daun</a:t>
            </a:r>
            <a:r>
              <a:rPr lang="en-US" dirty="0"/>
              <a:t>, A. </a:t>
            </a:r>
            <a:r>
              <a:rPr lang="en-US" dirty="0" err="1"/>
              <a:t>Daun</a:t>
            </a:r>
            <a:r>
              <a:rPr lang="en-US" dirty="0"/>
              <a:t> Iris, stomata </a:t>
            </a:r>
            <a:r>
              <a:rPr lang="en-US" dirty="0" err="1"/>
              <a:t>pada</a:t>
            </a:r>
            <a:r>
              <a:rPr lang="en-US" dirty="0"/>
              <a:t> </a:t>
            </a:r>
            <a:r>
              <a:rPr lang="en-US" dirty="0" err="1"/>
              <a:t>Det</a:t>
            </a:r>
            <a:r>
              <a:rPr lang="en-US" dirty="0"/>
              <a:t> </a:t>
            </a:r>
            <a:r>
              <a:rPr lang="en-US" dirty="0" err="1"/>
              <a:t>logitudinal</a:t>
            </a:r>
            <a:r>
              <a:rPr lang="en-US" dirty="0"/>
              <a:t>; B. </a:t>
            </a:r>
            <a:r>
              <a:rPr lang="en-US" dirty="0" err="1"/>
              <a:t>Daun</a:t>
            </a:r>
            <a:r>
              <a:rPr lang="en-US" dirty="0"/>
              <a:t> </a:t>
            </a:r>
            <a:r>
              <a:rPr lang="en-US" dirty="0" err="1"/>
              <a:t>Vitis</a:t>
            </a:r>
            <a:r>
              <a:rPr lang="en-US" dirty="0"/>
              <a:t>, stomata </a:t>
            </a:r>
            <a:r>
              <a:rPr lang="en-US" dirty="0" err="1"/>
              <a:t>menyebar</a:t>
            </a:r>
            <a:r>
              <a:rPr lang="en-US" dirty="0"/>
              <a:t>; C. </a:t>
            </a:r>
            <a:r>
              <a:rPr lang="en-US" dirty="0" err="1"/>
              <a:t>Daun</a:t>
            </a:r>
            <a:r>
              <a:rPr lang="en-US" dirty="0"/>
              <a:t> Capsicum, stomata </a:t>
            </a:r>
            <a:r>
              <a:rPr lang="en-US" dirty="0" err="1"/>
              <a:t>menonjol</a:t>
            </a:r>
            <a:r>
              <a:rPr lang="en-US" dirty="0"/>
              <a:t>; B.C. </a:t>
            </a:r>
            <a:r>
              <a:rPr lang="en-US" dirty="0" err="1"/>
              <a:t>Tanpa</a:t>
            </a:r>
            <a:r>
              <a:rPr lang="en-US" dirty="0"/>
              <a:t> </a:t>
            </a:r>
            <a:r>
              <a:rPr lang="en-US" dirty="0" err="1"/>
              <a:t>sel</a:t>
            </a:r>
            <a:r>
              <a:rPr lang="en-US" dirty="0"/>
              <a:t> </a:t>
            </a:r>
            <a:r>
              <a:rPr lang="en-US" dirty="0" err="1"/>
              <a:t>tetangga</a:t>
            </a:r>
            <a:r>
              <a:rPr lang="en-US" dirty="0"/>
              <a:t> (</a:t>
            </a:r>
            <a:r>
              <a:rPr lang="en-US" dirty="0" err="1"/>
              <a:t>anomositik</a:t>
            </a:r>
            <a:r>
              <a:rPr lang="en-US" dirty="0"/>
              <a:t>); D-F. </a:t>
            </a:r>
            <a:r>
              <a:rPr lang="en-US" dirty="0" err="1"/>
              <a:t>Dengan</a:t>
            </a:r>
            <a:r>
              <a:rPr lang="en-US" dirty="0"/>
              <a:t> </a:t>
            </a:r>
            <a:r>
              <a:rPr lang="en-US" dirty="0" err="1"/>
              <a:t>sel</a:t>
            </a:r>
            <a:r>
              <a:rPr lang="en-US" dirty="0"/>
              <a:t> </a:t>
            </a:r>
            <a:r>
              <a:rPr lang="en-US" dirty="0" err="1"/>
              <a:t>tetangga</a:t>
            </a:r>
            <a:r>
              <a:rPr lang="en-US" dirty="0"/>
              <a:t>; D. </a:t>
            </a:r>
            <a:r>
              <a:rPr lang="en-US" dirty="0" err="1"/>
              <a:t>Daun</a:t>
            </a:r>
            <a:r>
              <a:rPr lang="en-US" dirty="0"/>
              <a:t> </a:t>
            </a:r>
            <a:r>
              <a:rPr lang="en-US" dirty="0" err="1"/>
              <a:t>Vigna</a:t>
            </a:r>
            <a:r>
              <a:rPr lang="en-US" dirty="0"/>
              <a:t>, </a:t>
            </a:r>
            <a:r>
              <a:rPr lang="en-US" dirty="0" err="1"/>
              <a:t>tipe</a:t>
            </a:r>
            <a:r>
              <a:rPr lang="en-US" dirty="0"/>
              <a:t> </a:t>
            </a:r>
            <a:r>
              <a:rPr lang="en-US" dirty="0" err="1"/>
              <a:t>parasitik</a:t>
            </a:r>
            <a:r>
              <a:rPr lang="en-US" dirty="0"/>
              <a:t>; E. </a:t>
            </a:r>
            <a:r>
              <a:rPr lang="en-US" dirty="0" err="1"/>
              <a:t>Daun</a:t>
            </a:r>
            <a:r>
              <a:rPr lang="en-US" dirty="0"/>
              <a:t> Sedum, </a:t>
            </a:r>
            <a:r>
              <a:rPr lang="en-US" dirty="0" err="1"/>
              <a:t>anisositik</a:t>
            </a:r>
            <a:r>
              <a:rPr lang="en-US" dirty="0"/>
              <a:t>; F. </a:t>
            </a:r>
            <a:r>
              <a:rPr lang="en-US" dirty="0" err="1"/>
              <a:t>Daun</a:t>
            </a:r>
            <a:r>
              <a:rPr lang="en-US" dirty="0"/>
              <a:t> Dianthus, </a:t>
            </a:r>
            <a:r>
              <a:rPr lang="en-US" dirty="0" err="1"/>
              <a:t>tipe</a:t>
            </a:r>
            <a:r>
              <a:rPr lang="en-US" dirty="0"/>
              <a:t> </a:t>
            </a:r>
            <a:r>
              <a:rPr lang="en-US" dirty="0" err="1"/>
              <a:t>diasitik</a:t>
            </a:r>
            <a:r>
              <a:rPr lang="en-US" dirty="0"/>
              <a:t>.</a:t>
            </a:r>
          </a:p>
        </p:txBody>
      </p:sp>
      <p:pic>
        <p:nvPicPr>
          <p:cNvPr id="21" name="Picture 20"/>
          <p:cNvPicPr>
            <a:picLocks noChangeAspect="1"/>
          </p:cNvPicPr>
          <p:nvPr/>
        </p:nvPicPr>
        <p:blipFill rotWithShape="1">
          <a:blip r:embed="rId3"/>
          <a:srcRect l="40043" t="44792" r="18961" b="16667"/>
          <a:stretch/>
        </p:blipFill>
        <p:spPr>
          <a:xfrm>
            <a:off x="0" y="2152098"/>
            <a:ext cx="7533518" cy="3982002"/>
          </a:xfrm>
          <a:prstGeom prst="rect">
            <a:avLst/>
          </a:prstGeom>
        </p:spPr>
      </p:pic>
    </p:spTree>
    <p:extLst>
      <p:ext uri="{BB962C8B-B14F-4D97-AF65-F5344CB8AC3E}">
        <p14:creationId xmlns:p14="http://schemas.microsoft.com/office/powerpoint/2010/main" val="89211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30028" y="1155120"/>
            <a:ext cx="9878126" cy="1774184"/>
            <a:chOff x="0" y="-28575"/>
            <a:chExt cx="13170835" cy="2365578"/>
          </a:xfrm>
        </p:grpSpPr>
        <p:sp>
          <p:nvSpPr>
            <p:cNvPr id="3" name="TextBox 3"/>
            <p:cNvSpPr txBox="1"/>
            <p:nvPr/>
          </p:nvSpPr>
          <p:spPr>
            <a:xfrm>
              <a:off x="0" y="672530"/>
              <a:ext cx="13170835" cy="1664473"/>
            </a:xfrm>
            <a:prstGeom prst="rect">
              <a:avLst/>
            </a:prstGeom>
          </p:spPr>
          <p:txBody>
            <a:bodyPr lIns="0" tIns="0" rIns="0" bIns="0" rtlCol="0" anchor="t">
              <a:spAutoFit/>
            </a:bodyPr>
            <a:lstStyle/>
            <a:p>
              <a:pPr>
                <a:lnSpc>
                  <a:spcPts val="3300"/>
                </a:lnSpc>
              </a:pPr>
              <a:r>
                <a:rPr lang="en-US" sz="2400" dirty="0" err="1"/>
                <a:t>Trikoma</a:t>
              </a:r>
              <a:r>
                <a:rPr lang="en-US" sz="2400" dirty="0"/>
                <a:t> </a:t>
              </a:r>
              <a:r>
                <a:rPr lang="en-US" sz="2400" dirty="0" err="1"/>
                <a:t>merupakan</a:t>
              </a:r>
              <a:r>
                <a:rPr lang="en-US" sz="2400" dirty="0"/>
                <a:t> </a:t>
              </a:r>
              <a:r>
                <a:rPr lang="en-US" sz="2400" dirty="0" err="1"/>
                <a:t>tonjolan</a:t>
              </a:r>
              <a:r>
                <a:rPr lang="en-US" sz="2400" dirty="0"/>
                <a:t> epidermis </a:t>
              </a:r>
              <a:r>
                <a:rPr lang="en-US" sz="2400" dirty="0" err="1"/>
                <a:t>ke</a:t>
              </a:r>
              <a:r>
                <a:rPr lang="en-US" sz="2400" dirty="0"/>
                <a:t> </a:t>
              </a:r>
              <a:r>
                <a:rPr lang="en-US" sz="2400" dirty="0" err="1"/>
                <a:t>arah</a:t>
              </a:r>
              <a:r>
                <a:rPr lang="en-US" sz="2400" dirty="0"/>
                <a:t> </a:t>
              </a:r>
              <a:r>
                <a:rPr lang="en-US" sz="2400" dirty="0" err="1"/>
                <a:t>luar</a:t>
              </a:r>
              <a:r>
                <a:rPr lang="en-US" sz="2400" dirty="0"/>
                <a:t>. </a:t>
              </a:r>
              <a:r>
                <a:rPr lang="en-US" sz="2400" dirty="0" err="1"/>
                <a:t>Trikoma</a:t>
              </a:r>
              <a:r>
                <a:rPr lang="en-US" sz="2400" dirty="0"/>
                <a:t> </a:t>
              </a:r>
              <a:r>
                <a:rPr lang="en-US" sz="2400" dirty="0" err="1"/>
                <a:t>dapat</a:t>
              </a:r>
              <a:r>
                <a:rPr lang="en-US" sz="2400" dirty="0"/>
                <a:t> </a:t>
              </a:r>
              <a:r>
                <a:rPr lang="en-US" sz="2400" dirty="0" err="1"/>
                <a:t>bersifat</a:t>
              </a:r>
              <a:r>
                <a:rPr lang="en-US" sz="2400" dirty="0"/>
                <a:t> </a:t>
              </a:r>
              <a:r>
                <a:rPr lang="en-US" sz="2400" dirty="0" err="1"/>
                <a:t>kelenjar</a:t>
              </a:r>
              <a:r>
                <a:rPr lang="en-US" sz="2400" dirty="0"/>
                <a:t> </a:t>
              </a:r>
              <a:r>
                <a:rPr lang="en-US" sz="2400" dirty="0" err="1"/>
                <a:t>atau</a:t>
              </a:r>
              <a:r>
                <a:rPr lang="en-US" sz="2400" dirty="0"/>
                <a:t> </a:t>
              </a:r>
              <a:r>
                <a:rPr lang="en-US" sz="2400" dirty="0" err="1"/>
                <a:t>bukan</a:t>
              </a:r>
              <a:r>
                <a:rPr lang="en-US" sz="2400" dirty="0"/>
                <a:t> </a:t>
              </a:r>
              <a:r>
                <a:rPr lang="en-US" sz="2400" dirty="0" err="1"/>
                <a:t>kelenjar</a:t>
              </a:r>
              <a:r>
                <a:rPr lang="en-US" sz="2400" dirty="0"/>
                <a:t>. Yang </a:t>
              </a:r>
              <a:r>
                <a:rPr lang="en-US" sz="2400" dirty="0" err="1"/>
                <a:t>bukan</a:t>
              </a:r>
              <a:r>
                <a:rPr lang="en-US" sz="2400" dirty="0"/>
                <a:t> </a:t>
              </a:r>
              <a:r>
                <a:rPr lang="en-US" sz="2400" dirty="0" err="1"/>
                <a:t>kelenjar</a:t>
              </a:r>
              <a:r>
                <a:rPr lang="en-US" sz="2400" dirty="0"/>
                <a:t> </a:t>
              </a:r>
              <a:r>
                <a:rPr lang="en-US" sz="2400" dirty="0" err="1"/>
                <a:t>dapat</a:t>
              </a:r>
              <a:r>
                <a:rPr lang="en-US" sz="2400" dirty="0"/>
                <a:t> </a:t>
              </a:r>
              <a:r>
                <a:rPr lang="en-US" sz="2400" dirty="0" err="1"/>
                <a:t>berupa</a:t>
              </a:r>
              <a:r>
                <a:rPr lang="en-US" sz="2400" dirty="0"/>
                <a:t> </a:t>
              </a:r>
              <a:r>
                <a:rPr lang="en-US" sz="2400" dirty="0" err="1"/>
                <a:t>rambut</a:t>
              </a:r>
              <a:r>
                <a:rPr lang="en-US" sz="2400" dirty="0"/>
                <a:t> </a:t>
              </a:r>
              <a:r>
                <a:rPr lang="en-US" sz="2400" dirty="0" err="1"/>
                <a:t>sisik</a:t>
              </a:r>
              <a:r>
                <a:rPr lang="en-US" sz="2400" dirty="0"/>
                <a:t>, </a:t>
              </a:r>
              <a:r>
                <a:rPr lang="en-US" sz="2400" dirty="0" err="1"/>
                <a:t>papila</a:t>
              </a:r>
              <a:r>
                <a:rPr lang="en-US" sz="2400" dirty="0"/>
                <a:t>, </a:t>
              </a:r>
              <a:r>
                <a:rPr lang="en-US" sz="2400" dirty="0" err="1"/>
                <a:t>atau</a:t>
              </a:r>
              <a:r>
                <a:rPr lang="en-US" sz="2400" dirty="0"/>
                <a:t> </a:t>
              </a:r>
              <a:r>
                <a:rPr lang="en-US" sz="2400" dirty="0" err="1"/>
                <a:t>rambut</a:t>
              </a:r>
              <a:endParaRPr lang="en-US" sz="2200" dirty="0">
                <a:solidFill>
                  <a:srgbClr val="202020"/>
                </a:solidFill>
                <a:latin typeface="Ovo"/>
              </a:endParaRPr>
            </a:p>
          </p:txBody>
        </p:sp>
        <p:sp>
          <p:nvSpPr>
            <p:cNvPr id="4" name="TextBox 4"/>
            <p:cNvSpPr txBox="1"/>
            <p:nvPr/>
          </p:nvSpPr>
          <p:spPr>
            <a:xfrm>
              <a:off x="0" y="-28575"/>
              <a:ext cx="13170835" cy="537669"/>
            </a:xfrm>
            <a:prstGeom prst="rect">
              <a:avLst/>
            </a:prstGeom>
          </p:spPr>
          <p:txBody>
            <a:bodyPr lIns="0" tIns="0" rIns="0" bIns="0" rtlCol="0" anchor="t">
              <a:spAutoFit/>
            </a:bodyPr>
            <a:lstStyle/>
            <a:p>
              <a:pPr>
                <a:lnSpc>
                  <a:spcPts val="3120"/>
                </a:lnSpc>
              </a:pPr>
              <a:r>
                <a:rPr lang="en-US" sz="3600" dirty="0">
                  <a:solidFill>
                    <a:srgbClr val="3849A2"/>
                  </a:solidFill>
                  <a:latin typeface="Alata Bold"/>
                </a:rPr>
                <a:t>Concept and Definition</a:t>
              </a:r>
            </a:p>
          </p:txBody>
        </p:sp>
      </p:grpSp>
      <p:grpSp>
        <p:nvGrpSpPr>
          <p:cNvPr id="5" name="Group 5"/>
          <p:cNvGrpSpPr/>
          <p:nvPr/>
        </p:nvGrpSpPr>
        <p:grpSpPr>
          <a:xfrm>
            <a:off x="7130028" y="4062150"/>
            <a:ext cx="9878126" cy="3911371"/>
            <a:chOff x="0" y="-28575"/>
            <a:chExt cx="13170835" cy="5215158"/>
          </a:xfrm>
        </p:grpSpPr>
        <p:sp>
          <p:nvSpPr>
            <p:cNvPr id="6" name="TextBox 6"/>
            <p:cNvSpPr txBox="1"/>
            <p:nvPr/>
          </p:nvSpPr>
          <p:spPr>
            <a:xfrm>
              <a:off x="0" y="672530"/>
              <a:ext cx="13170835" cy="4514053"/>
            </a:xfrm>
            <a:prstGeom prst="rect">
              <a:avLst/>
            </a:prstGeom>
          </p:spPr>
          <p:txBody>
            <a:bodyPr lIns="0" tIns="0" rIns="0" bIns="0" rtlCol="0" anchor="t">
              <a:spAutoFit/>
            </a:bodyPr>
            <a:lstStyle/>
            <a:p>
              <a:pPr>
                <a:lnSpc>
                  <a:spcPts val="3300"/>
                </a:lnSpc>
              </a:pPr>
              <a:r>
                <a:rPr lang="en-US" sz="3200" dirty="0" err="1">
                  <a:solidFill>
                    <a:srgbClr val="002060"/>
                  </a:solidFill>
                  <a:latin typeface="Ovo Bold"/>
                </a:rPr>
                <a:t>Bentuk</a:t>
              </a:r>
              <a:r>
                <a:rPr lang="en-US" sz="3200" dirty="0">
                  <a:solidFill>
                    <a:srgbClr val="002060"/>
                  </a:solidFill>
                  <a:latin typeface="Ovo Bold"/>
                </a:rPr>
                <a:t> </a:t>
              </a:r>
              <a:r>
                <a:rPr lang="en-US" sz="3200" dirty="0" err="1">
                  <a:solidFill>
                    <a:srgbClr val="002060"/>
                  </a:solidFill>
                  <a:latin typeface="Ovo Bold"/>
                </a:rPr>
                <a:t>dan</a:t>
              </a:r>
              <a:r>
                <a:rPr lang="en-US" sz="3200" dirty="0">
                  <a:solidFill>
                    <a:srgbClr val="002060"/>
                  </a:solidFill>
                  <a:latin typeface="Ovo Bold"/>
                </a:rPr>
                <a:t> </a:t>
              </a:r>
              <a:r>
                <a:rPr lang="en-US" sz="3200" dirty="0" err="1">
                  <a:solidFill>
                    <a:srgbClr val="002060"/>
                  </a:solidFill>
                  <a:latin typeface="Ovo Bold"/>
                </a:rPr>
                <a:t>fungsi</a:t>
              </a:r>
              <a:r>
                <a:rPr lang="en-US" sz="3200" dirty="0">
                  <a:solidFill>
                    <a:srgbClr val="002060"/>
                  </a:solidFill>
                  <a:latin typeface="Ovo Bold"/>
                </a:rPr>
                <a:t> </a:t>
              </a:r>
              <a:r>
                <a:rPr lang="en-US" sz="3200" dirty="0" err="1">
                  <a:solidFill>
                    <a:srgbClr val="002060"/>
                  </a:solidFill>
                  <a:latin typeface="Ovo Bold"/>
                </a:rPr>
                <a:t>trikoma</a:t>
              </a:r>
              <a:r>
                <a:rPr lang="en-US" sz="3200" dirty="0">
                  <a:solidFill>
                    <a:srgbClr val="002060"/>
                  </a:solidFill>
                  <a:latin typeface="Ovo Bold"/>
                </a:rPr>
                <a:t> </a:t>
              </a:r>
              <a:r>
                <a:rPr lang="en-US" sz="3200" dirty="0" err="1">
                  <a:solidFill>
                    <a:srgbClr val="002060"/>
                  </a:solidFill>
                  <a:latin typeface="Ovo Bold"/>
                </a:rPr>
                <a:t>bermacam-macam</a:t>
              </a:r>
              <a:r>
                <a:rPr lang="en-US" sz="3200" dirty="0">
                  <a:solidFill>
                    <a:srgbClr val="002060"/>
                  </a:solidFill>
                  <a:latin typeface="Ovo Bold"/>
                </a:rPr>
                <a:t>, </a:t>
              </a:r>
              <a:r>
                <a:rPr lang="en-US" sz="3200" dirty="0" err="1">
                  <a:solidFill>
                    <a:srgbClr val="002060"/>
                  </a:solidFill>
                  <a:latin typeface="Ovo Bold"/>
                </a:rPr>
                <a:t>dapat</a:t>
              </a:r>
              <a:r>
                <a:rPr lang="en-US" sz="3200" dirty="0">
                  <a:solidFill>
                    <a:srgbClr val="002060"/>
                  </a:solidFill>
                  <a:latin typeface="Ovo Bold"/>
                </a:rPr>
                <a:t> </a:t>
              </a:r>
              <a:r>
                <a:rPr lang="en-US" sz="3200" dirty="0" err="1">
                  <a:solidFill>
                    <a:srgbClr val="002060"/>
                  </a:solidFill>
                  <a:latin typeface="Ovo Bold"/>
                </a:rPr>
                <a:t>terdiri</a:t>
              </a:r>
              <a:r>
                <a:rPr lang="en-US" sz="3200" dirty="0">
                  <a:solidFill>
                    <a:srgbClr val="002060"/>
                  </a:solidFill>
                  <a:latin typeface="Ovo Bold"/>
                </a:rPr>
                <a:t> </a:t>
              </a:r>
              <a:r>
                <a:rPr lang="en-US" sz="3200" dirty="0" err="1">
                  <a:solidFill>
                    <a:srgbClr val="002060"/>
                  </a:solidFill>
                  <a:latin typeface="Ovo Bold"/>
                </a:rPr>
                <a:t>atas</a:t>
              </a:r>
              <a:r>
                <a:rPr lang="en-US" sz="3200" dirty="0">
                  <a:solidFill>
                    <a:srgbClr val="002060"/>
                  </a:solidFill>
                  <a:latin typeface="Ovo Bold"/>
                </a:rPr>
                <a:t> </a:t>
              </a:r>
              <a:r>
                <a:rPr lang="en-US" sz="3200" dirty="0" err="1">
                  <a:solidFill>
                    <a:srgbClr val="002060"/>
                  </a:solidFill>
                  <a:latin typeface="Ovo Bold"/>
                </a:rPr>
                <a:t>satu</a:t>
              </a:r>
              <a:r>
                <a:rPr lang="en-US" sz="3200" dirty="0">
                  <a:solidFill>
                    <a:srgbClr val="002060"/>
                  </a:solidFill>
                  <a:latin typeface="Ovo Bold"/>
                </a:rPr>
                <a:t> </a:t>
              </a:r>
              <a:r>
                <a:rPr lang="en-US" sz="3200" dirty="0" err="1">
                  <a:solidFill>
                    <a:srgbClr val="002060"/>
                  </a:solidFill>
                  <a:latin typeface="Ovo Bold"/>
                </a:rPr>
                <a:t>sel</a:t>
              </a:r>
              <a:r>
                <a:rPr lang="en-US" sz="3200" dirty="0">
                  <a:solidFill>
                    <a:srgbClr val="002060"/>
                  </a:solidFill>
                  <a:latin typeface="Ovo Bold"/>
                </a:rPr>
                <a:t> </a:t>
              </a:r>
              <a:r>
                <a:rPr lang="en-US" sz="3200" dirty="0" err="1">
                  <a:solidFill>
                    <a:srgbClr val="002060"/>
                  </a:solidFill>
                  <a:latin typeface="Ovo Bold"/>
                </a:rPr>
                <a:t>atau</a:t>
              </a:r>
              <a:r>
                <a:rPr lang="en-US" sz="3200" dirty="0">
                  <a:solidFill>
                    <a:srgbClr val="002060"/>
                  </a:solidFill>
                  <a:latin typeface="Ovo Bold"/>
                </a:rPr>
                <a:t> </a:t>
              </a:r>
              <a:r>
                <a:rPr lang="en-US" sz="3200" dirty="0" err="1">
                  <a:solidFill>
                    <a:srgbClr val="002060"/>
                  </a:solidFill>
                  <a:latin typeface="Ovo Bold"/>
                </a:rPr>
                <a:t>banyak</a:t>
              </a:r>
              <a:r>
                <a:rPr lang="en-US" sz="3200" dirty="0">
                  <a:solidFill>
                    <a:srgbClr val="002060"/>
                  </a:solidFill>
                  <a:latin typeface="Ovo Bold"/>
                </a:rPr>
                <a:t> sel.</a:t>
              </a:r>
            </a:p>
            <a:p>
              <a:pPr>
                <a:lnSpc>
                  <a:spcPts val="3300"/>
                </a:lnSpc>
              </a:pPr>
              <a:endParaRPr lang="en-US" sz="3200" dirty="0">
                <a:solidFill>
                  <a:srgbClr val="002060"/>
                </a:solidFill>
                <a:latin typeface="Ovo Bold"/>
              </a:endParaRPr>
            </a:p>
            <a:p>
              <a:pPr marL="457200" indent="-457200">
                <a:lnSpc>
                  <a:spcPts val="3300"/>
                </a:lnSpc>
                <a:buAutoNum type="arabicPeriod"/>
              </a:pPr>
              <a:r>
                <a:rPr lang="en-US" sz="2400" dirty="0" err="1"/>
                <a:t>Trikoma</a:t>
              </a:r>
              <a:r>
                <a:rPr lang="en-US" sz="2400" dirty="0"/>
                <a:t> non glandular (</a:t>
              </a:r>
              <a:r>
                <a:rPr lang="en-US" sz="2400" dirty="0" err="1"/>
                <a:t>rambut-rambut</a:t>
              </a:r>
              <a:r>
                <a:rPr lang="en-US" sz="2400" dirty="0"/>
                <a:t> </a:t>
              </a:r>
              <a:r>
                <a:rPr lang="en-US" sz="2400" dirty="0" err="1"/>
                <a:t>biasa</a:t>
              </a:r>
              <a:r>
                <a:rPr lang="en-US" sz="2400" dirty="0"/>
                <a:t>) yang </a:t>
              </a:r>
              <a:r>
                <a:rPr lang="en-US" sz="2400" dirty="0" err="1"/>
                <a:t>tidak</a:t>
              </a:r>
              <a:r>
                <a:rPr lang="en-US" sz="2400" dirty="0"/>
                <a:t> </a:t>
              </a:r>
              <a:r>
                <a:rPr lang="en-US" sz="2400" dirty="0" err="1"/>
                <a:t>menghasilkan</a:t>
              </a:r>
              <a:r>
                <a:rPr lang="en-US" sz="2400" dirty="0"/>
                <a:t> </a:t>
              </a:r>
              <a:r>
                <a:rPr lang="en-US" sz="2400" dirty="0" err="1"/>
                <a:t>sekret</a:t>
              </a:r>
              <a:r>
                <a:rPr lang="en-US" sz="2400" dirty="0"/>
                <a:t>. </a:t>
              </a:r>
              <a:r>
                <a:rPr lang="en-US" sz="2400" dirty="0" err="1"/>
                <a:t>Biasanya</a:t>
              </a:r>
              <a:r>
                <a:rPr lang="en-US" sz="2400" dirty="0"/>
                <a:t> </a:t>
              </a:r>
              <a:r>
                <a:rPr lang="en-US" sz="2400" dirty="0" err="1"/>
                <a:t>sangat</a:t>
              </a:r>
              <a:r>
                <a:rPr lang="en-US" sz="2400" dirty="0"/>
                <a:t> </a:t>
              </a:r>
              <a:r>
                <a:rPr lang="en-US" sz="2400" dirty="0" err="1"/>
                <a:t>sederhana</a:t>
              </a:r>
              <a:r>
                <a:rPr lang="en-US" sz="2400" dirty="0"/>
                <a:t>, </a:t>
              </a:r>
              <a:r>
                <a:rPr lang="en-US" sz="2400" dirty="0" err="1"/>
                <a:t>dapat</a:t>
              </a:r>
              <a:r>
                <a:rPr lang="en-US" sz="2400" dirty="0"/>
                <a:t> </a:t>
              </a:r>
              <a:r>
                <a:rPr lang="en-US" sz="2400" dirty="0" err="1"/>
                <a:t>terdiri</a:t>
              </a:r>
              <a:r>
                <a:rPr lang="en-US" sz="2400" dirty="0"/>
                <a:t> </a:t>
              </a:r>
              <a:r>
                <a:rPr lang="en-US" sz="2400" dirty="0" err="1"/>
                <a:t>atas</a:t>
              </a:r>
              <a:r>
                <a:rPr lang="en-US" sz="2400" dirty="0"/>
                <a:t> </a:t>
              </a:r>
              <a:r>
                <a:rPr lang="en-US" sz="2400" dirty="0" err="1"/>
                <a:t>satu</a:t>
              </a:r>
              <a:r>
                <a:rPr lang="en-US" sz="2400" dirty="0"/>
                <a:t> </a:t>
              </a:r>
              <a:r>
                <a:rPr lang="en-US" sz="2400" dirty="0" err="1"/>
                <a:t>sel</a:t>
              </a:r>
              <a:r>
                <a:rPr lang="en-US" sz="2400" dirty="0"/>
                <a:t> </a:t>
              </a:r>
              <a:r>
                <a:rPr lang="en-US" sz="2400" dirty="0" err="1"/>
                <a:t>atau</a:t>
              </a:r>
              <a:r>
                <a:rPr lang="en-US" sz="2400" dirty="0"/>
                <a:t> </a:t>
              </a:r>
              <a:r>
                <a:rPr lang="en-US" sz="2400" dirty="0" err="1"/>
                <a:t>banyka</a:t>
              </a:r>
              <a:r>
                <a:rPr lang="en-US" sz="2400" dirty="0"/>
                <a:t> </a:t>
              </a:r>
              <a:r>
                <a:rPr lang="en-US" sz="2400" dirty="0" err="1"/>
                <a:t>sel</a:t>
              </a:r>
              <a:r>
                <a:rPr lang="en-US" sz="2400" dirty="0"/>
                <a:t> </a:t>
              </a:r>
            </a:p>
            <a:p>
              <a:pPr>
                <a:lnSpc>
                  <a:spcPts val="3300"/>
                </a:lnSpc>
              </a:pPr>
              <a:r>
                <a:rPr lang="en-US" sz="2400" dirty="0"/>
                <a:t>2.  </a:t>
              </a:r>
              <a:r>
                <a:rPr lang="en-US" sz="2400" dirty="0" err="1"/>
                <a:t>Trikoma</a:t>
              </a:r>
              <a:r>
                <a:rPr lang="en-US" sz="2400" dirty="0"/>
                <a:t> glandular (</a:t>
              </a:r>
              <a:r>
                <a:rPr lang="en-US" sz="2400" dirty="0" err="1"/>
                <a:t>kelenjar</a:t>
              </a:r>
              <a:r>
                <a:rPr lang="en-US" sz="2400" dirty="0"/>
                <a:t>), </a:t>
              </a:r>
              <a:r>
                <a:rPr lang="en-US" sz="2400" dirty="0" err="1"/>
                <a:t>mengeluarkan</a:t>
              </a:r>
              <a:r>
                <a:rPr lang="en-US" sz="2400" dirty="0"/>
                <a:t> </a:t>
              </a:r>
              <a:r>
                <a:rPr lang="en-US" sz="2400" dirty="0" err="1"/>
                <a:t>berbagai</a:t>
              </a:r>
              <a:r>
                <a:rPr lang="en-US" sz="2400" dirty="0"/>
                <a:t> </a:t>
              </a:r>
              <a:r>
                <a:rPr lang="en-US" sz="2400" dirty="0" err="1"/>
                <a:t>sekret</a:t>
              </a:r>
              <a:r>
                <a:rPr lang="en-US" sz="2400" dirty="0"/>
                <a:t> </a:t>
              </a:r>
              <a:r>
                <a:rPr lang="en-US" sz="2400" dirty="0" err="1"/>
                <a:t>antara</a:t>
              </a:r>
              <a:r>
                <a:rPr lang="en-US" sz="2400" dirty="0"/>
                <a:t> lain: </a:t>
              </a:r>
              <a:r>
                <a:rPr lang="en-US" sz="2400" dirty="0" err="1"/>
                <a:t>larutan</a:t>
              </a:r>
              <a:r>
                <a:rPr lang="en-US" sz="2400" dirty="0"/>
                <a:t> </a:t>
              </a:r>
              <a:r>
                <a:rPr lang="en-US" sz="2400" dirty="0" err="1"/>
                <a:t>garam</a:t>
              </a:r>
              <a:r>
                <a:rPr lang="en-US" sz="2400" dirty="0"/>
                <a:t>. </a:t>
              </a:r>
              <a:r>
                <a:rPr lang="en-US" sz="2400" dirty="0" err="1"/>
                <a:t>Larutan</a:t>
              </a:r>
              <a:r>
                <a:rPr lang="en-US" sz="2400" dirty="0"/>
                <a:t> </a:t>
              </a:r>
              <a:r>
                <a:rPr lang="en-US" sz="2400" dirty="0" err="1"/>
                <a:t>gula</a:t>
              </a:r>
              <a:r>
                <a:rPr lang="en-US" sz="2400" dirty="0"/>
                <a:t> (</a:t>
              </a:r>
              <a:r>
                <a:rPr lang="en-US" sz="2400" dirty="0" err="1"/>
                <a:t>nektar</a:t>
              </a:r>
              <a:r>
                <a:rPr lang="en-US" sz="2400" dirty="0"/>
                <a:t>), </a:t>
              </a:r>
              <a:r>
                <a:rPr lang="en-US" sz="2400" dirty="0" err="1"/>
                <a:t>terpentin</a:t>
              </a:r>
              <a:r>
                <a:rPr lang="en-US" sz="2400" dirty="0"/>
                <a:t> </a:t>
              </a:r>
              <a:r>
                <a:rPr lang="en-US" sz="2400" dirty="0" err="1"/>
                <a:t>dan</a:t>
              </a:r>
              <a:r>
                <a:rPr lang="en-US" sz="2400" dirty="0"/>
                <a:t> </a:t>
              </a:r>
              <a:r>
                <a:rPr lang="en-US" sz="2400" dirty="0" err="1"/>
                <a:t>gom</a:t>
              </a:r>
              <a:endParaRPr lang="en-US" sz="2200" dirty="0">
                <a:solidFill>
                  <a:srgbClr val="202020"/>
                </a:solidFill>
                <a:latin typeface="Ovo"/>
              </a:endParaRPr>
            </a:p>
          </p:txBody>
        </p:sp>
        <p:sp>
          <p:nvSpPr>
            <p:cNvPr id="7" name="TextBox 7"/>
            <p:cNvSpPr txBox="1"/>
            <p:nvPr/>
          </p:nvSpPr>
          <p:spPr>
            <a:xfrm>
              <a:off x="0" y="-28575"/>
              <a:ext cx="13170835" cy="490904"/>
            </a:xfrm>
            <a:prstGeom prst="rect">
              <a:avLst/>
            </a:prstGeom>
          </p:spPr>
          <p:txBody>
            <a:bodyPr lIns="0" tIns="0" rIns="0" bIns="0" rtlCol="0" anchor="t">
              <a:spAutoFit/>
            </a:bodyPr>
            <a:lstStyle/>
            <a:p>
              <a:pPr>
                <a:lnSpc>
                  <a:spcPts val="3120"/>
                </a:lnSpc>
              </a:pPr>
              <a:endParaRPr lang="en-US" sz="2400" dirty="0">
                <a:solidFill>
                  <a:srgbClr val="3849A2"/>
                </a:solidFill>
                <a:latin typeface="Alata Bold"/>
              </a:endParaRPr>
            </a:p>
          </p:txBody>
        </p:sp>
      </p:grpSp>
      <p:sp>
        <p:nvSpPr>
          <p:cNvPr id="14" name="TextBox 13"/>
          <p:cNvSpPr txBox="1"/>
          <p:nvPr/>
        </p:nvSpPr>
        <p:spPr>
          <a:xfrm>
            <a:off x="1447800" y="114300"/>
            <a:ext cx="3826840" cy="923330"/>
          </a:xfrm>
          <a:prstGeom prst="rect">
            <a:avLst/>
          </a:prstGeom>
          <a:noFill/>
        </p:spPr>
        <p:txBody>
          <a:bodyPr wrap="square" rtlCol="0">
            <a:spAutoFit/>
          </a:bodyPr>
          <a:lstStyle/>
          <a:p>
            <a:r>
              <a:rPr lang="en-US" sz="5400" dirty="0" err="1"/>
              <a:t>Trikoma</a:t>
            </a:r>
            <a:endParaRPr lang="en-US" sz="5400" dirty="0"/>
          </a:p>
        </p:txBody>
      </p:sp>
      <p:pic>
        <p:nvPicPr>
          <p:cNvPr id="15" name="Picture 14"/>
          <p:cNvPicPr>
            <a:picLocks noChangeAspect="1"/>
          </p:cNvPicPr>
          <p:nvPr/>
        </p:nvPicPr>
        <p:blipFill rotWithShape="1">
          <a:blip r:embed="rId2"/>
          <a:srcRect l="45901" t="31250" r="24231" b="15626"/>
          <a:stretch/>
        </p:blipFill>
        <p:spPr>
          <a:xfrm>
            <a:off x="34636" y="776773"/>
            <a:ext cx="6570753" cy="6570753"/>
          </a:xfrm>
          <a:prstGeom prst="rect">
            <a:avLst/>
          </a:prstGeom>
        </p:spPr>
      </p:pic>
      <p:sp>
        <p:nvSpPr>
          <p:cNvPr id="16" name="TextBox 15"/>
          <p:cNvSpPr txBox="1"/>
          <p:nvPr/>
        </p:nvSpPr>
        <p:spPr>
          <a:xfrm>
            <a:off x="178640" y="7839158"/>
            <a:ext cx="6629400" cy="923330"/>
          </a:xfrm>
          <a:prstGeom prst="rect">
            <a:avLst/>
          </a:prstGeom>
          <a:noFill/>
        </p:spPr>
        <p:txBody>
          <a:bodyPr wrap="square" rtlCol="0">
            <a:spAutoFit/>
          </a:bodyPr>
          <a:lstStyle/>
          <a:p>
            <a:r>
              <a:rPr lang="nn-NO" dirty="0"/>
              <a:t>Berbagai tipe trikoma, 1. Trikoma multiseluler, 2. Trikoma multiseluler berbentuk bintang, 3. Trikoma multiseluler dilihat dari atas, 4. Rambut kasar, 5. Rambut vesikula, 6. Koleter </a:t>
            </a:r>
            <a:endParaRPr lang="en-US" dirty="0"/>
          </a:p>
        </p:txBody>
      </p:sp>
      <p:cxnSp>
        <p:nvCxnSpPr>
          <p:cNvPr id="9" name="Straight Connector 8">
            <a:extLst>
              <a:ext uri="{FF2B5EF4-FFF2-40B4-BE49-F238E27FC236}">
                <a16:creationId xmlns:a16="http://schemas.microsoft.com/office/drawing/2014/main" id="{514D75A7-1352-4C55-AD67-B7CC500F7F8D}"/>
              </a:ext>
            </a:extLst>
          </p:cNvPr>
          <p:cNvCxnSpPr/>
          <p:nvPr/>
        </p:nvCxnSpPr>
        <p:spPr>
          <a:xfrm>
            <a:off x="6808040" y="839929"/>
            <a:ext cx="0" cy="883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871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0116" y="57841"/>
            <a:ext cx="16758684" cy="4476059"/>
            <a:chOff x="-12335113" y="-2398901"/>
            <a:chExt cx="22344912" cy="5968081"/>
          </a:xfrm>
        </p:grpSpPr>
        <p:sp>
          <p:nvSpPr>
            <p:cNvPr id="4" name="TextBox 4"/>
            <p:cNvSpPr txBox="1"/>
            <p:nvPr/>
          </p:nvSpPr>
          <p:spPr>
            <a:xfrm>
              <a:off x="-12335113" y="614524"/>
              <a:ext cx="13614400" cy="2954656"/>
            </a:xfrm>
            <a:prstGeom prst="rect">
              <a:avLst/>
            </a:prstGeom>
          </p:spPr>
          <p:txBody>
            <a:bodyPr wrap="square" lIns="0" tIns="0" rIns="0" bIns="0" rtlCol="0" anchor="t">
              <a:spAutoFit/>
            </a:bodyPr>
            <a:lstStyle/>
            <a:p>
              <a:r>
                <a:rPr lang="en-US" sz="7200" dirty="0" err="1">
                  <a:solidFill>
                    <a:srgbClr val="3849A2"/>
                  </a:solidFill>
                  <a:latin typeface="Ovo Bold"/>
                </a:rPr>
                <a:t>Jaringan</a:t>
              </a:r>
              <a:r>
                <a:rPr lang="en-US" sz="7200" dirty="0">
                  <a:solidFill>
                    <a:srgbClr val="3849A2"/>
                  </a:solidFill>
                  <a:latin typeface="Ovo Bold"/>
                </a:rPr>
                <a:t> </a:t>
              </a:r>
              <a:r>
                <a:rPr lang="en-US" sz="7200" dirty="0" err="1">
                  <a:solidFill>
                    <a:srgbClr val="3849A2"/>
                  </a:solidFill>
                  <a:latin typeface="Ovo Bold"/>
                </a:rPr>
                <a:t>Penguat</a:t>
              </a:r>
              <a:r>
                <a:rPr lang="en-US" sz="7200" dirty="0">
                  <a:solidFill>
                    <a:srgbClr val="3849A2"/>
                  </a:solidFill>
                  <a:latin typeface="Ovo Bold"/>
                </a:rPr>
                <a:t> </a:t>
              </a:r>
            </a:p>
            <a:p>
              <a:endParaRPr lang="en-US" sz="7200" dirty="0">
                <a:solidFill>
                  <a:srgbClr val="3849A2"/>
                </a:solidFill>
                <a:latin typeface="Ovo Bold"/>
              </a:endParaRPr>
            </a:p>
          </p:txBody>
        </p:sp>
        <p:sp>
          <p:nvSpPr>
            <p:cNvPr id="3" name="TextBox 3"/>
            <p:cNvSpPr txBox="1"/>
            <p:nvPr/>
          </p:nvSpPr>
          <p:spPr>
            <a:xfrm>
              <a:off x="-1471001" y="-2398901"/>
              <a:ext cx="11480800" cy="4011356"/>
            </a:xfrm>
            <a:prstGeom prst="rect">
              <a:avLst/>
            </a:prstGeom>
          </p:spPr>
          <p:txBody>
            <a:bodyPr wrap="square" lIns="0" tIns="0" rIns="0" bIns="0" rtlCol="0" anchor="t">
              <a:spAutoFit/>
            </a:bodyPr>
            <a:lstStyle/>
            <a:p>
              <a:endParaRPr lang="en-US" sz="4000" b="1" dirty="0">
                <a:latin typeface="Ovo" panose="020B0604020202020204" charset="0"/>
              </a:endParaRPr>
            </a:p>
            <a:p>
              <a:pPr marL="457200" indent="-457200">
                <a:buFont typeface="Wingdings" panose="05000000000000000000" pitchFamily="2" charset="2"/>
                <a:buChar char="q"/>
              </a:pPr>
              <a:r>
                <a:rPr lang="en-US" sz="3200" dirty="0" err="1">
                  <a:latin typeface="Ovo" panose="020B0604020202020204" charset="0"/>
                </a:rPr>
                <a:t>Kolenkim</a:t>
              </a:r>
              <a:endParaRPr lang="en-US" sz="3200" dirty="0">
                <a:latin typeface="Ovo" panose="020B0604020202020204" charset="0"/>
              </a:endParaRPr>
            </a:p>
            <a:p>
              <a:endParaRPr lang="en-US" sz="3200" dirty="0">
                <a:latin typeface="Ovo" panose="020B0604020202020204" charset="0"/>
              </a:endParaRPr>
            </a:p>
            <a:p>
              <a:pPr marL="457200" indent="-457200">
                <a:buFont typeface="Wingdings" panose="05000000000000000000" pitchFamily="2" charset="2"/>
                <a:buChar char="q"/>
              </a:pPr>
              <a:endParaRPr lang="en-US" sz="3200" dirty="0">
                <a:latin typeface="Ovo" panose="020B0604020202020204" charset="0"/>
              </a:endParaRPr>
            </a:p>
            <a:p>
              <a:pPr marL="509588" indent="-509588"/>
              <a:endParaRPr lang="en-US" sz="3200" dirty="0">
                <a:latin typeface="Ovo" panose="020B0604020202020204" charset="0"/>
              </a:endParaRPr>
            </a:p>
            <a:p>
              <a:pPr>
                <a:lnSpc>
                  <a:spcPts val="3300"/>
                </a:lnSpc>
              </a:pPr>
              <a:endParaRPr lang="en-US" sz="3200" dirty="0">
                <a:solidFill>
                  <a:srgbClr val="202020"/>
                </a:solidFill>
                <a:latin typeface="Ovo" panose="020B0604020202020204" charset="0"/>
              </a:endParaRPr>
            </a:p>
          </p:txBody>
        </p:sp>
      </p:grpSp>
      <p:sp>
        <p:nvSpPr>
          <p:cNvPr id="7" name="AutoShape 7"/>
          <p:cNvSpPr/>
          <p:nvPr/>
        </p:nvSpPr>
        <p:spPr>
          <a:xfrm>
            <a:off x="7918469" y="1028700"/>
            <a:ext cx="9525" cy="8229600"/>
          </a:xfrm>
          <a:prstGeom prst="rect">
            <a:avLst/>
          </a:prstGeom>
          <a:solidFill>
            <a:srgbClr val="3D3D3D"/>
          </a:solidFill>
        </p:spPr>
      </p:sp>
      <p:sp>
        <p:nvSpPr>
          <p:cNvPr id="6" name="TextBox 5"/>
          <p:cNvSpPr txBox="1"/>
          <p:nvPr/>
        </p:nvSpPr>
        <p:spPr>
          <a:xfrm>
            <a:off x="1360967" y="4992350"/>
            <a:ext cx="7060730" cy="1446550"/>
          </a:xfrm>
          <a:prstGeom prst="rect">
            <a:avLst/>
          </a:prstGeom>
          <a:noFill/>
        </p:spPr>
        <p:txBody>
          <a:bodyPr wrap="square" rtlCol="0">
            <a:spAutoFit/>
          </a:bodyPr>
          <a:lstStyle/>
          <a:p>
            <a:pPr marL="571500" indent="-571500">
              <a:buFont typeface="Wingdings" panose="05000000000000000000" pitchFamily="2" charset="2"/>
              <a:buChar char="q"/>
            </a:pPr>
            <a:r>
              <a:rPr lang="nn-NO" sz="4400" dirty="0">
                <a:latin typeface="Ovo" panose="020B0604020202020204" charset="0"/>
              </a:rPr>
              <a:t> Kolenkim</a:t>
            </a:r>
          </a:p>
          <a:p>
            <a:pPr marL="571500" indent="-571500">
              <a:buFont typeface="Wingdings" panose="05000000000000000000" pitchFamily="2" charset="2"/>
              <a:buChar char="q"/>
            </a:pPr>
            <a:r>
              <a:rPr lang="nn-NO" sz="4400" dirty="0">
                <a:latin typeface="Ovo" panose="020B0604020202020204" charset="0"/>
              </a:rPr>
              <a:t> Skelerenkim</a:t>
            </a:r>
            <a:endParaRPr lang="en-US" sz="4400" dirty="0">
              <a:latin typeface="Ovo" panose="020B0604020202020204" charset="0"/>
            </a:endParaRPr>
          </a:p>
        </p:txBody>
      </p:sp>
      <p:sp>
        <p:nvSpPr>
          <p:cNvPr id="16" name="TextBox 15"/>
          <p:cNvSpPr txBox="1"/>
          <p:nvPr/>
        </p:nvSpPr>
        <p:spPr>
          <a:xfrm>
            <a:off x="7927994" y="1562100"/>
            <a:ext cx="10058400" cy="1569660"/>
          </a:xfrm>
          <a:prstGeom prst="rect">
            <a:avLst/>
          </a:prstGeom>
          <a:noFill/>
        </p:spPr>
        <p:txBody>
          <a:bodyPr wrap="square" rtlCol="0">
            <a:spAutoFit/>
          </a:bodyPr>
          <a:lstStyle/>
          <a:p>
            <a:r>
              <a:rPr lang="en-US" sz="2400" dirty="0" err="1"/>
              <a:t>Kolenkim</a:t>
            </a:r>
            <a:r>
              <a:rPr lang="en-US" sz="2400" dirty="0"/>
              <a:t> </a:t>
            </a:r>
            <a:r>
              <a:rPr lang="en-US" sz="2400" dirty="0" err="1"/>
              <a:t>merupakan</a:t>
            </a:r>
            <a:r>
              <a:rPr lang="en-US" sz="2400" dirty="0"/>
              <a:t> </a:t>
            </a:r>
            <a:r>
              <a:rPr lang="en-US" sz="2400" dirty="0" err="1"/>
              <a:t>bagian</a:t>
            </a:r>
            <a:r>
              <a:rPr lang="en-US" sz="2400" dirty="0"/>
              <a:t> </a:t>
            </a:r>
            <a:r>
              <a:rPr lang="en-US" sz="2400" dirty="0" err="1"/>
              <a:t>terluar</a:t>
            </a:r>
            <a:r>
              <a:rPr lang="en-US" sz="2400" dirty="0"/>
              <a:t> </a:t>
            </a:r>
            <a:r>
              <a:rPr lang="en-US" sz="2400" dirty="0" err="1"/>
              <a:t>pada</a:t>
            </a:r>
            <a:r>
              <a:rPr lang="en-US" sz="2400" dirty="0"/>
              <a:t> </a:t>
            </a:r>
            <a:r>
              <a:rPr lang="en-US" sz="2400" dirty="0" err="1"/>
              <a:t>korteks</a:t>
            </a:r>
            <a:r>
              <a:rPr lang="en-US" sz="2400" dirty="0"/>
              <a:t> </a:t>
            </a:r>
            <a:r>
              <a:rPr lang="en-US" sz="2400" dirty="0" err="1"/>
              <a:t>batang</a:t>
            </a:r>
            <a:r>
              <a:rPr lang="en-US" sz="2400" dirty="0"/>
              <a:t>, </a:t>
            </a:r>
            <a:r>
              <a:rPr lang="en-US" sz="2400" dirty="0" err="1"/>
              <a:t>sel-sel</a:t>
            </a:r>
            <a:r>
              <a:rPr lang="en-US" sz="2400" dirty="0"/>
              <a:t> </a:t>
            </a:r>
            <a:r>
              <a:rPr lang="en-US" sz="2400" dirty="0" err="1"/>
              <a:t>kolenkim</a:t>
            </a:r>
            <a:r>
              <a:rPr lang="en-US" sz="2400" dirty="0"/>
              <a:t> </a:t>
            </a:r>
            <a:r>
              <a:rPr lang="en-US" sz="2400" dirty="0" err="1"/>
              <a:t>bersifat</a:t>
            </a:r>
            <a:r>
              <a:rPr lang="en-US" sz="2400" dirty="0"/>
              <a:t> </a:t>
            </a:r>
            <a:r>
              <a:rPr lang="en-US" sz="2400" dirty="0" err="1"/>
              <a:t>hidup</a:t>
            </a:r>
            <a:r>
              <a:rPr lang="en-US" sz="2400" dirty="0"/>
              <a:t>, </a:t>
            </a:r>
            <a:r>
              <a:rPr lang="en-US" sz="2400" dirty="0" err="1"/>
              <a:t>kadang-kadang</a:t>
            </a:r>
            <a:r>
              <a:rPr lang="en-US" sz="2400" dirty="0"/>
              <a:t> </a:t>
            </a:r>
            <a:r>
              <a:rPr lang="en-US" sz="2400" dirty="0" err="1"/>
              <a:t>mengandung</a:t>
            </a:r>
            <a:r>
              <a:rPr lang="en-US" sz="2400" dirty="0"/>
              <a:t> </a:t>
            </a:r>
            <a:r>
              <a:rPr lang="en-US" sz="2400" dirty="0" err="1"/>
              <a:t>kloroplas</a:t>
            </a:r>
            <a:r>
              <a:rPr lang="en-US" sz="2400" dirty="0"/>
              <a:t>. </a:t>
            </a:r>
            <a:r>
              <a:rPr lang="en-US" sz="2400" dirty="0" err="1"/>
              <a:t>Kolenkim</a:t>
            </a:r>
            <a:r>
              <a:rPr lang="en-US" sz="2400" dirty="0"/>
              <a:t> </a:t>
            </a:r>
            <a:r>
              <a:rPr lang="en-US" sz="2400" dirty="0" err="1"/>
              <a:t>merupakan</a:t>
            </a:r>
            <a:r>
              <a:rPr lang="en-US" sz="2400" dirty="0"/>
              <a:t> </a:t>
            </a:r>
            <a:r>
              <a:rPr lang="en-US" sz="2400" dirty="0" err="1"/>
              <a:t>jaringan</a:t>
            </a:r>
            <a:r>
              <a:rPr lang="en-US" sz="2400" dirty="0"/>
              <a:t> </a:t>
            </a:r>
            <a:r>
              <a:rPr lang="en-US" sz="2400" dirty="0" err="1"/>
              <a:t>penguat</a:t>
            </a:r>
            <a:r>
              <a:rPr lang="en-US" sz="2400" dirty="0"/>
              <a:t> </a:t>
            </a:r>
            <a:r>
              <a:rPr lang="en-US" sz="2400" dirty="0" err="1"/>
              <a:t>pada</a:t>
            </a:r>
            <a:r>
              <a:rPr lang="en-US" sz="2400" dirty="0"/>
              <a:t> </a:t>
            </a:r>
            <a:r>
              <a:rPr lang="en-US" sz="2400" dirty="0" err="1"/>
              <a:t>bagian</a:t>
            </a:r>
            <a:r>
              <a:rPr lang="en-US" sz="2400" dirty="0"/>
              <a:t> </a:t>
            </a:r>
            <a:r>
              <a:rPr lang="en-US" sz="2400" dirty="0" err="1"/>
              <a:t>batang</a:t>
            </a:r>
            <a:r>
              <a:rPr lang="en-US" sz="2400" dirty="0"/>
              <a:t> yang </a:t>
            </a:r>
            <a:r>
              <a:rPr lang="en-US" sz="2400" dirty="0" err="1"/>
              <a:t>masih</a:t>
            </a:r>
            <a:r>
              <a:rPr lang="en-US" sz="2400" dirty="0"/>
              <a:t> </a:t>
            </a:r>
            <a:r>
              <a:rPr lang="en-US" sz="2400" dirty="0" err="1"/>
              <a:t>muda</a:t>
            </a:r>
            <a:r>
              <a:rPr lang="en-US" sz="2400" dirty="0"/>
              <a:t>, </a:t>
            </a:r>
            <a:r>
              <a:rPr lang="en-US" sz="2400" dirty="0" err="1"/>
              <a:t>tangkai</a:t>
            </a:r>
            <a:r>
              <a:rPr lang="en-US" sz="2400" dirty="0"/>
              <a:t> </a:t>
            </a:r>
            <a:r>
              <a:rPr lang="en-US" sz="2400" dirty="0" err="1"/>
              <a:t>daun</a:t>
            </a:r>
            <a:r>
              <a:rPr lang="en-US" sz="2400" dirty="0"/>
              <a:t>, </a:t>
            </a:r>
            <a:r>
              <a:rPr lang="en-US" sz="2400" dirty="0" err="1"/>
              <a:t>ibu</a:t>
            </a:r>
            <a:r>
              <a:rPr lang="en-US" sz="2400" dirty="0"/>
              <a:t> </a:t>
            </a:r>
            <a:r>
              <a:rPr lang="en-US" sz="2400" dirty="0" err="1"/>
              <a:t>tulang</a:t>
            </a:r>
            <a:r>
              <a:rPr lang="en-US" sz="2400" dirty="0"/>
              <a:t> </a:t>
            </a:r>
            <a:r>
              <a:rPr lang="en-US" sz="2400" dirty="0" err="1"/>
              <a:t>daun</a:t>
            </a:r>
            <a:r>
              <a:rPr lang="en-US" sz="2400" dirty="0"/>
              <a:t> (</a:t>
            </a:r>
            <a:r>
              <a:rPr lang="en-US" sz="2400" dirty="0" err="1"/>
              <a:t>jarang</a:t>
            </a:r>
            <a:r>
              <a:rPr lang="en-US" sz="2400" dirty="0"/>
              <a:t> </a:t>
            </a:r>
            <a:r>
              <a:rPr lang="en-US" sz="2400" dirty="0" err="1"/>
              <a:t>dijumpai</a:t>
            </a:r>
            <a:r>
              <a:rPr lang="en-US" sz="2400" dirty="0"/>
              <a:t> di </a:t>
            </a:r>
            <a:r>
              <a:rPr lang="en-US" sz="2400" dirty="0" err="1"/>
              <a:t>akar</a:t>
            </a:r>
            <a:r>
              <a:rPr lang="en-US" sz="2400" dirty="0"/>
              <a:t>)</a:t>
            </a:r>
          </a:p>
        </p:txBody>
      </p:sp>
      <p:sp>
        <p:nvSpPr>
          <p:cNvPr id="20" name="TextBox 19"/>
          <p:cNvSpPr txBox="1"/>
          <p:nvPr/>
        </p:nvSpPr>
        <p:spPr>
          <a:xfrm>
            <a:off x="7927994" y="8972107"/>
            <a:ext cx="9902806" cy="646331"/>
          </a:xfrm>
          <a:prstGeom prst="rect">
            <a:avLst/>
          </a:prstGeom>
          <a:noFill/>
        </p:spPr>
        <p:txBody>
          <a:bodyPr wrap="square" rtlCol="0">
            <a:spAutoFit/>
          </a:bodyPr>
          <a:lstStyle/>
          <a:p>
            <a:r>
              <a:rPr lang="en-US" dirty="0" err="1"/>
              <a:t>Tipe-tipe</a:t>
            </a:r>
            <a:r>
              <a:rPr lang="en-US" dirty="0"/>
              <a:t> </a:t>
            </a:r>
            <a:r>
              <a:rPr lang="en-US" dirty="0" err="1"/>
              <a:t>kolenkim</a:t>
            </a:r>
            <a:r>
              <a:rPr lang="en-US" dirty="0"/>
              <a:t>; A. </a:t>
            </a:r>
            <a:r>
              <a:rPr lang="en-US" dirty="0" err="1"/>
              <a:t>Tipe</a:t>
            </a:r>
            <a:r>
              <a:rPr lang="en-US" dirty="0"/>
              <a:t> </a:t>
            </a:r>
            <a:r>
              <a:rPr lang="en-US" dirty="0" err="1"/>
              <a:t>lempeng</a:t>
            </a:r>
            <a:r>
              <a:rPr lang="en-US" dirty="0"/>
              <a:t> (</a:t>
            </a:r>
            <a:r>
              <a:rPr lang="en-US" dirty="0" err="1"/>
              <a:t>lamelar</a:t>
            </a:r>
            <a:r>
              <a:rPr lang="en-US" dirty="0"/>
              <a:t>) pad </a:t>
            </a:r>
            <a:r>
              <a:rPr lang="en-US" dirty="0" err="1"/>
              <a:t>abatang</a:t>
            </a:r>
            <a:r>
              <a:rPr lang="en-US" dirty="0"/>
              <a:t> </a:t>
            </a:r>
            <a:r>
              <a:rPr lang="en-US" dirty="0" err="1"/>
              <a:t>Sambucus</a:t>
            </a:r>
            <a:r>
              <a:rPr lang="en-US" dirty="0"/>
              <a:t>; B. </a:t>
            </a:r>
            <a:r>
              <a:rPr lang="en-US" dirty="0" err="1"/>
              <a:t>Tipe</a:t>
            </a:r>
            <a:r>
              <a:rPr lang="en-US" dirty="0"/>
              <a:t> </a:t>
            </a:r>
            <a:r>
              <a:rPr lang="en-US" dirty="0" err="1"/>
              <a:t>sudut</a:t>
            </a:r>
            <a:r>
              <a:rPr lang="en-US" dirty="0"/>
              <a:t> (angular) </a:t>
            </a:r>
            <a:r>
              <a:rPr lang="en-US" dirty="0" err="1"/>
              <a:t>pada</a:t>
            </a:r>
            <a:r>
              <a:rPr lang="en-US" dirty="0"/>
              <a:t> Cucurbita; C. </a:t>
            </a:r>
            <a:r>
              <a:rPr lang="en-US" dirty="0" err="1"/>
              <a:t>Tipe</a:t>
            </a:r>
            <a:r>
              <a:rPr lang="en-US" dirty="0"/>
              <a:t> tubular </a:t>
            </a:r>
            <a:r>
              <a:rPr lang="en-US" dirty="0" err="1"/>
              <a:t>pada</a:t>
            </a:r>
            <a:r>
              <a:rPr lang="en-US" dirty="0"/>
              <a:t> </a:t>
            </a:r>
            <a:r>
              <a:rPr lang="en-US" dirty="0" err="1"/>
              <a:t>Lactuca</a:t>
            </a:r>
            <a:r>
              <a:rPr lang="en-US" dirty="0"/>
              <a:t>; D. </a:t>
            </a:r>
            <a:r>
              <a:rPr lang="en-US" dirty="0" err="1"/>
              <a:t>Tipe</a:t>
            </a:r>
            <a:r>
              <a:rPr lang="en-US" dirty="0"/>
              <a:t> </a:t>
            </a:r>
            <a:r>
              <a:rPr lang="en-US" dirty="0" err="1"/>
              <a:t>cincin</a:t>
            </a:r>
            <a:r>
              <a:rPr lang="en-US" dirty="0"/>
              <a:t> </a:t>
            </a:r>
            <a:r>
              <a:rPr lang="en-US" dirty="0" err="1"/>
              <a:t>pada</a:t>
            </a:r>
            <a:r>
              <a:rPr lang="en-US" dirty="0"/>
              <a:t> </a:t>
            </a:r>
            <a:r>
              <a:rPr lang="en-US" dirty="0" err="1"/>
              <a:t>ibu</a:t>
            </a:r>
            <a:r>
              <a:rPr lang="en-US" dirty="0"/>
              <a:t> </a:t>
            </a:r>
            <a:r>
              <a:rPr lang="en-US" dirty="0" err="1"/>
              <a:t>tangkai</a:t>
            </a:r>
            <a:r>
              <a:rPr lang="en-US" dirty="0"/>
              <a:t> </a:t>
            </a:r>
            <a:r>
              <a:rPr lang="en-US" dirty="0" err="1"/>
              <a:t>daun</a:t>
            </a:r>
            <a:r>
              <a:rPr lang="en-US" dirty="0"/>
              <a:t> </a:t>
            </a:r>
            <a:r>
              <a:rPr lang="en-US" dirty="0" err="1"/>
              <a:t>Nerium</a:t>
            </a:r>
            <a:r>
              <a:rPr lang="en-US" dirty="0"/>
              <a:t> oleander.</a:t>
            </a:r>
          </a:p>
        </p:txBody>
      </p:sp>
      <p:pic>
        <p:nvPicPr>
          <p:cNvPr id="5" name="Picture 4"/>
          <p:cNvPicPr>
            <a:picLocks noChangeAspect="1"/>
          </p:cNvPicPr>
          <p:nvPr/>
        </p:nvPicPr>
        <p:blipFill rotWithShape="1">
          <a:blip r:embed="rId2"/>
          <a:srcRect l="41801" t="40625" r="18961" b="17708"/>
          <a:stretch/>
        </p:blipFill>
        <p:spPr>
          <a:xfrm>
            <a:off x="8915400" y="3940369"/>
            <a:ext cx="8318613" cy="4966335"/>
          </a:xfrm>
          <a:prstGeom prst="rect">
            <a:avLst/>
          </a:prstGeom>
        </p:spPr>
      </p:pic>
    </p:spTree>
    <p:extLst>
      <p:ext uri="{BB962C8B-B14F-4D97-AF65-F5344CB8AC3E}">
        <p14:creationId xmlns:p14="http://schemas.microsoft.com/office/powerpoint/2010/main" val="408247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30028" y="1155120"/>
            <a:ext cx="9878126" cy="2197377"/>
            <a:chOff x="0" y="-28575"/>
            <a:chExt cx="13170835" cy="2929835"/>
          </a:xfrm>
        </p:grpSpPr>
        <p:sp>
          <p:nvSpPr>
            <p:cNvPr id="3" name="TextBox 3"/>
            <p:cNvSpPr txBox="1"/>
            <p:nvPr/>
          </p:nvSpPr>
          <p:spPr>
            <a:xfrm>
              <a:off x="0" y="672530"/>
              <a:ext cx="13170835" cy="2228730"/>
            </a:xfrm>
            <a:prstGeom prst="rect">
              <a:avLst/>
            </a:prstGeom>
          </p:spPr>
          <p:txBody>
            <a:bodyPr lIns="0" tIns="0" rIns="0" bIns="0" rtlCol="0" anchor="t">
              <a:spAutoFit/>
            </a:bodyPr>
            <a:lstStyle/>
            <a:p>
              <a:pPr>
                <a:lnSpc>
                  <a:spcPts val="3300"/>
                </a:lnSpc>
              </a:pPr>
              <a:r>
                <a:rPr lang="en-US" sz="2400" b="1" dirty="0" err="1"/>
                <a:t>Skelerinkim</a:t>
              </a:r>
              <a:r>
                <a:rPr lang="en-US" sz="2400" dirty="0"/>
                <a:t> </a:t>
              </a:r>
              <a:r>
                <a:rPr lang="en-US" sz="2400" dirty="0" err="1"/>
                <a:t>terdiri</a:t>
              </a:r>
              <a:r>
                <a:rPr lang="en-US" sz="2400" dirty="0"/>
                <a:t> </a:t>
              </a:r>
              <a:r>
                <a:rPr lang="en-US" sz="2400" dirty="0" err="1"/>
                <a:t>dari</a:t>
              </a:r>
              <a:r>
                <a:rPr lang="en-US" sz="2400" dirty="0"/>
                <a:t> </a:t>
              </a:r>
              <a:r>
                <a:rPr lang="en-US" sz="2400" dirty="0" err="1"/>
                <a:t>sel-sel</a:t>
              </a:r>
              <a:r>
                <a:rPr lang="en-US" sz="2400" dirty="0"/>
                <a:t> yang </a:t>
              </a:r>
              <a:r>
                <a:rPr lang="en-US" sz="2400" dirty="0" err="1"/>
                <a:t>telah</a:t>
              </a:r>
              <a:r>
                <a:rPr lang="en-US" sz="2400" dirty="0"/>
                <a:t> </a:t>
              </a:r>
              <a:r>
                <a:rPr lang="en-US" sz="2400" dirty="0" err="1"/>
                <a:t>matidan</a:t>
              </a:r>
              <a:r>
                <a:rPr lang="en-US" sz="2400" dirty="0"/>
                <a:t> </a:t>
              </a:r>
              <a:r>
                <a:rPr lang="en-US" sz="2400" dirty="0" err="1"/>
                <a:t>tidak</a:t>
              </a:r>
              <a:r>
                <a:rPr lang="en-US" sz="2400" dirty="0"/>
                <a:t> </a:t>
              </a:r>
              <a:r>
                <a:rPr lang="en-US" sz="2400" dirty="0" err="1"/>
                <a:t>mengikut</a:t>
              </a:r>
              <a:r>
                <a:rPr lang="en-US" sz="2400" dirty="0"/>
                <a:t> </a:t>
              </a:r>
              <a:r>
                <a:rPr lang="en-US" sz="2400" dirty="0" err="1"/>
                <a:t>perkembangan</a:t>
              </a:r>
              <a:r>
                <a:rPr lang="en-US" sz="2400" dirty="0"/>
                <a:t> .</a:t>
              </a:r>
              <a:r>
                <a:rPr lang="en-US" sz="2400" dirty="0" err="1"/>
                <a:t>Karena</a:t>
              </a:r>
              <a:r>
                <a:rPr lang="en-US" sz="2400" dirty="0"/>
                <a:t> </a:t>
              </a:r>
              <a:r>
                <a:rPr lang="en-US" sz="2400" dirty="0" err="1"/>
                <a:t>itu</a:t>
              </a:r>
              <a:r>
                <a:rPr lang="en-US" sz="2400" dirty="0"/>
                <a:t> </a:t>
              </a:r>
              <a:r>
                <a:rPr lang="en-US" sz="2400" dirty="0" err="1"/>
                <a:t>merupakan</a:t>
              </a:r>
              <a:r>
                <a:rPr lang="en-US" sz="2400" dirty="0"/>
                <a:t> </a:t>
              </a:r>
              <a:r>
                <a:rPr lang="en-US" sz="2400" dirty="0" err="1"/>
                <a:t>jaringan</a:t>
              </a:r>
              <a:r>
                <a:rPr lang="en-US" sz="2400" dirty="0"/>
                <a:t> </a:t>
              </a:r>
              <a:r>
                <a:rPr lang="en-US" sz="2400" dirty="0" err="1"/>
                <a:t>penguat</a:t>
              </a:r>
              <a:r>
                <a:rPr lang="en-US" sz="2400" dirty="0"/>
                <a:t> </a:t>
              </a:r>
              <a:r>
                <a:rPr lang="en-US" sz="2400" dirty="0" err="1"/>
                <a:t>pada</a:t>
              </a:r>
              <a:r>
                <a:rPr lang="en-US" sz="2400" dirty="0"/>
                <a:t> </a:t>
              </a:r>
              <a:r>
                <a:rPr lang="en-US" sz="2400" dirty="0" err="1"/>
                <a:t>bagian</a:t>
              </a:r>
              <a:r>
                <a:rPr lang="en-US" sz="2400" dirty="0"/>
                <a:t> </a:t>
              </a:r>
              <a:r>
                <a:rPr lang="en-US" sz="2400" dirty="0" err="1"/>
                <a:t>tubuh</a:t>
              </a:r>
              <a:r>
                <a:rPr lang="en-US" sz="2400" dirty="0"/>
                <a:t> yang </a:t>
              </a:r>
              <a:r>
                <a:rPr lang="en-US" sz="2400" dirty="0" err="1"/>
                <a:t>telah</a:t>
              </a:r>
              <a:r>
                <a:rPr lang="en-US" sz="2400" dirty="0"/>
                <a:t> </a:t>
              </a:r>
              <a:r>
                <a:rPr lang="en-US" sz="2400" dirty="0" err="1"/>
                <a:t>dewasa</a:t>
              </a:r>
              <a:r>
                <a:rPr lang="en-US" sz="2400" dirty="0"/>
                <a:t> (</a:t>
              </a:r>
              <a:r>
                <a:rPr lang="en-US" sz="2400" dirty="0" err="1"/>
                <a:t>kebalikan</a:t>
              </a:r>
              <a:r>
                <a:rPr lang="en-US" sz="2400" dirty="0"/>
                <a:t> </a:t>
              </a:r>
              <a:r>
                <a:rPr lang="en-US" sz="2400" dirty="0" err="1"/>
                <a:t>kolenkim</a:t>
              </a:r>
              <a:r>
                <a:rPr lang="en-US" sz="2400" dirty="0"/>
                <a:t>) </a:t>
              </a:r>
              <a:r>
                <a:rPr lang="en-US" sz="2400" dirty="0" err="1"/>
                <a:t>Jaringan</a:t>
              </a:r>
              <a:r>
                <a:rPr lang="en-US" sz="2400" dirty="0"/>
                <a:t> </a:t>
              </a:r>
              <a:r>
                <a:rPr lang="en-US" sz="2400" dirty="0" err="1"/>
                <a:t>skelerenkim</a:t>
              </a:r>
              <a:r>
                <a:rPr lang="en-US" sz="2400" dirty="0"/>
                <a:t> </a:t>
              </a:r>
              <a:r>
                <a:rPr lang="en-US" sz="2400" dirty="0" err="1"/>
                <a:t>dapat</a:t>
              </a:r>
              <a:r>
                <a:rPr lang="en-US" sz="2400" dirty="0"/>
                <a:t> </a:t>
              </a:r>
              <a:r>
                <a:rPr lang="en-US" sz="2400" dirty="0" err="1"/>
                <a:t>dibedakan</a:t>
              </a:r>
              <a:r>
                <a:rPr lang="en-US" sz="2400" dirty="0"/>
                <a:t> </a:t>
              </a:r>
              <a:r>
                <a:rPr lang="en-US" sz="2400" dirty="0" err="1"/>
                <a:t>menjadi</a:t>
              </a:r>
              <a:r>
                <a:rPr lang="en-US" sz="2400" dirty="0"/>
                <a:t> 2 </a:t>
              </a:r>
              <a:r>
                <a:rPr lang="en-US" sz="2400" dirty="0" err="1"/>
                <a:t>yaitu</a:t>
              </a:r>
              <a:r>
                <a:rPr lang="en-US" sz="2400" dirty="0"/>
                <a:t> 1) </a:t>
              </a:r>
              <a:r>
                <a:rPr lang="en-US" sz="2400" dirty="0" err="1"/>
                <a:t>kelereid</a:t>
              </a:r>
              <a:r>
                <a:rPr lang="en-US" sz="2400" dirty="0"/>
                <a:t> </a:t>
              </a:r>
              <a:r>
                <a:rPr lang="en-US" sz="2400" dirty="0" err="1"/>
                <a:t>dan</a:t>
              </a:r>
              <a:r>
                <a:rPr lang="en-US" sz="2400" dirty="0"/>
                <a:t> 2) </a:t>
              </a:r>
              <a:r>
                <a:rPr lang="en-US" sz="2400" dirty="0" err="1"/>
                <a:t>serabut</a:t>
              </a:r>
              <a:r>
                <a:rPr lang="en-US" sz="2400" dirty="0"/>
                <a:t> </a:t>
              </a:r>
              <a:r>
                <a:rPr lang="en-US" sz="2400" dirty="0" err="1"/>
                <a:t>skelerenkim</a:t>
              </a:r>
              <a:r>
                <a:rPr lang="en-US" sz="2400" dirty="0"/>
                <a:t>. </a:t>
              </a:r>
              <a:endParaRPr lang="en-US" sz="2200" dirty="0">
                <a:solidFill>
                  <a:srgbClr val="202020"/>
                </a:solidFill>
                <a:latin typeface="Ovo"/>
              </a:endParaRPr>
            </a:p>
          </p:txBody>
        </p:sp>
        <p:sp>
          <p:nvSpPr>
            <p:cNvPr id="4" name="TextBox 4"/>
            <p:cNvSpPr txBox="1"/>
            <p:nvPr/>
          </p:nvSpPr>
          <p:spPr>
            <a:xfrm>
              <a:off x="0" y="-28575"/>
              <a:ext cx="13170835" cy="537669"/>
            </a:xfrm>
            <a:prstGeom prst="rect">
              <a:avLst/>
            </a:prstGeom>
          </p:spPr>
          <p:txBody>
            <a:bodyPr lIns="0" tIns="0" rIns="0" bIns="0" rtlCol="0" anchor="t">
              <a:spAutoFit/>
            </a:bodyPr>
            <a:lstStyle/>
            <a:p>
              <a:pPr>
                <a:lnSpc>
                  <a:spcPts val="3120"/>
                </a:lnSpc>
              </a:pPr>
              <a:r>
                <a:rPr lang="en-US" sz="3600" dirty="0">
                  <a:solidFill>
                    <a:srgbClr val="3849A2"/>
                  </a:solidFill>
                  <a:latin typeface="Alata Bold"/>
                </a:rPr>
                <a:t>Concept and Definition</a:t>
              </a:r>
            </a:p>
          </p:txBody>
        </p:sp>
      </p:grpSp>
      <p:grpSp>
        <p:nvGrpSpPr>
          <p:cNvPr id="5" name="Group 5"/>
          <p:cNvGrpSpPr/>
          <p:nvPr/>
        </p:nvGrpSpPr>
        <p:grpSpPr>
          <a:xfrm>
            <a:off x="7130028" y="3430773"/>
            <a:ext cx="10395972" cy="6450528"/>
            <a:chOff x="0" y="-28575"/>
            <a:chExt cx="13861296" cy="8600700"/>
          </a:xfrm>
        </p:grpSpPr>
        <p:sp>
          <p:nvSpPr>
            <p:cNvPr id="6" name="TextBox 6"/>
            <p:cNvSpPr txBox="1"/>
            <p:nvPr/>
          </p:nvSpPr>
          <p:spPr>
            <a:xfrm>
              <a:off x="0" y="672530"/>
              <a:ext cx="13861296" cy="7899595"/>
            </a:xfrm>
            <a:prstGeom prst="rect">
              <a:avLst/>
            </a:prstGeom>
          </p:spPr>
          <p:txBody>
            <a:bodyPr wrap="square" lIns="0" tIns="0" rIns="0" bIns="0" rtlCol="0" anchor="t">
              <a:spAutoFit/>
            </a:bodyPr>
            <a:lstStyle/>
            <a:p>
              <a:pPr>
                <a:lnSpc>
                  <a:spcPts val="3300"/>
                </a:lnSpc>
              </a:pPr>
              <a:endParaRPr lang="en-US" sz="3200" dirty="0">
                <a:solidFill>
                  <a:schemeClr val="accent1"/>
                </a:solidFill>
                <a:latin typeface="Ovo Bold"/>
              </a:endParaRPr>
            </a:p>
            <a:p>
              <a:pPr marL="514350" indent="-514350">
                <a:lnSpc>
                  <a:spcPts val="3300"/>
                </a:lnSpc>
                <a:buAutoNum type="arabicPeriod"/>
              </a:pPr>
              <a:r>
                <a:rPr lang="en-US" sz="3200" b="1" dirty="0" err="1"/>
                <a:t>Sklereid</a:t>
              </a:r>
              <a:r>
                <a:rPr lang="en-US" sz="3200" dirty="0"/>
                <a:t> </a:t>
              </a:r>
              <a:r>
                <a:rPr lang="en-US" sz="3200" dirty="0" err="1"/>
                <a:t>sering</a:t>
              </a:r>
              <a:r>
                <a:rPr lang="en-US" sz="3200" dirty="0"/>
                <a:t> </a:t>
              </a:r>
              <a:r>
                <a:rPr lang="en-US" sz="3200" dirty="0" err="1"/>
                <a:t>disebut</a:t>
              </a:r>
              <a:r>
                <a:rPr lang="en-US" sz="3200" dirty="0"/>
                <a:t> </a:t>
              </a:r>
              <a:r>
                <a:rPr lang="en-US" sz="3200" dirty="0" err="1"/>
                <a:t>sel</a:t>
              </a:r>
              <a:r>
                <a:rPr lang="en-US" sz="3200" dirty="0"/>
                <a:t> </a:t>
              </a:r>
              <a:r>
                <a:rPr lang="en-US" sz="3200" dirty="0" err="1"/>
                <a:t>batu</a:t>
              </a:r>
              <a:r>
                <a:rPr lang="en-US" sz="3200" dirty="0"/>
                <a:t>, </a:t>
              </a:r>
              <a:r>
                <a:rPr lang="en-US" sz="3200" dirty="0" err="1"/>
                <a:t>karena</a:t>
              </a:r>
              <a:r>
                <a:rPr lang="en-US" sz="3200" dirty="0"/>
                <a:t> </a:t>
              </a:r>
              <a:r>
                <a:rPr lang="en-US" sz="3200" dirty="0" err="1"/>
                <a:t>dinding</a:t>
              </a:r>
              <a:r>
                <a:rPr lang="en-US" sz="3200" dirty="0"/>
                <a:t> </a:t>
              </a:r>
              <a:r>
                <a:rPr lang="en-US" sz="3200" dirty="0" err="1"/>
                <a:t>selnya</a:t>
              </a:r>
              <a:r>
                <a:rPr lang="en-US" sz="3200" dirty="0"/>
                <a:t> </a:t>
              </a:r>
              <a:r>
                <a:rPr lang="en-US" sz="3200" dirty="0" err="1"/>
                <a:t>keras</a:t>
              </a:r>
              <a:r>
                <a:rPr lang="en-US" sz="3200" dirty="0"/>
                <a:t> </a:t>
              </a:r>
              <a:r>
                <a:rPr lang="en-US" sz="3200" dirty="0" err="1"/>
                <a:t>mengandung</a:t>
              </a:r>
              <a:r>
                <a:rPr lang="en-US" sz="3200" dirty="0"/>
                <a:t> lignin. </a:t>
              </a:r>
              <a:r>
                <a:rPr lang="en-US" sz="3200" dirty="0" err="1"/>
                <a:t>Bentuk</a:t>
              </a:r>
              <a:r>
                <a:rPr lang="en-US" sz="3200" dirty="0"/>
                <a:t> </a:t>
              </a:r>
              <a:r>
                <a:rPr lang="en-US" sz="3200" dirty="0" err="1"/>
                <a:t>selnya</a:t>
              </a:r>
              <a:r>
                <a:rPr lang="en-US" sz="3200" dirty="0"/>
                <a:t> </a:t>
              </a:r>
              <a:r>
                <a:rPr lang="en-US" sz="3200" dirty="0" err="1"/>
                <a:t>relatif</a:t>
              </a:r>
              <a:r>
                <a:rPr lang="en-US" sz="3200" dirty="0"/>
                <a:t> </a:t>
              </a:r>
              <a:r>
                <a:rPr lang="en-US" sz="3200" dirty="0" err="1"/>
                <a:t>pendek</a:t>
              </a:r>
              <a:r>
                <a:rPr lang="en-US" sz="3200" dirty="0"/>
                <a:t>, </a:t>
              </a:r>
              <a:r>
                <a:rPr lang="en-US" sz="3200" dirty="0" err="1"/>
                <a:t>berkelompok-kelompok</a:t>
              </a:r>
              <a:r>
                <a:rPr lang="en-US" sz="3200" dirty="0"/>
                <a:t>, </a:t>
              </a:r>
              <a:r>
                <a:rPr lang="en-US" sz="3200" dirty="0" err="1"/>
                <a:t>atau</a:t>
              </a:r>
              <a:r>
                <a:rPr lang="en-US" sz="3200" dirty="0"/>
                <a:t> </a:t>
              </a:r>
              <a:r>
                <a:rPr lang="en-US" sz="3200" dirty="0" err="1"/>
                <a:t>menyendiri</a:t>
              </a:r>
              <a:r>
                <a:rPr lang="en-US" sz="3200" dirty="0"/>
                <a:t> </a:t>
              </a:r>
              <a:r>
                <a:rPr lang="en-US" sz="3200" dirty="0" err="1"/>
                <a:t>contoh</a:t>
              </a:r>
              <a:r>
                <a:rPr lang="en-US" sz="3200" dirty="0"/>
                <a:t> </a:t>
              </a:r>
              <a:r>
                <a:rPr lang="en-US" sz="3200" dirty="0" err="1"/>
                <a:t>pada</a:t>
              </a:r>
              <a:r>
                <a:rPr lang="en-US" sz="3200" dirty="0"/>
                <a:t> </a:t>
              </a:r>
              <a:r>
                <a:rPr lang="en-US" sz="3200" dirty="0" err="1"/>
                <a:t>tempurung</a:t>
              </a:r>
              <a:r>
                <a:rPr lang="en-US" sz="3200" dirty="0"/>
                <a:t> (</a:t>
              </a:r>
              <a:r>
                <a:rPr lang="en-US" sz="3200" dirty="0" err="1"/>
                <a:t>endocarpium</a:t>
              </a:r>
              <a:r>
                <a:rPr lang="en-US" sz="3200" dirty="0"/>
                <a:t>) </a:t>
              </a:r>
              <a:r>
                <a:rPr lang="en-US" sz="3200" dirty="0" err="1"/>
                <a:t>kelapa</a:t>
              </a:r>
              <a:r>
                <a:rPr lang="en-US" sz="3200" dirty="0"/>
                <a:t>. </a:t>
              </a:r>
            </a:p>
            <a:p>
              <a:pPr marL="514350" indent="-514350">
                <a:lnSpc>
                  <a:spcPts val="3300"/>
                </a:lnSpc>
                <a:buAutoNum type="arabicPeriod"/>
              </a:pPr>
              <a:r>
                <a:rPr lang="en-US" sz="3200" b="1" dirty="0" err="1"/>
                <a:t>Serabut</a:t>
              </a:r>
              <a:r>
                <a:rPr lang="en-US" sz="3200" b="1" dirty="0"/>
                <a:t> </a:t>
              </a:r>
              <a:r>
                <a:rPr lang="en-US" sz="3200" b="1" dirty="0" err="1"/>
                <a:t>sklerenki</a:t>
              </a:r>
              <a:r>
                <a:rPr lang="en-US" sz="3200" b="1" dirty="0"/>
                <a:t>. </a:t>
              </a:r>
              <a:r>
                <a:rPr lang="en-US" sz="3200" dirty="0" err="1"/>
                <a:t>Sklerenkim</a:t>
              </a:r>
              <a:r>
                <a:rPr lang="en-US" sz="3200" dirty="0"/>
                <a:t> </a:t>
              </a:r>
              <a:r>
                <a:rPr lang="en-US" sz="3200" dirty="0" err="1"/>
                <a:t>serabut</a:t>
              </a:r>
              <a:r>
                <a:rPr lang="en-US" sz="3200" dirty="0"/>
                <a:t> </a:t>
              </a:r>
              <a:r>
                <a:rPr lang="en-US" sz="3200" dirty="0" err="1"/>
                <a:t>biasanya</a:t>
              </a:r>
              <a:r>
                <a:rPr lang="en-US" sz="3200" dirty="0"/>
                <a:t> </a:t>
              </a:r>
              <a:r>
                <a:rPr lang="en-US" sz="3200" dirty="0" err="1"/>
                <a:t>diidentikkan</a:t>
              </a:r>
              <a:r>
                <a:rPr lang="en-US" sz="3200" dirty="0"/>
                <a:t> </a:t>
              </a:r>
              <a:r>
                <a:rPr lang="en-US" sz="3200" dirty="0" err="1"/>
                <a:t>dengan</a:t>
              </a:r>
              <a:r>
                <a:rPr lang="en-US" sz="3200" dirty="0"/>
                <a:t> </a:t>
              </a:r>
              <a:r>
                <a:rPr lang="en-US" sz="3200" dirty="0" err="1"/>
                <a:t>bentuk</a:t>
              </a:r>
              <a:r>
                <a:rPr lang="en-US" sz="3200" dirty="0"/>
                <a:t> </a:t>
              </a:r>
              <a:r>
                <a:rPr lang="en-US" sz="3200" dirty="0" err="1"/>
                <a:t>sel</a:t>
              </a:r>
              <a:r>
                <a:rPr lang="en-US" sz="3200" dirty="0"/>
                <a:t> yang </a:t>
              </a:r>
              <a:r>
                <a:rPr lang="en-US" sz="3200" dirty="0" err="1"/>
                <a:t>memanjang</a:t>
              </a:r>
              <a:r>
                <a:rPr lang="en-US" sz="3200" dirty="0"/>
                <a:t> </a:t>
              </a:r>
              <a:r>
                <a:rPr lang="en-US" sz="3200" dirty="0" err="1"/>
                <a:t>dengan</a:t>
              </a:r>
              <a:r>
                <a:rPr lang="en-US" sz="3200" dirty="0"/>
                <a:t> </a:t>
              </a:r>
              <a:r>
                <a:rPr lang="en-US" sz="3200" dirty="0" err="1"/>
                <a:t>ujung</a:t>
              </a:r>
              <a:r>
                <a:rPr lang="en-US" sz="3200" dirty="0"/>
                <a:t> </a:t>
              </a:r>
              <a:r>
                <a:rPr lang="en-US" sz="3200" dirty="0" err="1"/>
                <a:t>runcing</a:t>
              </a:r>
              <a:r>
                <a:rPr lang="en-US" sz="3200" dirty="0"/>
                <a:t>, lumen </a:t>
              </a:r>
              <a:r>
                <a:rPr lang="en-US" sz="3200" dirty="0" err="1"/>
                <a:t>sempit</a:t>
              </a:r>
              <a:r>
                <a:rPr lang="en-US" sz="3200" dirty="0"/>
                <a:t> </a:t>
              </a:r>
              <a:r>
                <a:rPr lang="en-US" sz="3200" dirty="0" err="1"/>
                <a:t>dan</a:t>
              </a:r>
              <a:r>
                <a:rPr lang="en-US" sz="3200" dirty="0"/>
                <a:t> </a:t>
              </a:r>
              <a:r>
                <a:rPr lang="en-US" sz="3200" dirty="0" err="1"/>
                <a:t>dinding</a:t>
              </a:r>
              <a:r>
                <a:rPr lang="en-US" sz="3200" dirty="0"/>
                <a:t> </a:t>
              </a:r>
              <a:r>
                <a:rPr lang="en-US" sz="3200" dirty="0" err="1"/>
                <a:t>sekunder</a:t>
              </a:r>
              <a:r>
                <a:rPr lang="en-US" sz="3200" dirty="0"/>
                <a:t> </a:t>
              </a:r>
              <a:r>
                <a:rPr lang="en-US" sz="3200" dirty="0" err="1"/>
                <a:t>tebal</a:t>
              </a:r>
              <a:r>
                <a:rPr lang="en-US" sz="3200" dirty="0"/>
                <a:t>. </a:t>
              </a:r>
              <a:r>
                <a:rPr lang="en-US" sz="3200" dirty="0" err="1"/>
                <a:t>Serabut</a:t>
              </a:r>
              <a:r>
                <a:rPr lang="en-US" sz="3200" dirty="0"/>
                <a:t> </a:t>
              </a:r>
              <a:r>
                <a:rPr lang="en-US" sz="3200" dirty="0" err="1"/>
                <a:t>terdapat</a:t>
              </a:r>
              <a:r>
                <a:rPr lang="en-US" sz="3200" dirty="0"/>
                <a:t> </a:t>
              </a:r>
              <a:r>
                <a:rPr lang="en-US" sz="3200" dirty="0" err="1"/>
                <a:t>pada</a:t>
              </a:r>
              <a:r>
                <a:rPr lang="en-US" sz="3200" dirty="0"/>
                <a:t> </a:t>
              </a:r>
              <a:r>
                <a:rPr lang="en-US" sz="3200" dirty="0" err="1"/>
                <a:t>akar</a:t>
              </a:r>
              <a:r>
                <a:rPr lang="en-US" sz="3200" dirty="0"/>
                <a:t>, </a:t>
              </a:r>
              <a:r>
                <a:rPr lang="en-US" sz="3200" dirty="0" err="1"/>
                <a:t>batang</a:t>
              </a:r>
              <a:r>
                <a:rPr lang="en-US" sz="3200" dirty="0"/>
                <a:t>, </a:t>
              </a:r>
              <a:r>
                <a:rPr lang="en-US" sz="3200" dirty="0" err="1"/>
                <a:t>daun</a:t>
              </a:r>
              <a:r>
                <a:rPr lang="en-US" sz="3200" dirty="0"/>
                <a:t> </a:t>
              </a:r>
              <a:r>
                <a:rPr lang="en-US" sz="3200" dirty="0" err="1"/>
                <a:t>dan</a:t>
              </a:r>
              <a:r>
                <a:rPr lang="en-US" sz="3200" dirty="0"/>
                <a:t> </a:t>
              </a:r>
              <a:r>
                <a:rPr lang="en-US" sz="3200" dirty="0" err="1"/>
                <a:t>buah</a:t>
              </a:r>
              <a:r>
                <a:rPr lang="en-US" sz="3200" dirty="0"/>
                <a:t>. </a:t>
              </a:r>
              <a:r>
                <a:rPr lang="en-US" sz="3200" dirty="0" err="1"/>
                <a:t>Terdapat</a:t>
              </a:r>
              <a:r>
                <a:rPr lang="en-US" sz="3200" dirty="0"/>
                <a:t> di </a:t>
              </a:r>
              <a:r>
                <a:rPr lang="en-US" sz="3200" dirty="0" err="1"/>
                <a:t>antara</a:t>
              </a:r>
              <a:r>
                <a:rPr lang="en-US" sz="3200" dirty="0"/>
                <a:t> </a:t>
              </a:r>
              <a:r>
                <a:rPr lang="en-US" sz="3200" dirty="0" err="1"/>
                <a:t>jaringanjaringan</a:t>
              </a:r>
              <a:r>
                <a:rPr lang="en-US" sz="3200" dirty="0"/>
                <a:t> lain, </a:t>
              </a:r>
              <a:r>
                <a:rPr lang="en-US" sz="3200" dirty="0" err="1"/>
                <a:t>serat</a:t>
              </a:r>
              <a:r>
                <a:rPr lang="en-US" sz="3200" dirty="0"/>
                <a:t> </a:t>
              </a:r>
              <a:r>
                <a:rPr lang="en-US" sz="3200" dirty="0" err="1"/>
                <a:t>mungkin</a:t>
              </a:r>
              <a:r>
                <a:rPr lang="en-US" sz="3200" dirty="0"/>
                <a:t> </a:t>
              </a:r>
              <a:r>
                <a:rPr lang="en-US" sz="3200" dirty="0" err="1"/>
                <a:t>terdapat</a:t>
              </a:r>
              <a:r>
                <a:rPr lang="en-US" sz="3200" dirty="0"/>
                <a:t> di </a:t>
              </a:r>
              <a:r>
                <a:rPr lang="en-US" sz="3200" dirty="0" err="1"/>
                <a:t>dalam</a:t>
              </a:r>
              <a:r>
                <a:rPr lang="en-US" sz="3200" dirty="0"/>
                <a:t> </a:t>
              </a:r>
              <a:r>
                <a:rPr lang="en-US" sz="3200" dirty="0" err="1"/>
                <a:t>xilem</a:t>
              </a:r>
              <a:r>
                <a:rPr lang="en-US" sz="3200" dirty="0"/>
                <a:t> </a:t>
              </a:r>
              <a:r>
                <a:rPr lang="en-US" sz="3200" dirty="0" err="1"/>
                <a:t>atau</a:t>
              </a:r>
              <a:r>
                <a:rPr lang="en-US" sz="3200" dirty="0"/>
                <a:t> </a:t>
              </a:r>
              <a:r>
                <a:rPr lang="en-US" sz="3200" dirty="0" err="1"/>
                <a:t>floem</a:t>
              </a:r>
              <a:r>
                <a:rPr lang="en-US" sz="3200" dirty="0"/>
                <a:t>, </a:t>
              </a:r>
              <a:r>
                <a:rPr lang="en-US" sz="3200" dirty="0" err="1"/>
                <a:t>merupakan</a:t>
              </a:r>
              <a:r>
                <a:rPr lang="en-US" sz="3200" dirty="0"/>
                <a:t> </a:t>
              </a:r>
              <a:r>
                <a:rPr lang="en-US" sz="3200" dirty="0" err="1"/>
                <a:t>suatu</a:t>
              </a:r>
              <a:r>
                <a:rPr lang="en-US" sz="3200" dirty="0"/>
                <a:t> </a:t>
              </a:r>
              <a:r>
                <a:rPr lang="en-US" sz="3200" dirty="0" err="1"/>
                <a:t>lapisan</a:t>
              </a:r>
              <a:r>
                <a:rPr lang="en-US" sz="3200" dirty="0"/>
                <a:t> </a:t>
              </a:r>
              <a:r>
                <a:rPr lang="en-US" sz="3200" dirty="0" err="1"/>
                <a:t>dan</a:t>
              </a:r>
              <a:r>
                <a:rPr lang="en-US" sz="3200" dirty="0"/>
                <a:t> </a:t>
              </a:r>
              <a:r>
                <a:rPr lang="en-US" sz="3200" dirty="0" err="1"/>
                <a:t>berhubungan</a:t>
              </a:r>
              <a:r>
                <a:rPr lang="en-US" sz="3200" dirty="0"/>
                <a:t> </a:t>
              </a:r>
              <a:r>
                <a:rPr lang="en-US" sz="3200" dirty="0" err="1"/>
                <a:t>dengan</a:t>
              </a:r>
              <a:r>
                <a:rPr lang="en-US" sz="3200" dirty="0"/>
                <a:t> </a:t>
              </a:r>
              <a:r>
                <a:rPr lang="en-US" sz="3200" dirty="0" err="1"/>
                <a:t>berkas</a:t>
              </a:r>
              <a:r>
                <a:rPr lang="en-US" sz="3200" dirty="0"/>
                <a:t> </a:t>
              </a:r>
              <a:r>
                <a:rPr lang="en-US" sz="3200" dirty="0" err="1"/>
                <a:t>pengangkutan</a:t>
              </a:r>
              <a:r>
                <a:rPr lang="en-US" sz="3200" dirty="0"/>
                <a:t>, </a:t>
              </a:r>
              <a:r>
                <a:rPr lang="en-US" sz="3200" dirty="0" err="1"/>
                <a:t>terutama</a:t>
              </a:r>
              <a:r>
                <a:rPr lang="en-US" sz="3200" dirty="0"/>
                <a:t> </a:t>
              </a:r>
              <a:r>
                <a:rPr lang="en-US" sz="3200" dirty="0" err="1"/>
                <a:t>pada</a:t>
              </a:r>
              <a:r>
                <a:rPr lang="en-US" sz="3200" dirty="0"/>
                <a:t> </a:t>
              </a:r>
              <a:r>
                <a:rPr lang="en-US" sz="3200" dirty="0" err="1"/>
                <a:t>daun</a:t>
              </a:r>
              <a:r>
                <a:rPr lang="en-US" sz="3200" dirty="0"/>
                <a:t>, </a:t>
              </a:r>
              <a:r>
                <a:rPr lang="en-US" sz="3200" dirty="0" err="1"/>
                <a:t>atau</a:t>
              </a:r>
              <a:r>
                <a:rPr lang="en-US" sz="3200" dirty="0"/>
                <a:t> </a:t>
              </a:r>
              <a:r>
                <a:rPr lang="en-US" sz="3200" dirty="0" err="1"/>
                <a:t>jaringan</a:t>
              </a:r>
              <a:r>
                <a:rPr lang="en-US" sz="3200" dirty="0"/>
                <a:t> </a:t>
              </a:r>
              <a:r>
                <a:rPr lang="en-US" sz="3200" dirty="0" err="1"/>
                <a:t>parenkim</a:t>
              </a:r>
              <a:r>
                <a:rPr lang="en-US" sz="3200" dirty="0"/>
                <a:t> </a:t>
              </a:r>
              <a:r>
                <a:rPr lang="en-US" sz="3200" dirty="0" err="1"/>
                <a:t>empulur</a:t>
              </a:r>
              <a:r>
                <a:rPr lang="en-US" sz="3200" dirty="0"/>
                <a:t> </a:t>
              </a:r>
              <a:r>
                <a:rPr lang="en-US" sz="3200" dirty="0" err="1"/>
                <a:t>maupun</a:t>
              </a:r>
              <a:r>
                <a:rPr lang="en-US" sz="3200" dirty="0"/>
                <a:t> </a:t>
              </a:r>
              <a:r>
                <a:rPr lang="en-US" sz="3200" dirty="0" err="1"/>
                <a:t>korteks</a:t>
              </a:r>
              <a:endParaRPr lang="en-US" sz="3200" dirty="0">
                <a:solidFill>
                  <a:schemeClr val="accent1"/>
                </a:solidFill>
                <a:latin typeface="Ovo Bold"/>
              </a:endParaRPr>
            </a:p>
          </p:txBody>
        </p:sp>
        <p:sp>
          <p:nvSpPr>
            <p:cNvPr id="7" name="TextBox 7"/>
            <p:cNvSpPr txBox="1"/>
            <p:nvPr/>
          </p:nvSpPr>
          <p:spPr>
            <a:xfrm>
              <a:off x="0" y="-28575"/>
              <a:ext cx="13170835" cy="490904"/>
            </a:xfrm>
            <a:prstGeom prst="rect">
              <a:avLst/>
            </a:prstGeom>
          </p:spPr>
          <p:txBody>
            <a:bodyPr lIns="0" tIns="0" rIns="0" bIns="0" rtlCol="0" anchor="t">
              <a:spAutoFit/>
            </a:bodyPr>
            <a:lstStyle/>
            <a:p>
              <a:pPr>
                <a:lnSpc>
                  <a:spcPts val="3120"/>
                </a:lnSpc>
              </a:pPr>
              <a:endParaRPr lang="en-US" sz="2400" dirty="0">
                <a:solidFill>
                  <a:srgbClr val="3849A2"/>
                </a:solidFill>
                <a:latin typeface="Alata Bold"/>
              </a:endParaRPr>
            </a:p>
          </p:txBody>
        </p:sp>
      </p:grpSp>
      <p:sp>
        <p:nvSpPr>
          <p:cNvPr id="13" name="AutoShape 13"/>
          <p:cNvSpPr/>
          <p:nvPr/>
        </p:nvSpPr>
        <p:spPr>
          <a:xfrm>
            <a:off x="5762321" y="1028700"/>
            <a:ext cx="9525" cy="8229600"/>
          </a:xfrm>
          <a:prstGeom prst="rect">
            <a:avLst/>
          </a:prstGeom>
          <a:solidFill>
            <a:srgbClr val="3D3D3D"/>
          </a:solidFill>
        </p:spPr>
      </p:sp>
      <p:sp>
        <p:nvSpPr>
          <p:cNvPr id="14" name="TextBox 13"/>
          <p:cNvSpPr txBox="1"/>
          <p:nvPr/>
        </p:nvSpPr>
        <p:spPr>
          <a:xfrm>
            <a:off x="1447800" y="114300"/>
            <a:ext cx="3826840" cy="923330"/>
          </a:xfrm>
          <a:prstGeom prst="rect">
            <a:avLst/>
          </a:prstGeom>
          <a:noFill/>
        </p:spPr>
        <p:txBody>
          <a:bodyPr wrap="square" rtlCol="0">
            <a:spAutoFit/>
          </a:bodyPr>
          <a:lstStyle/>
          <a:p>
            <a:r>
              <a:rPr lang="en-US" sz="5400" dirty="0" err="1"/>
              <a:t>Skelerenkim</a:t>
            </a:r>
            <a:endParaRPr lang="en-US" sz="5400" dirty="0"/>
          </a:p>
        </p:txBody>
      </p:sp>
      <p:sp>
        <p:nvSpPr>
          <p:cNvPr id="16" name="TextBox 15"/>
          <p:cNvSpPr txBox="1"/>
          <p:nvPr/>
        </p:nvSpPr>
        <p:spPr>
          <a:xfrm>
            <a:off x="46520" y="7401379"/>
            <a:ext cx="6629400" cy="2585323"/>
          </a:xfrm>
          <a:prstGeom prst="rect">
            <a:avLst/>
          </a:prstGeom>
          <a:noFill/>
        </p:spPr>
        <p:txBody>
          <a:bodyPr wrap="square" rtlCol="0">
            <a:spAutoFit/>
          </a:bodyPr>
          <a:lstStyle/>
          <a:p>
            <a:r>
              <a:rPr lang="en-US" dirty="0" err="1"/>
              <a:t>Tipe-tipe</a:t>
            </a:r>
            <a:r>
              <a:rPr lang="en-US" dirty="0"/>
              <a:t> </a:t>
            </a:r>
            <a:r>
              <a:rPr lang="en-US" dirty="0" err="1"/>
              <a:t>sklereid</a:t>
            </a:r>
            <a:r>
              <a:rPr lang="en-US" dirty="0"/>
              <a:t>, </a:t>
            </a:r>
            <a:r>
              <a:rPr lang="en-US" dirty="0" err="1"/>
              <a:t>A,B</a:t>
            </a:r>
            <a:r>
              <a:rPr lang="en-US" dirty="0"/>
              <a:t>. </a:t>
            </a:r>
            <a:r>
              <a:rPr lang="en-US" dirty="0" err="1"/>
              <a:t>sel</a:t>
            </a:r>
            <a:r>
              <a:rPr lang="en-US" dirty="0"/>
              <a:t> </a:t>
            </a:r>
            <a:r>
              <a:rPr lang="en-US" dirty="0" err="1"/>
              <a:t>batu</a:t>
            </a:r>
            <a:r>
              <a:rPr lang="en-US" dirty="0"/>
              <a:t> </a:t>
            </a:r>
            <a:r>
              <a:rPr lang="en-US" dirty="0" err="1"/>
              <a:t>pada</a:t>
            </a:r>
            <a:r>
              <a:rPr lang="en-US" dirty="0"/>
              <a:t> </a:t>
            </a:r>
            <a:r>
              <a:rPr lang="en-US" dirty="0" err="1"/>
              <a:t>buah</a:t>
            </a:r>
            <a:r>
              <a:rPr lang="en-US" dirty="0"/>
              <a:t> pear (</a:t>
            </a:r>
            <a:r>
              <a:rPr lang="en-US" dirty="0" err="1"/>
              <a:t>Pyrus</a:t>
            </a:r>
            <a:r>
              <a:rPr lang="en-US" dirty="0"/>
              <a:t>); </a:t>
            </a:r>
            <a:r>
              <a:rPr lang="en-US" dirty="0" err="1"/>
              <a:t>C,D</a:t>
            </a:r>
            <a:r>
              <a:rPr lang="en-US" dirty="0"/>
              <a:t>. </a:t>
            </a:r>
            <a:r>
              <a:rPr lang="en-US" dirty="0" err="1"/>
              <a:t>Sklereid</a:t>
            </a:r>
            <a:r>
              <a:rPr lang="en-US" dirty="0"/>
              <a:t> </a:t>
            </a:r>
            <a:r>
              <a:rPr lang="en-US" dirty="0" err="1"/>
              <a:t>pada</a:t>
            </a:r>
            <a:r>
              <a:rPr lang="en-US" dirty="0"/>
              <a:t> </a:t>
            </a:r>
            <a:r>
              <a:rPr lang="en-US" dirty="0" err="1"/>
              <a:t>korteks</a:t>
            </a:r>
            <a:r>
              <a:rPr lang="en-US" dirty="0"/>
              <a:t> </a:t>
            </a:r>
            <a:r>
              <a:rPr lang="en-US" dirty="0" err="1"/>
              <a:t>batang</a:t>
            </a:r>
            <a:r>
              <a:rPr lang="en-US" dirty="0"/>
              <a:t> Hoya; C. </a:t>
            </a:r>
            <a:r>
              <a:rPr lang="en-US" dirty="0" err="1"/>
              <a:t>Irisan</a:t>
            </a:r>
            <a:r>
              <a:rPr lang="en-US" dirty="0"/>
              <a:t> </a:t>
            </a:r>
            <a:r>
              <a:rPr lang="en-US" dirty="0" err="1"/>
              <a:t>melintang</a:t>
            </a:r>
            <a:r>
              <a:rPr lang="en-US" dirty="0"/>
              <a:t>; D. </a:t>
            </a:r>
            <a:r>
              <a:rPr lang="en-US" dirty="0" err="1"/>
              <a:t>dilihat</a:t>
            </a:r>
            <a:r>
              <a:rPr lang="en-US" dirty="0"/>
              <a:t> </a:t>
            </a:r>
            <a:r>
              <a:rPr lang="en-US" dirty="0" err="1"/>
              <a:t>dari</a:t>
            </a:r>
            <a:r>
              <a:rPr lang="en-US" dirty="0"/>
              <a:t> </a:t>
            </a:r>
            <a:r>
              <a:rPr lang="en-US" dirty="0" err="1"/>
              <a:t>permukaan</a:t>
            </a:r>
            <a:r>
              <a:rPr lang="en-US" dirty="0"/>
              <a:t>; </a:t>
            </a:r>
            <a:r>
              <a:rPr lang="en-US" dirty="0" err="1"/>
              <a:t>E,F</a:t>
            </a:r>
            <a:r>
              <a:rPr lang="en-US" dirty="0"/>
              <a:t>. </a:t>
            </a:r>
            <a:r>
              <a:rPr lang="en-US" dirty="0" err="1"/>
              <a:t>Sklereid</a:t>
            </a:r>
            <a:r>
              <a:rPr lang="en-US" dirty="0"/>
              <a:t> </a:t>
            </a:r>
            <a:r>
              <a:rPr lang="en-US" dirty="0" err="1"/>
              <a:t>pada</a:t>
            </a:r>
            <a:r>
              <a:rPr lang="en-US" dirty="0"/>
              <a:t> </a:t>
            </a:r>
            <a:r>
              <a:rPr lang="en-US" dirty="0" err="1"/>
              <a:t>endokarpium</a:t>
            </a:r>
            <a:r>
              <a:rPr lang="en-US" dirty="0"/>
              <a:t> </a:t>
            </a:r>
            <a:r>
              <a:rPr lang="en-US" dirty="0" err="1"/>
              <a:t>buah</a:t>
            </a:r>
            <a:r>
              <a:rPr lang="en-US" dirty="0"/>
              <a:t> </a:t>
            </a:r>
            <a:r>
              <a:rPr lang="en-US" dirty="0" err="1"/>
              <a:t>apel</a:t>
            </a:r>
            <a:r>
              <a:rPr lang="en-US" dirty="0"/>
              <a:t> (</a:t>
            </a:r>
            <a:r>
              <a:rPr lang="en-US" dirty="0" err="1"/>
              <a:t>Malus</a:t>
            </a:r>
            <a:r>
              <a:rPr lang="en-US" dirty="0"/>
              <a:t>); G. </a:t>
            </a:r>
            <a:r>
              <a:rPr lang="en-US" dirty="0" err="1"/>
              <a:t>Sklereid</a:t>
            </a:r>
            <a:r>
              <a:rPr lang="en-US" dirty="0"/>
              <a:t> </a:t>
            </a:r>
            <a:r>
              <a:rPr lang="en-US" dirty="0" err="1"/>
              <a:t>kolumnar</a:t>
            </a:r>
            <a:r>
              <a:rPr lang="en-US" dirty="0"/>
              <a:t> </a:t>
            </a:r>
            <a:r>
              <a:rPr lang="en-US" dirty="0" err="1"/>
              <a:t>dengan</a:t>
            </a:r>
            <a:r>
              <a:rPr lang="en-US" dirty="0"/>
              <a:t> </a:t>
            </a:r>
            <a:r>
              <a:rPr lang="en-US" dirty="0" err="1"/>
              <a:t>ujung</a:t>
            </a:r>
            <a:r>
              <a:rPr lang="en-US" dirty="0"/>
              <a:t> </a:t>
            </a:r>
            <a:r>
              <a:rPr lang="en-US" dirty="0" err="1"/>
              <a:t>bercabang</a:t>
            </a:r>
            <a:r>
              <a:rPr lang="en-US" dirty="0"/>
              <a:t>, </a:t>
            </a:r>
            <a:r>
              <a:rPr lang="en-US" dirty="0" err="1"/>
              <a:t>dari</a:t>
            </a:r>
            <a:r>
              <a:rPr lang="en-US" dirty="0"/>
              <a:t> </a:t>
            </a:r>
            <a:r>
              <a:rPr lang="en-US" dirty="0" err="1"/>
              <a:t>mesofil</a:t>
            </a:r>
            <a:r>
              <a:rPr lang="en-US" dirty="0"/>
              <a:t> Hakea; </a:t>
            </a:r>
            <a:r>
              <a:rPr lang="en-US" dirty="0" err="1"/>
              <a:t>H.I</a:t>
            </a:r>
            <a:r>
              <a:rPr lang="en-US" dirty="0"/>
              <a:t>. </a:t>
            </a:r>
            <a:r>
              <a:rPr lang="en-US" dirty="0" err="1"/>
              <a:t>Sklereid</a:t>
            </a:r>
            <a:r>
              <a:rPr lang="en-US" dirty="0"/>
              <a:t> </a:t>
            </a:r>
            <a:r>
              <a:rPr lang="en-US" dirty="0" err="1"/>
              <a:t>tangkai</a:t>
            </a:r>
            <a:r>
              <a:rPr lang="en-US" dirty="0"/>
              <a:t> </a:t>
            </a:r>
            <a:r>
              <a:rPr lang="en-US" dirty="0" err="1"/>
              <a:t>daun</a:t>
            </a:r>
            <a:r>
              <a:rPr lang="en-US" dirty="0"/>
              <a:t> </a:t>
            </a:r>
            <a:r>
              <a:rPr lang="en-US" dirty="0" err="1"/>
              <a:t>Camelis</a:t>
            </a:r>
            <a:r>
              <a:rPr lang="en-US" dirty="0"/>
              <a:t>; J. </a:t>
            </a:r>
            <a:r>
              <a:rPr lang="en-US" dirty="0" err="1"/>
              <a:t>Asterosklereid</a:t>
            </a:r>
            <a:r>
              <a:rPr lang="en-US" dirty="0"/>
              <a:t> </a:t>
            </a:r>
            <a:r>
              <a:rPr lang="en-US" dirty="0" err="1"/>
              <a:t>dari</a:t>
            </a:r>
            <a:r>
              <a:rPr lang="en-US" dirty="0"/>
              <a:t> </a:t>
            </a:r>
            <a:r>
              <a:rPr lang="en-US" dirty="0" err="1"/>
              <a:t>korteks</a:t>
            </a:r>
            <a:r>
              <a:rPr lang="en-US" dirty="0"/>
              <a:t> </a:t>
            </a:r>
            <a:r>
              <a:rPr lang="en-US" dirty="0" err="1"/>
              <a:t>batang</a:t>
            </a:r>
            <a:r>
              <a:rPr lang="en-US" dirty="0"/>
              <a:t> </a:t>
            </a:r>
            <a:r>
              <a:rPr lang="en-US" dirty="0" err="1"/>
              <a:t>Trochodendron</a:t>
            </a:r>
            <a:r>
              <a:rPr lang="en-US" dirty="0"/>
              <a:t>; K. </a:t>
            </a:r>
            <a:r>
              <a:rPr lang="en-US" dirty="0" err="1"/>
              <a:t>Lapisan</a:t>
            </a:r>
            <a:r>
              <a:rPr lang="en-US" dirty="0"/>
              <a:t> </a:t>
            </a:r>
            <a:r>
              <a:rPr lang="en-US" dirty="0" err="1"/>
              <a:t>sklereid</a:t>
            </a:r>
            <a:r>
              <a:rPr lang="en-US" dirty="0"/>
              <a:t> </a:t>
            </a:r>
            <a:r>
              <a:rPr lang="en-US" dirty="0" err="1"/>
              <a:t>dari</a:t>
            </a:r>
            <a:r>
              <a:rPr lang="en-US" dirty="0"/>
              <a:t> epidermis </a:t>
            </a:r>
            <a:r>
              <a:rPr lang="en-US" dirty="0" err="1"/>
              <a:t>sisik</a:t>
            </a:r>
            <a:r>
              <a:rPr lang="en-US" dirty="0"/>
              <a:t> Allium </a:t>
            </a:r>
            <a:r>
              <a:rPr lang="en-US" dirty="0" err="1"/>
              <a:t>sativum</a:t>
            </a:r>
            <a:r>
              <a:rPr lang="en-US" dirty="0"/>
              <a:t>; </a:t>
            </a:r>
            <a:r>
              <a:rPr lang="en-US" dirty="0" err="1"/>
              <a:t>L,M</a:t>
            </a:r>
            <a:r>
              <a:rPr lang="en-US" dirty="0"/>
              <a:t>. </a:t>
            </a:r>
            <a:r>
              <a:rPr lang="en-US" dirty="0" err="1"/>
              <a:t>Sklereid</a:t>
            </a:r>
            <a:r>
              <a:rPr lang="en-US" dirty="0"/>
              <a:t> </a:t>
            </a:r>
            <a:r>
              <a:rPr lang="en-US" dirty="0" err="1"/>
              <a:t>bentuk</a:t>
            </a:r>
            <a:r>
              <a:rPr lang="en-US" dirty="0"/>
              <a:t> </a:t>
            </a:r>
            <a:r>
              <a:rPr lang="en-US" dirty="0" err="1"/>
              <a:t>benang</a:t>
            </a:r>
            <a:r>
              <a:rPr lang="en-US" dirty="0"/>
              <a:t> </a:t>
            </a:r>
            <a:r>
              <a:rPr lang="en-US" dirty="0" err="1"/>
              <a:t>pada</a:t>
            </a:r>
            <a:r>
              <a:rPr lang="en-US" dirty="0"/>
              <a:t> </a:t>
            </a:r>
            <a:r>
              <a:rPr lang="en-US" dirty="0" err="1"/>
              <a:t>mesofil</a:t>
            </a:r>
            <a:r>
              <a:rPr lang="en-US" dirty="0"/>
              <a:t> </a:t>
            </a:r>
            <a:r>
              <a:rPr lang="en-US" dirty="0" err="1"/>
              <a:t>daun</a:t>
            </a:r>
            <a:r>
              <a:rPr lang="en-US" dirty="0"/>
              <a:t> Oka; N-P. </a:t>
            </a:r>
            <a:r>
              <a:rPr lang="en-US" dirty="0" err="1"/>
              <a:t>Sklereid</a:t>
            </a:r>
            <a:r>
              <a:rPr lang="en-US" dirty="0"/>
              <a:t> </a:t>
            </a:r>
            <a:r>
              <a:rPr lang="en-US" dirty="0" err="1"/>
              <a:t>dari</a:t>
            </a:r>
            <a:r>
              <a:rPr lang="en-US" dirty="0"/>
              <a:t> </a:t>
            </a:r>
            <a:r>
              <a:rPr lang="en-US" dirty="0" err="1"/>
              <a:t>kulit</a:t>
            </a:r>
            <a:r>
              <a:rPr lang="en-US" dirty="0"/>
              <a:t> </a:t>
            </a:r>
            <a:r>
              <a:rPr lang="en-US" dirty="0" err="1"/>
              <a:t>biji</a:t>
            </a:r>
            <a:r>
              <a:rPr lang="en-US" dirty="0"/>
              <a:t> </a:t>
            </a:r>
            <a:r>
              <a:rPr lang="en-US" dirty="0" err="1"/>
              <a:t>Phaseolus</a:t>
            </a:r>
            <a:r>
              <a:rPr lang="en-US" dirty="0"/>
              <a:t>; Q. </a:t>
            </a:r>
            <a:r>
              <a:rPr lang="en-US" dirty="0" err="1"/>
              <a:t>Sklereid</a:t>
            </a:r>
            <a:r>
              <a:rPr lang="en-US" dirty="0"/>
              <a:t> (</a:t>
            </a:r>
            <a:r>
              <a:rPr lang="en-US" dirty="0" err="1"/>
              <a:t>makrosklereid</a:t>
            </a:r>
            <a:r>
              <a:rPr lang="en-US" dirty="0"/>
              <a:t>) </a:t>
            </a:r>
            <a:r>
              <a:rPr lang="en-US" dirty="0" err="1"/>
              <a:t>kulit</a:t>
            </a:r>
            <a:r>
              <a:rPr lang="en-US" dirty="0"/>
              <a:t> </a:t>
            </a:r>
            <a:r>
              <a:rPr lang="en-US" dirty="0" err="1"/>
              <a:t>biji</a:t>
            </a:r>
            <a:r>
              <a:rPr lang="en-US" dirty="0"/>
              <a:t> </a:t>
            </a:r>
            <a:r>
              <a:rPr lang="en-US" dirty="0" err="1"/>
              <a:t>Phaseolus</a:t>
            </a:r>
            <a:r>
              <a:rPr lang="en-US" dirty="0"/>
              <a:t>; R. </a:t>
            </a:r>
            <a:r>
              <a:rPr lang="en-US" dirty="0" err="1"/>
              <a:t>makrosklereid</a:t>
            </a:r>
            <a:r>
              <a:rPr lang="en-US" dirty="0"/>
              <a:t> </a:t>
            </a:r>
            <a:r>
              <a:rPr lang="en-US" dirty="0" err="1"/>
              <a:t>dilihat</a:t>
            </a:r>
            <a:r>
              <a:rPr lang="en-US" dirty="0"/>
              <a:t> </a:t>
            </a:r>
            <a:r>
              <a:rPr lang="en-US" dirty="0" err="1"/>
              <a:t>dari</a:t>
            </a:r>
            <a:r>
              <a:rPr lang="en-US" dirty="0"/>
              <a:t> </a:t>
            </a:r>
            <a:r>
              <a:rPr lang="en-US" dirty="0" err="1"/>
              <a:t>atas</a:t>
            </a:r>
            <a:r>
              <a:rPr lang="en-US" dirty="0"/>
              <a:t>.</a:t>
            </a:r>
          </a:p>
        </p:txBody>
      </p:sp>
      <p:pic>
        <p:nvPicPr>
          <p:cNvPr id="8" name="Picture 7"/>
          <p:cNvPicPr>
            <a:picLocks noChangeAspect="1"/>
          </p:cNvPicPr>
          <p:nvPr/>
        </p:nvPicPr>
        <p:blipFill rotWithShape="1">
          <a:blip r:embed="rId2"/>
          <a:srcRect l="41801" t="26535" r="19546" b="20833"/>
          <a:stretch/>
        </p:blipFill>
        <p:spPr>
          <a:xfrm>
            <a:off x="-159283" y="1766930"/>
            <a:ext cx="6967323" cy="5333999"/>
          </a:xfrm>
          <a:prstGeom prst="rect">
            <a:avLst/>
          </a:prstGeom>
        </p:spPr>
      </p:pic>
    </p:spTree>
    <p:extLst>
      <p:ext uri="{BB962C8B-B14F-4D97-AF65-F5344CB8AC3E}">
        <p14:creationId xmlns:p14="http://schemas.microsoft.com/office/powerpoint/2010/main" val="2965460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33400" y="2095500"/>
            <a:ext cx="6550063" cy="3323987"/>
          </a:xfrm>
          <a:prstGeom prst="rect">
            <a:avLst/>
          </a:prstGeom>
        </p:spPr>
        <p:txBody>
          <a:bodyPr wrap="square" lIns="0" tIns="0" rIns="0" bIns="0" rtlCol="0" anchor="t">
            <a:spAutoFit/>
          </a:bodyPr>
          <a:lstStyle/>
          <a:p>
            <a:r>
              <a:rPr lang="en-US" sz="7200" dirty="0" err="1">
                <a:solidFill>
                  <a:srgbClr val="3849A2"/>
                </a:solidFill>
                <a:latin typeface="Ovo Bold"/>
              </a:rPr>
              <a:t>Jaringan</a:t>
            </a:r>
            <a:r>
              <a:rPr lang="en-US" sz="7200" dirty="0">
                <a:solidFill>
                  <a:srgbClr val="3849A2"/>
                </a:solidFill>
                <a:latin typeface="Ovo Bold"/>
              </a:rPr>
              <a:t> </a:t>
            </a:r>
            <a:r>
              <a:rPr lang="en-US" sz="7200" dirty="0" err="1">
                <a:solidFill>
                  <a:srgbClr val="3849A2"/>
                </a:solidFill>
                <a:latin typeface="Ovo Bold"/>
              </a:rPr>
              <a:t>Pengangkut</a:t>
            </a:r>
            <a:r>
              <a:rPr lang="en-US" sz="7200" dirty="0">
                <a:solidFill>
                  <a:srgbClr val="3849A2"/>
                </a:solidFill>
                <a:latin typeface="Ovo Bold"/>
              </a:rPr>
              <a:t> </a:t>
            </a:r>
          </a:p>
          <a:p>
            <a:endParaRPr lang="en-US" sz="7200" dirty="0">
              <a:solidFill>
                <a:srgbClr val="3849A2"/>
              </a:solidFill>
              <a:latin typeface="Ovo Bold"/>
            </a:endParaRPr>
          </a:p>
        </p:txBody>
      </p:sp>
      <p:sp>
        <p:nvSpPr>
          <p:cNvPr id="7" name="AutoShape 7"/>
          <p:cNvSpPr/>
          <p:nvPr/>
        </p:nvSpPr>
        <p:spPr>
          <a:xfrm>
            <a:off x="7918469" y="1028700"/>
            <a:ext cx="9525" cy="8229600"/>
          </a:xfrm>
          <a:prstGeom prst="rect">
            <a:avLst/>
          </a:prstGeom>
          <a:solidFill>
            <a:srgbClr val="3D3D3D"/>
          </a:solidFill>
        </p:spPr>
      </p:sp>
      <p:sp>
        <p:nvSpPr>
          <p:cNvPr id="6" name="TextBox 5"/>
          <p:cNvSpPr txBox="1"/>
          <p:nvPr/>
        </p:nvSpPr>
        <p:spPr>
          <a:xfrm>
            <a:off x="512135" y="4991100"/>
            <a:ext cx="7083463" cy="4031873"/>
          </a:xfrm>
          <a:prstGeom prst="rect">
            <a:avLst/>
          </a:prstGeom>
          <a:noFill/>
        </p:spPr>
        <p:txBody>
          <a:bodyPr wrap="square" rtlCol="0">
            <a:spAutoFit/>
          </a:bodyPr>
          <a:lstStyle/>
          <a:p>
            <a:r>
              <a:rPr lang="en-US" sz="3200" dirty="0">
                <a:latin typeface="Ovo" panose="020B0604020202020204" charset="0"/>
              </a:rPr>
              <a:t>a. </a:t>
            </a:r>
            <a:r>
              <a:rPr lang="en-US" sz="3200" dirty="0" err="1">
                <a:latin typeface="Ovo" panose="020B0604020202020204" charset="0"/>
              </a:rPr>
              <a:t>Jaringan</a:t>
            </a:r>
            <a:r>
              <a:rPr lang="en-US" sz="3200" dirty="0">
                <a:latin typeface="Ovo" panose="020B0604020202020204" charset="0"/>
              </a:rPr>
              <a:t> </a:t>
            </a:r>
            <a:r>
              <a:rPr lang="en-US" sz="3200" dirty="0" err="1">
                <a:latin typeface="Ovo" panose="020B0604020202020204" charset="0"/>
              </a:rPr>
              <a:t>buluh</a:t>
            </a:r>
            <a:r>
              <a:rPr lang="en-US" sz="3200" dirty="0">
                <a:latin typeface="Ovo" panose="020B0604020202020204" charset="0"/>
              </a:rPr>
              <a:t> tapis ( </a:t>
            </a:r>
            <a:r>
              <a:rPr lang="en-US" sz="3200" dirty="0" err="1">
                <a:latin typeface="Ovo" panose="020B0604020202020204" charset="0"/>
              </a:rPr>
              <a:t>floem</a:t>
            </a:r>
            <a:r>
              <a:rPr lang="en-US" sz="3200" dirty="0">
                <a:latin typeface="Ovo" panose="020B0604020202020204" charset="0"/>
              </a:rPr>
              <a:t>) </a:t>
            </a:r>
            <a:r>
              <a:rPr lang="en-US" sz="3200" dirty="0" err="1">
                <a:latin typeface="Ovo" panose="020B0604020202020204" charset="0"/>
              </a:rPr>
              <a:t>Fungsi</a:t>
            </a:r>
            <a:r>
              <a:rPr lang="en-US" sz="3200" dirty="0">
                <a:latin typeface="Ovo" panose="020B0604020202020204" charset="0"/>
              </a:rPr>
              <a:t> </a:t>
            </a:r>
            <a:r>
              <a:rPr lang="en-US" sz="3200" dirty="0" err="1">
                <a:latin typeface="Ovo" panose="020B0604020202020204" charset="0"/>
              </a:rPr>
              <a:t>utama</a:t>
            </a:r>
            <a:r>
              <a:rPr lang="en-US" sz="3200" dirty="0">
                <a:latin typeface="Ovo" panose="020B0604020202020204" charset="0"/>
              </a:rPr>
              <a:t> </a:t>
            </a:r>
            <a:r>
              <a:rPr lang="en-US" sz="3200" dirty="0" err="1">
                <a:latin typeface="Ovo" panose="020B0604020202020204" charset="0"/>
              </a:rPr>
              <a:t>jaringan</a:t>
            </a:r>
            <a:r>
              <a:rPr lang="en-US" sz="3200" dirty="0">
                <a:latin typeface="Ovo" panose="020B0604020202020204" charset="0"/>
              </a:rPr>
              <a:t> </a:t>
            </a:r>
            <a:r>
              <a:rPr lang="en-US" sz="3200" dirty="0" err="1">
                <a:latin typeface="Ovo" panose="020B0604020202020204" charset="0"/>
              </a:rPr>
              <a:t>buluh</a:t>
            </a:r>
            <a:r>
              <a:rPr lang="en-US" sz="3200" dirty="0">
                <a:latin typeface="Ovo" panose="020B0604020202020204" charset="0"/>
              </a:rPr>
              <a:t> tapis </a:t>
            </a:r>
            <a:r>
              <a:rPr lang="en-US" sz="3200" dirty="0" err="1">
                <a:latin typeface="Ovo" panose="020B0604020202020204" charset="0"/>
              </a:rPr>
              <a:t>sebagai</a:t>
            </a:r>
            <a:r>
              <a:rPr lang="en-US" sz="3200" dirty="0">
                <a:latin typeface="Ovo" panose="020B0604020202020204" charset="0"/>
              </a:rPr>
              <a:t> </a:t>
            </a:r>
            <a:r>
              <a:rPr lang="en-US" sz="3200" dirty="0" err="1">
                <a:latin typeface="Ovo" panose="020B0604020202020204" charset="0"/>
              </a:rPr>
              <a:t>penyalur</a:t>
            </a:r>
            <a:r>
              <a:rPr lang="en-US" sz="3200" dirty="0">
                <a:latin typeface="Ovo" panose="020B0604020202020204" charset="0"/>
              </a:rPr>
              <a:t> </a:t>
            </a:r>
            <a:r>
              <a:rPr lang="en-US" sz="3200" dirty="0" err="1">
                <a:latin typeface="Ovo" panose="020B0604020202020204" charset="0"/>
              </a:rPr>
              <a:t>hasil</a:t>
            </a:r>
            <a:r>
              <a:rPr lang="en-US" sz="3200" dirty="0">
                <a:latin typeface="Ovo" panose="020B0604020202020204" charset="0"/>
              </a:rPr>
              <a:t> </a:t>
            </a:r>
            <a:r>
              <a:rPr lang="en-US" sz="3200" dirty="0" err="1">
                <a:latin typeface="Ovo" panose="020B0604020202020204" charset="0"/>
              </a:rPr>
              <a:t>fotosintesis</a:t>
            </a:r>
            <a:r>
              <a:rPr lang="en-US" sz="3200" dirty="0">
                <a:latin typeface="Ovo" panose="020B0604020202020204" charset="0"/>
              </a:rPr>
              <a:t> </a:t>
            </a:r>
            <a:r>
              <a:rPr lang="en-US" sz="3200" dirty="0" err="1">
                <a:latin typeface="Ovo" panose="020B0604020202020204" charset="0"/>
              </a:rPr>
              <a:t>dari</a:t>
            </a:r>
            <a:r>
              <a:rPr lang="en-US" sz="3200" dirty="0">
                <a:latin typeface="Ovo" panose="020B0604020202020204" charset="0"/>
              </a:rPr>
              <a:t> </a:t>
            </a:r>
            <a:r>
              <a:rPr lang="en-US" sz="3200" dirty="0" err="1">
                <a:latin typeface="Ovo" panose="020B0604020202020204" charset="0"/>
              </a:rPr>
              <a:t>daun</a:t>
            </a:r>
            <a:r>
              <a:rPr lang="en-US" sz="3200" dirty="0">
                <a:latin typeface="Ovo" panose="020B0604020202020204" charset="0"/>
              </a:rPr>
              <a:t> </a:t>
            </a:r>
            <a:r>
              <a:rPr lang="en-US" sz="3200" dirty="0" err="1">
                <a:latin typeface="Ovo" panose="020B0604020202020204" charset="0"/>
              </a:rPr>
              <a:t>ke</a:t>
            </a:r>
            <a:r>
              <a:rPr lang="en-US" sz="3200" dirty="0">
                <a:latin typeface="Ovo" panose="020B0604020202020204" charset="0"/>
              </a:rPr>
              <a:t> </a:t>
            </a:r>
            <a:r>
              <a:rPr lang="en-US" sz="3200" dirty="0" err="1">
                <a:latin typeface="Ovo" panose="020B0604020202020204" charset="0"/>
              </a:rPr>
              <a:t>seluruh</a:t>
            </a:r>
            <a:r>
              <a:rPr lang="en-US" sz="3200" dirty="0">
                <a:latin typeface="Ovo" panose="020B0604020202020204" charset="0"/>
              </a:rPr>
              <a:t> </a:t>
            </a:r>
            <a:r>
              <a:rPr lang="en-US" sz="3200" dirty="0" err="1">
                <a:latin typeface="Ovo" panose="020B0604020202020204" charset="0"/>
              </a:rPr>
              <a:t>tubuh</a:t>
            </a:r>
            <a:r>
              <a:rPr lang="en-US" sz="3200" dirty="0">
                <a:latin typeface="Ovo" panose="020B0604020202020204" charset="0"/>
              </a:rPr>
              <a:t> </a:t>
            </a:r>
            <a:r>
              <a:rPr lang="en-US" sz="3200" dirty="0" err="1">
                <a:latin typeface="Ovo" panose="020B0604020202020204" charset="0"/>
              </a:rPr>
              <a:t>tanaman</a:t>
            </a:r>
            <a:r>
              <a:rPr lang="en-US" sz="3200" dirty="0">
                <a:latin typeface="Ovo" panose="020B0604020202020204" charset="0"/>
              </a:rPr>
              <a:t>. </a:t>
            </a:r>
            <a:r>
              <a:rPr lang="en-US" sz="3200" dirty="0" err="1">
                <a:latin typeface="Ovo" panose="020B0604020202020204" charset="0"/>
              </a:rPr>
              <a:t>Ciri</a:t>
            </a:r>
            <a:r>
              <a:rPr lang="en-US" sz="3200" dirty="0">
                <a:latin typeface="Ovo" panose="020B0604020202020204" charset="0"/>
              </a:rPr>
              <a:t> </a:t>
            </a:r>
            <a:r>
              <a:rPr lang="en-US" sz="3200" dirty="0" err="1">
                <a:latin typeface="Ovo" panose="020B0604020202020204" charset="0"/>
              </a:rPr>
              <a:t>utama</a:t>
            </a:r>
            <a:r>
              <a:rPr lang="en-US" sz="3200" dirty="0">
                <a:latin typeface="Ovo" panose="020B0604020202020204" charset="0"/>
              </a:rPr>
              <a:t> </a:t>
            </a:r>
            <a:r>
              <a:rPr lang="en-US" sz="3200" dirty="0" err="1">
                <a:latin typeface="Ovo" panose="020B0604020202020204" charset="0"/>
              </a:rPr>
              <a:t>unsur</a:t>
            </a:r>
            <a:r>
              <a:rPr lang="en-US" sz="3200" dirty="0">
                <a:latin typeface="Ovo" panose="020B0604020202020204" charset="0"/>
              </a:rPr>
              <a:t> tapis </a:t>
            </a:r>
            <a:r>
              <a:rPr lang="en-US" sz="3200" dirty="0" err="1">
                <a:latin typeface="Ovo" panose="020B0604020202020204" charset="0"/>
              </a:rPr>
              <a:t>terdiri</a:t>
            </a:r>
            <a:r>
              <a:rPr lang="en-US" sz="3200" dirty="0">
                <a:latin typeface="Ovo" panose="020B0604020202020204" charset="0"/>
              </a:rPr>
              <a:t> </a:t>
            </a:r>
            <a:r>
              <a:rPr lang="en-US" sz="3200" dirty="0" err="1">
                <a:latin typeface="Ovo" panose="020B0604020202020204" charset="0"/>
              </a:rPr>
              <a:t>dari</a:t>
            </a:r>
            <a:r>
              <a:rPr lang="en-US" sz="3200" dirty="0">
                <a:latin typeface="Ovo" panose="020B0604020202020204" charset="0"/>
              </a:rPr>
              <a:t> </a:t>
            </a:r>
            <a:r>
              <a:rPr lang="en-US" sz="3200" dirty="0" err="1">
                <a:latin typeface="Ovo" panose="020B0604020202020204" charset="0"/>
              </a:rPr>
              <a:t>sel-sel</a:t>
            </a:r>
            <a:r>
              <a:rPr lang="en-US" sz="3200" dirty="0">
                <a:latin typeface="Ovo" panose="020B0604020202020204" charset="0"/>
              </a:rPr>
              <a:t> yang </a:t>
            </a:r>
            <a:r>
              <a:rPr lang="en-US" sz="3200" dirty="0" err="1">
                <a:latin typeface="Ovo" panose="020B0604020202020204" charset="0"/>
              </a:rPr>
              <a:t>masih</a:t>
            </a:r>
            <a:r>
              <a:rPr lang="en-US" sz="3200" dirty="0">
                <a:latin typeface="Ovo" panose="020B0604020202020204" charset="0"/>
              </a:rPr>
              <a:t> </a:t>
            </a:r>
            <a:r>
              <a:rPr lang="en-US" sz="3200" dirty="0" err="1">
                <a:latin typeface="Ovo" panose="020B0604020202020204" charset="0"/>
              </a:rPr>
              <a:t>hidup</a:t>
            </a:r>
            <a:r>
              <a:rPr lang="en-US" sz="3200" dirty="0">
                <a:latin typeface="Ovo" panose="020B0604020202020204" charset="0"/>
              </a:rPr>
              <a:t>. </a:t>
            </a:r>
            <a:r>
              <a:rPr lang="en-US" sz="3200" dirty="0" err="1">
                <a:latin typeface="Ovo" panose="020B0604020202020204" charset="0"/>
              </a:rPr>
              <a:t>Buluh</a:t>
            </a:r>
            <a:r>
              <a:rPr lang="en-US" sz="3200" dirty="0">
                <a:latin typeface="Ovo" panose="020B0604020202020204" charset="0"/>
              </a:rPr>
              <a:t> tapis </a:t>
            </a:r>
            <a:r>
              <a:rPr lang="en-US" sz="3200" dirty="0" err="1">
                <a:latin typeface="Ovo" panose="020B0604020202020204" charset="0"/>
              </a:rPr>
              <a:t>terdiri</a:t>
            </a:r>
            <a:r>
              <a:rPr lang="en-US" sz="3200" dirty="0">
                <a:latin typeface="Ovo" panose="020B0604020202020204" charset="0"/>
              </a:rPr>
              <a:t> </a:t>
            </a:r>
            <a:r>
              <a:rPr lang="en-US" sz="3200" dirty="0" err="1">
                <a:latin typeface="Ovo" panose="020B0604020202020204" charset="0"/>
              </a:rPr>
              <a:t>dari</a:t>
            </a:r>
            <a:r>
              <a:rPr lang="en-US" sz="3200" dirty="0">
                <a:latin typeface="Ovo" panose="020B0604020202020204" charset="0"/>
              </a:rPr>
              <a:t> </a:t>
            </a:r>
            <a:r>
              <a:rPr lang="en-US" sz="3200" dirty="0" err="1">
                <a:latin typeface="Ovo" panose="020B0604020202020204" charset="0"/>
              </a:rPr>
              <a:t>deretan</a:t>
            </a:r>
            <a:r>
              <a:rPr lang="en-US" sz="3200" dirty="0">
                <a:latin typeface="Ovo" panose="020B0604020202020204" charset="0"/>
              </a:rPr>
              <a:t> </a:t>
            </a:r>
            <a:r>
              <a:rPr lang="en-US" sz="3200" dirty="0" err="1">
                <a:latin typeface="Ovo" panose="020B0604020202020204" charset="0"/>
              </a:rPr>
              <a:t>sel-sel</a:t>
            </a:r>
            <a:r>
              <a:rPr lang="en-US" sz="3200" dirty="0">
                <a:latin typeface="Ovo" panose="020B0604020202020204" charset="0"/>
              </a:rPr>
              <a:t> yang </a:t>
            </a:r>
            <a:r>
              <a:rPr lang="en-US" sz="3200" dirty="0" err="1">
                <a:latin typeface="Ovo" panose="020B0604020202020204" charset="0"/>
              </a:rPr>
              <a:t>panjang</a:t>
            </a:r>
            <a:r>
              <a:rPr lang="en-US" sz="3200" dirty="0">
                <a:latin typeface="Ovo" panose="020B0604020202020204" charset="0"/>
              </a:rPr>
              <a:t> </a:t>
            </a:r>
            <a:r>
              <a:rPr lang="en-US" sz="3200" dirty="0" err="1">
                <a:latin typeface="Ovo" panose="020B0604020202020204" charset="0"/>
              </a:rPr>
              <a:t>dan</a:t>
            </a:r>
            <a:r>
              <a:rPr lang="en-US" sz="3200" dirty="0">
                <a:latin typeface="Ovo" panose="020B0604020202020204" charset="0"/>
              </a:rPr>
              <a:t> </a:t>
            </a:r>
            <a:r>
              <a:rPr lang="en-US" sz="3200" dirty="0" err="1">
                <a:latin typeface="Ovo" panose="020B0604020202020204" charset="0"/>
              </a:rPr>
              <a:t>mengalami</a:t>
            </a:r>
            <a:r>
              <a:rPr lang="en-US" sz="3200" dirty="0">
                <a:latin typeface="Ovo" panose="020B0604020202020204" charset="0"/>
              </a:rPr>
              <a:t> </a:t>
            </a:r>
            <a:r>
              <a:rPr lang="en-US" sz="3200" dirty="0" err="1">
                <a:latin typeface="Ovo" panose="020B0604020202020204" charset="0"/>
              </a:rPr>
              <a:t>fusi</a:t>
            </a:r>
            <a:r>
              <a:rPr lang="en-US" sz="3200" dirty="0">
                <a:latin typeface="Ovo" panose="020B0604020202020204" charset="0"/>
              </a:rPr>
              <a:t> </a:t>
            </a:r>
            <a:endParaRPr lang="nn-NO" sz="3200" dirty="0">
              <a:latin typeface="Ovo" panose="020B0604020202020204" charset="0"/>
            </a:endParaRPr>
          </a:p>
        </p:txBody>
      </p:sp>
      <p:sp>
        <p:nvSpPr>
          <p:cNvPr id="16" name="TextBox 15"/>
          <p:cNvSpPr txBox="1"/>
          <p:nvPr/>
        </p:nvSpPr>
        <p:spPr>
          <a:xfrm>
            <a:off x="7927994" y="1562100"/>
            <a:ext cx="10058400" cy="2308324"/>
          </a:xfrm>
          <a:prstGeom prst="rect">
            <a:avLst/>
          </a:prstGeom>
          <a:noFill/>
        </p:spPr>
        <p:txBody>
          <a:bodyPr wrap="square" rtlCol="0">
            <a:spAutoFit/>
          </a:bodyPr>
          <a:lstStyle/>
          <a:p>
            <a:r>
              <a:rPr lang="en-US" sz="3600" dirty="0">
                <a:latin typeface="Ovo" panose="020B0604020202020204" charset="0"/>
              </a:rPr>
              <a:t>b. </a:t>
            </a:r>
            <a:r>
              <a:rPr lang="en-US" sz="3600" dirty="0" err="1">
                <a:latin typeface="Ovo" panose="020B0604020202020204" charset="0"/>
              </a:rPr>
              <a:t>Jaringan</a:t>
            </a:r>
            <a:r>
              <a:rPr lang="en-US" sz="3600" dirty="0">
                <a:latin typeface="Ovo" panose="020B0604020202020204" charset="0"/>
              </a:rPr>
              <a:t> </a:t>
            </a:r>
            <a:r>
              <a:rPr lang="en-US" sz="3600" dirty="0" err="1">
                <a:latin typeface="Ovo" panose="020B0604020202020204" charset="0"/>
              </a:rPr>
              <a:t>pembuluh</a:t>
            </a:r>
            <a:r>
              <a:rPr lang="en-US" sz="3600" dirty="0">
                <a:latin typeface="Ovo" panose="020B0604020202020204" charset="0"/>
              </a:rPr>
              <a:t> </a:t>
            </a:r>
            <a:r>
              <a:rPr lang="en-US" sz="3600" dirty="0" err="1">
                <a:latin typeface="Ovo" panose="020B0604020202020204" charset="0"/>
              </a:rPr>
              <a:t>kayu</a:t>
            </a:r>
            <a:r>
              <a:rPr lang="en-US" sz="3600" dirty="0">
                <a:latin typeface="Ovo" panose="020B0604020202020204" charset="0"/>
              </a:rPr>
              <a:t> (</a:t>
            </a:r>
            <a:r>
              <a:rPr lang="en-US" sz="3600" dirty="0" err="1">
                <a:latin typeface="Ovo" panose="020B0604020202020204" charset="0"/>
              </a:rPr>
              <a:t>xilem</a:t>
            </a:r>
            <a:r>
              <a:rPr lang="en-US" sz="3600" dirty="0">
                <a:latin typeface="Ovo" panose="020B0604020202020204" charset="0"/>
              </a:rPr>
              <a:t>) </a:t>
            </a:r>
            <a:r>
              <a:rPr lang="en-US" sz="3600" dirty="0" err="1">
                <a:latin typeface="Ovo" panose="020B0604020202020204" charset="0"/>
              </a:rPr>
              <a:t>fungsi</a:t>
            </a:r>
            <a:r>
              <a:rPr lang="en-US" sz="3600" dirty="0">
                <a:latin typeface="Ovo" panose="020B0604020202020204" charset="0"/>
              </a:rPr>
              <a:t> </a:t>
            </a:r>
            <a:r>
              <a:rPr lang="en-US" sz="3600" dirty="0" err="1">
                <a:latin typeface="Ovo" panose="020B0604020202020204" charset="0"/>
              </a:rPr>
              <a:t>utama</a:t>
            </a:r>
            <a:r>
              <a:rPr lang="en-US" sz="3600" dirty="0">
                <a:latin typeface="Ovo" panose="020B0604020202020204" charset="0"/>
              </a:rPr>
              <a:t> </a:t>
            </a:r>
            <a:r>
              <a:rPr lang="en-US" sz="3600" dirty="0" err="1">
                <a:latin typeface="Ovo" panose="020B0604020202020204" charset="0"/>
              </a:rPr>
              <a:t>jaringan</a:t>
            </a:r>
            <a:r>
              <a:rPr lang="en-US" sz="3600" dirty="0">
                <a:latin typeface="Ovo" panose="020B0604020202020204" charset="0"/>
              </a:rPr>
              <a:t> </a:t>
            </a:r>
            <a:r>
              <a:rPr lang="en-US" sz="3600" dirty="0" err="1">
                <a:latin typeface="Ovo" panose="020B0604020202020204" charset="0"/>
              </a:rPr>
              <a:t>xilem</a:t>
            </a:r>
            <a:r>
              <a:rPr lang="en-US" sz="3600" dirty="0">
                <a:latin typeface="Ovo" panose="020B0604020202020204" charset="0"/>
              </a:rPr>
              <a:t> </a:t>
            </a:r>
            <a:r>
              <a:rPr lang="en-US" sz="3600" dirty="0" err="1">
                <a:latin typeface="Ovo" panose="020B0604020202020204" charset="0"/>
              </a:rPr>
              <a:t>untuk</a:t>
            </a:r>
            <a:r>
              <a:rPr lang="en-US" sz="3600" dirty="0">
                <a:latin typeface="Ovo" panose="020B0604020202020204" charset="0"/>
              </a:rPr>
              <a:t> </a:t>
            </a:r>
            <a:r>
              <a:rPr lang="en-US" sz="3600" dirty="0" err="1">
                <a:latin typeface="Ovo" panose="020B0604020202020204" charset="0"/>
              </a:rPr>
              <a:t>mengangkut</a:t>
            </a:r>
            <a:r>
              <a:rPr lang="en-US" sz="3600" dirty="0">
                <a:latin typeface="Ovo" panose="020B0604020202020204" charset="0"/>
              </a:rPr>
              <a:t> air </a:t>
            </a:r>
            <a:r>
              <a:rPr lang="en-US" sz="3600" dirty="0" err="1">
                <a:latin typeface="Ovo" panose="020B0604020202020204" charset="0"/>
              </a:rPr>
              <a:t>dan</a:t>
            </a:r>
            <a:r>
              <a:rPr lang="en-US" sz="3600" dirty="0">
                <a:latin typeface="Ovo" panose="020B0604020202020204" charset="0"/>
              </a:rPr>
              <a:t> </a:t>
            </a:r>
            <a:r>
              <a:rPr lang="en-US" sz="3600" dirty="0" err="1">
                <a:latin typeface="Ovo" panose="020B0604020202020204" charset="0"/>
              </a:rPr>
              <a:t>larutan</a:t>
            </a:r>
            <a:r>
              <a:rPr lang="en-US" sz="3600" dirty="0">
                <a:latin typeface="Ovo" panose="020B0604020202020204" charset="0"/>
              </a:rPr>
              <a:t> </a:t>
            </a:r>
            <a:r>
              <a:rPr lang="en-US" sz="3600" dirty="0" err="1">
                <a:latin typeface="Ovo" panose="020B0604020202020204" charset="0"/>
              </a:rPr>
              <a:t>dari</a:t>
            </a:r>
            <a:r>
              <a:rPr lang="en-US" sz="3600" dirty="0">
                <a:latin typeface="Ovo" panose="020B0604020202020204" charset="0"/>
              </a:rPr>
              <a:t> </a:t>
            </a:r>
            <a:r>
              <a:rPr lang="en-US" sz="3600" dirty="0" err="1">
                <a:latin typeface="Ovo" panose="020B0604020202020204" charset="0"/>
              </a:rPr>
              <a:t>tanah</a:t>
            </a:r>
            <a:r>
              <a:rPr lang="en-US" sz="3600" dirty="0">
                <a:latin typeface="Ovo" panose="020B0604020202020204" charset="0"/>
              </a:rPr>
              <a:t> (</a:t>
            </a:r>
            <a:r>
              <a:rPr lang="en-US" sz="3600" dirty="0" err="1">
                <a:latin typeface="Ovo" panose="020B0604020202020204" charset="0"/>
              </a:rPr>
              <a:t>unsur</a:t>
            </a:r>
            <a:r>
              <a:rPr lang="en-US" sz="3600" dirty="0">
                <a:latin typeface="Ovo" panose="020B0604020202020204" charset="0"/>
              </a:rPr>
              <a:t> </a:t>
            </a:r>
            <a:r>
              <a:rPr lang="en-US" sz="3600" dirty="0" err="1">
                <a:latin typeface="Ovo" panose="020B0604020202020204" charset="0"/>
              </a:rPr>
              <a:t>hara</a:t>
            </a:r>
            <a:r>
              <a:rPr lang="en-US" sz="3600" dirty="0">
                <a:latin typeface="Ovo" panose="020B0604020202020204" charset="0"/>
              </a:rPr>
              <a:t>) </a:t>
            </a:r>
            <a:r>
              <a:rPr lang="en-US" sz="3600" dirty="0" err="1">
                <a:latin typeface="Ovo" panose="020B0604020202020204" charset="0"/>
              </a:rPr>
              <a:t>dari</a:t>
            </a:r>
            <a:r>
              <a:rPr lang="en-US" sz="3600" dirty="0">
                <a:latin typeface="Ovo" panose="020B0604020202020204" charset="0"/>
              </a:rPr>
              <a:t> </a:t>
            </a:r>
            <a:r>
              <a:rPr lang="en-US" sz="3600" dirty="0" err="1">
                <a:latin typeface="Ovo" panose="020B0604020202020204" charset="0"/>
              </a:rPr>
              <a:t>akar</a:t>
            </a:r>
            <a:r>
              <a:rPr lang="en-US" sz="3600" dirty="0">
                <a:latin typeface="Ovo" panose="020B0604020202020204" charset="0"/>
              </a:rPr>
              <a:t> </a:t>
            </a:r>
            <a:r>
              <a:rPr lang="en-US" sz="3600" dirty="0" err="1">
                <a:latin typeface="Ovo" panose="020B0604020202020204" charset="0"/>
              </a:rPr>
              <a:t>ke</a:t>
            </a:r>
            <a:r>
              <a:rPr lang="en-US" sz="3600" dirty="0">
                <a:latin typeface="Ovo" panose="020B0604020202020204" charset="0"/>
              </a:rPr>
              <a:t> </a:t>
            </a:r>
            <a:r>
              <a:rPr lang="en-US" sz="3600" dirty="0" err="1">
                <a:latin typeface="Ovo" panose="020B0604020202020204" charset="0"/>
              </a:rPr>
              <a:t>daun</a:t>
            </a:r>
            <a:r>
              <a:rPr lang="en-US" sz="3600" dirty="0">
                <a:latin typeface="Ovo" panose="020B0604020202020204" charset="0"/>
              </a:rPr>
              <a:t>.</a:t>
            </a:r>
          </a:p>
        </p:txBody>
      </p:sp>
      <p:pic>
        <p:nvPicPr>
          <p:cNvPr id="8" name="Picture 7"/>
          <p:cNvPicPr>
            <a:picLocks noChangeAspect="1"/>
          </p:cNvPicPr>
          <p:nvPr/>
        </p:nvPicPr>
        <p:blipFill rotWithShape="1">
          <a:blip r:embed="rId2"/>
          <a:srcRect l="44729" t="27034" r="21303" b="25000"/>
          <a:stretch/>
        </p:blipFill>
        <p:spPr>
          <a:xfrm>
            <a:off x="9220200" y="4533900"/>
            <a:ext cx="6770453" cy="5375195"/>
          </a:xfrm>
          <a:prstGeom prst="rect">
            <a:avLst/>
          </a:prstGeom>
        </p:spPr>
      </p:pic>
    </p:spTree>
    <p:extLst>
      <p:ext uri="{BB962C8B-B14F-4D97-AF65-F5344CB8AC3E}">
        <p14:creationId xmlns:p14="http://schemas.microsoft.com/office/powerpoint/2010/main" val="2784396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267" t="25000" r="24003" b="16667"/>
          <a:stretch/>
        </p:blipFill>
        <p:spPr>
          <a:xfrm>
            <a:off x="-1" y="0"/>
            <a:ext cx="18960697" cy="11315700"/>
          </a:xfrm>
          <a:prstGeom prst="rect">
            <a:avLst/>
          </a:prstGeom>
        </p:spPr>
      </p:pic>
      <p:sp>
        <p:nvSpPr>
          <p:cNvPr id="3" name="TextBox 2"/>
          <p:cNvSpPr txBox="1"/>
          <p:nvPr/>
        </p:nvSpPr>
        <p:spPr>
          <a:xfrm flipH="1">
            <a:off x="762000" y="7600533"/>
            <a:ext cx="13868400" cy="2800767"/>
          </a:xfrm>
          <a:prstGeom prst="rect">
            <a:avLst/>
          </a:prstGeom>
          <a:noFill/>
        </p:spPr>
        <p:txBody>
          <a:bodyPr wrap="square" rtlCol="0">
            <a:spAutoFit/>
          </a:bodyPr>
          <a:lstStyle/>
          <a:p>
            <a:r>
              <a:rPr lang="en-US" sz="8800" dirty="0" err="1">
                <a:solidFill>
                  <a:schemeClr val="bg1"/>
                </a:solidFill>
                <a:latin typeface="Chaparral Pro Light" panose="02060403030505090203" pitchFamily="18" charset="0"/>
              </a:rPr>
              <a:t>STRUKTUR</a:t>
            </a:r>
            <a:r>
              <a:rPr lang="en-US" sz="8800" dirty="0">
                <a:solidFill>
                  <a:schemeClr val="bg1"/>
                </a:solidFill>
                <a:latin typeface="Chaparral Pro Light" panose="02060403030505090203" pitchFamily="18" charset="0"/>
              </a:rPr>
              <a:t> ORGAN </a:t>
            </a:r>
            <a:r>
              <a:rPr lang="en-US" sz="8800" dirty="0" err="1">
                <a:solidFill>
                  <a:schemeClr val="bg1"/>
                </a:solidFill>
                <a:latin typeface="Chaparral Pro Light" panose="02060403030505090203" pitchFamily="18" charset="0"/>
              </a:rPr>
              <a:t>TUMBUHAN</a:t>
            </a:r>
            <a:endParaRPr lang="en-US" sz="8800" dirty="0">
              <a:solidFill>
                <a:schemeClr val="bg1"/>
              </a:solidFill>
              <a:latin typeface="Chaparral Pro Light" panose="02060403030505090203" pitchFamily="18" charset="0"/>
            </a:endParaRPr>
          </a:p>
        </p:txBody>
      </p:sp>
    </p:spTree>
    <p:extLst>
      <p:ext uri="{BB962C8B-B14F-4D97-AF65-F5344CB8AC3E}">
        <p14:creationId xmlns:p14="http://schemas.microsoft.com/office/powerpoint/2010/main" val="2681453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grpSp>
        <p:nvGrpSpPr>
          <p:cNvPr id="3" name="Group 3"/>
          <p:cNvGrpSpPr/>
          <p:nvPr/>
        </p:nvGrpSpPr>
        <p:grpSpPr>
          <a:xfrm>
            <a:off x="533400" y="5853550"/>
            <a:ext cx="3738031" cy="3362296"/>
            <a:chOff x="0" y="-28575"/>
            <a:chExt cx="4984042" cy="4483061"/>
          </a:xfrm>
        </p:grpSpPr>
        <p:sp>
          <p:nvSpPr>
            <p:cNvPr id="4" name="TextBox 4"/>
            <p:cNvSpPr txBox="1"/>
            <p:nvPr/>
          </p:nvSpPr>
          <p:spPr>
            <a:xfrm>
              <a:off x="0" y="897957"/>
              <a:ext cx="4984042" cy="3556529"/>
            </a:xfrm>
            <a:prstGeom prst="rect">
              <a:avLst/>
            </a:prstGeom>
          </p:spPr>
          <p:txBody>
            <a:bodyPr lIns="0" tIns="0" rIns="0" bIns="0" rtlCol="0" anchor="t">
              <a:spAutoFit/>
            </a:bodyPr>
            <a:lstStyle/>
            <a:p>
              <a:pPr>
                <a:lnSpc>
                  <a:spcPts val="3000"/>
                </a:lnSpc>
              </a:pPr>
              <a:r>
                <a:rPr lang="en-US" sz="2000" dirty="0" err="1">
                  <a:latin typeface="Ovo" panose="020B0604020202020204" charset="0"/>
                </a:rPr>
                <a:t>Daun</a:t>
              </a:r>
              <a:r>
                <a:rPr lang="en-US" sz="2000" dirty="0">
                  <a:latin typeface="Ovo" panose="020B0604020202020204" charset="0"/>
                </a:rPr>
                <a:t> </a:t>
              </a:r>
              <a:r>
                <a:rPr lang="en-US" sz="2000" dirty="0" err="1">
                  <a:latin typeface="Ovo" panose="020B0604020202020204" charset="0"/>
                </a:rPr>
                <a:t>merupakan</a:t>
              </a:r>
              <a:r>
                <a:rPr lang="en-US" sz="2000" dirty="0">
                  <a:latin typeface="Ovo" panose="020B0604020202020204" charset="0"/>
                </a:rPr>
                <a:t> organ yang </a:t>
              </a:r>
              <a:r>
                <a:rPr lang="en-US" sz="2000" dirty="0" err="1">
                  <a:latin typeface="Ovo" panose="020B0604020202020204" charset="0"/>
                </a:rPr>
                <a:t>berfungsi</a:t>
              </a:r>
              <a:r>
                <a:rPr lang="en-US" sz="2000" dirty="0">
                  <a:latin typeface="Ovo" panose="020B0604020202020204" charset="0"/>
                </a:rPr>
                <a:t> </a:t>
              </a:r>
              <a:r>
                <a:rPr lang="en-US" sz="2000" dirty="0" err="1">
                  <a:latin typeface="Ovo" panose="020B0604020202020204" charset="0"/>
                </a:rPr>
                <a:t>untuk</a:t>
              </a:r>
              <a:r>
                <a:rPr lang="en-US" sz="2000" dirty="0">
                  <a:latin typeface="Ovo" panose="020B0604020202020204" charset="0"/>
                </a:rPr>
                <a:t> </a:t>
              </a:r>
              <a:r>
                <a:rPr lang="en-US" sz="2000" dirty="0" err="1">
                  <a:latin typeface="Ovo" panose="020B0604020202020204" charset="0"/>
                </a:rPr>
                <a:t>fotosintesis</a:t>
              </a:r>
              <a:r>
                <a:rPr lang="en-US" sz="2000" dirty="0">
                  <a:latin typeface="Ovo" panose="020B0604020202020204" charset="0"/>
                </a:rPr>
                <a:t>. </a:t>
              </a:r>
              <a:r>
                <a:rPr lang="en-US" sz="2000" dirty="0" err="1">
                  <a:latin typeface="Ovo" panose="020B0604020202020204" charset="0"/>
                </a:rPr>
                <a:t>Secara</a:t>
              </a:r>
              <a:r>
                <a:rPr lang="en-US" sz="2000" dirty="0">
                  <a:latin typeface="Ovo" panose="020B0604020202020204" charset="0"/>
                </a:rPr>
                <a:t> </a:t>
              </a:r>
              <a:r>
                <a:rPr lang="en-US" sz="2000" dirty="0" err="1">
                  <a:latin typeface="Ovo" panose="020B0604020202020204" charset="0"/>
                </a:rPr>
                <a:t>mrofologi</a:t>
              </a:r>
              <a:r>
                <a:rPr lang="en-US" sz="2000" dirty="0">
                  <a:latin typeface="Ovo" panose="020B0604020202020204" charset="0"/>
                </a:rPr>
                <a:t> </a:t>
              </a:r>
              <a:r>
                <a:rPr lang="en-US" sz="2000" dirty="0" err="1">
                  <a:latin typeface="Ovo" panose="020B0604020202020204" charset="0"/>
                </a:rPr>
                <a:t>daun</a:t>
              </a:r>
              <a:r>
                <a:rPr lang="en-US" sz="2000" dirty="0">
                  <a:latin typeface="Ovo" panose="020B0604020202020204" charset="0"/>
                </a:rPr>
                <a:t> </a:t>
              </a:r>
              <a:r>
                <a:rPr lang="en-US" sz="2000" dirty="0" err="1">
                  <a:latin typeface="Ovo" panose="020B0604020202020204" charset="0"/>
                </a:rPr>
                <a:t>memiliki</a:t>
              </a:r>
              <a:r>
                <a:rPr lang="en-US" sz="2000" dirty="0">
                  <a:latin typeface="Ovo" panose="020B0604020202020204" charset="0"/>
                </a:rPr>
                <a:t> </a:t>
              </a:r>
              <a:r>
                <a:rPr lang="en-US" sz="2000" dirty="0" err="1">
                  <a:latin typeface="Ovo" panose="020B0604020202020204" charset="0"/>
                </a:rPr>
                <a:t>banyak</a:t>
              </a:r>
              <a:r>
                <a:rPr lang="en-US" sz="2000" dirty="0">
                  <a:latin typeface="Ovo" panose="020B0604020202020204" charset="0"/>
                </a:rPr>
                <a:t> </a:t>
              </a:r>
              <a:r>
                <a:rPr lang="en-US" sz="2000" dirty="0" err="1">
                  <a:latin typeface="Ovo" panose="020B0604020202020204" charset="0"/>
                </a:rPr>
                <a:t>bentuk</a:t>
              </a:r>
              <a:r>
                <a:rPr lang="en-US" sz="2000" dirty="0">
                  <a:latin typeface="Ovo" panose="020B0604020202020204" charset="0"/>
                </a:rPr>
                <a:t> </a:t>
              </a:r>
              <a:r>
                <a:rPr lang="en-US" sz="2000" dirty="0" err="1">
                  <a:latin typeface="Ovo" panose="020B0604020202020204" charset="0"/>
                </a:rPr>
                <a:t>tergantung</a:t>
              </a:r>
              <a:r>
                <a:rPr lang="en-US" sz="2000" dirty="0">
                  <a:latin typeface="Ovo" panose="020B0604020202020204" charset="0"/>
                </a:rPr>
                <a:t> </a:t>
              </a:r>
              <a:r>
                <a:rPr lang="en-US" sz="2000" dirty="0" err="1">
                  <a:latin typeface="Ovo" panose="020B0604020202020204" charset="0"/>
                </a:rPr>
                <a:t>pada</a:t>
              </a:r>
              <a:r>
                <a:rPr lang="en-US" sz="2000" dirty="0">
                  <a:latin typeface="Ovo" panose="020B0604020202020204" charset="0"/>
                </a:rPr>
                <a:t> </a:t>
              </a:r>
              <a:r>
                <a:rPr lang="en-US" sz="2000" dirty="0" err="1">
                  <a:latin typeface="Ovo" panose="020B0604020202020204" charset="0"/>
                </a:rPr>
                <a:t>jenis</a:t>
              </a:r>
              <a:r>
                <a:rPr lang="en-US" sz="2000" dirty="0">
                  <a:latin typeface="Ovo" panose="020B0604020202020204" charset="0"/>
                </a:rPr>
                <a:t> </a:t>
              </a:r>
              <a:r>
                <a:rPr lang="en-US" sz="2000" dirty="0" err="1">
                  <a:latin typeface="Ovo" panose="020B0604020202020204" charset="0"/>
                </a:rPr>
                <a:t>tumbuhannya</a:t>
              </a:r>
              <a:r>
                <a:rPr lang="en-US" sz="2000" dirty="0">
                  <a:latin typeface="Ovo" panose="020B0604020202020204" charset="0"/>
                </a:rPr>
                <a:t>. </a:t>
              </a:r>
              <a:r>
                <a:rPr lang="en-US" sz="2000" dirty="0" err="1">
                  <a:latin typeface="Ovo" panose="020B0604020202020204" charset="0"/>
                </a:rPr>
                <a:t>Pada</a:t>
              </a:r>
              <a:r>
                <a:rPr lang="en-US" sz="2000" dirty="0">
                  <a:latin typeface="Ovo" panose="020B0604020202020204" charset="0"/>
                </a:rPr>
                <a:t> </a:t>
              </a:r>
              <a:r>
                <a:rPr lang="en-US" sz="2000" dirty="0" err="1">
                  <a:latin typeface="Ovo" panose="020B0604020202020204" charset="0"/>
                </a:rPr>
                <a:t>umumnya</a:t>
              </a:r>
              <a:r>
                <a:rPr lang="en-US" sz="2000" dirty="0">
                  <a:latin typeface="Ovo" panose="020B0604020202020204" charset="0"/>
                </a:rPr>
                <a:t> </a:t>
              </a:r>
              <a:r>
                <a:rPr lang="en-US" sz="2000" dirty="0" err="1">
                  <a:latin typeface="Ovo" panose="020B0604020202020204" charset="0"/>
                </a:rPr>
                <a:t>daun</a:t>
              </a:r>
              <a:r>
                <a:rPr lang="en-US" sz="2000" dirty="0">
                  <a:latin typeface="Ovo" panose="020B0604020202020204" charset="0"/>
                </a:rPr>
                <a:t> </a:t>
              </a:r>
              <a:r>
                <a:rPr lang="en-US" sz="2000" dirty="0" err="1">
                  <a:latin typeface="Ovo" panose="020B0604020202020204" charset="0"/>
                </a:rPr>
                <a:t>terdiri</a:t>
              </a:r>
              <a:r>
                <a:rPr lang="en-US" sz="2000" dirty="0">
                  <a:latin typeface="Ovo" panose="020B0604020202020204" charset="0"/>
                </a:rPr>
                <a:t> </a:t>
              </a:r>
              <a:r>
                <a:rPr lang="en-US" sz="2000" dirty="0" err="1">
                  <a:latin typeface="Ovo" panose="020B0604020202020204" charset="0"/>
                </a:rPr>
                <a:t>atas</a:t>
              </a:r>
              <a:r>
                <a:rPr lang="en-US" sz="2000" dirty="0">
                  <a:latin typeface="Ovo" panose="020B0604020202020204" charset="0"/>
                </a:rPr>
                <a:t> </a:t>
              </a:r>
              <a:r>
                <a:rPr lang="en-US" sz="2000" dirty="0" err="1">
                  <a:latin typeface="Ovo" panose="020B0604020202020204" charset="0"/>
                </a:rPr>
                <a:t>pelepah</a:t>
              </a:r>
              <a:r>
                <a:rPr lang="en-US" sz="2000" dirty="0">
                  <a:latin typeface="Ovo" panose="020B0604020202020204" charset="0"/>
                </a:rPr>
                <a:t>, </a:t>
              </a:r>
              <a:r>
                <a:rPr lang="en-US" sz="2000" dirty="0" err="1">
                  <a:latin typeface="Ovo" panose="020B0604020202020204" charset="0"/>
                </a:rPr>
                <a:t>tangkai</a:t>
              </a:r>
              <a:r>
                <a:rPr lang="en-US" sz="2000" dirty="0">
                  <a:latin typeface="Ovo" panose="020B0604020202020204" charset="0"/>
                </a:rPr>
                <a:t>, </a:t>
              </a:r>
              <a:r>
                <a:rPr lang="en-US" sz="2000" dirty="0" err="1">
                  <a:latin typeface="Ovo" panose="020B0604020202020204" charset="0"/>
                </a:rPr>
                <a:t>dan</a:t>
              </a:r>
              <a:r>
                <a:rPr lang="en-US" sz="2000" dirty="0">
                  <a:latin typeface="Ovo" panose="020B0604020202020204" charset="0"/>
                </a:rPr>
                <a:t> </a:t>
              </a:r>
              <a:r>
                <a:rPr lang="en-US" sz="2000" dirty="0" err="1">
                  <a:latin typeface="Ovo" panose="020B0604020202020204" charset="0"/>
                </a:rPr>
                <a:t>helaian</a:t>
              </a:r>
              <a:endParaRPr lang="en-US" sz="2000" dirty="0">
                <a:solidFill>
                  <a:srgbClr val="202020"/>
                </a:solidFill>
                <a:latin typeface="Ovo" panose="020B0604020202020204" charset="0"/>
              </a:endParaRPr>
            </a:p>
          </p:txBody>
        </p:sp>
        <p:sp>
          <p:nvSpPr>
            <p:cNvPr id="5" name="TextBox 5"/>
            <p:cNvSpPr txBox="1"/>
            <p:nvPr/>
          </p:nvSpPr>
          <p:spPr>
            <a:xfrm>
              <a:off x="0" y="-28575"/>
              <a:ext cx="4984042" cy="508635"/>
            </a:xfrm>
            <a:prstGeom prst="rect">
              <a:avLst/>
            </a:prstGeom>
          </p:spPr>
          <p:txBody>
            <a:bodyPr lIns="0" tIns="0" rIns="0" bIns="0" rtlCol="0" anchor="t">
              <a:spAutoFit/>
            </a:bodyPr>
            <a:lstStyle/>
            <a:p>
              <a:pPr>
                <a:lnSpc>
                  <a:spcPts val="3120"/>
                </a:lnSpc>
              </a:pPr>
              <a:r>
                <a:rPr lang="en-US" sz="2400" dirty="0" err="1">
                  <a:solidFill>
                    <a:srgbClr val="3849A2"/>
                  </a:solidFill>
                  <a:latin typeface="Alata Bold"/>
                </a:rPr>
                <a:t>DAUN</a:t>
              </a:r>
              <a:endParaRPr lang="en-US" sz="2400" dirty="0">
                <a:solidFill>
                  <a:srgbClr val="3849A2"/>
                </a:solidFill>
                <a:latin typeface="Alata Bold"/>
              </a:endParaRPr>
            </a:p>
          </p:txBody>
        </p:sp>
      </p:grpSp>
      <p:grpSp>
        <p:nvGrpSpPr>
          <p:cNvPr id="8" name="Group 8"/>
          <p:cNvGrpSpPr/>
          <p:nvPr/>
        </p:nvGrpSpPr>
        <p:grpSpPr>
          <a:xfrm>
            <a:off x="9203093" y="5653769"/>
            <a:ext cx="4459816" cy="3363129"/>
            <a:chOff x="0" y="-28575"/>
            <a:chExt cx="5946422" cy="4484170"/>
          </a:xfrm>
        </p:grpSpPr>
        <p:sp>
          <p:nvSpPr>
            <p:cNvPr id="9" name="TextBox 9"/>
            <p:cNvSpPr txBox="1"/>
            <p:nvPr/>
          </p:nvSpPr>
          <p:spPr>
            <a:xfrm>
              <a:off x="0" y="897955"/>
              <a:ext cx="4984042" cy="3557640"/>
            </a:xfrm>
            <a:prstGeom prst="rect">
              <a:avLst/>
            </a:prstGeom>
          </p:spPr>
          <p:txBody>
            <a:bodyPr lIns="0" tIns="0" rIns="0" bIns="0" rtlCol="0" anchor="t">
              <a:spAutoFit/>
            </a:bodyPr>
            <a:lstStyle/>
            <a:p>
              <a:pPr>
                <a:lnSpc>
                  <a:spcPts val="3000"/>
                </a:lnSpc>
              </a:pPr>
              <a:r>
                <a:rPr lang="en-US" sz="2000" dirty="0" err="1">
                  <a:latin typeface="Ovo" panose="020B0604020202020204" charset="0"/>
                </a:rPr>
                <a:t>Batang</a:t>
              </a:r>
              <a:r>
                <a:rPr lang="en-US" sz="2000" dirty="0">
                  <a:latin typeface="Ovo" panose="020B0604020202020204" charset="0"/>
                </a:rPr>
                <a:t> </a:t>
              </a:r>
              <a:r>
                <a:rPr lang="en-US" sz="2000" dirty="0" err="1">
                  <a:latin typeface="Ovo" panose="020B0604020202020204" charset="0"/>
                </a:rPr>
                <a:t>merupakan</a:t>
              </a:r>
              <a:r>
                <a:rPr lang="en-US" sz="2000" dirty="0">
                  <a:latin typeface="Ovo" panose="020B0604020202020204" charset="0"/>
                </a:rPr>
                <a:t> </a:t>
              </a:r>
              <a:r>
                <a:rPr lang="en-US" sz="2000" dirty="0" err="1">
                  <a:latin typeface="Ovo" panose="020B0604020202020204" charset="0"/>
                </a:rPr>
                <a:t>bagian</a:t>
              </a:r>
              <a:r>
                <a:rPr lang="en-US" sz="2000" dirty="0">
                  <a:latin typeface="Ovo" panose="020B0604020202020204" charset="0"/>
                </a:rPr>
                <a:t> </a:t>
              </a:r>
              <a:r>
                <a:rPr lang="en-US" sz="2000" dirty="0" err="1">
                  <a:latin typeface="Ovo" panose="020B0604020202020204" charset="0"/>
                </a:rPr>
                <a:t>tumbuhan</a:t>
              </a:r>
              <a:r>
                <a:rPr lang="en-US" sz="2000" dirty="0">
                  <a:latin typeface="Ovo" panose="020B0604020202020204" charset="0"/>
                </a:rPr>
                <a:t> yang </a:t>
              </a:r>
              <a:r>
                <a:rPr lang="en-US" sz="2000" dirty="0" err="1">
                  <a:latin typeface="Ovo" panose="020B0604020202020204" charset="0"/>
                </a:rPr>
                <a:t>menyokong</a:t>
              </a:r>
              <a:r>
                <a:rPr lang="en-US" sz="2000" dirty="0">
                  <a:latin typeface="Ovo" panose="020B0604020202020204" charset="0"/>
                </a:rPr>
                <a:t> </a:t>
              </a:r>
              <a:r>
                <a:rPr lang="en-US" sz="2000" dirty="0" err="1">
                  <a:latin typeface="Ovo" panose="020B0604020202020204" charset="0"/>
                </a:rPr>
                <a:t>bagian-bagian</a:t>
              </a:r>
              <a:r>
                <a:rPr lang="en-US" sz="2000" dirty="0">
                  <a:latin typeface="Ovo" panose="020B0604020202020204" charset="0"/>
                </a:rPr>
                <a:t> </a:t>
              </a:r>
              <a:r>
                <a:rPr lang="en-US" sz="2000" dirty="0" err="1">
                  <a:latin typeface="Ovo" panose="020B0604020202020204" charset="0"/>
                </a:rPr>
                <a:t>tumbuhan</a:t>
              </a:r>
              <a:r>
                <a:rPr lang="en-US" sz="2000" dirty="0">
                  <a:latin typeface="Ovo" panose="020B0604020202020204" charset="0"/>
                </a:rPr>
                <a:t> yang </a:t>
              </a:r>
              <a:r>
                <a:rPr lang="en-US" sz="2000" dirty="0" err="1">
                  <a:latin typeface="Ovo" panose="020B0604020202020204" charset="0"/>
                </a:rPr>
                <a:t>lainnya</a:t>
              </a:r>
              <a:r>
                <a:rPr lang="en-US" sz="2000" dirty="0">
                  <a:latin typeface="Ovo" panose="020B0604020202020204" charset="0"/>
                </a:rPr>
                <a:t> </a:t>
              </a:r>
              <a:r>
                <a:rPr lang="en-US" sz="2000" dirty="0" err="1">
                  <a:latin typeface="Ovo" panose="020B0604020202020204" charset="0"/>
                </a:rPr>
                <a:t>seperti</a:t>
              </a:r>
              <a:r>
                <a:rPr lang="en-US" sz="2000" dirty="0">
                  <a:latin typeface="Ovo" panose="020B0604020202020204" charset="0"/>
                </a:rPr>
                <a:t> </a:t>
              </a:r>
              <a:r>
                <a:rPr lang="en-US" sz="2000" dirty="0" err="1">
                  <a:latin typeface="Ovo" panose="020B0604020202020204" charset="0"/>
                </a:rPr>
                <a:t>daun</a:t>
              </a:r>
              <a:r>
                <a:rPr lang="en-US" sz="2000" dirty="0">
                  <a:latin typeface="Ovo" panose="020B0604020202020204" charset="0"/>
                </a:rPr>
                <a:t>. </a:t>
              </a:r>
              <a:r>
                <a:rPr lang="en-US" sz="2000" dirty="0" err="1">
                  <a:latin typeface="Ovo" panose="020B0604020202020204" charset="0"/>
                </a:rPr>
                <a:t>Batang</a:t>
              </a:r>
              <a:r>
                <a:rPr lang="en-US" sz="2000" dirty="0">
                  <a:latin typeface="Ovo" panose="020B0604020202020204" charset="0"/>
                </a:rPr>
                <a:t> </a:t>
              </a:r>
              <a:r>
                <a:rPr lang="en-US" sz="2000" dirty="0" err="1">
                  <a:latin typeface="Ovo" panose="020B0604020202020204" charset="0"/>
                </a:rPr>
                <a:t>tumbuhan</a:t>
              </a:r>
              <a:r>
                <a:rPr lang="en-US" sz="2000" dirty="0">
                  <a:latin typeface="Ovo" panose="020B0604020202020204" charset="0"/>
                </a:rPr>
                <a:t> </a:t>
              </a:r>
              <a:r>
                <a:rPr lang="en-US" sz="2000" dirty="0" err="1">
                  <a:latin typeface="Ovo" panose="020B0604020202020204" charset="0"/>
                </a:rPr>
                <a:t>ada</a:t>
              </a:r>
              <a:r>
                <a:rPr lang="en-US" sz="2000" dirty="0">
                  <a:latin typeface="Ovo" panose="020B0604020202020204" charset="0"/>
                </a:rPr>
                <a:t> yang </a:t>
              </a:r>
              <a:r>
                <a:rPr lang="en-US" sz="2000" dirty="0" err="1">
                  <a:latin typeface="Ovo" panose="020B0604020202020204" charset="0"/>
                </a:rPr>
                <a:t>berkayu</a:t>
              </a:r>
              <a:r>
                <a:rPr lang="en-US" sz="2000" dirty="0">
                  <a:latin typeface="Ovo" panose="020B0604020202020204" charset="0"/>
                </a:rPr>
                <a:t> </a:t>
              </a:r>
              <a:r>
                <a:rPr lang="en-US" sz="2000" dirty="0" err="1">
                  <a:latin typeface="Ovo" panose="020B0604020202020204" charset="0"/>
                </a:rPr>
                <a:t>dan</a:t>
              </a:r>
              <a:r>
                <a:rPr lang="en-US" sz="2000" dirty="0">
                  <a:latin typeface="Ovo" panose="020B0604020202020204" charset="0"/>
                </a:rPr>
                <a:t> </a:t>
              </a:r>
              <a:r>
                <a:rPr lang="en-US" sz="2000" dirty="0" err="1">
                  <a:latin typeface="Ovo" panose="020B0604020202020204" charset="0"/>
                </a:rPr>
                <a:t>lunak</a:t>
              </a:r>
              <a:r>
                <a:rPr lang="en-US" sz="2000" dirty="0">
                  <a:latin typeface="Ovo" panose="020B0604020202020204" charset="0"/>
                </a:rPr>
                <a:t>. </a:t>
              </a:r>
              <a:r>
                <a:rPr lang="en-US" sz="2000" dirty="0" err="1">
                  <a:latin typeface="Ovo" panose="020B0604020202020204" charset="0"/>
                </a:rPr>
                <a:t>Pada</a:t>
              </a:r>
              <a:r>
                <a:rPr lang="en-US" sz="2000" dirty="0">
                  <a:latin typeface="Ovo" panose="020B0604020202020204" charset="0"/>
                </a:rPr>
                <a:t> </a:t>
              </a:r>
              <a:r>
                <a:rPr lang="en-US" sz="2000" dirty="0" err="1">
                  <a:latin typeface="Ovo" panose="020B0604020202020204" charset="0"/>
                </a:rPr>
                <a:t>batang</a:t>
              </a:r>
              <a:r>
                <a:rPr lang="en-US" sz="2000" dirty="0">
                  <a:latin typeface="Ovo" panose="020B0604020202020204" charset="0"/>
                </a:rPr>
                <a:t> </a:t>
              </a:r>
              <a:r>
                <a:rPr lang="en-US" sz="2000" dirty="0" err="1">
                  <a:latin typeface="Ovo" panose="020B0604020202020204" charset="0"/>
                </a:rPr>
                <a:t>juga</a:t>
              </a:r>
              <a:r>
                <a:rPr lang="en-US" sz="2000" dirty="0">
                  <a:latin typeface="Ovo" panose="020B0604020202020204" charset="0"/>
                </a:rPr>
                <a:t> </a:t>
              </a:r>
              <a:r>
                <a:rPr lang="en-US" sz="2000" dirty="0" err="1">
                  <a:latin typeface="Ovo" panose="020B0604020202020204" charset="0"/>
                </a:rPr>
                <a:t>ada</a:t>
              </a:r>
              <a:r>
                <a:rPr lang="en-US" sz="2000" dirty="0">
                  <a:latin typeface="Ovo" panose="020B0604020202020204" charset="0"/>
                </a:rPr>
                <a:t> </a:t>
              </a:r>
              <a:r>
                <a:rPr lang="en-US" sz="2000" dirty="0" err="1">
                  <a:latin typeface="Ovo" panose="020B0604020202020204" charset="0"/>
                </a:rPr>
                <a:t>ruas</a:t>
              </a:r>
              <a:r>
                <a:rPr lang="en-US" sz="2000" dirty="0">
                  <a:latin typeface="Ovo" panose="020B0604020202020204" charset="0"/>
                </a:rPr>
                <a:t> </a:t>
              </a:r>
              <a:r>
                <a:rPr lang="en-US" sz="2000" dirty="0" err="1">
                  <a:latin typeface="Ovo" panose="020B0604020202020204" charset="0"/>
                </a:rPr>
                <a:t>dan</a:t>
              </a:r>
              <a:r>
                <a:rPr lang="en-US" sz="2000" dirty="0">
                  <a:latin typeface="Ovo" panose="020B0604020202020204" charset="0"/>
                </a:rPr>
                <a:t> </a:t>
              </a:r>
              <a:r>
                <a:rPr lang="en-US" sz="2000" dirty="0" err="1">
                  <a:latin typeface="Ovo" panose="020B0604020202020204" charset="0"/>
                </a:rPr>
                <a:t>buku</a:t>
              </a:r>
              <a:r>
                <a:rPr lang="en-US" sz="2000" dirty="0">
                  <a:latin typeface="Ovo" panose="020B0604020202020204" charset="0"/>
                </a:rPr>
                <a:t>. </a:t>
              </a:r>
              <a:endParaRPr lang="en-US" sz="2000" dirty="0">
                <a:solidFill>
                  <a:srgbClr val="202020"/>
                </a:solidFill>
                <a:latin typeface="Ovo" panose="020B0604020202020204" charset="0"/>
              </a:endParaRPr>
            </a:p>
          </p:txBody>
        </p:sp>
        <p:sp>
          <p:nvSpPr>
            <p:cNvPr id="10" name="TextBox 10"/>
            <p:cNvSpPr txBox="1"/>
            <p:nvPr/>
          </p:nvSpPr>
          <p:spPr>
            <a:xfrm>
              <a:off x="962380" y="-28575"/>
              <a:ext cx="4984042" cy="508635"/>
            </a:xfrm>
            <a:prstGeom prst="rect">
              <a:avLst/>
            </a:prstGeom>
          </p:spPr>
          <p:txBody>
            <a:bodyPr lIns="0" tIns="0" rIns="0" bIns="0" rtlCol="0" anchor="t">
              <a:spAutoFit/>
            </a:bodyPr>
            <a:lstStyle/>
            <a:p>
              <a:pPr>
                <a:lnSpc>
                  <a:spcPts val="3120"/>
                </a:lnSpc>
              </a:pPr>
              <a:r>
                <a:rPr lang="en-US" sz="2400" dirty="0" err="1">
                  <a:solidFill>
                    <a:srgbClr val="3849A2"/>
                  </a:solidFill>
                  <a:latin typeface="Alata Bold"/>
                </a:rPr>
                <a:t>BATANG</a:t>
              </a:r>
              <a:endParaRPr lang="en-US" sz="2400" dirty="0">
                <a:solidFill>
                  <a:srgbClr val="3849A2"/>
                </a:solidFill>
                <a:latin typeface="Alata Bold"/>
              </a:endParaRPr>
            </a:p>
          </p:txBody>
        </p:sp>
      </p:grpSp>
      <p:grpSp>
        <p:nvGrpSpPr>
          <p:cNvPr id="11" name="Group 11"/>
          <p:cNvGrpSpPr/>
          <p:nvPr/>
        </p:nvGrpSpPr>
        <p:grpSpPr>
          <a:xfrm>
            <a:off x="13662909" y="5630300"/>
            <a:ext cx="4167891" cy="2684566"/>
            <a:chOff x="-695350" y="-28575"/>
            <a:chExt cx="5679392" cy="3268670"/>
          </a:xfrm>
        </p:grpSpPr>
        <p:sp>
          <p:nvSpPr>
            <p:cNvPr id="12" name="TextBox 12"/>
            <p:cNvSpPr txBox="1"/>
            <p:nvPr/>
          </p:nvSpPr>
          <p:spPr>
            <a:xfrm>
              <a:off x="-695350" y="897956"/>
              <a:ext cx="5679392" cy="2342139"/>
            </a:xfrm>
            <a:prstGeom prst="rect">
              <a:avLst/>
            </a:prstGeom>
          </p:spPr>
          <p:txBody>
            <a:bodyPr wrap="square" lIns="0" tIns="0" rIns="0" bIns="0" rtlCol="0" anchor="t">
              <a:spAutoFit/>
            </a:bodyPr>
            <a:lstStyle/>
            <a:p>
              <a:pPr>
                <a:lnSpc>
                  <a:spcPts val="3000"/>
                </a:lnSpc>
              </a:pPr>
              <a:r>
                <a:rPr lang="en-US" sz="2000" dirty="0" err="1">
                  <a:latin typeface="Ovo" panose="020B0604020202020204" charset="0"/>
                </a:rPr>
                <a:t>Bunga</a:t>
              </a:r>
              <a:r>
                <a:rPr lang="en-US" sz="2000" dirty="0">
                  <a:latin typeface="Ovo" panose="020B0604020202020204" charset="0"/>
                </a:rPr>
                <a:t> </a:t>
              </a:r>
              <a:r>
                <a:rPr lang="en-US" sz="2000" dirty="0" err="1">
                  <a:latin typeface="Ovo" panose="020B0604020202020204" charset="0"/>
                </a:rPr>
                <a:t>merupakan</a:t>
              </a:r>
              <a:r>
                <a:rPr lang="en-US" sz="2000" dirty="0">
                  <a:latin typeface="Ovo" panose="020B0604020202020204" charset="0"/>
                </a:rPr>
                <a:t> organ </a:t>
              </a:r>
              <a:r>
                <a:rPr lang="en-US" sz="2000" dirty="0" err="1">
                  <a:latin typeface="Ovo" panose="020B0604020202020204" charset="0"/>
                </a:rPr>
                <a:t>reproduksi</a:t>
              </a:r>
              <a:r>
                <a:rPr lang="en-US" sz="2000" dirty="0">
                  <a:latin typeface="Ovo" panose="020B0604020202020204" charset="0"/>
                </a:rPr>
                <a:t> </a:t>
              </a:r>
              <a:r>
                <a:rPr lang="en-US" sz="2000" dirty="0" err="1">
                  <a:latin typeface="Ovo" panose="020B0604020202020204" charset="0"/>
                </a:rPr>
                <a:t>pada</a:t>
              </a:r>
              <a:r>
                <a:rPr lang="en-US" sz="2000" dirty="0">
                  <a:latin typeface="Ovo" panose="020B0604020202020204" charset="0"/>
                </a:rPr>
                <a:t> </a:t>
              </a:r>
              <a:r>
                <a:rPr lang="en-US" sz="2000" dirty="0" err="1">
                  <a:latin typeface="Ovo" panose="020B0604020202020204" charset="0"/>
                </a:rPr>
                <a:t>tumbuhan</a:t>
              </a:r>
              <a:r>
                <a:rPr lang="en-US" sz="2000" dirty="0">
                  <a:latin typeface="Ovo" panose="020B0604020202020204" charset="0"/>
                </a:rPr>
                <a:t> </a:t>
              </a:r>
              <a:r>
                <a:rPr lang="en-US" sz="2000" dirty="0" err="1">
                  <a:latin typeface="Ovo" panose="020B0604020202020204" charset="0"/>
                </a:rPr>
                <a:t>tingkat</a:t>
              </a:r>
              <a:r>
                <a:rPr lang="en-US" sz="2000" dirty="0">
                  <a:latin typeface="Ovo" panose="020B0604020202020204" charset="0"/>
                </a:rPr>
                <a:t> </a:t>
              </a:r>
              <a:r>
                <a:rPr lang="en-US" sz="2000" dirty="0" err="1">
                  <a:latin typeface="Ovo" panose="020B0604020202020204" charset="0"/>
                </a:rPr>
                <a:t>tinggi</a:t>
              </a:r>
              <a:r>
                <a:rPr lang="en-US" sz="2000" dirty="0">
                  <a:latin typeface="Ovo" panose="020B0604020202020204" charset="0"/>
                </a:rPr>
                <a:t>. </a:t>
              </a:r>
              <a:r>
                <a:rPr lang="en-US" sz="2000" dirty="0" err="1">
                  <a:latin typeface="Ovo" panose="020B0604020202020204" charset="0"/>
                </a:rPr>
                <a:t>Bunga</a:t>
              </a:r>
              <a:r>
                <a:rPr lang="en-US" sz="2000" dirty="0">
                  <a:latin typeface="Ovo" panose="020B0604020202020204" charset="0"/>
                </a:rPr>
                <a:t> </a:t>
              </a:r>
              <a:r>
                <a:rPr lang="en-US" sz="2000" dirty="0" err="1">
                  <a:latin typeface="Ovo" panose="020B0604020202020204" charset="0"/>
                </a:rPr>
                <a:t>menghasilkan</a:t>
              </a:r>
              <a:r>
                <a:rPr lang="en-US" sz="2000" dirty="0">
                  <a:latin typeface="Ovo" panose="020B0604020202020204" charset="0"/>
                </a:rPr>
                <a:t> </a:t>
              </a:r>
              <a:r>
                <a:rPr lang="en-US" sz="2000" dirty="0" err="1">
                  <a:latin typeface="Ovo" panose="020B0604020202020204" charset="0"/>
                </a:rPr>
                <a:t>alat</a:t>
              </a:r>
              <a:r>
                <a:rPr lang="en-US" sz="2000" dirty="0">
                  <a:latin typeface="Ovo" panose="020B0604020202020204" charset="0"/>
                </a:rPr>
                <a:t> </a:t>
              </a:r>
              <a:r>
                <a:rPr lang="en-US" sz="2000" dirty="0" err="1">
                  <a:latin typeface="Ovo" panose="020B0604020202020204" charset="0"/>
                </a:rPr>
                <a:t>kelamin</a:t>
              </a:r>
              <a:r>
                <a:rPr lang="en-US" sz="2000" dirty="0">
                  <a:latin typeface="Ovo" panose="020B0604020202020204" charset="0"/>
                </a:rPr>
                <a:t> </a:t>
              </a:r>
              <a:r>
                <a:rPr lang="en-US" sz="2000" dirty="0" err="1">
                  <a:latin typeface="Ovo" panose="020B0604020202020204" charset="0"/>
                </a:rPr>
                <a:t>jantan</a:t>
              </a:r>
              <a:r>
                <a:rPr lang="en-US" sz="2000" dirty="0">
                  <a:latin typeface="Ovo" panose="020B0604020202020204" charset="0"/>
                </a:rPr>
                <a:t> (</a:t>
              </a:r>
              <a:r>
                <a:rPr lang="en-US" sz="2000" dirty="0" err="1">
                  <a:latin typeface="Ovo" panose="020B0604020202020204" charset="0"/>
                </a:rPr>
                <a:t>benang</a:t>
              </a:r>
              <a:r>
                <a:rPr lang="en-US" sz="2000" dirty="0">
                  <a:latin typeface="Ovo" panose="020B0604020202020204" charset="0"/>
                </a:rPr>
                <a:t> sari) </a:t>
              </a:r>
              <a:r>
                <a:rPr lang="en-US" sz="2000" dirty="0" err="1">
                  <a:latin typeface="Ovo" panose="020B0604020202020204" charset="0"/>
                </a:rPr>
                <a:t>dan</a:t>
              </a:r>
              <a:r>
                <a:rPr lang="en-US" sz="2000" dirty="0">
                  <a:latin typeface="Ovo" panose="020B0604020202020204" charset="0"/>
                </a:rPr>
                <a:t> </a:t>
              </a:r>
              <a:r>
                <a:rPr lang="en-US" sz="2000" dirty="0" err="1">
                  <a:latin typeface="Ovo" panose="020B0604020202020204" charset="0"/>
                </a:rPr>
                <a:t>alat</a:t>
              </a:r>
              <a:r>
                <a:rPr lang="en-US" sz="2000" dirty="0">
                  <a:latin typeface="Ovo" panose="020B0604020202020204" charset="0"/>
                </a:rPr>
                <a:t> </a:t>
              </a:r>
              <a:r>
                <a:rPr lang="en-US" sz="2000" dirty="0" err="1">
                  <a:latin typeface="Ovo" panose="020B0604020202020204" charset="0"/>
                </a:rPr>
                <a:t>kelamin</a:t>
              </a:r>
              <a:r>
                <a:rPr lang="en-US" sz="2000" dirty="0">
                  <a:latin typeface="Ovo" panose="020B0604020202020204" charset="0"/>
                </a:rPr>
                <a:t> </a:t>
              </a:r>
              <a:r>
                <a:rPr lang="en-US" sz="2000" dirty="0" err="1">
                  <a:latin typeface="Ovo" panose="020B0604020202020204" charset="0"/>
                </a:rPr>
                <a:t>betina</a:t>
              </a:r>
              <a:r>
                <a:rPr lang="en-US" sz="2000" dirty="0">
                  <a:latin typeface="Ovo" panose="020B0604020202020204" charset="0"/>
                </a:rPr>
                <a:t> (</a:t>
              </a:r>
              <a:r>
                <a:rPr lang="en-US" sz="2000" dirty="0" err="1">
                  <a:latin typeface="Ovo" panose="020B0604020202020204" charset="0"/>
                </a:rPr>
                <a:t>putik</a:t>
              </a:r>
              <a:r>
                <a:rPr lang="en-US" sz="2000" dirty="0">
                  <a:latin typeface="Ovo" panose="020B0604020202020204" charset="0"/>
                </a:rPr>
                <a:t>).).</a:t>
              </a:r>
              <a:endParaRPr lang="en-US" sz="2000" dirty="0">
                <a:solidFill>
                  <a:srgbClr val="202020"/>
                </a:solidFill>
                <a:latin typeface="Ovo" panose="020B0604020202020204" charset="0"/>
              </a:endParaRPr>
            </a:p>
          </p:txBody>
        </p:sp>
        <p:sp>
          <p:nvSpPr>
            <p:cNvPr id="13" name="TextBox 13"/>
            <p:cNvSpPr txBox="1"/>
            <p:nvPr/>
          </p:nvSpPr>
          <p:spPr>
            <a:xfrm>
              <a:off x="0" y="-28575"/>
              <a:ext cx="4984042" cy="508635"/>
            </a:xfrm>
            <a:prstGeom prst="rect">
              <a:avLst/>
            </a:prstGeom>
          </p:spPr>
          <p:txBody>
            <a:bodyPr lIns="0" tIns="0" rIns="0" bIns="0" rtlCol="0" anchor="t">
              <a:spAutoFit/>
            </a:bodyPr>
            <a:lstStyle/>
            <a:p>
              <a:pPr>
                <a:lnSpc>
                  <a:spcPts val="3120"/>
                </a:lnSpc>
              </a:pPr>
              <a:r>
                <a:rPr lang="en-US" sz="2400" dirty="0" err="1">
                  <a:solidFill>
                    <a:srgbClr val="3849A2"/>
                  </a:solidFill>
                  <a:latin typeface="Alata Bold"/>
                </a:rPr>
                <a:t>BUNGA</a:t>
              </a:r>
              <a:endParaRPr lang="en-US" sz="2400" dirty="0">
                <a:solidFill>
                  <a:srgbClr val="3849A2"/>
                </a:solidFill>
                <a:latin typeface="Alata Bold"/>
              </a:endParaRPr>
            </a:p>
          </p:txBody>
        </p:sp>
      </p:grpSp>
      <p:pic>
        <p:nvPicPr>
          <p:cNvPr id="4098" name="Picture 2" descr="Pengertian Daun Adalah : Fungsi, Struktur, Bagian dan Anatomi - Jagad.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723900"/>
            <a:ext cx="4342035" cy="434339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8"/>
          <p:cNvGrpSpPr/>
          <p:nvPr/>
        </p:nvGrpSpPr>
        <p:grpSpPr>
          <a:xfrm>
            <a:off x="5181600" y="5655469"/>
            <a:ext cx="3794739" cy="2466787"/>
            <a:chOff x="0" y="-28575"/>
            <a:chExt cx="5059652" cy="3289046"/>
          </a:xfrm>
        </p:grpSpPr>
        <p:sp>
          <p:nvSpPr>
            <p:cNvPr id="16" name="TextBox 9"/>
            <p:cNvSpPr txBox="1"/>
            <p:nvPr/>
          </p:nvSpPr>
          <p:spPr>
            <a:xfrm>
              <a:off x="1" y="1208629"/>
              <a:ext cx="5059651" cy="2051842"/>
            </a:xfrm>
            <a:prstGeom prst="rect">
              <a:avLst/>
            </a:prstGeom>
          </p:spPr>
          <p:txBody>
            <a:bodyPr wrap="square" lIns="0" tIns="0" rIns="0" bIns="0" rtlCol="0" anchor="t">
              <a:spAutoFit/>
            </a:bodyPr>
            <a:lstStyle/>
            <a:p>
              <a:pPr>
                <a:lnSpc>
                  <a:spcPts val="3000"/>
                </a:lnSpc>
              </a:pPr>
              <a:r>
                <a:rPr lang="en-US" sz="2000" dirty="0" err="1">
                  <a:latin typeface="Ovo" panose="020B0604020202020204" charset="0"/>
                </a:rPr>
                <a:t>Akar</a:t>
              </a:r>
              <a:r>
                <a:rPr lang="en-US" sz="2000" dirty="0">
                  <a:latin typeface="Ovo" panose="020B0604020202020204" charset="0"/>
                </a:rPr>
                <a:t> </a:t>
              </a:r>
              <a:r>
                <a:rPr lang="en-US" sz="2000" dirty="0" err="1">
                  <a:latin typeface="Ovo" panose="020B0604020202020204" charset="0"/>
                </a:rPr>
                <a:t>menambatkan</a:t>
              </a:r>
              <a:r>
                <a:rPr lang="en-US" sz="2000" dirty="0">
                  <a:latin typeface="Ovo" panose="020B0604020202020204" charset="0"/>
                </a:rPr>
                <a:t> </a:t>
              </a:r>
              <a:r>
                <a:rPr lang="en-US" sz="2000" dirty="0" err="1">
                  <a:latin typeface="Ovo" panose="020B0604020202020204" charset="0"/>
                </a:rPr>
                <a:t>tumbuhan</a:t>
              </a:r>
              <a:r>
                <a:rPr lang="en-US" sz="2000" dirty="0">
                  <a:latin typeface="Ovo" panose="020B0604020202020204" charset="0"/>
                </a:rPr>
                <a:t> di </a:t>
              </a:r>
              <a:r>
                <a:rPr lang="en-US" sz="2000" dirty="0" err="1">
                  <a:latin typeface="Ovo" panose="020B0604020202020204" charset="0"/>
                </a:rPr>
                <a:t>tanah</a:t>
              </a:r>
              <a:r>
                <a:rPr lang="en-US" sz="2000" dirty="0">
                  <a:latin typeface="Ovo" panose="020B0604020202020204" charset="0"/>
                </a:rPr>
                <a:t>, </a:t>
              </a:r>
              <a:r>
                <a:rPr lang="en-US" sz="2000" dirty="0" err="1">
                  <a:latin typeface="Ovo" panose="020B0604020202020204" charset="0"/>
                </a:rPr>
                <a:t>menyerap</a:t>
              </a:r>
              <a:r>
                <a:rPr lang="en-US" sz="2000" dirty="0">
                  <a:latin typeface="Ovo" panose="020B0604020202020204" charset="0"/>
                </a:rPr>
                <a:t> mineral </a:t>
              </a:r>
              <a:r>
                <a:rPr lang="en-US" sz="2000" dirty="0" err="1">
                  <a:latin typeface="Ovo" panose="020B0604020202020204" charset="0"/>
                </a:rPr>
                <a:t>dan</a:t>
              </a:r>
              <a:r>
                <a:rPr lang="en-US" sz="2000" dirty="0">
                  <a:latin typeface="Ovo" panose="020B0604020202020204" charset="0"/>
                </a:rPr>
                <a:t> air, </a:t>
              </a:r>
              <a:r>
                <a:rPr lang="en-US" sz="2000" dirty="0" err="1">
                  <a:latin typeface="Ovo" panose="020B0604020202020204" charset="0"/>
                </a:rPr>
                <a:t>menghantarkan</a:t>
              </a:r>
              <a:r>
                <a:rPr lang="en-US" sz="2000" dirty="0">
                  <a:latin typeface="Ovo" panose="020B0604020202020204" charset="0"/>
                </a:rPr>
                <a:t> air </a:t>
              </a:r>
              <a:r>
                <a:rPr lang="en-US" sz="2000" dirty="0" err="1">
                  <a:latin typeface="Ovo" panose="020B0604020202020204" charset="0"/>
                </a:rPr>
                <a:t>dan</a:t>
              </a:r>
              <a:r>
                <a:rPr lang="en-US" sz="2000" dirty="0">
                  <a:latin typeface="Ovo" panose="020B0604020202020204" charset="0"/>
                </a:rPr>
                <a:t> </a:t>
              </a:r>
              <a:r>
                <a:rPr lang="en-US" sz="2000" dirty="0" err="1">
                  <a:latin typeface="Ovo" panose="020B0604020202020204" charset="0"/>
                </a:rPr>
                <a:t>nutrien</a:t>
              </a:r>
              <a:r>
                <a:rPr lang="en-US" sz="2000" dirty="0">
                  <a:latin typeface="Ovo" panose="020B0604020202020204" charset="0"/>
                </a:rPr>
                <a:t> </a:t>
              </a:r>
              <a:r>
                <a:rPr lang="en-US" sz="2000" dirty="0" err="1">
                  <a:latin typeface="Ovo" panose="020B0604020202020204" charset="0"/>
                </a:rPr>
                <a:t>serta</a:t>
              </a:r>
              <a:r>
                <a:rPr lang="en-US" sz="2000" dirty="0">
                  <a:latin typeface="Ovo" panose="020B0604020202020204" charset="0"/>
                </a:rPr>
                <a:t> </a:t>
              </a:r>
              <a:r>
                <a:rPr lang="en-US" sz="2000" dirty="0" err="1">
                  <a:latin typeface="Ovo" panose="020B0604020202020204" charset="0"/>
                </a:rPr>
                <a:t>menyimpan</a:t>
              </a:r>
              <a:r>
                <a:rPr lang="en-US" sz="2000" dirty="0">
                  <a:latin typeface="Ovo" panose="020B0604020202020204" charset="0"/>
                </a:rPr>
                <a:t> </a:t>
              </a:r>
              <a:r>
                <a:rPr lang="en-US" sz="2000" dirty="0" err="1">
                  <a:latin typeface="Ovo" panose="020B0604020202020204" charset="0"/>
                </a:rPr>
                <a:t>makanan</a:t>
              </a:r>
              <a:r>
                <a:rPr lang="en-US" sz="2000" dirty="0">
                  <a:latin typeface="Ovo" panose="020B0604020202020204" charset="0"/>
                </a:rPr>
                <a:t>..</a:t>
              </a:r>
              <a:endParaRPr lang="en-US" sz="2000" dirty="0">
                <a:solidFill>
                  <a:srgbClr val="202020"/>
                </a:solidFill>
                <a:latin typeface="Ovo" panose="020B0604020202020204" charset="0"/>
              </a:endParaRPr>
            </a:p>
          </p:txBody>
        </p:sp>
        <p:sp>
          <p:nvSpPr>
            <p:cNvPr id="17" name="TextBox 10"/>
            <p:cNvSpPr txBox="1"/>
            <p:nvPr/>
          </p:nvSpPr>
          <p:spPr>
            <a:xfrm>
              <a:off x="0" y="-28575"/>
              <a:ext cx="4984042" cy="508635"/>
            </a:xfrm>
            <a:prstGeom prst="rect">
              <a:avLst/>
            </a:prstGeom>
          </p:spPr>
          <p:txBody>
            <a:bodyPr lIns="0" tIns="0" rIns="0" bIns="0" rtlCol="0" anchor="t">
              <a:spAutoFit/>
            </a:bodyPr>
            <a:lstStyle/>
            <a:p>
              <a:pPr>
                <a:lnSpc>
                  <a:spcPts val="3120"/>
                </a:lnSpc>
              </a:pPr>
              <a:r>
                <a:rPr lang="en-US" sz="2400" dirty="0" err="1">
                  <a:solidFill>
                    <a:srgbClr val="3849A2"/>
                  </a:solidFill>
                  <a:latin typeface="Alata Bold"/>
                </a:rPr>
                <a:t>AKAR</a:t>
              </a:r>
              <a:endParaRPr lang="en-US" sz="2400" dirty="0">
                <a:solidFill>
                  <a:srgbClr val="3849A2"/>
                </a:solidFill>
                <a:latin typeface="Alata Bold"/>
              </a:endParaRPr>
            </a:p>
          </p:txBody>
        </p:sp>
      </p:grpSp>
      <p:pic>
        <p:nvPicPr>
          <p:cNvPr id="2" name="Picture 1"/>
          <p:cNvPicPr>
            <a:picLocks noChangeAspect="1"/>
          </p:cNvPicPr>
          <p:nvPr/>
        </p:nvPicPr>
        <p:blipFill rotWithShape="1">
          <a:blip r:embed="rId3"/>
          <a:srcRect l="48243" t="30209" r="25988" b="20833"/>
          <a:stretch/>
        </p:blipFill>
        <p:spPr>
          <a:xfrm>
            <a:off x="4876800" y="818803"/>
            <a:ext cx="3352800" cy="4523243"/>
          </a:xfrm>
          <a:prstGeom prst="rect">
            <a:avLst/>
          </a:prstGeom>
        </p:spPr>
      </p:pic>
      <p:pic>
        <p:nvPicPr>
          <p:cNvPr id="18" name="Picture 17"/>
          <p:cNvPicPr>
            <a:picLocks noChangeAspect="1"/>
          </p:cNvPicPr>
          <p:nvPr/>
        </p:nvPicPr>
        <p:blipFill rotWithShape="1">
          <a:blip r:embed="rId4"/>
          <a:srcRect l="41801" t="41667" r="19546" b="23958"/>
          <a:stretch/>
        </p:blipFill>
        <p:spPr>
          <a:xfrm>
            <a:off x="8229600" y="2060130"/>
            <a:ext cx="5029200" cy="2514600"/>
          </a:xfrm>
          <a:prstGeom prst="rect">
            <a:avLst/>
          </a:prstGeom>
        </p:spPr>
      </p:pic>
      <p:pic>
        <p:nvPicPr>
          <p:cNvPr id="19" name="Picture 18"/>
          <p:cNvPicPr>
            <a:picLocks noChangeAspect="1"/>
          </p:cNvPicPr>
          <p:nvPr/>
        </p:nvPicPr>
        <p:blipFill rotWithShape="1">
          <a:blip r:embed="rId5"/>
          <a:srcRect l="48243" t="20833" r="26574" b="22917"/>
          <a:stretch/>
        </p:blipFill>
        <p:spPr>
          <a:xfrm>
            <a:off x="13655821" y="495300"/>
            <a:ext cx="3276601" cy="47917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DE2602-EC98-4628-B987-0D8C864FAB39}"/>
              </a:ext>
            </a:extLst>
          </p:cNvPr>
          <p:cNvPicPr>
            <a:picLocks noChangeAspect="1"/>
          </p:cNvPicPr>
          <p:nvPr/>
        </p:nvPicPr>
        <p:blipFill>
          <a:blip r:embed="rId2"/>
          <a:stretch>
            <a:fillRect/>
          </a:stretch>
        </p:blipFill>
        <p:spPr>
          <a:xfrm>
            <a:off x="838200" y="2138363"/>
            <a:ext cx="6946940" cy="3005137"/>
          </a:xfrm>
          <a:prstGeom prst="rect">
            <a:avLst/>
          </a:prstGeom>
        </p:spPr>
      </p:pic>
      <p:cxnSp>
        <p:nvCxnSpPr>
          <p:cNvPr id="4" name="Straight Connector 3">
            <a:extLst>
              <a:ext uri="{FF2B5EF4-FFF2-40B4-BE49-F238E27FC236}">
                <a16:creationId xmlns:a16="http://schemas.microsoft.com/office/drawing/2014/main" id="{286C7F8E-48D5-45D5-B3F4-B34FFFAE7A03}"/>
              </a:ext>
            </a:extLst>
          </p:cNvPr>
          <p:cNvCxnSpPr>
            <a:cxnSpLocks/>
          </p:cNvCxnSpPr>
          <p:nvPr/>
        </p:nvCxnSpPr>
        <p:spPr>
          <a:xfrm>
            <a:off x="8915400" y="1028700"/>
            <a:ext cx="0" cy="906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295A157-74FE-4B02-B243-CDD8ACA3EDA0}"/>
              </a:ext>
            </a:extLst>
          </p:cNvPr>
          <p:cNvSpPr txBox="1"/>
          <p:nvPr/>
        </p:nvSpPr>
        <p:spPr>
          <a:xfrm>
            <a:off x="1143000" y="1219200"/>
            <a:ext cx="2895595" cy="369332"/>
          </a:xfrm>
          <a:prstGeom prst="rect">
            <a:avLst/>
          </a:prstGeom>
          <a:noFill/>
        </p:spPr>
        <p:txBody>
          <a:bodyPr wrap="square" rtlCol="0">
            <a:spAutoFit/>
          </a:bodyPr>
          <a:lstStyle/>
          <a:p>
            <a:r>
              <a:rPr lang="en-US" dirty="0" err="1"/>
              <a:t>MORFOLOGI</a:t>
            </a:r>
            <a:r>
              <a:rPr lang="en-US" dirty="0"/>
              <a:t> </a:t>
            </a:r>
            <a:r>
              <a:rPr lang="en-US" dirty="0" err="1"/>
              <a:t>AKAR</a:t>
            </a:r>
            <a:endParaRPr lang="en-US" dirty="0"/>
          </a:p>
        </p:txBody>
      </p:sp>
      <p:sp>
        <p:nvSpPr>
          <p:cNvPr id="7" name="TextBox 6">
            <a:extLst>
              <a:ext uri="{FF2B5EF4-FFF2-40B4-BE49-F238E27FC236}">
                <a16:creationId xmlns:a16="http://schemas.microsoft.com/office/drawing/2014/main" id="{72660A95-DD45-4C88-A66A-E10D4BB4C137}"/>
              </a:ext>
            </a:extLst>
          </p:cNvPr>
          <p:cNvSpPr txBox="1"/>
          <p:nvPr/>
        </p:nvSpPr>
        <p:spPr>
          <a:xfrm>
            <a:off x="9393384" y="844034"/>
            <a:ext cx="1658916" cy="369332"/>
          </a:xfrm>
          <a:prstGeom prst="rect">
            <a:avLst/>
          </a:prstGeom>
          <a:noFill/>
        </p:spPr>
        <p:txBody>
          <a:bodyPr wrap="none" rtlCol="0">
            <a:spAutoFit/>
          </a:bodyPr>
          <a:lstStyle/>
          <a:p>
            <a:r>
              <a:rPr lang="en-US" dirty="0" err="1"/>
              <a:t>ANATOMI</a:t>
            </a:r>
            <a:r>
              <a:rPr lang="en-US" dirty="0"/>
              <a:t> </a:t>
            </a:r>
            <a:r>
              <a:rPr lang="en-US" dirty="0" err="1"/>
              <a:t>AKAR</a:t>
            </a:r>
            <a:endParaRPr lang="en-US" dirty="0"/>
          </a:p>
        </p:txBody>
      </p:sp>
      <p:sp>
        <p:nvSpPr>
          <p:cNvPr id="8" name="TextBox 7">
            <a:extLst>
              <a:ext uri="{FF2B5EF4-FFF2-40B4-BE49-F238E27FC236}">
                <a16:creationId xmlns:a16="http://schemas.microsoft.com/office/drawing/2014/main" id="{88F9DA6A-B2A2-4F9D-9AA5-081DD1F8DEF8}"/>
              </a:ext>
            </a:extLst>
          </p:cNvPr>
          <p:cNvSpPr txBox="1"/>
          <p:nvPr/>
        </p:nvSpPr>
        <p:spPr>
          <a:xfrm>
            <a:off x="838200" y="6362700"/>
            <a:ext cx="6946940" cy="1200329"/>
          </a:xfrm>
          <a:prstGeom prst="rect">
            <a:avLst/>
          </a:prstGeom>
          <a:noFill/>
        </p:spPr>
        <p:txBody>
          <a:bodyPr wrap="square" rtlCol="0">
            <a:spAutoFit/>
          </a:bodyPr>
          <a:lstStyle/>
          <a:p>
            <a:r>
              <a:rPr lang="en-US" b="0" i="0" dirty="0" err="1">
                <a:solidFill>
                  <a:srgbClr val="000000"/>
                </a:solidFill>
                <a:effectLst/>
                <a:latin typeface="-apple-system"/>
              </a:rPr>
              <a:t>Struktur</a:t>
            </a:r>
            <a:r>
              <a:rPr lang="en-US" b="0" i="0" dirty="0">
                <a:solidFill>
                  <a:srgbClr val="000000"/>
                </a:solidFill>
                <a:effectLst/>
                <a:latin typeface="-apple-system"/>
              </a:rPr>
              <a:t> </a:t>
            </a:r>
            <a:r>
              <a:rPr lang="en-US" b="0" i="0" dirty="0" err="1">
                <a:solidFill>
                  <a:srgbClr val="000000"/>
                </a:solidFill>
                <a:effectLst/>
                <a:latin typeface="-apple-system"/>
              </a:rPr>
              <a:t>luar</a:t>
            </a:r>
            <a:r>
              <a:rPr lang="en-US" b="0" i="0" dirty="0">
                <a:solidFill>
                  <a:srgbClr val="000000"/>
                </a:solidFill>
                <a:effectLst/>
                <a:latin typeface="-apple-system"/>
              </a:rPr>
              <a:t> </a:t>
            </a:r>
            <a:r>
              <a:rPr lang="en-US" b="0" i="0" dirty="0" err="1">
                <a:solidFill>
                  <a:srgbClr val="000000"/>
                </a:solidFill>
                <a:effectLst/>
                <a:latin typeface="-apple-system"/>
              </a:rPr>
              <a:t>akar</a:t>
            </a:r>
            <a:r>
              <a:rPr lang="en-US" b="0" i="0" dirty="0">
                <a:solidFill>
                  <a:srgbClr val="000000"/>
                </a:solidFill>
                <a:effectLst/>
                <a:latin typeface="-apple-system"/>
              </a:rPr>
              <a:t> </a:t>
            </a:r>
            <a:r>
              <a:rPr lang="en-US" b="0" i="0" dirty="0" err="1">
                <a:solidFill>
                  <a:srgbClr val="000000"/>
                </a:solidFill>
                <a:effectLst/>
                <a:latin typeface="-apple-system"/>
              </a:rPr>
              <a:t>terdiri</a:t>
            </a:r>
            <a:r>
              <a:rPr lang="en-US" b="0" i="0" dirty="0">
                <a:solidFill>
                  <a:srgbClr val="000000"/>
                </a:solidFill>
                <a:effectLst/>
                <a:latin typeface="-apple-system"/>
              </a:rPr>
              <a:t> </a:t>
            </a:r>
            <a:r>
              <a:rPr lang="en-US" b="0" i="0" dirty="0" err="1">
                <a:solidFill>
                  <a:srgbClr val="000000"/>
                </a:solidFill>
                <a:effectLst/>
                <a:latin typeface="-apple-system"/>
              </a:rPr>
              <a:t>atas</a:t>
            </a:r>
            <a:r>
              <a:rPr lang="en-US" b="0" i="0" dirty="0">
                <a:solidFill>
                  <a:srgbClr val="000000"/>
                </a:solidFill>
                <a:effectLst/>
                <a:latin typeface="-apple-system"/>
              </a:rPr>
              <a:t> </a:t>
            </a:r>
            <a:r>
              <a:rPr lang="en-US" b="1" i="0" dirty="0" err="1">
                <a:solidFill>
                  <a:srgbClr val="000000"/>
                </a:solidFill>
                <a:effectLst/>
                <a:latin typeface="-apple-system"/>
              </a:rPr>
              <a:t>akar</a:t>
            </a:r>
            <a:r>
              <a:rPr lang="en-US" b="1" i="0" dirty="0">
                <a:solidFill>
                  <a:srgbClr val="000000"/>
                </a:solidFill>
                <a:effectLst/>
                <a:latin typeface="-apple-system"/>
              </a:rPr>
              <a:t> lateral</a:t>
            </a:r>
            <a:r>
              <a:rPr lang="en-US" b="0" i="0" dirty="0">
                <a:solidFill>
                  <a:srgbClr val="000000"/>
                </a:solidFill>
                <a:effectLst/>
                <a:latin typeface="-apple-system"/>
              </a:rPr>
              <a:t>, </a:t>
            </a:r>
            <a:r>
              <a:rPr lang="en-US" b="1" i="0" dirty="0" err="1">
                <a:solidFill>
                  <a:srgbClr val="000000"/>
                </a:solidFill>
                <a:effectLst/>
                <a:latin typeface="-apple-system"/>
              </a:rPr>
              <a:t>akar</a:t>
            </a:r>
            <a:r>
              <a:rPr lang="en-US" b="1" i="0" dirty="0">
                <a:solidFill>
                  <a:srgbClr val="000000"/>
                </a:solidFill>
                <a:effectLst/>
                <a:latin typeface="-apple-system"/>
              </a:rPr>
              <a:t> primer</a:t>
            </a:r>
            <a:r>
              <a:rPr lang="en-US" b="0" i="0" dirty="0">
                <a:solidFill>
                  <a:srgbClr val="000000"/>
                </a:solidFill>
                <a:effectLst/>
                <a:latin typeface="-apple-system"/>
              </a:rPr>
              <a:t>, </a:t>
            </a:r>
            <a:r>
              <a:rPr lang="en-US" b="1" i="0" dirty="0" err="1">
                <a:solidFill>
                  <a:srgbClr val="000000"/>
                </a:solidFill>
                <a:effectLst/>
                <a:latin typeface="-apple-system"/>
              </a:rPr>
              <a:t>rambut</a:t>
            </a:r>
            <a:r>
              <a:rPr lang="en-US" b="1" i="0" dirty="0">
                <a:solidFill>
                  <a:srgbClr val="000000"/>
                </a:solidFill>
                <a:effectLst/>
                <a:latin typeface="-apple-system"/>
              </a:rPr>
              <a:t> </a:t>
            </a:r>
            <a:r>
              <a:rPr lang="en-US" b="1" i="0" dirty="0" err="1">
                <a:solidFill>
                  <a:srgbClr val="000000"/>
                </a:solidFill>
                <a:effectLst/>
                <a:latin typeface="-apple-system"/>
              </a:rPr>
              <a:t>akar</a:t>
            </a:r>
            <a:r>
              <a:rPr lang="en-US" b="0" i="0" dirty="0">
                <a:solidFill>
                  <a:srgbClr val="000000"/>
                </a:solidFill>
                <a:effectLst/>
                <a:latin typeface="-apple-system"/>
              </a:rPr>
              <a:t>, </a:t>
            </a:r>
            <a:r>
              <a:rPr lang="en-US" b="1" i="0" dirty="0" err="1">
                <a:solidFill>
                  <a:srgbClr val="000000"/>
                </a:solidFill>
                <a:effectLst/>
                <a:latin typeface="-apple-system"/>
              </a:rPr>
              <a:t>ujung</a:t>
            </a:r>
            <a:r>
              <a:rPr lang="en-US" b="1" i="0" dirty="0">
                <a:solidFill>
                  <a:srgbClr val="000000"/>
                </a:solidFill>
                <a:effectLst/>
                <a:latin typeface="-apple-system"/>
              </a:rPr>
              <a:t> </a:t>
            </a:r>
            <a:r>
              <a:rPr lang="en-US" b="1" i="0" dirty="0" err="1">
                <a:solidFill>
                  <a:srgbClr val="000000"/>
                </a:solidFill>
                <a:effectLst/>
                <a:latin typeface="-apple-system"/>
              </a:rPr>
              <a:t>akar</a:t>
            </a:r>
            <a:r>
              <a:rPr lang="en-US" b="0" i="0" dirty="0">
                <a:solidFill>
                  <a:srgbClr val="000000"/>
                </a:solidFill>
                <a:effectLst/>
                <a:latin typeface="-apple-system"/>
              </a:rPr>
              <a:t>, dan </a:t>
            </a:r>
            <a:r>
              <a:rPr lang="en-US" b="1" i="0" dirty="0">
                <a:solidFill>
                  <a:srgbClr val="000000"/>
                </a:solidFill>
                <a:effectLst/>
                <a:latin typeface="-apple-system"/>
              </a:rPr>
              <a:t>tudung </a:t>
            </a:r>
            <a:r>
              <a:rPr lang="en-US" b="1" i="0" dirty="0" err="1">
                <a:solidFill>
                  <a:srgbClr val="000000"/>
                </a:solidFill>
                <a:effectLst/>
                <a:latin typeface="-apple-system"/>
              </a:rPr>
              <a:t>akar</a:t>
            </a:r>
            <a:r>
              <a:rPr lang="en-US" b="0" i="0" dirty="0">
                <a:solidFill>
                  <a:srgbClr val="000000"/>
                </a:solidFill>
                <a:effectLst/>
                <a:latin typeface="-apple-system"/>
              </a:rPr>
              <a:t>. Tudung </a:t>
            </a:r>
            <a:r>
              <a:rPr lang="en-US" b="0" i="0" dirty="0" err="1">
                <a:solidFill>
                  <a:srgbClr val="000000"/>
                </a:solidFill>
                <a:effectLst/>
                <a:latin typeface="-apple-system"/>
              </a:rPr>
              <a:t>akar</a:t>
            </a:r>
            <a:r>
              <a:rPr lang="en-US" b="0" i="0" dirty="0">
                <a:solidFill>
                  <a:srgbClr val="000000"/>
                </a:solidFill>
                <a:effectLst/>
                <a:latin typeface="-apple-system"/>
              </a:rPr>
              <a:t> </a:t>
            </a:r>
            <a:r>
              <a:rPr lang="en-US" b="0" i="0" dirty="0" err="1">
                <a:solidFill>
                  <a:srgbClr val="000000"/>
                </a:solidFill>
                <a:effectLst/>
                <a:latin typeface="-apple-system"/>
              </a:rPr>
              <a:t>berfungsi</a:t>
            </a:r>
            <a:r>
              <a:rPr lang="en-US" b="0" i="0" dirty="0">
                <a:solidFill>
                  <a:srgbClr val="000000"/>
                </a:solidFill>
                <a:effectLst/>
                <a:latin typeface="-apple-system"/>
              </a:rPr>
              <a:t> </a:t>
            </a:r>
            <a:r>
              <a:rPr lang="en-US" b="0" i="0" dirty="0" err="1">
                <a:solidFill>
                  <a:srgbClr val="000000"/>
                </a:solidFill>
                <a:effectLst/>
                <a:latin typeface="-apple-system"/>
              </a:rPr>
              <a:t>sebagai</a:t>
            </a:r>
            <a:r>
              <a:rPr lang="en-US" b="0" i="0" dirty="0">
                <a:solidFill>
                  <a:srgbClr val="000000"/>
                </a:solidFill>
                <a:effectLst/>
                <a:latin typeface="-apple-system"/>
              </a:rPr>
              <a:t> </a:t>
            </a:r>
            <a:r>
              <a:rPr lang="en-US" b="0" i="0" dirty="0" err="1">
                <a:solidFill>
                  <a:srgbClr val="000000"/>
                </a:solidFill>
                <a:effectLst/>
                <a:latin typeface="-apple-system"/>
              </a:rPr>
              <a:t>pelindung</a:t>
            </a:r>
            <a:r>
              <a:rPr lang="en-US" b="0" i="0" dirty="0">
                <a:solidFill>
                  <a:srgbClr val="000000"/>
                </a:solidFill>
                <a:effectLst/>
                <a:latin typeface="-apple-system"/>
              </a:rPr>
              <a:t> </a:t>
            </a:r>
            <a:r>
              <a:rPr lang="en-US" b="1" i="0" u="none" strike="noStrike" dirty="0" err="1">
                <a:solidFill>
                  <a:srgbClr val="007BFF"/>
                </a:solidFill>
                <a:effectLst/>
                <a:latin typeface="-apple-system"/>
                <a:hlinkClick r:id="rId3"/>
              </a:rPr>
              <a:t>sel</a:t>
            </a:r>
            <a:r>
              <a:rPr lang="en-US" b="0" i="0" dirty="0">
                <a:solidFill>
                  <a:srgbClr val="000000"/>
                </a:solidFill>
                <a:effectLst/>
                <a:latin typeface="-apple-system"/>
              </a:rPr>
              <a:t> </a:t>
            </a:r>
            <a:r>
              <a:rPr lang="en-US" b="0" i="0" dirty="0" err="1">
                <a:solidFill>
                  <a:srgbClr val="000000"/>
                </a:solidFill>
                <a:effectLst/>
                <a:latin typeface="-apple-system"/>
              </a:rPr>
              <a:t>akar</a:t>
            </a:r>
            <a:r>
              <a:rPr lang="en-US" b="0" i="0" dirty="0">
                <a:solidFill>
                  <a:srgbClr val="000000"/>
                </a:solidFill>
                <a:effectLst/>
                <a:latin typeface="-apple-system"/>
              </a:rPr>
              <a:t> </a:t>
            </a:r>
            <a:r>
              <a:rPr lang="en-US" b="0" i="0" dirty="0" err="1">
                <a:solidFill>
                  <a:srgbClr val="000000"/>
                </a:solidFill>
                <a:effectLst/>
                <a:latin typeface="-apple-system"/>
              </a:rPr>
              <a:t>dari</a:t>
            </a:r>
            <a:r>
              <a:rPr lang="en-US" b="0" i="0" dirty="0">
                <a:solidFill>
                  <a:srgbClr val="000000"/>
                </a:solidFill>
                <a:effectLst/>
                <a:latin typeface="-apple-system"/>
              </a:rPr>
              <a:t> </a:t>
            </a:r>
            <a:r>
              <a:rPr lang="en-US" b="0" i="0" dirty="0" err="1">
                <a:solidFill>
                  <a:srgbClr val="000000"/>
                </a:solidFill>
                <a:effectLst/>
                <a:latin typeface="-apple-system"/>
              </a:rPr>
              <a:t>kerusakan</a:t>
            </a:r>
            <a:r>
              <a:rPr lang="en-US" b="0" i="0" dirty="0">
                <a:solidFill>
                  <a:srgbClr val="000000"/>
                </a:solidFill>
                <a:effectLst/>
                <a:latin typeface="-apple-system"/>
              </a:rPr>
              <a:t> </a:t>
            </a:r>
            <a:r>
              <a:rPr lang="en-US" b="0" i="0" dirty="0" err="1">
                <a:solidFill>
                  <a:srgbClr val="000000"/>
                </a:solidFill>
                <a:effectLst/>
                <a:latin typeface="-apple-system"/>
              </a:rPr>
              <a:t>saat</a:t>
            </a:r>
            <a:r>
              <a:rPr lang="en-US" b="0" i="0" dirty="0">
                <a:solidFill>
                  <a:srgbClr val="000000"/>
                </a:solidFill>
                <a:effectLst/>
                <a:latin typeface="-apple-system"/>
              </a:rPr>
              <a:t> </a:t>
            </a:r>
            <a:r>
              <a:rPr lang="en-US" b="0" i="0" dirty="0" err="1">
                <a:solidFill>
                  <a:srgbClr val="000000"/>
                </a:solidFill>
                <a:effectLst/>
                <a:latin typeface="-apple-system"/>
              </a:rPr>
              <a:t>menembus</a:t>
            </a:r>
            <a:r>
              <a:rPr lang="en-US" b="0" i="0" dirty="0">
                <a:solidFill>
                  <a:srgbClr val="000000"/>
                </a:solidFill>
                <a:effectLst/>
                <a:latin typeface="-apple-system"/>
              </a:rPr>
              <a:t> </a:t>
            </a:r>
            <a:r>
              <a:rPr lang="en-US" b="0" i="0" dirty="0" err="1">
                <a:solidFill>
                  <a:srgbClr val="000000"/>
                </a:solidFill>
                <a:effectLst/>
                <a:latin typeface="-apple-system"/>
              </a:rPr>
              <a:t>tanah</a:t>
            </a:r>
            <a:r>
              <a:rPr lang="en-US" b="0" i="0" dirty="0">
                <a:solidFill>
                  <a:srgbClr val="000000"/>
                </a:solidFill>
                <a:effectLst/>
                <a:latin typeface="-apple-system"/>
              </a:rPr>
              <a:t>, </a:t>
            </a:r>
            <a:r>
              <a:rPr lang="en-US" b="0" i="0" dirty="0" err="1">
                <a:solidFill>
                  <a:srgbClr val="000000"/>
                </a:solidFill>
                <a:effectLst/>
                <a:latin typeface="-apple-system"/>
              </a:rPr>
              <a:t>sedangkan</a:t>
            </a:r>
            <a:r>
              <a:rPr lang="en-US" b="0" i="0" dirty="0">
                <a:solidFill>
                  <a:srgbClr val="000000"/>
                </a:solidFill>
                <a:effectLst/>
                <a:latin typeface="-apple-system"/>
              </a:rPr>
              <a:t> </a:t>
            </a:r>
            <a:r>
              <a:rPr lang="en-US" b="0" i="0" dirty="0" err="1">
                <a:solidFill>
                  <a:srgbClr val="000000"/>
                </a:solidFill>
                <a:effectLst/>
                <a:latin typeface="-apple-system"/>
              </a:rPr>
              <a:t>rambut</a:t>
            </a:r>
            <a:r>
              <a:rPr lang="en-US" b="0" i="0" dirty="0">
                <a:solidFill>
                  <a:srgbClr val="000000"/>
                </a:solidFill>
                <a:effectLst/>
                <a:latin typeface="-apple-system"/>
              </a:rPr>
              <a:t> </a:t>
            </a:r>
            <a:r>
              <a:rPr lang="en-US" b="0" i="0" dirty="0" err="1">
                <a:solidFill>
                  <a:srgbClr val="000000"/>
                </a:solidFill>
                <a:effectLst/>
                <a:latin typeface="-apple-system"/>
              </a:rPr>
              <a:t>akar</a:t>
            </a:r>
            <a:r>
              <a:rPr lang="en-US" b="0" i="0" dirty="0">
                <a:solidFill>
                  <a:srgbClr val="000000"/>
                </a:solidFill>
                <a:effectLst/>
                <a:latin typeface="-apple-system"/>
              </a:rPr>
              <a:t> </a:t>
            </a:r>
            <a:r>
              <a:rPr lang="en-US" b="0" i="0" dirty="0" err="1">
                <a:solidFill>
                  <a:srgbClr val="000000"/>
                </a:solidFill>
                <a:effectLst/>
                <a:latin typeface="-apple-system"/>
              </a:rPr>
              <a:t>berperan</a:t>
            </a:r>
            <a:r>
              <a:rPr lang="en-US" b="0" i="0" dirty="0">
                <a:solidFill>
                  <a:srgbClr val="000000"/>
                </a:solidFill>
                <a:effectLst/>
                <a:latin typeface="-apple-system"/>
              </a:rPr>
              <a:t> </a:t>
            </a:r>
            <a:r>
              <a:rPr lang="en-US" b="0" i="0" dirty="0" err="1">
                <a:solidFill>
                  <a:srgbClr val="000000"/>
                </a:solidFill>
                <a:effectLst/>
                <a:latin typeface="-apple-system"/>
              </a:rPr>
              <a:t>dalam</a:t>
            </a:r>
            <a:r>
              <a:rPr lang="en-US" b="0" i="0" dirty="0">
                <a:solidFill>
                  <a:srgbClr val="000000"/>
                </a:solidFill>
                <a:effectLst/>
                <a:latin typeface="-apple-system"/>
              </a:rPr>
              <a:t> </a:t>
            </a:r>
            <a:r>
              <a:rPr lang="en-US" b="0" i="0" dirty="0" err="1">
                <a:solidFill>
                  <a:srgbClr val="000000"/>
                </a:solidFill>
                <a:effectLst/>
                <a:latin typeface="-apple-system"/>
              </a:rPr>
              <a:t>menyerap</a:t>
            </a:r>
            <a:r>
              <a:rPr lang="en-US" b="0" i="0" dirty="0">
                <a:solidFill>
                  <a:srgbClr val="000000"/>
                </a:solidFill>
                <a:effectLst/>
                <a:latin typeface="-apple-system"/>
              </a:rPr>
              <a:t> air dan mineral </a:t>
            </a:r>
            <a:r>
              <a:rPr lang="en-US" b="0" i="0" dirty="0" err="1">
                <a:solidFill>
                  <a:srgbClr val="000000"/>
                </a:solidFill>
                <a:effectLst/>
                <a:latin typeface="-apple-system"/>
              </a:rPr>
              <a:t>dalam</a:t>
            </a:r>
            <a:r>
              <a:rPr lang="en-US" b="0" i="0" dirty="0">
                <a:solidFill>
                  <a:srgbClr val="000000"/>
                </a:solidFill>
                <a:effectLst/>
                <a:latin typeface="-apple-system"/>
              </a:rPr>
              <a:t> </a:t>
            </a:r>
            <a:r>
              <a:rPr lang="en-US" b="0" i="0" dirty="0" err="1">
                <a:solidFill>
                  <a:srgbClr val="000000"/>
                </a:solidFill>
                <a:effectLst/>
                <a:latin typeface="-apple-system"/>
              </a:rPr>
              <a:t>tanah</a:t>
            </a:r>
            <a:endParaRPr lang="en-US" dirty="0"/>
          </a:p>
        </p:txBody>
      </p:sp>
      <p:pic>
        <p:nvPicPr>
          <p:cNvPr id="1026" name="Picture 2" descr="Struktur Anatomi Akar">
            <a:extLst>
              <a:ext uri="{FF2B5EF4-FFF2-40B4-BE49-F238E27FC236}">
                <a16:creationId xmlns:a16="http://schemas.microsoft.com/office/drawing/2014/main" id="{045D0766-971E-48E9-BD7B-D84B516689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948"/>
          <a:stretch/>
        </p:blipFill>
        <p:spPr bwMode="auto">
          <a:xfrm>
            <a:off x="9407239" y="1785545"/>
            <a:ext cx="7693371" cy="45459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ruktur Anatomi Organ Jaringan Epidermis, Korteks, Endodermis dan Silinder  Pusat (Stele) Pada Akar Tumbuhan Dikotil dan Monokotil - materiedukasi.com">
            <a:extLst>
              <a:ext uri="{FF2B5EF4-FFF2-40B4-BE49-F238E27FC236}">
                <a16:creationId xmlns:a16="http://schemas.microsoft.com/office/drawing/2014/main" id="{F83D4280-A2A5-4711-8FF5-9F7F9AADCB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5519" y="6153110"/>
            <a:ext cx="7693374" cy="375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56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5832" r="7097"/>
          <a:stretch>
            <a:fillRect/>
          </a:stretch>
        </p:blipFill>
        <p:spPr>
          <a:xfrm>
            <a:off x="1438455" y="1604756"/>
            <a:ext cx="4664734" cy="7077489"/>
          </a:xfrm>
          <a:prstGeom prst="rect">
            <a:avLst/>
          </a:prstGeom>
        </p:spPr>
      </p:pic>
      <p:grpSp>
        <p:nvGrpSpPr>
          <p:cNvPr id="3" name="Group 3"/>
          <p:cNvGrpSpPr/>
          <p:nvPr/>
        </p:nvGrpSpPr>
        <p:grpSpPr>
          <a:xfrm>
            <a:off x="7290105" y="2357776"/>
            <a:ext cx="9559440" cy="4319249"/>
            <a:chOff x="-27709" y="537026"/>
            <a:chExt cx="12745920" cy="5758998"/>
          </a:xfrm>
        </p:grpSpPr>
        <p:sp>
          <p:nvSpPr>
            <p:cNvPr id="4" name="AutoShape 4"/>
            <p:cNvSpPr/>
            <p:nvPr/>
          </p:nvSpPr>
          <p:spPr>
            <a:xfrm>
              <a:off x="-27709" y="6283324"/>
              <a:ext cx="12718211" cy="12700"/>
            </a:xfrm>
            <a:prstGeom prst="rect">
              <a:avLst/>
            </a:prstGeom>
            <a:solidFill>
              <a:srgbClr val="3D3D3D"/>
            </a:solidFill>
          </p:spPr>
        </p:sp>
        <p:sp>
          <p:nvSpPr>
            <p:cNvPr id="5" name="TextBox 5"/>
            <p:cNvSpPr txBox="1"/>
            <p:nvPr/>
          </p:nvSpPr>
          <p:spPr>
            <a:xfrm>
              <a:off x="-27709" y="537026"/>
              <a:ext cx="12718211" cy="5647956"/>
            </a:xfrm>
            <a:prstGeom prst="rect">
              <a:avLst/>
            </a:prstGeom>
          </p:spPr>
          <p:txBody>
            <a:bodyPr lIns="0" tIns="0" rIns="0" bIns="0" rtlCol="0" anchor="t">
              <a:spAutoFit/>
            </a:bodyPr>
            <a:lstStyle/>
            <a:p>
              <a:pPr>
                <a:lnSpc>
                  <a:spcPts val="11000"/>
                </a:lnSpc>
              </a:pPr>
              <a:r>
                <a:rPr lang="en-US" sz="10000" dirty="0" err="1">
                  <a:solidFill>
                    <a:srgbClr val="3849A2"/>
                  </a:solidFill>
                  <a:latin typeface="Ovo Bold"/>
                </a:rPr>
                <a:t>Mengapa</a:t>
              </a:r>
              <a:r>
                <a:rPr lang="en-US" sz="10000" dirty="0">
                  <a:solidFill>
                    <a:srgbClr val="3849A2"/>
                  </a:solidFill>
                  <a:latin typeface="Ovo Bold"/>
                </a:rPr>
                <a:t> </a:t>
              </a:r>
              <a:r>
                <a:rPr lang="en-US" sz="10000" dirty="0" err="1">
                  <a:solidFill>
                    <a:srgbClr val="3849A2"/>
                  </a:solidFill>
                  <a:latin typeface="Ovo Bold"/>
                </a:rPr>
                <a:t>penting</a:t>
              </a:r>
              <a:r>
                <a:rPr lang="en-US" sz="10000" dirty="0">
                  <a:solidFill>
                    <a:srgbClr val="3849A2"/>
                  </a:solidFill>
                  <a:latin typeface="Ovo Bold"/>
                </a:rPr>
                <a:t> </a:t>
              </a:r>
              <a:r>
                <a:rPr lang="en-US" sz="10000" dirty="0" err="1">
                  <a:solidFill>
                    <a:srgbClr val="3849A2"/>
                  </a:solidFill>
                  <a:latin typeface="Ovo Bold"/>
                </a:rPr>
                <a:t>belajar</a:t>
              </a:r>
              <a:r>
                <a:rPr lang="en-US" sz="10000" dirty="0">
                  <a:solidFill>
                    <a:srgbClr val="3849A2"/>
                  </a:solidFill>
                  <a:latin typeface="Ovo Bold"/>
                </a:rPr>
                <a:t> IPA?</a:t>
              </a:r>
            </a:p>
          </p:txBody>
        </p:sp>
        <p:sp>
          <p:nvSpPr>
            <p:cNvPr id="6" name="TextBox 6"/>
            <p:cNvSpPr txBox="1"/>
            <p:nvPr/>
          </p:nvSpPr>
          <p:spPr>
            <a:xfrm>
              <a:off x="0" y="5141644"/>
              <a:ext cx="12718211" cy="497487"/>
            </a:xfrm>
            <a:prstGeom prst="rect">
              <a:avLst/>
            </a:prstGeom>
          </p:spPr>
          <p:txBody>
            <a:bodyPr lIns="0" tIns="0" rIns="0" bIns="0" rtlCol="0" anchor="t">
              <a:spAutoFit/>
            </a:bodyPr>
            <a:lstStyle/>
            <a:p>
              <a:pPr>
                <a:lnSpc>
                  <a:spcPts val="3120"/>
                </a:lnSpc>
              </a:pPr>
              <a:r>
                <a:rPr lang="en-US" sz="2400" dirty="0">
                  <a:solidFill>
                    <a:srgbClr val="202020"/>
                  </a:solidFill>
                  <a:latin typeface="Alata Bold"/>
                </a:rPr>
                <a:t>.</a:t>
              </a:r>
            </a:p>
          </p:txBody>
        </p:sp>
      </p:grpSp>
    </p:spTree>
    <p:extLst>
      <p:ext uri="{BB962C8B-B14F-4D97-AF65-F5344CB8AC3E}">
        <p14:creationId xmlns:p14="http://schemas.microsoft.com/office/powerpoint/2010/main" val="107117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6C7F8E-48D5-45D5-B3F4-B34FFFAE7A03}"/>
              </a:ext>
            </a:extLst>
          </p:cNvPr>
          <p:cNvCxnSpPr>
            <a:cxnSpLocks/>
          </p:cNvCxnSpPr>
          <p:nvPr/>
        </p:nvCxnSpPr>
        <p:spPr>
          <a:xfrm>
            <a:off x="8915400" y="1028700"/>
            <a:ext cx="0" cy="906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295A157-74FE-4B02-B243-CDD8ACA3EDA0}"/>
              </a:ext>
            </a:extLst>
          </p:cNvPr>
          <p:cNvSpPr txBox="1"/>
          <p:nvPr/>
        </p:nvSpPr>
        <p:spPr>
          <a:xfrm>
            <a:off x="1066800" y="1213366"/>
            <a:ext cx="2895595" cy="369332"/>
          </a:xfrm>
          <a:prstGeom prst="rect">
            <a:avLst/>
          </a:prstGeom>
          <a:noFill/>
        </p:spPr>
        <p:txBody>
          <a:bodyPr wrap="square" rtlCol="0">
            <a:spAutoFit/>
          </a:bodyPr>
          <a:lstStyle/>
          <a:p>
            <a:r>
              <a:rPr lang="en-US" dirty="0" err="1"/>
              <a:t>MORFOLOGI</a:t>
            </a:r>
            <a:r>
              <a:rPr lang="en-US" dirty="0"/>
              <a:t> </a:t>
            </a:r>
            <a:r>
              <a:rPr lang="en-US" dirty="0" err="1"/>
              <a:t>BATANG</a:t>
            </a:r>
            <a:endParaRPr lang="en-US" dirty="0"/>
          </a:p>
        </p:txBody>
      </p:sp>
      <p:sp>
        <p:nvSpPr>
          <p:cNvPr id="7" name="TextBox 6">
            <a:extLst>
              <a:ext uri="{FF2B5EF4-FFF2-40B4-BE49-F238E27FC236}">
                <a16:creationId xmlns:a16="http://schemas.microsoft.com/office/drawing/2014/main" id="{72660A95-DD45-4C88-A66A-E10D4BB4C137}"/>
              </a:ext>
            </a:extLst>
          </p:cNvPr>
          <p:cNvSpPr txBox="1"/>
          <p:nvPr/>
        </p:nvSpPr>
        <p:spPr>
          <a:xfrm>
            <a:off x="9393384" y="844034"/>
            <a:ext cx="1907573" cy="369332"/>
          </a:xfrm>
          <a:prstGeom prst="rect">
            <a:avLst/>
          </a:prstGeom>
          <a:noFill/>
        </p:spPr>
        <p:txBody>
          <a:bodyPr wrap="none" rtlCol="0">
            <a:spAutoFit/>
          </a:bodyPr>
          <a:lstStyle/>
          <a:p>
            <a:r>
              <a:rPr lang="en-US" dirty="0" err="1"/>
              <a:t>ANATOMI</a:t>
            </a:r>
            <a:r>
              <a:rPr lang="en-US" dirty="0"/>
              <a:t> </a:t>
            </a:r>
            <a:r>
              <a:rPr lang="en-US" dirty="0" err="1"/>
              <a:t>BATANG</a:t>
            </a:r>
            <a:endParaRPr lang="en-US" dirty="0"/>
          </a:p>
        </p:txBody>
      </p:sp>
      <p:sp>
        <p:nvSpPr>
          <p:cNvPr id="8" name="TextBox 7">
            <a:extLst>
              <a:ext uri="{FF2B5EF4-FFF2-40B4-BE49-F238E27FC236}">
                <a16:creationId xmlns:a16="http://schemas.microsoft.com/office/drawing/2014/main" id="{88F9DA6A-B2A2-4F9D-9AA5-081DD1F8DEF8}"/>
              </a:ext>
            </a:extLst>
          </p:cNvPr>
          <p:cNvSpPr txBox="1"/>
          <p:nvPr/>
        </p:nvSpPr>
        <p:spPr>
          <a:xfrm>
            <a:off x="572908" y="6712708"/>
            <a:ext cx="6946940" cy="646331"/>
          </a:xfrm>
          <a:prstGeom prst="rect">
            <a:avLst/>
          </a:prstGeom>
          <a:noFill/>
        </p:spPr>
        <p:txBody>
          <a:bodyPr wrap="square" rtlCol="0">
            <a:spAutoFit/>
          </a:bodyPr>
          <a:lstStyle/>
          <a:p>
            <a:r>
              <a:rPr lang="en-US" b="0" i="0" dirty="0" err="1">
                <a:solidFill>
                  <a:srgbClr val="000000"/>
                </a:solidFill>
                <a:effectLst/>
                <a:latin typeface="-apple-system"/>
              </a:rPr>
              <a:t>Batang</a:t>
            </a:r>
            <a:r>
              <a:rPr lang="en-US" b="0" i="0" dirty="0">
                <a:solidFill>
                  <a:srgbClr val="000000"/>
                </a:solidFill>
                <a:effectLst/>
                <a:latin typeface="-apple-system"/>
              </a:rPr>
              <a:t> juga </a:t>
            </a:r>
            <a:r>
              <a:rPr lang="en-US" b="0" i="0" dirty="0" err="1">
                <a:solidFill>
                  <a:srgbClr val="000000"/>
                </a:solidFill>
                <a:effectLst/>
                <a:latin typeface="-apple-system"/>
              </a:rPr>
              <a:t>berfungsi</a:t>
            </a:r>
            <a:r>
              <a:rPr lang="en-US" b="0" i="0" dirty="0">
                <a:solidFill>
                  <a:srgbClr val="000000"/>
                </a:solidFill>
                <a:effectLst/>
                <a:latin typeface="-apple-system"/>
              </a:rPr>
              <a:t> </a:t>
            </a:r>
            <a:r>
              <a:rPr lang="en-US" b="0" i="0" dirty="0" err="1">
                <a:solidFill>
                  <a:srgbClr val="000000"/>
                </a:solidFill>
                <a:effectLst/>
                <a:latin typeface="-apple-system"/>
              </a:rPr>
              <a:t>sebagai</a:t>
            </a:r>
            <a:r>
              <a:rPr lang="en-US" b="0" i="0" dirty="0">
                <a:solidFill>
                  <a:srgbClr val="000000"/>
                </a:solidFill>
                <a:effectLst/>
                <a:latin typeface="-apple-system"/>
              </a:rPr>
              <a:t> </a:t>
            </a:r>
            <a:r>
              <a:rPr lang="en-US" b="1" i="0" dirty="0" err="1">
                <a:solidFill>
                  <a:srgbClr val="000000"/>
                </a:solidFill>
                <a:effectLst/>
                <a:latin typeface="-apple-system"/>
              </a:rPr>
              <a:t>tempat</a:t>
            </a:r>
            <a:r>
              <a:rPr lang="en-US" b="1" i="0" dirty="0">
                <a:solidFill>
                  <a:srgbClr val="000000"/>
                </a:solidFill>
                <a:effectLst/>
                <a:latin typeface="-apple-system"/>
              </a:rPr>
              <a:t> </a:t>
            </a:r>
            <a:r>
              <a:rPr lang="en-US" b="1" i="0" dirty="0" err="1">
                <a:solidFill>
                  <a:srgbClr val="000000"/>
                </a:solidFill>
                <a:effectLst/>
                <a:latin typeface="-apple-system"/>
              </a:rPr>
              <a:t>melekatnya</a:t>
            </a:r>
            <a:r>
              <a:rPr lang="en-US" b="1" i="0" dirty="0">
                <a:solidFill>
                  <a:srgbClr val="000000"/>
                </a:solidFill>
                <a:effectLst/>
                <a:latin typeface="-apple-system"/>
              </a:rPr>
              <a:t> </a:t>
            </a:r>
            <a:r>
              <a:rPr lang="en-US" b="1" i="0" dirty="0" err="1">
                <a:solidFill>
                  <a:srgbClr val="000000"/>
                </a:solidFill>
                <a:effectLst/>
                <a:latin typeface="-apple-system"/>
              </a:rPr>
              <a:t>daun</a:t>
            </a:r>
            <a:r>
              <a:rPr lang="en-US" b="1" i="0" dirty="0">
                <a:solidFill>
                  <a:srgbClr val="000000"/>
                </a:solidFill>
                <a:effectLst/>
                <a:latin typeface="-apple-system"/>
              </a:rPr>
              <a:t>, </a:t>
            </a:r>
            <a:r>
              <a:rPr lang="en-US" b="1" i="0" dirty="0" err="1">
                <a:solidFill>
                  <a:srgbClr val="000000"/>
                </a:solidFill>
                <a:effectLst/>
                <a:latin typeface="-apple-system"/>
              </a:rPr>
              <a:t>bunga</a:t>
            </a:r>
            <a:r>
              <a:rPr lang="en-US" b="1" i="0" dirty="0">
                <a:solidFill>
                  <a:srgbClr val="000000"/>
                </a:solidFill>
                <a:effectLst/>
                <a:latin typeface="-apple-system"/>
              </a:rPr>
              <a:t>, dan </a:t>
            </a:r>
            <a:r>
              <a:rPr lang="en-US" b="1" i="0" dirty="0" err="1">
                <a:solidFill>
                  <a:srgbClr val="000000"/>
                </a:solidFill>
                <a:effectLst/>
                <a:latin typeface="-apple-system"/>
              </a:rPr>
              <a:t>buah</a:t>
            </a:r>
            <a:r>
              <a:rPr lang="en-US" b="0" i="0" dirty="0">
                <a:solidFill>
                  <a:srgbClr val="000000"/>
                </a:solidFill>
                <a:effectLst/>
                <a:latin typeface="-apple-system"/>
              </a:rPr>
              <a:t>, </a:t>
            </a:r>
            <a:r>
              <a:rPr lang="en-US" b="0" i="0" dirty="0" err="1">
                <a:solidFill>
                  <a:srgbClr val="000000"/>
                </a:solidFill>
                <a:effectLst/>
                <a:latin typeface="-apple-system"/>
              </a:rPr>
              <a:t>serta</a:t>
            </a:r>
            <a:r>
              <a:rPr lang="en-US" b="0" i="0" dirty="0">
                <a:solidFill>
                  <a:srgbClr val="000000"/>
                </a:solidFill>
                <a:effectLst/>
                <a:latin typeface="-apple-system"/>
              </a:rPr>
              <a:t> </a:t>
            </a:r>
            <a:r>
              <a:rPr lang="en-US" b="0" i="0" dirty="0" err="1">
                <a:solidFill>
                  <a:srgbClr val="000000"/>
                </a:solidFill>
                <a:effectLst/>
                <a:latin typeface="-apple-system"/>
              </a:rPr>
              <a:t>sebagai</a:t>
            </a:r>
            <a:r>
              <a:rPr lang="en-US" b="0" i="0" dirty="0">
                <a:solidFill>
                  <a:srgbClr val="000000"/>
                </a:solidFill>
                <a:effectLst/>
                <a:latin typeface="-apple-system"/>
              </a:rPr>
              <a:t> </a:t>
            </a:r>
            <a:r>
              <a:rPr lang="en-US" b="1" i="0" dirty="0" err="1">
                <a:solidFill>
                  <a:srgbClr val="000000"/>
                </a:solidFill>
                <a:effectLst/>
                <a:latin typeface="-apple-system"/>
              </a:rPr>
              <a:t>tempat</a:t>
            </a:r>
            <a:r>
              <a:rPr lang="en-US" b="1" i="0" dirty="0">
                <a:solidFill>
                  <a:srgbClr val="000000"/>
                </a:solidFill>
                <a:effectLst/>
                <a:latin typeface="-apple-system"/>
              </a:rPr>
              <a:t> </a:t>
            </a:r>
            <a:r>
              <a:rPr lang="en-US" b="1" i="0" dirty="0" err="1">
                <a:solidFill>
                  <a:srgbClr val="000000"/>
                </a:solidFill>
                <a:effectLst/>
                <a:latin typeface="-apple-system"/>
              </a:rPr>
              <a:t>menyimpan</a:t>
            </a:r>
            <a:r>
              <a:rPr lang="en-US" b="1" i="0" dirty="0">
                <a:solidFill>
                  <a:srgbClr val="000000"/>
                </a:solidFill>
                <a:effectLst/>
                <a:latin typeface="-apple-system"/>
              </a:rPr>
              <a:t> </a:t>
            </a:r>
            <a:r>
              <a:rPr lang="en-US" b="1" i="0" dirty="0" err="1">
                <a:solidFill>
                  <a:srgbClr val="000000"/>
                </a:solidFill>
                <a:effectLst/>
                <a:latin typeface="-apple-system"/>
              </a:rPr>
              <a:t>cadangan</a:t>
            </a:r>
            <a:r>
              <a:rPr lang="en-US" b="1" i="0" dirty="0">
                <a:solidFill>
                  <a:srgbClr val="000000"/>
                </a:solidFill>
                <a:effectLst/>
                <a:latin typeface="-apple-system"/>
              </a:rPr>
              <a:t> </a:t>
            </a:r>
            <a:r>
              <a:rPr lang="en-US" b="1" i="0" dirty="0" err="1">
                <a:solidFill>
                  <a:srgbClr val="000000"/>
                </a:solidFill>
                <a:effectLst/>
                <a:latin typeface="-apple-system"/>
              </a:rPr>
              <a:t>makanan</a:t>
            </a:r>
            <a:r>
              <a:rPr lang="en-US" b="0" i="0" dirty="0">
                <a:solidFill>
                  <a:srgbClr val="000000"/>
                </a:solidFill>
                <a:effectLst/>
                <a:latin typeface="-apple-system"/>
              </a:rPr>
              <a:t>.</a:t>
            </a:r>
            <a:endParaRPr lang="en-US" dirty="0"/>
          </a:p>
        </p:txBody>
      </p:sp>
      <p:pic>
        <p:nvPicPr>
          <p:cNvPr id="2050" name="Picture 2" descr="Nodus dan Internodus pada Batang">
            <a:extLst>
              <a:ext uri="{FF2B5EF4-FFF2-40B4-BE49-F238E27FC236}">
                <a16:creationId xmlns:a16="http://schemas.microsoft.com/office/drawing/2014/main" id="{706A1C89-C2A7-4CEB-BB28-02563BE36E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01"/>
          <a:stretch/>
        </p:blipFill>
        <p:spPr bwMode="auto">
          <a:xfrm>
            <a:off x="1714505" y="2095499"/>
            <a:ext cx="5715000" cy="42360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CAA101A-7103-4D05-A74A-9549538266BC}"/>
              </a:ext>
            </a:extLst>
          </p:cNvPr>
          <p:cNvPicPr>
            <a:picLocks noChangeAspect="1"/>
          </p:cNvPicPr>
          <p:nvPr/>
        </p:nvPicPr>
        <p:blipFill rotWithShape="1">
          <a:blip r:embed="rId3"/>
          <a:srcRect t="16499"/>
          <a:stretch/>
        </p:blipFill>
        <p:spPr>
          <a:xfrm>
            <a:off x="9372601" y="1838469"/>
            <a:ext cx="8246916" cy="4590841"/>
          </a:xfrm>
          <a:prstGeom prst="rect">
            <a:avLst/>
          </a:prstGeom>
        </p:spPr>
      </p:pic>
      <p:pic>
        <p:nvPicPr>
          <p:cNvPr id="5" name="Picture 4">
            <a:extLst>
              <a:ext uri="{FF2B5EF4-FFF2-40B4-BE49-F238E27FC236}">
                <a16:creationId xmlns:a16="http://schemas.microsoft.com/office/drawing/2014/main" id="{F2CFABB7-80ED-4C1D-AD6D-5C6A4EA741AD}"/>
              </a:ext>
            </a:extLst>
          </p:cNvPr>
          <p:cNvPicPr>
            <a:picLocks noChangeAspect="1"/>
          </p:cNvPicPr>
          <p:nvPr/>
        </p:nvPicPr>
        <p:blipFill>
          <a:blip r:embed="rId4"/>
          <a:stretch>
            <a:fillRect/>
          </a:stretch>
        </p:blipFill>
        <p:spPr>
          <a:xfrm>
            <a:off x="9389978" y="6712709"/>
            <a:ext cx="7989746" cy="3067886"/>
          </a:xfrm>
          <a:prstGeom prst="rect">
            <a:avLst/>
          </a:prstGeom>
        </p:spPr>
      </p:pic>
    </p:spTree>
    <p:extLst>
      <p:ext uri="{BB962C8B-B14F-4D97-AF65-F5344CB8AC3E}">
        <p14:creationId xmlns:p14="http://schemas.microsoft.com/office/powerpoint/2010/main" val="974693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6C7F8E-48D5-45D5-B3F4-B34FFFAE7A03}"/>
              </a:ext>
            </a:extLst>
          </p:cNvPr>
          <p:cNvCxnSpPr>
            <a:cxnSpLocks/>
          </p:cNvCxnSpPr>
          <p:nvPr/>
        </p:nvCxnSpPr>
        <p:spPr>
          <a:xfrm>
            <a:off x="8915400" y="1028700"/>
            <a:ext cx="0" cy="906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295A157-74FE-4B02-B243-CDD8ACA3EDA0}"/>
              </a:ext>
            </a:extLst>
          </p:cNvPr>
          <p:cNvSpPr txBox="1"/>
          <p:nvPr/>
        </p:nvSpPr>
        <p:spPr>
          <a:xfrm>
            <a:off x="798434" y="385557"/>
            <a:ext cx="2895595" cy="369332"/>
          </a:xfrm>
          <a:prstGeom prst="rect">
            <a:avLst/>
          </a:prstGeom>
          <a:noFill/>
        </p:spPr>
        <p:txBody>
          <a:bodyPr wrap="square" rtlCol="0">
            <a:spAutoFit/>
          </a:bodyPr>
          <a:lstStyle/>
          <a:p>
            <a:r>
              <a:rPr lang="en-US" b="1" dirty="0" err="1"/>
              <a:t>MORFOLOGI</a:t>
            </a:r>
            <a:r>
              <a:rPr lang="en-US" b="1" dirty="0"/>
              <a:t> </a:t>
            </a:r>
            <a:r>
              <a:rPr lang="en-US" b="1" dirty="0" err="1"/>
              <a:t>DAUN</a:t>
            </a:r>
            <a:endParaRPr lang="en-US" b="1" dirty="0"/>
          </a:p>
        </p:txBody>
      </p:sp>
      <p:sp>
        <p:nvSpPr>
          <p:cNvPr id="7" name="TextBox 6">
            <a:extLst>
              <a:ext uri="{FF2B5EF4-FFF2-40B4-BE49-F238E27FC236}">
                <a16:creationId xmlns:a16="http://schemas.microsoft.com/office/drawing/2014/main" id="{72660A95-DD45-4C88-A66A-E10D4BB4C137}"/>
              </a:ext>
            </a:extLst>
          </p:cNvPr>
          <p:cNvSpPr txBox="1"/>
          <p:nvPr/>
        </p:nvSpPr>
        <p:spPr>
          <a:xfrm>
            <a:off x="9274983" y="385557"/>
            <a:ext cx="1755673" cy="369332"/>
          </a:xfrm>
          <a:prstGeom prst="rect">
            <a:avLst/>
          </a:prstGeom>
          <a:noFill/>
        </p:spPr>
        <p:txBody>
          <a:bodyPr wrap="none" rtlCol="0">
            <a:spAutoFit/>
          </a:bodyPr>
          <a:lstStyle/>
          <a:p>
            <a:r>
              <a:rPr lang="en-US" b="1" dirty="0" err="1"/>
              <a:t>ANATOMI</a:t>
            </a:r>
            <a:r>
              <a:rPr lang="en-US" b="1" dirty="0"/>
              <a:t> </a:t>
            </a:r>
            <a:r>
              <a:rPr lang="en-US" b="1" dirty="0" err="1"/>
              <a:t>DAUN</a:t>
            </a:r>
            <a:endParaRPr lang="en-US" b="1" dirty="0"/>
          </a:p>
        </p:txBody>
      </p:sp>
      <p:pic>
        <p:nvPicPr>
          <p:cNvPr id="3074" name="Picture 2" descr="Struktur Anatomi Daun">
            <a:extLst>
              <a:ext uri="{FF2B5EF4-FFF2-40B4-BE49-F238E27FC236}">
                <a16:creationId xmlns:a16="http://schemas.microsoft.com/office/drawing/2014/main" id="{A2F10BEC-4D41-44C9-B3B4-3992FB948D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74"/>
          <a:stretch/>
        </p:blipFill>
        <p:spPr bwMode="auto">
          <a:xfrm>
            <a:off x="419238" y="6134100"/>
            <a:ext cx="8232927"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90CE985-343C-4FEB-9B0F-3C9A7C2E2CC4}"/>
              </a:ext>
            </a:extLst>
          </p:cNvPr>
          <p:cNvPicPr>
            <a:picLocks noChangeAspect="1"/>
          </p:cNvPicPr>
          <p:nvPr/>
        </p:nvPicPr>
        <p:blipFill>
          <a:blip r:embed="rId3"/>
          <a:stretch>
            <a:fillRect/>
          </a:stretch>
        </p:blipFill>
        <p:spPr>
          <a:xfrm>
            <a:off x="798434" y="1198027"/>
            <a:ext cx="6480322" cy="4773673"/>
          </a:xfrm>
          <a:prstGeom prst="rect">
            <a:avLst/>
          </a:prstGeom>
        </p:spPr>
      </p:pic>
      <p:pic>
        <p:nvPicPr>
          <p:cNvPr id="10" name="Picture 9">
            <a:extLst>
              <a:ext uri="{FF2B5EF4-FFF2-40B4-BE49-F238E27FC236}">
                <a16:creationId xmlns:a16="http://schemas.microsoft.com/office/drawing/2014/main" id="{048964F2-FC6E-4376-8CE4-9109C9A75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9644" y="716789"/>
            <a:ext cx="6780131" cy="4572000"/>
          </a:xfrm>
          <a:prstGeom prst="rect">
            <a:avLst/>
          </a:prstGeom>
        </p:spPr>
      </p:pic>
      <p:pic>
        <p:nvPicPr>
          <p:cNvPr id="11" name="Picture 10">
            <a:extLst>
              <a:ext uri="{FF2B5EF4-FFF2-40B4-BE49-F238E27FC236}">
                <a16:creationId xmlns:a16="http://schemas.microsoft.com/office/drawing/2014/main" id="{3C2A8505-1C85-4B10-93C3-75D92D0D6573}"/>
              </a:ext>
            </a:extLst>
          </p:cNvPr>
          <p:cNvPicPr>
            <a:picLocks noChangeAspect="1"/>
          </p:cNvPicPr>
          <p:nvPr/>
        </p:nvPicPr>
        <p:blipFill>
          <a:blip r:embed="rId5"/>
          <a:stretch>
            <a:fillRect/>
          </a:stretch>
        </p:blipFill>
        <p:spPr>
          <a:xfrm>
            <a:off x="9064167" y="6134100"/>
            <a:ext cx="8860014" cy="4152900"/>
          </a:xfrm>
          <a:prstGeom prst="rect">
            <a:avLst/>
          </a:prstGeom>
        </p:spPr>
      </p:pic>
    </p:spTree>
    <p:extLst>
      <p:ext uri="{BB962C8B-B14F-4D97-AF65-F5344CB8AC3E}">
        <p14:creationId xmlns:p14="http://schemas.microsoft.com/office/powerpoint/2010/main" val="267366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BCC920-C204-4D68-967F-F27F66FEE4DE}"/>
              </a:ext>
            </a:extLst>
          </p:cNvPr>
          <p:cNvSpPr txBox="1"/>
          <p:nvPr/>
        </p:nvSpPr>
        <p:spPr>
          <a:xfrm>
            <a:off x="1828800" y="1028700"/>
            <a:ext cx="13792200" cy="8710077"/>
          </a:xfrm>
          <a:prstGeom prst="rect">
            <a:avLst/>
          </a:prstGeom>
          <a:noFill/>
        </p:spPr>
        <p:txBody>
          <a:bodyPr wrap="square" rtlCol="0">
            <a:spAutoFit/>
          </a:bodyPr>
          <a:lstStyle/>
          <a:p>
            <a:pPr marL="285750" indent="-285750" algn="l">
              <a:buFont typeface="Wingdings" panose="05000000000000000000" pitchFamily="2" charset="2"/>
              <a:buChar char="q"/>
            </a:pPr>
            <a:r>
              <a:rPr lang="en-US" sz="2800" b="0" i="0" dirty="0" err="1">
                <a:solidFill>
                  <a:srgbClr val="000000"/>
                </a:solidFill>
                <a:effectLst/>
                <a:latin typeface="Ovo" panose="020B0604020202020204" charset="0"/>
              </a:rPr>
              <a:t>Menimbulkan</a:t>
            </a:r>
            <a:r>
              <a:rPr lang="en-US" sz="2800" b="0" i="0" dirty="0">
                <a:solidFill>
                  <a:srgbClr val="000000"/>
                </a:solidFill>
                <a:effectLst/>
                <a:latin typeface="Ovo" panose="020B0604020202020204" charset="0"/>
              </a:rPr>
              <a:t> rasa </a:t>
            </a:r>
            <a:r>
              <a:rPr lang="en-US" sz="2800" b="0" i="0" dirty="0" err="1">
                <a:solidFill>
                  <a:srgbClr val="000000"/>
                </a:solidFill>
                <a:effectLst/>
                <a:latin typeface="Ovo" panose="020B0604020202020204" charset="0"/>
              </a:rPr>
              <a:t>ingin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tahu</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terhadap</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kondisi</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lingkungan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alam</a:t>
            </a:r>
            <a:r>
              <a:rPr lang="en-US" sz="2800" b="0" i="0" dirty="0">
                <a:solidFill>
                  <a:srgbClr val="000000"/>
                </a:solidFill>
                <a:effectLst/>
                <a:latin typeface="Ovo" panose="020B0604020202020204" charset="0"/>
              </a:rPr>
              <a:t>.</a:t>
            </a:r>
          </a:p>
          <a:p>
            <a:pPr marL="285750" indent="-285750" algn="l">
              <a:buFont typeface="Wingdings" panose="05000000000000000000" pitchFamily="2" charset="2"/>
              <a:buChar char="q"/>
            </a:pPr>
            <a:r>
              <a:rPr lang="en-US" sz="2800" b="0" i="0" dirty="0" err="1">
                <a:solidFill>
                  <a:srgbClr val="000000"/>
                </a:solidFill>
                <a:effectLst/>
                <a:latin typeface="Ovo" panose="020B0604020202020204" charset="0"/>
              </a:rPr>
              <a:t>Memberikan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wawasan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akan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konsep</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alam</a:t>
            </a:r>
            <a:r>
              <a:rPr lang="en-US" sz="2800" b="0" i="0" dirty="0">
                <a:solidFill>
                  <a:srgbClr val="000000"/>
                </a:solidFill>
                <a:effectLst/>
                <a:latin typeface="Ovo" panose="020B0604020202020204" charset="0"/>
              </a:rPr>
              <a:t> yang </a:t>
            </a:r>
            <a:r>
              <a:rPr lang="en-US" sz="2800" b="0" i="0" dirty="0" err="1">
                <a:solidFill>
                  <a:srgbClr val="000000"/>
                </a:solidFill>
                <a:effectLst/>
                <a:latin typeface="Ovo" panose="020B0604020202020204" charset="0"/>
              </a:rPr>
              <a:t>berguna</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dalam</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kehidupan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sehari-hari</a:t>
            </a:r>
            <a:r>
              <a:rPr lang="en-US" sz="2800" b="0" i="0" dirty="0">
                <a:solidFill>
                  <a:srgbClr val="000000"/>
                </a:solidFill>
                <a:effectLst/>
                <a:latin typeface="Ovo" panose="020B0604020202020204" charset="0"/>
              </a:rPr>
              <a:t>.</a:t>
            </a:r>
          </a:p>
          <a:p>
            <a:pPr marL="285750" indent="-285750" algn="l">
              <a:buFont typeface="Wingdings" panose="05000000000000000000" pitchFamily="2" charset="2"/>
              <a:buChar char="q"/>
            </a:pPr>
            <a:r>
              <a:rPr lang="en-US" sz="2800" b="0" i="0" dirty="0" err="1">
                <a:solidFill>
                  <a:srgbClr val="000000"/>
                </a:solidFill>
                <a:effectLst/>
                <a:latin typeface="Ovo" panose="020B0604020202020204" charset="0"/>
              </a:rPr>
              <a:t>Ikut</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menjaga</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merawat</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mengelola</a:t>
            </a:r>
            <a:r>
              <a:rPr lang="en-US" sz="2800" b="0" i="0" dirty="0">
                <a:solidFill>
                  <a:srgbClr val="000000"/>
                </a:solidFill>
                <a:effectLst/>
                <a:latin typeface="Ovo" panose="020B0604020202020204" charset="0"/>
              </a:rPr>
              <a:t>, dan </a:t>
            </a:r>
            <a:r>
              <a:rPr lang="en-US" sz="2800" b="0" i="0" dirty="0" err="1">
                <a:solidFill>
                  <a:srgbClr val="000000"/>
                </a:solidFill>
                <a:effectLst/>
                <a:latin typeface="Ovo" panose="020B0604020202020204" charset="0"/>
              </a:rPr>
              <a:t>melestarikan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alam</a:t>
            </a:r>
            <a:endParaRPr lang="en-US" sz="2800" b="0" i="0" dirty="0">
              <a:solidFill>
                <a:srgbClr val="000000"/>
              </a:solidFill>
              <a:effectLst/>
              <a:latin typeface="Ovo" panose="020B0604020202020204" charset="0"/>
            </a:endParaRPr>
          </a:p>
          <a:p>
            <a:pPr marL="285750" indent="-285750" algn="l">
              <a:buFont typeface="Wingdings" panose="05000000000000000000" pitchFamily="2" charset="2"/>
              <a:buChar char="q"/>
            </a:pPr>
            <a:r>
              <a:rPr lang="en-US" sz="2800" b="0" i="0" dirty="0" err="1">
                <a:solidFill>
                  <a:srgbClr val="000000"/>
                </a:solidFill>
                <a:effectLst/>
                <a:latin typeface="Ovo" panose="020B0604020202020204" charset="0"/>
              </a:rPr>
              <a:t>Mempunyai</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kemampuan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untuk</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mengembangkan</a:t>
            </a:r>
            <a:r>
              <a:rPr lang="en-US" sz="2800" b="0" i="0" dirty="0">
                <a:solidFill>
                  <a:srgbClr val="000000"/>
                </a:solidFill>
                <a:effectLst/>
                <a:latin typeface="Ovo" panose="020B0604020202020204" charset="0"/>
              </a:rPr>
              <a:t> ide-ide </a:t>
            </a:r>
            <a:r>
              <a:rPr lang="en-US" sz="2800" b="0" i="0" dirty="0" err="1">
                <a:solidFill>
                  <a:srgbClr val="000000"/>
                </a:solidFill>
                <a:effectLst/>
                <a:latin typeface="Ovo" panose="020B0604020202020204" charset="0"/>
              </a:rPr>
              <a:t>mengenai</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lingkungan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alam</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disekitar</a:t>
            </a:r>
            <a:r>
              <a:rPr lang="en-US" sz="2800" b="0" i="0" dirty="0">
                <a:solidFill>
                  <a:srgbClr val="000000"/>
                </a:solidFill>
                <a:effectLst/>
                <a:latin typeface="Ovo" panose="020B0604020202020204" charset="0"/>
              </a:rPr>
              <a:t>.</a:t>
            </a:r>
          </a:p>
          <a:p>
            <a:pPr marL="285750" indent="-285750" algn="l">
              <a:buFont typeface="Wingdings" panose="05000000000000000000" pitchFamily="2" charset="2"/>
              <a:buChar char="q"/>
            </a:pPr>
            <a:r>
              <a:rPr lang="en-US" sz="2800" b="0" i="0" dirty="0" err="1">
                <a:solidFill>
                  <a:srgbClr val="000000"/>
                </a:solidFill>
                <a:effectLst/>
                <a:latin typeface="Ovo" panose="020B0604020202020204" charset="0"/>
              </a:rPr>
              <a:t>Konsep</a:t>
            </a:r>
            <a:r>
              <a:rPr lang="en-US" sz="2800" b="0" i="0" dirty="0">
                <a:solidFill>
                  <a:srgbClr val="000000"/>
                </a:solidFill>
                <a:effectLst/>
                <a:latin typeface="Ovo" panose="020B0604020202020204" charset="0"/>
              </a:rPr>
              <a:t> yang </a:t>
            </a:r>
            <a:r>
              <a:rPr lang="en-US" sz="2800" b="0" i="0" dirty="0" err="1">
                <a:solidFill>
                  <a:srgbClr val="000000"/>
                </a:solidFill>
                <a:effectLst/>
                <a:latin typeface="Ovo" panose="020B0604020202020204" charset="0"/>
              </a:rPr>
              <a:t>ada</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dalam</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Ilmu</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Pengetahuan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Alam</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berguna</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untuk</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menjelaskan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berbagai</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peristiwa-peristiwa</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alam</a:t>
            </a:r>
            <a:r>
              <a:rPr lang="en-US" sz="2800" b="0" i="0" dirty="0">
                <a:solidFill>
                  <a:srgbClr val="000000"/>
                </a:solidFill>
                <a:effectLst/>
                <a:latin typeface="Ovo" panose="020B0604020202020204" charset="0"/>
              </a:rPr>
              <a:t> dan </a:t>
            </a:r>
            <a:r>
              <a:rPr lang="en-US" sz="2800" b="0" i="0" dirty="0" err="1">
                <a:solidFill>
                  <a:srgbClr val="000000"/>
                </a:solidFill>
                <a:effectLst/>
                <a:latin typeface="Ovo" panose="020B0604020202020204" charset="0"/>
              </a:rPr>
              <a:t>menemukan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cara</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untuk</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memecahkan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permasalahan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tersebut</a:t>
            </a:r>
            <a:r>
              <a:rPr lang="en-US" sz="2800" b="0" i="0" dirty="0">
                <a:solidFill>
                  <a:srgbClr val="000000"/>
                </a:solidFill>
                <a:effectLst/>
                <a:latin typeface="Ovo" panose="020B0604020202020204" charset="0"/>
              </a:rPr>
              <a:t>.</a:t>
            </a:r>
          </a:p>
          <a:p>
            <a:pPr marL="285750" indent="-285750" algn="l">
              <a:buFont typeface="Wingdings" panose="05000000000000000000" pitchFamily="2" charset="2"/>
              <a:buChar char="q"/>
            </a:pPr>
            <a:r>
              <a:rPr lang="en-US" sz="2800" b="0" i="0" dirty="0" err="1">
                <a:solidFill>
                  <a:srgbClr val="000000"/>
                </a:solidFill>
                <a:effectLst/>
                <a:latin typeface="Ovo" panose="020B0604020202020204" charset="0"/>
              </a:rPr>
              <a:t>Membangun</a:t>
            </a:r>
            <a:r>
              <a:rPr lang="en-US" sz="2800" b="0" i="0" dirty="0">
                <a:solidFill>
                  <a:srgbClr val="000000"/>
                </a:solidFill>
                <a:effectLst/>
                <a:latin typeface="Ovo" panose="020B0604020202020204" charset="0"/>
              </a:rPr>
              <a:t> rasa </a:t>
            </a:r>
            <a:r>
              <a:rPr lang="en-US" sz="2800" b="0" i="0" dirty="0" err="1">
                <a:solidFill>
                  <a:srgbClr val="000000"/>
                </a:solidFill>
                <a:effectLst/>
                <a:latin typeface="Ovo" panose="020B0604020202020204" charset="0"/>
              </a:rPr>
              <a:t>cinta</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terhadap</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alam</a:t>
            </a:r>
            <a:r>
              <a:rPr lang="en-US" sz="2800" b="0" i="0" dirty="0">
                <a:solidFill>
                  <a:srgbClr val="000000"/>
                </a:solidFill>
                <a:effectLst/>
                <a:latin typeface="Ovo" panose="020B0604020202020204" charset="0"/>
              </a:rPr>
              <a:t> yang </a:t>
            </a:r>
            <a:r>
              <a:rPr lang="en-US" sz="2800" b="0" i="0" dirty="0" err="1">
                <a:solidFill>
                  <a:srgbClr val="000000"/>
                </a:solidFill>
                <a:effectLst/>
                <a:latin typeface="Ovo" panose="020B0604020202020204" charset="0"/>
              </a:rPr>
              <a:t>telah</a:t>
            </a:r>
            <a:r>
              <a:rPr lang="en-US" sz="2800" b="0" i="0" dirty="0">
                <a:solidFill>
                  <a:srgbClr val="000000"/>
                </a:solidFill>
                <a:effectLst/>
                <a:latin typeface="Ovo" panose="020B0604020202020204" charset="0"/>
              </a:rPr>
              <a:t> di </a:t>
            </a:r>
            <a:r>
              <a:rPr lang="en-US" sz="2800" b="0" i="0" dirty="0" err="1">
                <a:solidFill>
                  <a:srgbClr val="000000"/>
                </a:solidFill>
                <a:effectLst/>
                <a:latin typeface="Ovo" panose="020B0604020202020204" charset="0"/>
              </a:rPr>
              <a:t>ciptakan</a:t>
            </a:r>
            <a:r>
              <a:rPr lang="en-US" sz="2800" b="0" i="0" dirty="0">
                <a:solidFill>
                  <a:srgbClr val="000000"/>
                </a:solidFill>
                <a:effectLst/>
                <a:latin typeface="Ovo" panose="020B0604020202020204" charset="0"/>
              </a:rPr>
              <a:t> oleh </a:t>
            </a:r>
            <a:r>
              <a:rPr lang="en-US" sz="2800" b="0" i="0" dirty="0" err="1">
                <a:solidFill>
                  <a:srgbClr val="000000"/>
                </a:solidFill>
                <a:effectLst/>
                <a:latin typeface="Ovo" panose="020B0604020202020204" charset="0"/>
              </a:rPr>
              <a:t>Tuhan</a:t>
            </a:r>
            <a:r>
              <a:rPr lang="en-US" sz="2800" b="0" i="0" dirty="0">
                <a:solidFill>
                  <a:srgbClr val="000000"/>
                </a:solidFill>
                <a:effectLst/>
                <a:latin typeface="Ovo" panose="020B0604020202020204" charset="0"/>
              </a:rPr>
              <a:t> Yang </a:t>
            </a:r>
            <a:r>
              <a:rPr lang="en-US" sz="2800" b="0" i="0" dirty="0" err="1">
                <a:solidFill>
                  <a:srgbClr val="000000"/>
                </a:solidFill>
                <a:effectLst/>
                <a:latin typeface="Ovo" panose="020B0604020202020204" charset="0"/>
              </a:rPr>
              <a:t>Maha</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Esa</a:t>
            </a:r>
            <a:r>
              <a:rPr lang="en-US" sz="2800" b="0" i="0" dirty="0">
                <a:solidFill>
                  <a:srgbClr val="000000"/>
                </a:solidFill>
                <a:effectLst/>
                <a:latin typeface="Ovo" panose="020B0604020202020204" charset="0"/>
              </a:rPr>
              <a:t>.</a:t>
            </a:r>
          </a:p>
          <a:p>
            <a:pPr marL="285750" indent="-285750" algn="l">
              <a:buFont typeface="Wingdings" panose="05000000000000000000" pitchFamily="2" charset="2"/>
              <a:buChar char="q"/>
            </a:pPr>
            <a:r>
              <a:rPr lang="en-US" sz="2800" b="0" i="0" dirty="0" err="1">
                <a:solidFill>
                  <a:srgbClr val="000000"/>
                </a:solidFill>
                <a:effectLst/>
                <a:latin typeface="Ovo" panose="020B0604020202020204" charset="0"/>
              </a:rPr>
              <a:t>Menyadari</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pentingnya</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peran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alam</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dalam</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kehidupan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sehari-hari</a:t>
            </a:r>
            <a:r>
              <a:rPr lang="en-US" sz="2800" b="0" i="0" dirty="0">
                <a:solidFill>
                  <a:srgbClr val="000000"/>
                </a:solidFill>
                <a:effectLst/>
                <a:latin typeface="Ovo" panose="020B0604020202020204" charset="0"/>
              </a:rPr>
              <a:t>.</a:t>
            </a:r>
          </a:p>
          <a:p>
            <a:pPr marL="285750" indent="-285750" algn="l">
              <a:buFont typeface="Wingdings" panose="05000000000000000000" pitchFamily="2" charset="2"/>
              <a:buChar char="q"/>
            </a:pPr>
            <a:r>
              <a:rPr lang="en-US" sz="2800" b="0" i="0" dirty="0" err="1">
                <a:solidFill>
                  <a:srgbClr val="000000"/>
                </a:solidFill>
                <a:effectLst/>
                <a:latin typeface="Ovo" panose="020B0604020202020204" charset="0"/>
              </a:rPr>
              <a:t>Dapat</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memberikan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pengetahuan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tentang</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teknologi</a:t>
            </a:r>
            <a:r>
              <a:rPr lang="en-US" sz="2800" b="0" i="0" dirty="0">
                <a:solidFill>
                  <a:srgbClr val="000000"/>
                </a:solidFill>
                <a:effectLst/>
                <a:latin typeface="Ovo" panose="020B0604020202020204" charset="0"/>
              </a:rPr>
              <a:t> dan </a:t>
            </a:r>
            <a:r>
              <a:rPr lang="en-US" sz="2800" b="0" i="0" dirty="0" err="1">
                <a:solidFill>
                  <a:srgbClr val="000000"/>
                </a:solidFill>
                <a:effectLst/>
                <a:latin typeface="Ovo" panose="020B0604020202020204" charset="0"/>
              </a:rPr>
              <a:t>dampak</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serta</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hubungannya</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dengan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kehidupan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manusia</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sehari-hari</a:t>
            </a:r>
            <a:r>
              <a:rPr lang="en-US" sz="2800" b="0" i="0" dirty="0">
                <a:solidFill>
                  <a:srgbClr val="000000"/>
                </a:solidFill>
                <a:effectLst/>
                <a:latin typeface="Ovo" panose="020B0604020202020204" charset="0"/>
              </a:rPr>
              <a:t>.</a:t>
            </a:r>
          </a:p>
          <a:p>
            <a:pPr marL="285750" indent="-285750" algn="l">
              <a:buFont typeface="Wingdings" panose="05000000000000000000" pitchFamily="2" charset="2"/>
              <a:buChar char="q"/>
            </a:pPr>
            <a:r>
              <a:rPr lang="en-US" sz="2800" b="0" i="0" dirty="0" err="1">
                <a:solidFill>
                  <a:srgbClr val="000000"/>
                </a:solidFill>
                <a:effectLst/>
                <a:latin typeface="Ovo" panose="020B0604020202020204" charset="0"/>
              </a:rPr>
              <a:t>Memberikan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Pengetahuan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untuk</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mengetahui</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perkembangan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makhluk</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hidup</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dari</a:t>
            </a:r>
            <a:r>
              <a:rPr lang="en-US" sz="2800" b="0" i="0" dirty="0">
                <a:solidFill>
                  <a:srgbClr val="000000"/>
                </a:solidFill>
                <a:effectLst/>
                <a:latin typeface="Ovo" panose="020B0604020202020204" charset="0"/>
              </a:rPr>
              <a:t> zaman </a:t>
            </a:r>
            <a:r>
              <a:rPr lang="en-US" sz="2800" b="0" i="0" dirty="0" err="1">
                <a:solidFill>
                  <a:srgbClr val="000000"/>
                </a:solidFill>
                <a:effectLst/>
                <a:latin typeface="Ovo" panose="020B0604020202020204" charset="0"/>
              </a:rPr>
              <a:t>ke</a:t>
            </a:r>
            <a:r>
              <a:rPr lang="en-US" sz="2800" b="0" i="0" dirty="0">
                <a:solidFill>
                  <a:srgbClr val="000000"/>
                </a:solidFill>
                <a:effectLst/>
                <a:latin typeface="Ovo" panose="020B0604020202020204" charset="0"/>
              </a:rPr>
              <a:t> zaman.</a:t>
            </a:r>
          </a:p>
          <a:p>
            <a:pPr marL="285750" indent="-285750" algn="l">
              <a:buFont typeface="Wingdings" panose="05000000000000000000" pitchFamily="2" charset="2"/>
              <a:buChar char="q"/>
            </a:pPr>
            <a:r>
              <a:rPr lang="en-US" sz="2800" b="0" i="0" dirty="0" err="1">
                <a:solidFill>
                  <a:srgbClr val="000000"/>
                </a:solidFill>
                <a:effectLst/>
                <a:latin typeface="Ovo" panose="020B0604020202020204" charset="0"/>
              </a:rPr>
              <a:t>Memberikan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pengetahuan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tentang</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perkembangan</a:t>
            </a:r>
            <a:r>
              <a:rPr lang="en-US" sz="2800" b="0" i="0" dirty="0">
                <a:solidFill>
                  <a:srgbClr val="000000"/>
                </a:solidFill>
                <a:effectLst/>
                <a:latin typeface="Ovo" panose="020B0604020202020204" charset="0"/>
              </a:rPr>
              <a:t> proses </a:t>
            </a:r>
            <a:r>
              <a:rPr lang="en-US" sz="2800" b="0" i="0" dirty="0" err="1">
                <a:solidFill>
                  <a:srgbClr val="000000"/>
                </a:solidFill>
                <a:effectLst/>
                <a:latin typeface="Ovo" panose="020B0604020202020204" charset="0"/>
              </a:rPr>
              <a:t>penciptaan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alam</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semesta</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hingga</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seperti</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saat</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ini</a:t>
            </a:r>
            <a:r>
              <a:rPr lang="en-US" sz="2800" b="0" i="0" dirty="0">
                <a:solidFill>
                  <a:srgbClr val="000000"/>
                </a:solidFill>
                <a:effectLst/>
                <a:latin typeface="Ovo" panose="020B0604020202020204" charset="0"/>
              </a:rPr>
              <a:t>.</a:t>
            </a:r>
          </a:p>
          <a:p>
            <a:pPr marL="285750" indent="-285750" algn="l">
              <a:buFont typeface="Wingdings" panose="05000000000000000000" pitchFamily="2" charset="2"/>
              <a:buChar char="q"/>
            </a:pPr>
            <a:r>
              <a:rPr lang="en-US" sz="2800" b="0" i="0" dirty="0" err="1">
                <a:solidFill>
                  <a:srgbClr val="000000"/>
                </a:solidFill>
                <a:effectLst/>
                <a:latin typeface="Ovo" panose="020B0604020202020204" charset="0"/>
              </a:rPr>
              <a:t>Membantu</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manusia</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dalam</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pengembangan</a:t>
            </a:r>
            <a:r>
              <a:rPr lang="en-US" sz="2800" b="0" i="0" dirty="0">
                <a:solidFill>
                  <a:srgbClr val="000000"/>
                </a:solidFill>
                <a:effectLst/>
                <a:latin typeface="Ovo" panose="020B0604020202020204" charset="0"/>
              </a:rPr>
              <a:t> </a:t>
            </a:r>
            <a:r>
              <a:rPr lang="en-US" sz="2800" b="0" i="0" dirty="0" err="1">
                <a:solidFill>
                  <a:srgbClr val="000000"/>
                </a:solidFill>
                <a:effectLst/>
                <a:latin typeface="Ovo" panose="020B0604020202020204" charset="0"/>
              </a:rPr>
              <a:t>IPTEK</a:t>
            </a:r>
            <a:r>
              <a:rPr lang="en-US" sz="2800" b="0" i="0" dirty="0">
                <a:solidFill>
                  <a:srgbClr val="000000"/>
                </a:solidFill>
                <a:effectLst/>
                <a:latin typeface="Ovo" panose="020B0604020202020204" charset="0"/>
              </a:rPr>
              <a:t>.</a:t>
            </a:r>
          </a:p>
          <a:p>
            <a:endParaRPr lang="en-US" sz="2800" dirty="0">
              <a:latin typeface="Ovo" panose="020B0604020202020204" charset="0"/>
            </a:endParaRPr>
          </a:p>
        </p:txBody>
      </p:sp>
    </p:spTree>
    <p:extLst>
      <p:ext uri="{BB962C8B-B14F-4D97-AF65-F5344CB8AC3E}">
        <p14:creationId xmlns:p14="http://schemas.microsoft.com/office/powerpoint/2010/main" val="1267345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267" t="25000" r="24003" b="16667"/>
          <a:stretch/>
        </p:blipFill>
        <p:spPr>
          <a:xfrm>
            <a:off x="-1" y="0"/>
            <a:ext cx="18960697" cy="11315700"/>
          </a:xfrm>
          <a:prstGeom prst="rect">
            <a:avLst/>
          </a:prstGeom>
        </p:spPr>
      </p:pic>
      <p:sp>
        <p:nvSpPr>
          <p:cNvPr id="3" name="TextBox 2"/>
          <p:cNvSpPr txBox="1"/>
          <p:nvPr/>
        </p:nvSpPr>
        <p:spPr>
          <a:xfrm flipH="1">
            <a:off x="9829800" y="7732455"/>
            <a:ext cx="13868400" cy="2554545"/>
          </a:xfrm>
          <a:prstGeom prst="rect">
            <a:avLst/>
          </a:prstGeom>
          <a:noFill/>
        </p:spPr>
        <p:txBody>
          <a:bodyPr wrap="square" rtlCol="0">
            <a:spAutoFit/>
          </a:bodyPr>
          <a:lstStyle/>
          <a:p>
            <a:r>
              <a:rPr lang="en-US" sz="8000" dirty="0" err="1">
                <a:solidFill>
                  <a:schemeClr val="bg1"/>
                </a:solidFill>
                <a:latin typeface="Kingthings Calligraphica Italic" panose="02000000000000000000" pitchFamily="2" charset="0"/>
              </a:rPr>
              <a:t>STRUKTUR</a:t>
            </a:r>
            <a:r>
              <a:rPr lang="en-US" sz="8000" dirty="0">
                <a:solidFill>
                  <a:schemeClr val="bg1"/>
                </a:solidFill>
                <a:latin typeface="Kingthings Calligraphica Italic" panose="02000000000000000000" pitchFamily="2" charset="0"/>
              </a:rPr>
              <a:t> DAN </a:t>
            </a:r>
            <a:r>
              <a:rPr lang="en-US" sz="8000" dirty="0" err="1">
                <a:solidFill>
                  <a:schemeClr val="bg1"/>
                </a:solidFill>
                <a:latin typeface="Kingthings Calligraphica Italic" panose="02000000000000000000" pitchFamily="2" charset="0"/>
              </a:rPr>
              <a:t>FUNGSI</a:t>
            </a:r>
            <a:r>
              <a:rPr lang="en-US" sz="8000" dirty="0">
                <a:solidFill>
                  <a:schemeClr val="bg1"/>
                </a:solidFill>
                <a:latin typeface="Kingthings Calligraphica Italic" panose="02000000000000000000" pitchFamily="2" charset="0"/>
              </a:rPr>
              <a:t> </a:t>
            </a:r>
          </a:p>
          <a:p>
            <a:r>
              <a:rPr lang="en-US" sz="8000" dirty="0" err="1">
                <a:solidFill>
                  <a:schemeClr val="bg1"/>
                </a:solidFill>
                <a:latin typeface="Kingthings Calligraphica Italic" panose="02000000000000000000" pitchFamily="2" charset="0"/>
              </a:rPr>
              <a:t>TUBUH</a:t>
            </a:r>
            <a:r>
              <a:rPr lang="en-US" sz="8000" dirty="0">
                <a:solidFill>
                  <a:schemeClr val="bg1"/>
                </a:solidFill>
                <a:latin typeface="Kingthings Calligraphica Italic" panose="02000000000000000000" pitchFamily="2" charset="0"/>
              </a:rPr>
              <a:t> </a:t>
            </a:r>
            <a:r>
              <a:rPr lang="en-US" sz="8000" dirty="0" err="1">
                <a:solidFill>
                  <a:schemeClr val="bg1"/>
                </a:solidFill>
                <a:latin typeface="Kingthings Calligraphica Italic" panose="02000000000000000000" pitchFamily="2" charset="0"/>
              </a:rPr>
              <a:t>TUMBUHAN</a:t>
            </a:r>
            <a:endParaRPr lang="en-US" sz="8000" dirty="0">
              <a:solidFill>
                <a:schemeClr val="bg1"/>
              </a:solidFill>
              <a:latin typeface="Kingthings Calligraphica Italic" panose="02000000000000000000" pitchFamily="2" charset="0"/>
            </a:endParaRPr>
          </a:p>
        </p:txBody>
      </p:sp>
    </p:spTree>
    <p:extLst>
      <p:ext uri="{BB962C8B-B14F-4D97-AF65-F5344CB8AC3E}">
        <p14:creationId xmlns:p14="http://schemas.microsoft.com/office/powerpoint/2010/main" val="49810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sp>
        <p:nvSpPr>
          <p:cNvPr id="3" name="AutoShape 3"/>
          <p:cNvSpPr/>
          <p:nvPr/>
        </p:nvSpPr>
        <p:spPr>
          <a:xfrm>
            <a:off x="7703258" y="1028700"/>
            <a:ext cx="9525" cy="8229600"/>
          </a:xfrm>
          <a:prstGeom prst="rect">
            <a:avLst/>
          </a:prstGeom>
          <a:solidFill>
            <a:srgbClr val="3D3D3D"/>
          </a:solidFill>
        </p:spPr>
      </p:sp>
      <p:grpSp>
        <p:nvGrpSpPr>
          <p:cNvPr id="4" name="Group 4"/>
          <p:cNvGrpSpPr/>
          <p:nvPr/>
        </p:nvGrpSpPr>
        <p:grpSpPr>
          <a:xfrm>
            <a:off x="7885528" y="954718"/>
            <a:ext cx="9372600" cy="8237264"/>
            <a:chOff x="-2184335" y="-1053020"/>
            <a:chExt cx="12496800" cy="10983019"/>
          </a:xfrm>
        </p:grpSpPr>
        <p:sp>
          <p:nvSpPr>
            <p:cNvPr id="5" name="TextBox 5"/>
            <p:cNvSpPr txBox="1"/>
            <p:nvPr/>
          </p:nvSpPr>
          <p:spPr>
            <a:xfrm>
              <a:off x="-2030372" y="-1053020"/>
              <a:ext cx="10072777" cy="512961"/>
            </a:xfrm>
            <a:prstGeom prst="rect">
              <a:avLst/>
            </a:prstGeom>
          </p:spPr>
          <p:txBody>
            <a:bodyPr lIns="0" tIns="0" rIns="0" bIns="0" rtlCol="0" anchor="t">
              <a:spAutoFit/>
            </a:bodyPr>
            <a:lstStyle/>
            <a:p>
              <a:pPr>
                <a:lnSpc>
                  <a:spcPts val="3000"/>
                </a:lnSpc>
              </a:pPr>
              <a:r>
                <a:rPr lang="en-US" sz="3200" b="1" spc="500" dirty="0" err="1">
                  <a:solidFill>
                    <a:srgbClr val="3D3D3D"/>
                  </a:solidFill>
                  <a:latin typeface="Alata Bold"/>
                </a:rPr>
                <a:t>Tujuan</a:t>
              </a:r>
              <a:r>
                <a:rPr lang="en-US" sz="3200" b="1" spc="500" dirty="0">
                  <a:solidFill>
                    <a:srgbClr val="3D3D3D"/>
                  </a:solidFill>
                  <a:latin typeface="Alata Bold"/>
                </a:rPr>
                <a:t> </a:t>
              </a:r>
              <a:r>
                <a:rPr lang="en-US" sz="3200" b="1" spc="500" dirty="0" err="1">
                  <a:solidFill>
                    <a:srgbClr val="3D3D3D"/>
                  </a:solidFill>
                  <a:latin typeface="Alata Bold"/>
                </a:rPr>
                <a:t>Pembelajaran</a:t>
              </a:r>
              <a:endParaRPr lang="en-US" sz="3200" b="1" spc="500" dirty="0">
                <a:solidFill>
                  <a:srgbClr val="3D3D3D"/>
                </a:solidFill>
                <a:latin typeface="Alata Bold"/>
              </a:endParaRPr>
            </a:p>
          </p:txBody>
        </p:sp>
        <p:sp>
          <p:nvSpPr>
            <p:cNvPr id="6" name="TextBox 6"/>
            <p:cNvSpPr txBox="1"/>
            <p:nvPr/>
          </p:nvSpPr>
          <p:spPr>
            <a:xfrm>
              <a:off x="-2184335" y="163223"/>
              <a:ext cx="12496800" cy="9766776"/>
            </a:xfrm>
            <a:prstGeom prst="rect">
              <a:avLst/>
            </a:prstGeom>
          </p:spPr>
          <p:txBody>
            <a:bodyPr wrap="square" lIns="0" tIns="0" rIns="0" bIns="0" rtlCol="0" anchor="t">
              <a:spAutoFit/>
            </a:bodyPr>
            <a:lstStyle/>
            <a:p>
              <a:pPr marL="285750" lvl="0" indent="-285750">
                <a:buFont typeface="Wingdings" panose="05000000000000000000" pitchFamily="2" charset="2"/>
                <a:buChar char="q"/>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Menjelaskan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pengertian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jaringan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pada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Tumbuhan</a:t>
              </a:r>
              <a:endParaRPr lang="en-US" sz="28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Membedakan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jaringan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dengan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jaringan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dewasa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pada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tumbuhan</a:t>
              </a:r>
              <a:endParaRPr lang="en-US" sz="28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Menjelaskan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karakteristik</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jaringan</a:t>
              </a:r>
              <a:r>
                <a:rPr lang="en-US" sz="2800" dirty="0">
                  <a:latin typeface="Arial" panose="020B0604020202020204" pitchFamily="34" charset="0"/>
                  <a:cs typeface="Arial" panose="020B0604020202020204" pitchFamily="34" charset="0"/>
                </a:rPr>
                <a:t> meristem</a:t>
              </a:r>
            </a:p>
            <a:p>
              <a:pPr marL="285750" lvl="0" indent="-285750">
                <a:buFont typeface="Wingdings" panose="05000000000000000000" pitchFamily="2" charset="2"/>
                <a:buChar char="q"/>
              </a:pPr>
              <a:r>
                <a:rPr lang="en-US" sz="2800" dirty="0"/>
                <a:t> </a:t>
              </a:r>
              <a:r>
                <a:rPr lang="en-US" sz="2800" dirty="0" err="1"/>
                <a:t>Menunjukkan</a:t>
              </a:r>
              <a:r>
                <a:rPr lang="en-US" sz="2800" dirty="0"/>
                <a:t> </a:t>
              </a:r>
              <a:r>
                <a:rPr lang="en-US" sz="2800" dirty="0" err="1"/>
                <a:t>letak</a:t>
              </a:r>
              <a:r>
                <a:rPr lang="en-US" sz="2800" dirty="0"/>
                <a:t> </a:t>
              </a:r>
              <a:r>
                <a:rPr lang="en-US" sz="2800" dirty="0" err="1"/>
                <a:t>jaringan</a:t>
              </a:r>
              <a:r>
                <a:rPr lang="en-US" sz="2800" dirty="0"/>
                <a:t> meristem </a:t>
              </a:r>
            </a:p>
            <a:p>
              <a:pPr marL="285750" lvl="0" indent="-285750">
                <a:buFont typeface="Wingdings" panose="05000000000000000000" pitchFamily="2" charset="2"/>
                <a:buChar char="q"/>
              </a:pPr>
              <a:r>
                <a:rPr lang="en-US" sz="2800" dirty="0"/>
                <a:t> </a:t>
              </a:r>
              <a:r>
                <a:rPr lang="en-US" sz="2800" dirty="0" err="1"/>
                <a:t>Mendeskripisikan</a:t>
              </a:r>
              <a:r>
                <a:rPr lang="en-US" sz="2800" dirty="0"/>
                <a:t> </a:t>
              </a:r>
              <a:r>
                <a:rPr lang="en-US" sz="2800" dirty="0" err="1"/>
                <a:t>jaringan</a:t>
              </a:r>
              <a:r>
                <a:rPr lang="en-US" sz="2800" dirty="0"/>
                <a:t> epidermis </a:t>
              </a:r>
            </a:p>
            <a:p>
              <a:pPr marL="285750" lvl="0" indent="-285750">
                <a:buFont typeface="Wingdings" panose="05000000000000000000" pitchFamily="2" charset="2"/>
                <a:buChar char="q"/>
              </a:pPr>
              <a:r>
                <a:rPr lang="en-US" sz="2800" dirty="0"/>
                <a:t> </a:t>
              </a:r>
              <a:r>
                <a:rPr lang="en-US" sz="2800" dirty="0" err="1"/>
                <a:t>Mendeskripsikan</a:t>
              </a:r>
              <a:r>
                <a:rPr lang="en-US" sz="2800" dirty="0"/>
                <a:t> </a:t>
              </a:r>
              <a:r>
                <a:rPr lang="en-US" sz="2800" dirty="0" err="1"/>
                <a:t>jaringan</a:t>
              </a:r>
              <a:r>
                <a:rPr lang="en-US" sz="2800" dirty="0"/>
                <a:t> </a:t>
              </a:r>
              <a:r>
                <a:rPr lang="en-US" sz="2800" dirty="0" err="1"/>
                <a:t>dasar</a:t>
              </a:r>
              <a:r>
                <a:rPr lang="en-US" sz="2800" dirty="0"/>
                <a:t> (</a:t>
              </a:r>
              <a:r>
                <a:rPr lang="en-US" sz="2800" dirty="0" err="1"/>
                <a:t>parenkim</a:t>
              </a:r>
              <a:r>
                <a:rPr lang="en-US" sz="2800" dirty="0"/>
                <a:t>)</a:t>
              </a:r>
            </a:p>
            <a:p>
              <a:pPr marL="285750" lvl="0" indent="-285750">
                <a:buFont typeface="Wingdings" panose="05000000000000000000" pitchFamily="2" charset="2"/>
                <a:buChar char="q"/>
              </a:pPr>
              <a:r>
                <a:rPr lang="en-US" sz="2800" dirty="0"/>
                <a:t> </a:t>
              </a:r>
              <a:r>
                <a:rPr lang="en-US" sz="2800" dirty="0" err="1"/>
                <a:t>Mendeskripsikan</a:t>
              </a:r>
              <a:r>
                <a:rPr lang="en-US" sz="2800" dirty="0"/>
                <a:t> </a:t>
              </a:r>
              <a:r>
                <a:rPr lang="en-US" sz="2800" dirty="0" err="1"/>
                <a:t>jaringan</a:t>
              </a:r>
              <a:r>
                <a:rPr lang="en-US" sz="2800" dirty="0"/>
                <a:t> </a:t>
              </a:r>
              <a:r>
                <a:rPr lang="en-US" sz="2800" dirty="0" err="1"/>
                <a:t>penguat</a:t>
              </a:r>
              <a:r>
                <a:rPr lang="en-US" sz="2800" dirty="0"/>
                <a:t> (</a:t>
              </a:r>
              <a:r>
                <a:rPr lang="en-US" sz="2800" dirty="0" err="1"/>
                <a:t>sklerenkim</a:t>
              </a:r>
              <a:r>
                <a:rPr lang="en-US" sz="2800" dirty="0"/>
                <a:t> </a:t>
              </a:r>
              <a:r>
                <a:rPr lang="en-US" sz="2800" dirty="0" err="1"/>
                <a:t>dan</a:t>
              </a:r>
              <a:r>
                <a:rPr lang="en-US" sz="2800" dirty="0"/>
                <a:t> </a:t>
              </a:r>
              <a:r>
                <a:rPr lang="en-US" sz="2800" dirty="0" err="1"/>
                <a:t>kolenkim</a:t>
              </a:r>
              <a:r>
                <a:rPr lang="en-US" sz="2800" dirty="0"/>
                <a:t>)</a:t>
              </a:r>
            </a:p>
            <a:p>
              <a:pPr marL="285750" lvl="0" indent="-285750">
                <a:buFont typeface="Wingdings" panose="05000000000000000000" pitchFamily="2" charset="2"/>
                <a:buChar char="q"/>
              </a:pPr>
              <a:r>
                <a:rPr lang="en-US" sz="2800" dirty="0"/>
                <a:t> </a:t>
              </a:r>
              <a:r>
                <a:rPr lang="en-US" sz="2800" dirty="0" err="1"/>
                <a:t>Membedakan</a:t>
              </a:r>
              <a:r>
                <a:rPr lang="en-US" sz="2800" dirty="0"/>
                <a:t> </a:t>
              </a:r>
              <a:r>
                <a:rPr lang="en-US" sz="2800" dirty="0" err="1"/>
                <a:t>antara</a:t>
              </a:r>
              <a:r>
                <a:rPr lang="en-US" sz="2800" dirty="0"/>
                <a:t> xylem </a:t>
              </a:r>
              <a:r>
                <a:rPr lang="en-US" sz="2800" dirty="0" err="1"/>
                <a:t>dengan</a:t>
              </a:r>
              <a:r>
                <a:rPr lang="en-US" sz="2800" dirty="0"/>
                <a:t> </a:t>
              </a:r>
              <a:r>
                <a:rPr lang="en-US" sz="2800" dirty="0" err="1"/>
                <a:t>floem</a:t>
              </a:r>
              <a:endParaRPr lang="en-US" sz="2800" dirty="0"/>
            </a:p>
            <a:p>
              <a:pPr marL="285750" lvl="0" indent="-285750">
                <a:buFont typeface="Wingdings" panose="05000000000000000000" pitchFamily="2" charset="2"/>
                <a:buChar char="q"/>
              </a:pPr>
              <a:r>
                <a:rPr lang="en-US" sz="2800" dirty="0"/>
                <a:t> </a:t>
              </a:r>
              <a:r>
                <a:rPr lang="en-US" sz="2800" dirty="0" err="1"/>
                <a:t>Menunjukkan</a:t>
              </a:r>
              <a:r>
                <a:rPr lang="en-US" sz="2800" dirty="0"/>
                <a:t> </a:t>
              </a:r>
              <a:r>
                <a:rPr lang="en-US" sz="2800" dirty="0" err="1"/>
                <a:t>bagian</a:t>
              </a:r>
              <a:r>
                <a:rPr lang="en-US" sz="2800" dirty="0"/>
                <a:t>- </a:t>
              </a:r>
              <a:r>
                <a:rPr lang="en-US" sz="2800" dirty="0" err="1"/>
                <a:t>bagian</a:t>
              </a:r>
              <a:r>
                <a:rPr lang="en-US" sz="2800" dirty="0"/>
                <a:t> </a:t>
              </a:r>
              <a:r>
                <a:rPr lang="en-US" sz="2800" dirty="0" err="1"/>
                <a:t>anatomi</a:t>
              </a:r>
              <a:r>
                <a:rPr lang="en-US" sz="2800" dirty="0"/>
                <a:t> </a:t>
              </a:r>
              <a:r>
                <a:rPr lang="en-US" sz="2800" dirty="0" err="1"/>
                <a:t>akar</a:t>
              </a:r>
              <a:endParaRPr lang="en-US" sz="2800" dirty="0"/>
            </a:p>
            <a:p>
              <a:pPr marL="285750" lvl="0" indent="-285750">
                <a:buFont typeface="Wingdings" panose="05000000000000000000" pitchFamily="2" charset="2"/>
                <a:buChar char="q"/>
              </a:pPr>
              <a:r>
                <a:rPr lang="en-US" sz="2800" dirty="0"/>
                <a:t> </a:t>
              </a:r>
              <a:r>
                <a:rPr lang="en-US" sz="2800" dirty="0" err="1"/>
                <a:t>Membedakan</a:t>
              </a:r>
              <a:r>
                <a:rPr lang="en-US" sz="2800" dirty="0"/>
                <a:t> </a:t>
              </a:r>
              <a:r>
                <a:rPr lang="en-US" sz="2800" dirty="0" err="1"/>
                <a:t>bagian-bagian</a:t>
              </a:r>
              <a:r>
                <a:rPr lang="en-US" sz="2800" dirty="0"/>
                <a:t> </a:t>
              </a:r>
              <a:r>
                <a:rPr lang="en-US" sz="2800" dirty="0" err="1"/>
                <a:t>anatomi</a:t>
              </a:r>
              <a:r>
                <a:rPr lang="en-US" sz="2800" dirty="0"/>
                <a:t> </a:t>
              </a:r>
              <a:r>
                <a:rPr lang="en-US" sz="2800" dirty="0" err="1"/>
                <a:t>akar</a:t>
              </a:r>
              <a:r>
                <a:rPr lang="en-US" sz="2800" dirty="0"/>
                <a:t> </a:t>
              </a:r>
              <a:r>
                <a:rPr lang="en-US" sz="2800" dirty="0" err="1"/>
                <a:t>monokotil</a:t>
              </a:r>
              <a:r>
                <a:rPr lang="en-US" sz="2800" dirty="0"/>
                <a:t> </a:t>
              </a:r>
              <a:r>
                <a:rPr lang="en-US" sz="2800" dirty="0" err="1"/>
                <a:t>dengan</a:t>
              </a:r>
              <a:r>
                <a:rPr lang="en-US" sz="2800" dirty="0"/>
                <a:t> </a:t>
              </a:r>
              <a:r>
                <a:rPr lang="en-US" sz="2800" dirty="0" err="1"/>
                <a:t>dikotil</a:t>
              </a:r>
              <a:endParaRPr lang="en-US" sz="2800" dirty="0"/>
            </a:p>
            <a:p>
              <a:pPr marL="285750" lvl="0" indent="-285750">
                <a:buFont typeface="Wingdings" panose="05000000000000000000" pitchFamily="2" charset="2"/>
                <a:buChar char="q"/>
              </a:pPr>
              <a:r>
                <a:rPr lang="en-US" sz="2800" dirty="0"/>
                <a:t> </a:t>
              </a:r>
              <a:r>
                <a:rPr lang="en-US" sz="2800" dirty="0" err="1"/>
                <a:t>Menunjukkan</a:t>
              </a:r>
              <a:r>
                <a:rPr lang="en-US" sz="2800" dirty="0"/>
                <a:t> </a:t>
              </a:r>
              <a:r>
                <a:rPr lang="en-US" sz="2800" dirty="0" err="1"/>
                <a:t>bagian</a:t>
              </a:r>
              <a:r>
                <a:rPr lang="en-US" sz="2800" dirty="0"/>
                <a:t> –</a:t>
              </a:r>
              <a:r>
                <a:rPr lang="en-US" sz="2800" dirty="0" err="1"/>
                <a:t>bagian</a:t>
              </a:r>
              <a:r>
                <a:rPr lang="en-US" sz="2800" dirty="0"/>
                <a:t> </a:t>
              </a:r>
              <a:r>
                <a:rPr lang="en-US" sz="2800" dirty="0" err="1"/>
                <a:t>antomi</a:t>
              </a:r>
              <a:r>
                <a:rPr lang="en-US" sz="2800" dirty="0"/>
                <a:t> </a:t>
              </a:r>
              <a:r>
                <a:rPr lang="en-US" sz="2800" dirty="0" err="1"/>
                <a:t>batang</a:t>
              </a:r>
              <a:endParaRPr lang="en-US" sz="2800" dirty="0"/>
            </a:p>
            <a:p>
              <a:pPr marL="285750" lvl="0" indent="-285750">
                <a:buFont typeface="Wingdings" panose="05000000000000000000" pitchFamily="2" charset="2"/>
                <a:buChar char="q"/>
              </a:pPr>
              <a:r>
                <a:rPr lang="en-US" sz="2800" dirty="0"/>
                <a:t> </a:t>
              </a:r>
              <a:r>
                <a:rPr lang="en-US" sz="2800" dirty="0" err="1"/>
                <a:t>Membedakan</a:t>
              </a:r>
              <a:r>
                <a:rPr lang="en-US" sz="2800" dirty="0"/>
                <a:t> </a:t>
              </a:r>
              <a:r>
                <a:rPr lang="en-US" sz="2800" dirty="0" err="1"/>
                <a:t>struktur</a:t>
              </a:r>
              <a:r>
                <a:rPr lang="en-US" sz="2800" dirty="0"/>
                <a:t> </a:t>
              </a:r>
              <a:r>
                <a:rPr lang="en-US" sz="2800" dirty="0" err="1"/>
                <a:t>batang</a:t>
              </a:r>
              <a:r>
                <a:rPr lang="en-US" sz="2800" dirty="0"/>
                <a:t> </a:t>
              </a:r>
              <a:r>
                <a:rPr lang="en-US" sz="2800" dirty="0" err="1"/>
                <a:t>monoktil</a:t>
              </a:r>
              <a:r>
                <a:rPr lang="en-US" sz="2800" dirty="0"/>
                <a:t> </a:t>
              </a:r>
              <a:r>
                <a:rPr lang="en-US" sz="2800" dirty="0" err="1"/>
                <a:t>dengan</a:t>
              </a:r>
              <a:r>
                <a:rPr lang="en-US" sz="2800" dirty="0"/>
                <a:t> </a:t>
              </a:r>
              <a:r>
                <a:rPr lang="en-US" sz="2800" dirty="0" err="1"/>
                <a:t>dikotil</a:t>
              </a:r>
              <a:endParaRPr lang="en-US" sz="2800" dirty="0"/>
            </a:p>
            <a:p>
              <a:pPr marL="285750" lvl="0" indent="-285750">
                <a:buFont typeface="Wingdings" panose="05000000000000000000" pitchFamily="2" charset="2"/>
                <a:buChar char="q"/>
              </a:pPr>
              <a:r>
                <a:rPr lang="en-US" sz="2800" dirty="0"/>
                <a:t> </a:t>
              </a:r>
              <a:r>
                <a:rPr lang="en-US" sz="2800" dirty="0" err="1"/>
                <a:t>Menunjukkan</a:t>
              </a:r>
              <a:r>
                <a:rPr lang="en-US" sz="2800" dirty="0"/>
                <a:t> </a:t>
              </a:r>
              <a:r>
                <a:rPr lang="en-US" sz="2800" dirty="0" err="1"/>
                <a:t>bagian</a:t>
              </a:r>
              <a:r>
                <a:rPr lang="en-US" sz="2800" dirty="0"/>
                <a:t>- </a:t>
              </a:r>
              <a:r>
                <a:rPr lang="en-US" sz="2800" dirty="0" err="1"/>
                <a:t>bagian</a:t>
              </a:r>
              <a:r>
                <a:rPr lang="en-US" sz="2800" dirty="0"/>
                <a:t> </a:t>
              </a:r>
              <a:r>
                <a:rPr lang="en-US" sz="2800" dirty="0" err="1"/>
                <a:t>anatomi</a:t>
              </a:r>
              <a:r>
                <a:rPr lang="en-US" sz="2800" dirty="0"/>
                <a:t> </a:t>
              </a:r>
              <a:r>
                <a:rPr lang="en-US" sz="2800" dirty="0" err="1"/>
                <a:t>dan</a:t>
              </a:r>
              <a:r>
                <a:rPr lang="en-US" sz="2800" dirty="0"/>
                <a:t> </a:t>
              </a:r>
              <a:r>
                <a:rPr lang="en-US" sz="2800" dirty="0" err="1"/>
                <a:t>morfologi</a:t>
              </a:r>
              <a:r>
                <a:rPr lang="en-US" sz="2800" dirty="0"/>
                <a:t> </a:t>
              </a:r>
              <a:r>
                <a:rPr lang="en-US" sz="2800" dirty="0" err="1"/>
                <a:t>daun</a:t>
              </a:r>
              <a:r>
                <a:rPr lang="en-US" sz="2800" dirty="0"/>
                <a:t>.</a:t>
              </a:r>
            </a:p>
            <a:p>
              <a:pPr marL="285750" lvl="0" indent="-285750">
                <a:buFont typeface="Wingdings" panose="05000000000000000000" pitchFamily="2" charset="2"/>
                <a:buChar char="q"/>
              </a:pPr>
              <a:r>
                <a:rPr lang="en-US" sz="28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Melakukan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pengamatan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morfologi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daun</a:t>
              </a:r>
              <a:endParaRPr lang="en-US" sz="2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endParaRPr lang="en-US" sz="2800" dirty="0">
                <a:solidFill>
                  <a:srgbClr val="202020"/>
                </a:solidFill>
                <a:latin typeface="Arial" panose="020B0604020202020204" pitchFamily="34" charset="0"/>
                <a:cs typeface="Arial" panose="020B0604020202020204" pitchFamily="34" charset="0"/>
              </a:endParaRPr>
            </a:p>
          </p:txBody>
        </p:sp>
      </p:grpSp>
      <p:pic>
        <p:nvPicPr>
          <p:cNvPr id="1028" name="Picture 4" descr="Latar Belakang, indah, keindahan, Kamboja, awal, lingkungan Hidup, bidang, dedaunan, taman, hijau, terpencil, mekong, alam, alam, padi, telapak tangan, lontar, menanam, musim, Gula, musim panas, simbol, putih, pohon, Desert Palm, pohon palem, tumbuh-tumbuhan, siwalan, arecales, kayu tanaman, Sabal palmetto, Elaeis, pinang, tanaman berbunga, Roystonea, langit, Attalea speciosa, kelapa, Tanaman terestrial, kelapa persik, kurma, Paurotis Palm, trop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1866900"/>
            <a:ext cx="7845425" cy="5884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sp>
        <p:nvSpPr>
          <p:cNvPr id="3" name="AutoShape 3"/>
          <p:cNvSpPr/>
          <p:nvPr/>
        </p:nvSpPr>
        <p:spPr>
          <a:xfrm>
            <a:off x="7703258" y="1028700"/>
            <a:ext cx="9525" cy="8229600"/>
          </a:xfrm>
          <a:prstGeom prst="rect">
            <a:avLst/>
          </a:prstGeom>
          <a:solidFill>
            <a:srgbClr val="3D3D3D"/>
          </a:solidFill>
        </p:spPr>
      </p:sp>
      <p:grpSp>
        <p:nvGrpSpPr>
          <p:cNvPr id="4" name="Group 4"/>
          <p:cNvGrpSpPr/>
          <p:nvPr/>
        </p:nvGrpSpPr>
        <p:grpSpPr>
          <a:xfrm>
            <a:off x="8001000" y="954718"/>
            <a:ext cx="9983701" cy="4032796"/>
            <a:chOff x="-2030372" y="-1053020"/>
            <a:chExt cx="13311601" cy="5377063"/>
          </a:xfrm>
        </p:grpSpPr>
        <p:sp>
          <p:nvSpPr>
            <p:cNvPr id="5" name="TextBox 5"/>
            <p:cNvSpPr txBox="1"/>
            <p:nvPr/>
          </p:nvSpPr>
          <p:spPr>
            <a:xfrm>
              <a:off x="-2030372" y="-1053020"/>
              <a:ext cx="10072777" cy="571524"/>
            </a:xfrm>
            <a:prstGeom prst="rect">
              <a:avLst/>
            </a:prstGeom>
          </p:spPr>
          <p:txBody>
            <a:bodyPr lIns="0" tIns="0" rIns="0" bIns="0" rtlCol="0" anchor="t">
              <a:spAutoFit/>
            </a:bodyPr>
            <a:lstStyle/>
            <a:p>
              <a:pPr>
                <a:lnSpc>
                  <a:spcPts val="3000"/>
                </a:lnSpc>
              </a:pPr>
              <a:r>
                <a:rPr lang="en-US" sz="4800" b="1" spc="500" dirty="0" err="1">
                  <a:solidFill>
                    <a:srgbClr val="3D3D3D"/>
                  </a:solidFill>
                  <a:latin typeface="Alata Bold"/>
                </a:rPr>
                <a:t>Pengertian</a:t>
              </a:r>
              <a:r>
                <a:rPr lang="en-US" sz="4800" b="1" spc="500" dirty="0">
                  <a:solidFill>
                    <a:srgbClr val="3D3D3D"/>
                  </a:solidFill>
                  <a:latin typeface="Alata Bold"/>
                </a:rPr>
                <a:t> </a:t>
              </a:r>
              <a:r>
                <a:rPr lang="en-US" sz="4800" b="1" spc="500" dirty="0" err="1">
                  <a:solidFill>
                    <a:srgbClr val="3D3D3D"/>
                  </a:solidFill>
                  <a:latin typeface="Alata Bold"/>
                </a:rPr>
                <a:t>Jaringan</a:t>
              </a:r>
              <a:r>
                <a:rPr lang="en-US" sz="4800" b="1" spc="500" dirty="0">
                  <a:solidFill>
                    <a:srgbClr val="3D3D3D"/>
                  </a:solidFill>
                  <a:latin typeface="Alata Bold"/>
                </a:rPr>
                <a:t> </a:t>
              </a:r>
            </a:p>
          </p:txBody>
        </p:sp>
        <p:sp>
          <p:nvSpPr>
            <p:cNvPr id="6" name="TextBox 6"/>
            <p:cNvSpPr txBox="1"/>
            <p:nvPr/>
          </p:nvSpPr>
          <p:spPr>
            <a:xfrm>
              <a:off x="-1215571" y="384502"/>
              <a:ext cx="12496800" cy="3939541"/>
            </a:xfrm>
            <a:prstGeom prst="rect">
              <a:avLst/>
            </a:prstGeom>
          </p:spPr>
          <p:txBody>
            <a:bodyPr wrap="square" lIns="0" tIns="0" rIns="0" bIns="0" rtlCol="0" anchor="t">
              <a:spAutoFit/>
            </a:bodyPr>
            <a:lstStyle/>
            <a:p>
              <a:pPr lvl="0"/>
              <a:endParaRPr lang="en-US" sz="4800" dirty="0">
                <a:latin typeface="Arial" panose="020B0604020202020204" pitchFamily="34" charset="0"/>
                <a:cs typeface="Arial" panose="020B0604020202020204" pitchFamily="34" charset="0"/>
              </a:endParaRPr>
            </a:p>
            <a:p>
              <a:pPr lvl="0"/>
              <a:r>
                <a:rPr lang="en-US" sz="4800" dirty="0"/>
                <a:t>“Kumpulan </a:t>
              </a:r>
              <a:r>
                <a:rPr lang="en-US" sz="4800" dirty="0" err="1"/>
                <a:t>sel-sel</a:t>
              </a:r>
              <a:r>
                <a:rPr lang="en-US" sz="4800" dirty="0"/>
                <a:t> (</a:t>
              </a:r>
              <a:r>
                <a:rPr lang="en-US" sz="4800" dirty="0" err="1"/>
                <a:t>protoplas</a:t>
              </a:r>
              <a:r>
                <a:rPr lang="en-US" sz="4800" dirty="0"/>
                <a:t> yang </a:t>
              </a:r>
              <a:r>
                <a:rPr lang="en-US" sz="4800" dirty="0" err="1"/>
                <a:t>berdinding</a:t>
              </a:r>
              <a:r>
                <a:rPr lang="en-US" sz="4800" dirty="0"/>
                <a:t>) yang </a:t>
              </a:r>
              <a:r>
                <a:rPr lang="en-US" sz="4800" dirty="0" err="1"/>
                <a:t>sama</a:t>
              </a:r>
              <a:r>
                <a:rPr lang="en-US" sz="4800" dirty="0"/>
                <a:t> </a:t>
              </a:r>
              <a:r>
                <a:rPr lang="en-US" sz="4800" dirty="0" err="1"/>
                <a:t>bentuk</a:t>
              </a:r>
              <a:r>
                <a:rPr lang="en-US" sz="4800" dirty="0"/>
                <a:t> </a:t>
              </a:r>
              <a:r>
                <a:rPr lang="en-US" sz="4800" dirty="0" err="1"/>
                <a:t>dan</a:t>
              </a:r>
              <a:r>
                <a:rPr lang="en-US" sz="4800" dirty="0"/>
                <a:t> </a:t>
              </a:r>
              <a:r>
                <a:rPr lang="en-US" sz="4800" dirty="0" err="1"/>
                <a:t>fungsinya</a:t>
              </a:r>
              <a:r>
                <a:rPr lang="en-US" sz="4800" dirty="0"/>
                <a:t>”</a:t>
              </a:r>
              <a:r>
                <a:rPr lang="en-US" sz="4800" dirty="0">
                  <a:latin typeface="Arial" panose="020B0604020202020204" pitchFamily="34" charset="0"/>
                  <a:cs typeface="Arial" panose="020B0604020202020204" pitchFamily="34" charset="0"/>
                </a:rPr>
                <a:t> </a:t>
              </a:r>
              <a:endParaRPr lang="en-US" sz="4800" dirty="0">
                <a:solidFill>
                  <a:srgbClr val="202020"/>
                </a:solidFill>
                <a:latin typeface="Arial" panose="020B0604020202020204" pitchFamily="34" charset="0"/>
                <a:cs typeface="Arial" panose="020B0604020202020204" pitchFamily="34" charset="0"/>
              </a:endParaRPr>
            </a:p>
          </p:txBody>
        </p:sp>
      </p:grpSp>
      <p:sp>
        <p:nvSpPr>
          <p:cNvPr id="9" name="TextBox 8"/>
          <p:cNvSpPr txBox="1"/>
          <p:nvPr/>
        </p:nvSpPr>
        <p:spPr>
          <a:xfrm>
            <a:off x="2117640" y="2019568"/>
            <a:ext cx="5883360" cy="6247864"/>
          </a:xfrm>
          <a:prstGeom prst="rect">
            <a:avLst/>
          </a:prstGeom>
          <a:noFill/>
        </p:spPr>
        <p:txBody>
          <a:bodyPr wrap="square" rtlCol="0">
            <a:spAutoFit/>
          </a:bodyPr>
          <a:lstStyle/>
          <a:p>
            <a:r>
              <a:rPr lang="en-US" sz="8000" dirty="0" err="1">
                <a:solidFill>
                  <a:srgbClr val="FF0000"/>
                </a:solidFill>
                <a:latin typeface="Ovo Bold"/>
              </a:rPr>
              <a:t>S</a:t>
            </a:r>
            <a:r>
              <a:rPr lang="en-US" sz="5400" dirty="0" err="1">
                <a:solidFill>
                  <a:schemeClr val="tx2"/>
                </a:solidFill>
                <a:latin typeface="Ovo Bold"/>
              </a:rPr>
              <a:t>el</a:t>
            </a:r>
            <a:endParaRPr lang="en-US" sz="5400" dirty="0">
              <a:solidFill>
                <a:schemeClr val="tx2"/>
              </a:solidFill>
              <a:latin typeface="Ovo Bold"/>
            </a:endParaRPr>
          </a:p>
          <a:p>
            <a:r>
              <a:rPr lang="en-US" sz="8000" dirty="0" err="1">
                <a:solidFill>
                  <a:srgbClr val="FF0000"/>
                </a:solidFill>
                <a:latin typeface="Ovo Bold"/>
              </a:rPr>
              <a:t>J</a:t>
            </a:r>
            <a:r>
              <a:rPr lang="en-US" sz="5400" dirty="0" err="1">
                <a:solidFill>
                  <a:schemeClr val="tx2"/>
                </a:solidFill>
                <a:latin typeface="Ovo Bold"/>
              </a:rPr>
              <a:t>aringan</a:t>
            </a:r>
            <a:endParaRPr lang="en-US" sz="5400" dirty="0">
              <a:solidFill>
                <a:schemeClr val="tx2"/>
              </a:solidFill>
              <a:latin typeface="Ovo Bold"/>
            </a:endParaRPr>
          </a:p>
          <a:p>
            <a:r>
              <a:rPr lang="en-US" sz="8000" dirty="0">
                <a:solidFill>
                  <a:srgbClr val="FF0000"/>
                </a:solidFill>
                <a:latin typeface="Ovo Bold"/>
              </a:rPr>
              <a:t>O</a:t>
            </a:r>
            <a:r>
              <a:rPr lang="en-US" sz="5400" dirty="0">
                <a:solidFill>
                  <a:schemeClr val="tx2"/>
                </a:solidFill>
                <a:latin typeface="Ovo Bold"/>
              </a:rPr>
              <a:t>rgan</a:t>
            </a:r>
          </a:p>
          <a:p>
            <a:r>
              <a:rPr lang="en-US" sz="8000" dirty="0" err="1">
                <a:solidFill>
                  <a:srgbClr val="FF0000"/>
                </a:solidFill>
                <a:latin typeface="Ovo Bold"/>
              </a:rPr>
              <a:t>S</a:t>
            </a:r>
            <a:r>
              <a:rPr lang="en-US" sz="5400" dirty="0" err="1">
                <a:solidFill>
                  <a:schemeClr val="tx2"/>
                </a:solidFill>
                <a:latin typeface="Ovo Bold"/>
              </a:rPr>
              <a:t>istem</a:t>
            </a:r>
            <a:r>
              <a:rPr lang="en-US" sz="5400" dirty="0">
                <a:solidFill>
                  <a:schemeClr val="tx2"/>
                </a:solidFill>
                <a:latin typeface="Ovo Bold"/>
              </a:rPr>
              <a:t> organ</a:t>
            </a:r>
          </a:p>
          <a:p>
            <a:r>
              <a:rPr lang="en-US" sz="8000" dirty="0" err="1">
                <a:solidFill>
                  <a:srgbClr val="FF0000"/>
                </a:solidFill>
                <a:latin typeface="Ovo Bold"/>
              </a:rPr>
              <a:t>O</a:t>
            </a:r>
            <a:r>
              <a:rPr lang="en-US" sz="5400" dirty="0" err="1">
                <a:solidFill>
                  <a:schemeClr val="tx2"/>
                </a:solidFill>
                <a:latin typeface="Ovo Bold"/>
              </a:rPr>
              <a:t>rganisme</a:t>
            </a:r>
            <a:endParaRPr lang="en-US" sz="5400" dirty="0">
              <a:solidFill>
                <a:schemeClr val="tx2"/>
              </a:solidFill>
              <a:latin typeface="Ovo Bold"/>
            </a:endParaRPr>
          </a:p>
        </p:txBody>
      </p:sp>
      <p:pic>
        <p:nvPicPr>
          <p:cNvPr id="8" name="Picture 7"/>
          <p:cNvPicPr>
            <a:picLocks noChangeAspect="1"/>
          </p:cNvPicPr>
          <p:nvPr/>
        </p:nvPicPr>
        <p:blipFill>
          <a:blip r:embed="rId2"/>
          <a:stretch>
            <a:fillRect/>
          </a:stretch>
        </p:blipFill>
        <p:spPr>
          <a:xfrm>
            <a:off x="10615972" y="5637012"/>
            <a:ext cx="7185994" cy="4410177"/>
          </a:xfrm>
          <a:prstGeom prst="rect">
            <a:avLst/>
          </a:prstGeom>
        </p:spPr>
      </p:pic>
    </p:spTree>
    <p:extLst>
      <p:ext uri="{BB962C8B-B14F-4D97-AF65-F5344CB8AC3E}">
        <p14:creationId xmlns:p14="http://schemas.microsoft.com/office/powerpoint/2010/main" val="2464448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sp>
        <p:nvSpPr>
          <p:cNvPr id="2" name="TextBox 2"/>
          <p:cNvSpPr txBox="1"/>
          <p:nvPr/>
        </p:nvSpPr>
        <p:spPr>
          <a:xfrm>
            <a:off x="1101495" y="5908928"/>
            <a:ext cx="5680305" cy="2962349"/>
          </a:xfrm>
          <a:prstGeom prst="rect">
            <a:avLst/>
          </a:prstGeom>
        </p:spPr>
        <p:txBody>
          <a:bodyPr wrap="square" lIns="0" tIns="0" rIns="0" bIns="0" rtlCol="0" anchor="t">
            <a:spAutoFit/>
          </a:bodyPr>
          <a:lstStyle/>
          <a:p>
            <a:pPr lvl="0">
              <a:lnSpc>
                <a:spcPts val="3300"/>
              </a:lnSpc>
              <a:spcBef>
                <a:spcPct val="0"/>
              </a:spcBef>
            </a:pPr>
            <a:r>
              <a:rPr lang="en-US" sz="2800" b="1" dirty="0" err="1">
                <a:latin typeface="Ovo" panose="020B0604020202020204" charset="0"/>
              </a:rPr>
              <a:t>Jaringan</a:t>
            </a:r>
            <a:r>
              <a:rPr lang="en-US" sz="2800" b="1" dirty="0">
                <a:latin typeface="Ovo" panose="020B0604020202020204" charset="0"/>
              </a:rPr>
              <a:t> </a:t>
            </a:r>
            <a:r>
              <a:rPr lang="en-US" sz="2800" b="1" dirty="0" err="1">
                <a:latin typeface="Ovo" panose="020B0604020202020204" charset="0"/>
              </a:rPr>
              <a:t>muda</a:t>
            </a:r>
            <a:r>
              <a:rPr lang="en-US" sz="2800" b="1" dirty="0">
                <a:latin typeface="Ovo" panose="020B0604020202020204" charset="0"/>
              </a:rPr>
              <a:t> </a:t>
            </a:r>
            <a:r>
              <a:rPr lang="en-US" sz="2800" dirty="0" err="1">
                <a:latin typeface="Ovo" panose="020B0604020202020204" charset="0"/>
              </a:rPr>
              <a:t>terdiri</a:t>
            </a:r>
            <a:r>
              <a:rPr lang="en-US" sz="2800" dirty="0">
                <a:latin typeface="Ovo" panose="020B0604020202020204" charset="0"/>
              </a:rPr>
              <a:t> </a:t>
            </a:r>
            <a:r>
              <a:rPr lang="en-US" sz="2800" dirty="0" err="1">
                <a:latin typeface="Ovo" panose="020B0604020202020204" charset="0"/>
              </a:rPr>
              <a:t>dari</a:t>
            </a:r>
            <a:r>
              <a:rPr lang="en-US" sz="2800" dirty="0">
                <a:latin typeface="Ovo" panose="020B0604020202020204" charset="0"/>
              </a:rPr>
              <a:t> </a:t>
            </a:r>
            <a:r>
              <a:rPr lang="en-US" sz="2800" dirty="0" err="1">
                <a:latin typeface="Ovo" panose="020B0604020202020204" charset="0"/>
              </a:rPr>
              <a:t>sel-sel</a:t>
            </a:r>
            <a:r>
              <a:rPr lang="en-US" sz="2800" dirty="0">
                <a:latin typeface="Ovo" panose="020B0604020202020204" charset="0"/>
              </a:rPr>
              <a:t> yang </a:t>
            </a:r>
            <a:r>
              <a:rPr lang="en-US" sz="2800" dirty="0" err="1">
                <a:latin typeface="Ovo" panose="020B0604020202020204" charset="0"/>
              </a:rPr>
              <a:t>masih</a:t>
            </a:r>
            <a:r>
              <a:rPr lang="en-US" sz="2800" dirty="0">
                <a:latin typeface="Ovo" panose="020B0604020202020204" charset="0"/>
              </a:rPr>
              <a:t> </a:t>
            </a:r>
            <a:r>
              <a:rPr lang="en-US" sz="2800" dirty="0" err="1">
                <a:latin typeface="Ovo" panose="020B0604020202020204" charset="0"/>
              </a:rPr>
              <a:t>embrional</a:t>
            </a:r>
            <a:r>
              <a:rPr lang="en-US" sz="2800" dirty="0">
                <a:latin typeface="Ovo" panose="020B0604020202020204" charset="0"/>
              </a:rPr>
              <a:t>, </a:t>
            </a:r>
            <a:r>
              <a:rPr lang="en-US" sz="2800" dirty="0" err="1">
                <a:latin typeface="Ovo" panose="020B0604020202020204" charset="0"/>
              </a:rPr>
              <a:t>dindingnya</a:t>
            </a:r>
            <a:r>
              <a:rPr lang="en-US" sz="2800" dirty="0">
                <a:latin typeface="Ovo" panose="020B0604020202020204" charset="0"/>
              </a:rPr>
              <a:t> tipis, kaya </a:t>
            </a:r>
            <a:r>
              <a:rPr lang="en-US" sz="2800" dirty="0" err="1">
                <a:latin typeface="Ovo" panose="020B0604020202020204" charset="0"/>
              </a:rPr>
              <a:t>akan</a:t>
            </a:r>
            <a:r>
              <a:rPr lang="en-US" sz="2800" dirty="0">
                <a:latin typeface="Ovo" panose="020B0604020202020204" charset="0"/>
              </a:rPr>
              <a:t> plasma, </a:t>
            </a:r>
            <a:r>
              <a:rPr lang="en-US" sz="2800" dirty="0" err="1">
                <a:latin typeface="Ovo" panose="020B0604020202020204" charset="0"/>
              </a:rPr>
              <a:t>vakuolanya</a:t>
            </a:r>
            <a:r>
              <a:rPr lang="en-US" sz="2800" dirty="0">
                <a:latin typeface="Ovo" panose="020B0604020202020204" charset="0"/>
              </a:rPr>
              <a:t> </a:t>
            </a:r>
            <a:r>
              <a:rPr lang="en-US" sz="2800" dirty="0" err="1">
                <a:latin typeface="Ovo" panose="020B0604020202020204" charset="0"/>
              </a:rPr>
              <a:t>kecil-kecil</a:t>
            </a:r>
            <a:r>
              <a:rPr lang="en-US" sz="2800" dirty="0">
                <a:latin typeface="Ovo" panose="020B0604020202020204" charset="0"/>
              </a:rPr>
              <a:t>. </a:t>
            </a:r>
            <a:r>
              <a:rPr lang="en-US" sz="2800" dirty="0" err="1">
                <a:latin typeface="Ovo" panose="020B0604020202020204" charset="0"/>
              </a:rPr>
              <a:t>Selsel</a:t>
            </a:r>
            <a:r>
              <a:rPr lang="en-US" sz="2800" dirty="0">
                <a:latin typeface="Ovo" panose="020B0604020202020204" charset="0"/>
              </a:rPr>
              <a:t> </a:t>
            </a:r>
            <a:r>
              <a:rPr lang="en-US" sz="2800" dirty="0" err="1">
                <a:latin typeface="Ovo" panose="020B0604020202020204" charset="0"/>
              </a:rPr>
              <a:t>jaringan</a:t>
            </a:r>
            <a:r>
              <a:rPr lang="en-US" sz="2800" dirty="0">
                <a:latin typeface="Ovo" panose="020B0604020202020204" charset="0"/>
              </a:rPr>
              <a:t> </a:t>
            </a:r>
            <a:r>
              <a:rPr lang="en-US" sz="2800" dirty="0" err="1">
                <a:latin typeface="Ovo" panose="020B0604020202020204" charset="0"/>
              </a:rPr>
              <a:t>ini</a:t>
            </a:r>
            <a:r>
              <a:rPr lang="en-US" sz="2800" dirty="0">
                <a:latin typeface="Ovo" panose="020B0604020202020204" charset="0"/>
              </a:rPr>
              <a:t> </a:t>
            </a:r>
            <a:r>
              <a:rPr lang="en-US" sz="2800" dirty="0" err="1">
                <a:latin typeface="Ovo" panose="020B0604020202020204" charset="0"/>
              </a:rPr>
              <a:t>bila</a:t>
            </a:r>
            <a:r>
              <a:rPr lang="en-US" sz="2800" dirty="0">
                <a:latin typeface="Ovo" panose="020B0604020202020204" charset="0"/>
              </a:rPr>
              <a:t> </a:t>
            </a:r>
            <a:r>
              <a:rPr lang="en-US" sz="2800" dirty="0" err="1">
                <a:latin typeface="Ovo" panose="020B0604020202020204" charset="0"/>
              </a:rPr>
              <a:t>dilihat</a:t>
            </a:r>
            <a:r>
              <a:rPr lang="en-US" sz="2800" dirty="0">
                <a:latin typeface="Ovo" panose="020B0604020202020204" charset="0"/>
              </a:rPr>
              <a:t> </a:t>
            </a:r>
            <a:r>
              <a:rPr lang="en-US" sz="2800" dirty="0" err="1">
                <a:latin typeface="Ovo" panose="020B0604020202020204" charset="0"/>
              </a:rPr>
              <a:t>dari</a:t>
            </a:r>
            <a:r>
              <a:rPr lang="en-US" sz="2800" dirty="0">
                <a:latin typeface="Ovo" panose="020B0604020202020204" charset="0"/>
              </a:rPr>
              <a:t> </a:t>
            </a:r>
            <a:r>
              <a:rPr lang="en-US" sz="2800" dirty="0" err="1">
                <a:latin typeface="Ovo" panose="020B0604020202020204" charset="0"/>
              </a:rPr>
              <a:t>segala</a:t>
            </a:r>
            <a:r>
              <a:rPr lang="en-US" sz="2800" dirty="0">
                <a:latin typeface="Ovo" panose="020B0604020202020204" charset="0"/>
              </a:rPr>
              <a:t> </a:t>
            </a:r>
            <a:r>
              <a:rPr lang="en-US" sz="2800" dirty="0" err="1">
                <a:latin typeface="Ovo" panose="020B0604020202020204" charset="0"/>
              </a:rPr>
              <a:t>arah</a:t>
            </a:r>
            <a:r>
              <a:rPr lang="en-US" sz="2800" dirty="0">
                <a:latin typeface="Ovo" panose="020B0604020202020204" charset="0"/>
              </a:rPr>
              <a:t> </a:t>
            </a:r>
            <a:r>
              <a:rPr lang="en-US" sz="2800" dirty="0" err="1">
                <a:latin typeface="Ovo" panose="020B0604020202020204" charset="0"/>
              </a:rPr>
              <a:t>kurang</a:t>
            </a:r>
            <a:r>
              <a:rPr lang="en-US" sz="2800" dirty="0">
                <a:latin typeface="Ovo" panose="020B0604020202020204" charset="0"/>
              </a:rPr>
              <a:t> </a:t>
            </a:r>
            <a:r>
              <a:rPr lang="en-US" sz="2800" dirty="0" err="1">
                <a:latin typeface="Ovo" panose="020B0604020202020204" charset="0"/>
              </a:rPr>
              <a:t>lebih</a:t>
            </a:r>
            <a:r>
              <a:rPr lang="en-US" sz="2800" dirty="0">
                <a:latin typeface="Ovo" panose="020B0604020202020204" charset="0"/>
              </a:rPr>
              <a:t> </a:t>
            </a:r>
            <a:r>
              <a:rPr lang="en-US" sz="2800" dirty="0" err="1">
                <a:latin typeface="Ovo" panose="020B0604020202020204" charset="0"/>
              </a:rPr>
              <a:t>sama</a:t>
            </a:r>
            <a:r>
              <a:rPr lang="en-US" sz="2800" dirty="0">
                <a:latin typeface="Ovo" panose="020B0604020202020204" charset="0"/>
              </a:rPr>
              <a:t> </a:t>
            </a:r>
            <a:r>
              <a:rPr lang="en-US" sz="2800" dirty="0" err="1">
                <a:latin typeface="Ovo" panose="020B0604020202020204" charset="0"/>
              </a:rPr>
              <a:t>besar</a:t>
            </a:r>
            <a:r>
              <a:rPr lang="en-US" sz="2800" dirty="0">
                <a:latin typeface="Ovo" panose="020B0604020202020204" charset="0"/>
              </a:rPr>
              <a:t>, </a:t>
            </a:r>
            <a:r>
              <a:rPr lang="en-US" sz="2800" dirty="0" err="1">
                <a:latin typeface="Ovo" panose="020B0604020202020204" charset="0"/>
              </a:rPr>
              <a:t>jadi</a:t>
            </a:r>
            <a:r>
              <a:rPr lang="en-US" sz="2800" dirty="0">
                <a:latin typeface="Ovo" panose="020B0604020202020204" charset="0"/>
              </a:rPr>
              <a:t> </a:t>
            </a:r>
            <a:r>
              <a:rPr lang="en-US" sz="2800" dirty="0" err="1">
                <a:latin typeface="Ovo" panose="020B0604020202020204" charset="0"/>
              </a:rPr>
              <a:t>bentuk</a:t>
            </a:r>
            <a:r>
              <a:rPr lang="en-US" sz="2800" dirty="0">
                <a:latin typeface="Ovo" panose="020B0604020202020204" charset="0"/>
              </a:rPr>
              <a:t> </a:t>
            </a:r>
            <a:r>
              <a:rPr lang="en-US" sz="2800" dirty="0" err="1">
                <a:latin typeface="Ovo" panose="020B0604020202020204" charset="0"/>
              </a:rPr>
              <a:t>sel</a:t>
            </a:r>
            <a:r>
              <a:rPr lang="en-US" sz="2800" dirty="0">
                <a:latin typeface="Ovo" panose="020B0604020202020204" charset="0"/>
              </a:rPr>
              <a:t> </a:t>
            </a:r>
            <a:r>
              <a:rPr lang="en-US" sz="2800" dirty="0" err="1">
                <a:latin typeface="Ovo" panose="020B0604020202020204" charset="0"/>
              </a:rPr>
              <a:t>seperti</a:t>
            </a:r>
            <a:r>
              <a:rPr lang="en-US" sz="2800" dirty="0">
                <a:latin typeface="Ovo" panose="020B0604020202020204" charset="0"/>
              </a:rPr>
              <a:t> </a:t>
            </a:r>
            <a:r>
              <a:rPr lang="en-US" sz="2800" dirty="0" err="1">
                <a:latin typeface="Ovo" panose="020B0604020202020204" charset="0"/>
              </a:rPr>
              <a:t>kubus</a:t>
            </a:r>
            <a:r>
              <a:rPr lang="en-US" sz="2800" dirty="0">
                <a:latin typeface="Ovo" panose="020B0604020202020204" charset="0"/>
              </a:rPr>
              <a:t>.</a:t>
            </a:r>
            <a:r>
              <a:rPr lang="en-US" sz="2800" u="none" dirty="0">
                <a:solidFill>
                  <a:srgbClr val="202020"/>
                </a:solidFill>
                <a:latin typeface="Ovo" panose="020B0604020202020204" charset="0"/>
              </a:rPr>
              <a:t>.</a:t>
            </a:r>
          </a:p>
        </p:txBody>
      </p:sp>
      <p:sp>
        <p:nvSpPr>
          <p:cNvPr id="3" name="TextBox 3"/>
          <p:cNvSpPr txBox="1"/>
          <p:nvPr/>
        </p:nvSpPr>
        <p:spPr>
          <a:xfrm>
            <a:off x="7593614" y="5895669"/>
            <a:ext cx="6655786" cy="2962349"/>
          </a:xfrm>
          <a:prstGeom prst="rect">
            <a:avLst/>
          </a:prstGeom>
        </p:spPr>
        <p:txBody>
          <a:bodyPr wrap="square" lIns="0" tIns="0" rIns="0" bIns="0" rtlCol="0" anchor="t">
            <a:spAutoFit/>
          </a:bodyPr>
          <a:lstStyle/>
          <a:p>
            <a:pPr lvl="0">
              <a:lnSpc>
                <a:spcPts val="3300"/>
              </a:lnSpc>
              <a:spcBef>
                <a:spcPct val="0"/>
              </a:spcBef>
            </a:pPr>
            <a:r>
              <a:rPr lang="en-US" sz="2800" dirty="0" err="1">
                <a:latin typeface="Ovo" panose="020B0604020202020204" charset="0"/>
              </a:rPr>
              <a:t>Sel-sel</a:t>
            </a:r>
            <a:r>
              <a:rPr lang="en-US" sz="2800" dirty="0">
                <a:latin typeface="Ovo" panose="020B0604020202020204" charset="0"/>
              </a:rPr>
              <a:t> </a:t>
            </a:r>
            <a:r>
              <a:rPr lang="en-US" sz="2800" b="1" dirty="0" err="1">
                <a:latin typeface="Ovo" panose="020B0604020202020204" charset="0"/>
              </a:rPr>
              <a:t>jaringan</a:t>
            </a:r>
            <a:r>
              <a:rPr lang="en-US" sz="2800" b="1" dirty="0">
                <a:latin typeface="Ovo" panose="020B0604020202020204" charset="0"/>
              </a:rPr>
              <a:t> </a:t>
            </a:r>
            <a:r>
              <a:rPr lang="en-US" sz="2800" b="1" dirty="0" err="1">
                <a:latin typeface="Ovo" panose="020B0604020202020204" charset="0"/>
              </a:rPr>
              <a:t>dewasa</a:t>
            </a:r>
            <a:r>
              <a:rPr lang="en-US" sz="2800" b="1" dirty="0">
                <a:latin typeface="Ovo" panose="020B0604020202020204" charset="0"/>
              </a:rPr>
              <a:t> </a:t>
            </a:r>
            <a:r>
              <a:rPr lang="en-US" sz="2800" dirty="0" err="1">
                <a:latin typeface="Ovo" panose="020B0604020202020204" charset="0"/>
              </a:rPr>
              <a:t>bentuknya</a:t>
            </a:r>
            <a:r>
              <a:rPr lang="en-US" sz="2800" dirty="0">
                <a:latin typeface="Ovo" panose="020B0604020202020204" charset="0"/>
              </a:rPr>
              <a:t> </a:t>
            </a:r>
            <a:r>
              <a:rPr lang="en-US" sz="2800" dirty="0" err="1">
                <a:latin typeface="Ovo" panose="020B0604020202020204" charset="0"/>
              </a:rPr>
              <a:t>lebih</a:t>
            </a:r>
            <a:r>
              <a:rPr lang="en-US" sz="2800" dirty="0">
                <a:latin typeface="Ovo" panose="020B0604020202020204" charset="0"/>
              </a:rPr>
              <a:t> </a:t>
            </a:r>
            <a:r>
              <a:rPr lang="en-US" sz="2800" dirty="0" err="1">
                <a:latin typeface="Ovo" panose="020B0604020202020204" charset="0"/>
              </a:rPr>
              <a:t>besar</a:t>
            </a:r>
            <a:r>
              <a:rPr lang="en-US" sz="2800" dirty="0">
                <a:latin typeface="Ovo" panose="020B0604020202020204" charset="0"/>
              </a:rPr>
              <a:t> </a:t>
            </a:r>
            <a:r>
              <a:rPr lang="en-US" sz="2800" dirty="0" err="1">
                <a:latin typeface="Ovo" panose="020B0604020202020204" charset="0"/>
              </a:rPr>
              <a:t>dari</a:t>
            </a:r>
            <a:r>
              <a:rPr lang="en-US" sz="2800" dirty="0">
                <a:latin typeface="Ovo" panose="020B0604020202020204" charset="0"/>
              </a:rPr>
              <a:t> </a:t>
            </a:r>
            <a:r>
              <a:rPr lang="en-US" sz="2800" dirty="0" err="1">
                <a:latin typeface="Ovo" panose="020B0604020202020204" charset="0"/>
              </a:rPr>
              <a:t>sel-sewl</a:t>
            </a:r>
            <a:r>
              <a:rPr lang="en-US" sz="2800" dirty="0">
                <a:latin typeface="Ovo" panose="020B0604020202020204" charset="0"/>
              </a:rPr>
              <a:t> meristem, </a:t>
            </a:r>
            <a:r>
              <a:rPr lang="en-US" sz="2800" dirty="0" err="1">
                <a:latin typeface="Ovo" panose="020B0604020202020204" charset="0"/>
              </a:rPr>
              <a:t>plasmanya</a:t>
            </a:r>
            <a:r>
              <a:rPr lang="en-US" sz="2800" dirty="0">
                <a:latin typeface="Ovo" panose="020B0604020202020204" charset="0"/>
              </a:rPr>
              <a:t> </a:t>
            </a:r>
            <a:r>
              <a:rPr lang="en-US" sz="2800" dirty="0" err="1">
                <a:latin typeface="Ovo" panose="020B0604020202020204" charset="0"/>
              </a:rPr>
              <a:t>lebih</a:t>
            </a:r>
            <a:r>
              <a:rPr lang="en-US" sz="2800" dirty="0">
                <a:latin typeface="Ovo" panose="020B0604020202020204" charset="0"/>
              </a:rPr>
              <a:t> </a:t>
            </a:r>
            <a:r>
              <a:rPr lang="en-US" sz="2800" dirty="0" err="1">
                <a:latin typeface="Ovo" panose="020B0604020202020204" charset="0"/>
              </a:rPr>
              <a:t>sedikit</a:t>
            </a:r>
            <a:r>
              <a:rPr lang="en-US" sz="2800" dirty="0">
                <a:latin typeface="Ovo" panose="020B0604020202020204" charset="0"/>
              </a:rPr>
              <a:t>, </a:t>
            </a:r>
            <a:r>
              <a:rPr lang="en-US" sz="2800" dirty="0" err="1">
                <a:latin typeface="Ovo" panose="020B0604020202020204" charset="0"/>
              </a:rPr>
              <a:t>vakuola</a:t>
            </a:r>
            <a:r>
              <a:rPr lang="en-US" sz="2800" dirty="0">
                <a:latin typeface="Ovo" panose="020B0604020202020204" charset="0"/>
              </a:rPr>
              <a:t> </a:t>
            </a:r>
            <a:r>
              <a:rPr lang="en-US" sz="2800" dirty="0" err="1">
                <a:latin typeface="Ovo" panose="020B0604020202020204" charset="0"/>
              </a:rPr>
              <a:t>lebih</a:t>
            </a:r>
            <a:r>
              <a:rPr lang="en-US" sz="2800" dirty="0">
                <a:latin typeface="Ovo" panose="020B0604020202020204" charset="0"/>
              </a:rPr>
              <a:t> </a:t>
            </a:r>
            <a:r>
              <a:rPr lang="en-US" sz="2800" dirty="0" err="1">
                <a:latin typeface="Ovo" panose="020B0604020202020204" charset="0"/>
              </a:rPr>
              <a:t>besar</a:t>
            </a:r>
            <a:r>
              <a:rPr lang="en-US" sz="2800" dirty="0">
                <a:latin typeface="Ovo" panose="020B0604020202020204" charset="0"/>
              </a:rPr>
              <a:t>, </a:t>
            </a:r>
            <a:r>
              <a:rPr lang="en-US" sz="2800" dirty="0" err="1">
                <a:latin typeface="Ovo" panose="020B0604020202020204" charset="0"/>
              </a:rPr>
              <a:t>kadang-kadang</a:t>
            </a:r>
            <a:r>
              <a:rPr lang="en-US" sz="2800" dirty="0">
                <a:latin typeface="Ovo" panose="020B0604020202020204" charset="0"/>
              </a:rPr>
              <a:t> </a:t>
            </a:r>
            <a:r>
              <a:rPr lang="en-US" sz="2800" dirty="0" err="1">
                <a:latin typeface="Ovo" panose="020B0604020202020204" charset="0"/>
              </a:rPr>
              <a:t>sel</a:t>
            </a:r>
            <a:r>
              <a:rPr lang="en-US" sz="2800" dirty="0">
                <a:latin typeface="Ovo" panose="020B0604020202020204" charset="0"/>
              </a:rPr>
              <a:t> </a:t>
            </a:r>
            <a:r>
              <a:rPr lang="en-US" sz="2800" dirty="0" err="1">
                <a:latin typeface="Ovo" panose="020B0604020202020204" charset="0"/>
              </a:rPr>
              <a:t>jaringan</a:t>
            </a:r>
            <a:r>
              <a:rPr lang="en-US" sz="2800" dirty="0">
                <a:latin typeface="Ovo" panose="020B0604020202020204" charset="0"/>
              </a:rPr>
              <a:t> </a:t>
            </a:r>
            <a:r>
              <a:rPr lang="en-US" sz="2800" dirty="0" err="1">
                <a:latin typeface="Ovo" panose="020B0604020202020204" charset="0"/>
              </a:rPr>
              <a:t>dewasa</a:t>
            </a:r>
            <a:r>
              <a:rPr lang="en-US" sz="2800" dirty="0">
                <a:latin typeface="Ovo" panose="020B0604020202020204" charset="0"/>
              </a:rPr>
              <a:t> </a:t>
            </a:r>
            <a:r>
              <a:rPr lang="en-US" sz="2800" dirty="0" err="1">
                <a:latin typeface="Ovo" panose="020B0604020202020204" charset="0"/>
              </a:rPr>
              <a:t>telah</a:t>
            </a:r>
            <a:r>
              <a:rPr lang="en-US" sz="2800" dirty="0">
                <a:latin typeface="Ovo" panose="020B0604020202020204" charset="0"/>
              </a:rPr>
              <a:t> </a:t>
            </a:r>
            <a:r>
              <a:rPr lang="en-US" sz="2800" dirty="0" err="1">
                <a:latin typeface="Ovo" panose="020B0604020202020204" charset="0"/>
              </a:rPr>
              <a:t>mati</a:t>
            </a:r>
            <a:r>
              <a:rPr lang="en-US" sz="2800" dirty="0">
                <a:latin typeface="Ovo" panose="020B0604020202020204" charset="0"/>
              </a:rPr>
              <a:t> </a:t>
            </a:r>
            <a:r>
              <a:rPr lang="en-US" sz="2800" dirty="0" err="1">
                <a:latin typeface="Ovo" panose="020B0604020202020204" charset="0"/>
              </a:rPr>
              <a:t>dan</a:t>
            </a:r>
            <a:r>
              <a:rPr lang="en-US" sz="2800" dirty="0">
                <a:latin typeface="Ovo" panose="020B0604020202020204" charset="0"/>
              </a:rPr>
              <a:t> </a:t>
            </a:r>
            <a:r>
              <a:rPr lang="en-US" sz="2800" dirty="0" err="1">
                <a:latin typeface="Ovo" panose="020B0604020202020204" charset="0"/>
              </a:rPr>
              <a:t>terisi</a:t>
            </a:r>
            <a:r>
              <a:rPr lang="en-US" sz="2800" dirty="0">
                <a:latin typeface="Ovo" panose="020B0604020202020204" charset="0"/>
              </a:rPr>
              <a:t> </a:t>
            </a:r>
            <a:r>
              <a:rPr lang="en-US" sz="2800" dirty="0" err="1">
                <a:latin typeface="Ovo" panose="020B0604020202020204" charset="0"/>
              </a:rPr>
              <a:t>dengan</a:t>
            </a:r>
            <a:r>
              <a:rPr lang="en-US" sz="2800" dirty="0">
                <a:latin typeface="Ovo" panose="020B0604020202020204" charset="0"/>
              </a:rPr>
              <a:t> </a:t>
            </a:r>
            <a:r>
              <a:rPr lang="en-US" sz="2800" dirty="0" err="1">
                <a:latin typeface="Ovo" panose="020B0604020202020204" charset="0"/>
              </a:rPr>
              <a:t>udara</a:t>
            </a:r>
            <a:r>
              <a:rPr lang="en-US" sz="2800" dirty="0">
                <a:latin typeface="Ovo" panose="020B0604020202020204" charset="0"/>
              </a:rPr>
              <a:t> </a:t>
            </a:r>
            <a:r>
              <a:rPr lang="en-US" sz="2800" dirty="0" err="1">
                <a:latin typeface="Ovo" panose="020B0604020202020204" charset="0"/>
              </a:rPr>
              <a:t>atau</a:t>
            </a:r>
            <a:r>
              <a:rPr lang="en-US" sz="2800" dirty="0">
                <a:latin typeface="Ovo" panose="020B0604020202020204" charset="0"/>
              </a:rPr>
              <a:t> air </a:t>
            </a:r>
            <a:r>
              <a:rPr lang="en-US" sz="2800" dirty="0" err="1">
                <a:latin typeface="Ovo" panose="020B0604020202020204" charset="0"/>
              </a:rPr>
              <a:t>serta</a:t>
            </a:r>
            <a:r>
              <a:rPr lang="en-US" sz="2800" dirty="0">
                <a:latin typeface="Ovo" panose="020B0604020202020204" charset="0"/>
              </a:rPr>
              <a:t> </a:t>
            </a:r>
            <a:r>
              <a:rPr lang="en-US" sz="2800" dirty="0" err="1">
                <a:latin typeface="Ovo" panose="020B0604020202020204" charset="0"/>
              </a:rPr>
              <a:t>dinduing</a:t>
            </a:r>
            <a:r>
              <a:rPr lang="en-US" sz="2800" dirty="0">
                <a:latin typeface="Ovo" panose="020B0604020202020204" charset="0"/>
              </a:rPr>
              <a:t> </a:t>
            </a:r>
            <a:r>
              <a:rPr lang="en-US" sz="2800" dirty="0" err="1">
                <a:latin typeface="Ovo" panose="020B0604020202020204" charset="0"/>
              </a:rPr>
              <a:t>selnya</a:t>
            </a:r>
            <a:r>
              <a:rPr lang="en-US" sz="2800" dirty="0">
                <a:latin typeface="Ovo" panose="020B0604020202020204" charset="0"/>
              </a:rPr>
              <a:t> </a:t>
            </a:r>
            <a:r>
              <a:rPr lang="en-US" sz="2800" dirty="0" err="1">
                <a:latin typeface="Ovo" panose="020B0604020202020204" charset="0"/>
              </a:rPr>
              <a:t>mempunyai</a:t>
            </a:r>
            <a:r>
              <a:rPr lang="en-US" sz="2800" dirty="0">
                <a:latin typeface="Ovo" panose="020B0604020202020204" charset="0"/>
              </a:rPr>
              <a:t> </a:t>
            </a:r>
            <a:r>
              <a:rPr lang="en-US" sz="2800" dirty="0" err="1">
                <a:latin typeface="Ovo" panose="020B0604020202020204" charset="0"/>
              </a:rPr>
              <a:t>penebalan</a:t>
            </a:r>
            <a:r>
              <a:rPr lang="en-US" sz="2800" dirty="0">
                <a:latin typeface="Ovo" panose="020B0604020202020204" charset="0"/>
              </a:rPr>
              <a:t> yang </a:t>
            </a:r>
            <a:r>
              <a:rPr lang="en-US" sz="2800" dirty="0" err="1">
                <a:latin typeface="Ovo" panose="020B0604020202020204" charset="0"/>
              </a:rPr>
              <a:t>bermacam-macam</a:t>
            </a:r>
            <a:endParaRPr lang="en-US" sz="2800" u="none" dirty="0">
              <a:solidFill>
                <a:srgbClr val="202020"/>
              </a:solidFill>
              <a:latin typeface="Ovo" panose="020B0604020202020204" charset="0"/>
            </a:endParaRPr>
          </a:p>
        </p:txBody>
      </p:sp>
      <p:grpSp>
        <p:nvGrpSpPr>
          <p:cNvPr id="4" name="Group 4"/>
          <p:cNvGrpSpPr/>
          <p:nvPr/>
        </p:nvGrpSpPr>
        <p:grpSpPr>
          <a:xfrm>
            <a:off x="1168879" y="1725299"/>
            <a:ext cx="11479602" cy="3500590"/>
            <a:chOff x="0" y="85725"/>
            <a:chExt cx="15306136" cy="4667454"/>
          </a:xfrm>
        </p:grpSpPr>
        <p:sp>
          <p:nvSpPr>
            <p:cNvPr id="5" name="AutoShape 5"/>
            <p:cNvSpPr/>
            <p:nvPr/>
          </p:nvSpPr>
          <p:spPr>
            <a:xfrm>
              <a:off x="0" y="4740479"/>
              <a:ext cx="15306136" cy="12700"/>
            </a:xfrm>
            <a:prstGeom prst="rect">
              <a:avLst/>
            </a:prstGeom>
            <a:solidFill>
              <a:srgbClr val="3D3D3D"/>
            </a:solidFill>
          </p:spPr>
        </p:sp>
        <p:sp>
          <p:nvSpPr>
            <p:cNvPr id="6" name="TextBox 6"/>
            <p:cNvSpPr txBox="1"/>
            <p:nvPr/>
          </p:nvSpPr>
          <p:spPr>
            <a:xfrm>
              <a:off x="0" y="85725"/>
              <a:ext cx="15306136" cy="3761714"/>
            </a:xfrm>
            <a:prstGeom prst="rect">
              <a:avLst/>
            </a:prstGeom>
          </p:spPr>
          <p:txBody>
            <a:bodyPr lIns="0" tIns="0" rIns="0" bIns="0" rtlCol="0" anchor="t">
              <a:spAutoFit/>
            </a:bodyPr>
            <a:lstStyle/>
            <a:p>
              <a:pPr>
                <a:lnSpc>
                  <a:spcPts val="11000"/>
                </a:lnSpc>
              </a:pPr>
              <a:r>
                <a:rPr lang="en-US" sz="10000" dirty="0" err="1">
                  <a:solidFill>
                    <a:srgbClr val="3849A2"/>
                  </a:solidFill>
                  <a:latin typeface="Ovo Bold"/>
                </a:rPr>
                <a:t>Jaringan</a:t>
              </a:r>
              <a:r>
                <a:rPr lang="en-US" sz="10000" dirty="0">
                  <a:solidFill>
                    <a:srgbClr val="3849A2"/>
                  </a:solidFill>
                  <a:latin typeface="Ovo Bold"/>
                </a:rPr>
                <a:t> </a:t>
              </a:r>
              <a:r>
                <a:rPr lang="en-US" sz="10000" dirty="0" err="1">
                  <a:solidFill>
                    <a:srgbClr val="3849A2"/>
                  </a:solidFill>
                  <a:latin typeface="Ovo Bold"/>
                </a:rPr>
                <a:t>Muda</a:t>
              </a:r>
              <a:r>
                <a:rPr lang="en-US" sz="10000" dirty="0">
                  <a:solidFill>
                    <a:srgbClr val="3849A2"/>
                  </a:solidFill>
                  <a:latin typeface="Ovo Bold"/>
                </a:rPr>
                <a:t> </a:t>
              </a:r>
              <a:r>
                <a:rPr lang="en-US" sz="10000" dirty="0" err="1">
                  <a:solidFill>
                    <a:srgbClr val="3849A2"/>
                  </a:solidFill>
                  <a:latin typeface="Ovo Bold"/>
                </a:rPr>
                <a:t>dan</a:t>
              </a:r>
              <a:r>
                <a:rPr lang="en-US" sz="10000" dirty="0">
                  <a:solidFill>
                    <a:srgbClr val="3849A2"/>
                  </a:solidFill>
                  <a:latin typeface="Ovo Bold"/>
                </a:rPr>
                <a:t> </a:t>
              </a:r>
              <a:r>
                <a:rPr lang="en-US" sz="10000" dirty="0" err="1">
                  <a:solidFill>
                    <a:srgbClr val="3849A2"/>
                  </a:solidFill>
                  <a:latin typeface="Ovo Bold"/>
                </a:rPr>
                <a:t>Jaringan</a:t>
              </a:r>
              <a:r>
                <a:rPr lang="en-US" sz="10000" dirty="0">
                  <a:solidFill>
                    <a:srgbClr val="3849A2"/>
                  </a:solidFill>
                  <a:latin typeface="Ovo Bold"/>
                </a:rPr>
                <a:t> </a:t>
              </a:r>
              <a:r>
                <a:rPr lang="en-US" sz="10000" dirty="0" err="1">
                  <a:solidFill>
                    <a:srgbClr val="3849A2"/>
                  </a:solidFill>
                  <a:latin typeface="Ovo Bold"/>
                </a:rPr>
                <a:t>Dewasa</a:t>
              </a:r>
              <a:endParaRPr lang="en-US" sz="10000" dirty="0">
                <a:solidFill>
                  <a:srgbClr val="3849A2"/>
                </a:solidFill>
                <a:latin typeface="Ovo Bold"/>
              </a:endParaRPr>
            </a:p>
          </p:txBody>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848717" y="2400300"/>
            <a:ext cx="3409157" cy="619423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grpSp>
        <p:nvGrpSpPr>
          <p:cNvPr id="2" name="Group 2"/>
          <p:cNvGrpSpPr/>
          <p:nvPr/>
        </p:nvGrpSpPr>
        <p:grpSpPr>
          <a:xfrm>
            <a:off x="9561451" y="1921310"/>
            <a:ext cx="7144828" cy="5177567"/>
            <a:chOff x="0" y="85725"/>
            <a:chExt cx="9526438" cy="6903422"/>
          </a:xfrm>
        </p:grpSpPr>
        <p:sp>
          <p:nvSpPr>
            <p:cNvPr id="3" name="TextBox 3"/>
            <p:cNvSpPr txBox="1"/>
            <p:nvPr/>
          </p:nvSpPr>
          <p:spPr>
            <a:xfrm>
              <a:off x="0" y="5296377"/>
              <a:ext cx="9526438" cy="1692770"/>
            </a:xfrm>
            <a:prstGeom prst="rect">
              <a:avLst/>
            </a:prstGeom>
          </p:spPr>
          <p:txBody>
            <a:bodyPr lIns="0" tIns="0" rIns="0" bIns="0" rtlCol="0" anchor="t">
              <a:spAutoFit/>
            </a:bodyPr>
            <a:lstStyle/>
            <a:p>
              <a:pPr>
                <a:lnSpc>
                  <a:spcPts val="3300"/>
                </a:lnSpc>
              </a:pPr>
              <a:r>
                <a:rPr lang="en-US" sz="2800" dirty="0" err="1">
                  <a:latin typeface="Ovo" panose="020B0604020202020204" charset="0"/>
                </a:rPr>
                <a:t>Jaringan</a:t>
              </a:r>
              <a:r>
                <a:rPr lang="en-US" sz="2800" dirty="0">
                  <a:latin typeface="Ovo" panose="020B0604020202020204" charset="0"/>
                </a:rPr>
                <a:t> meristem </a:t>
              </a:r>
              <a:r>
                <a:rPr lang="en-US" sz="2800" dirty="0" err="1">
                  <a:latin typeface="Ovo" panose="020B0604020202020204" charset="0"/>
                </a:rPr>
                <a:t>berfungsi</a:t>
              </a:r>
              <a:r>
                <a:rPr lang="en-US" sz="2800" dirty="0">
                  <a:latin typeface="Ovo" panose="020B0604020202020204" charset="0"/>
                </a:rPr>
                <a:t> </a:t>
              </a:r>
              <a:r>
                <a:rPr lang="en-US" sz="2800" dirty="0" err="1">
                  <a:latin typeface="Ovo" panose="020B0604020202020204" charset="0"/>
                </a:rPr>
                <a:t>untuk</a:t>
              </a:r>
              <a:r>
                <a:rPr lang="en-US" sz="2800" dirty="0">
                  <a:latin typeface="Ovo" panose="020B0604020202020204" charset="0"/>
                </a:rPr>
                <a:t> </a:t>
              </a:r>
              <a:r>
                <a:rPr lang="en-US" sz="2800" dirty="0" err="1">
                  <a:latin typeface="Ovo" panose="020B0604020202020204" charset="0"/>
                </a:rPr>
                <a:t>membelah</a:t>
              </a:r>
              <a:r>
                <a:rPr lang="en-US" sz="2800" dirty="0">
                  <a:latin typeface="Ovo" panose="020B0604020202020204" charset="0"/>
                </a:rPr>
                <a:t> </a:t>
              </a:r>
              <a:r>
                <a:rPr lang="en-US" sz="2800" dirty="0" err="1">
                  <a:latin typeface="Ovo" panose="020B0604020202020204" charset="0"/>
                </a:rPr>
                <a:t>dan</a:t>
              </a:r>
              <a:r>
                <a:rPr lang="en-US" sz="2800" dirty="0">
                  <a:latin typeface="Ovo" panose="020B0604020202020204" charset="0"/>
                </a:rPr>
                <a:t> </a:t>
              </a:r>
              <a:r>
                <a:rPr lang="en-US" sz="2800" dirty="0" err="1">
                  <a:latin typeface="Ovo" panose="020B0604020202020204" charset="0"/>
                </a:rPr>
                <a:t>berdiferensiasi</a:t>
              </a:r>
              <a:r>
                <a:rPr lang="en-US" sz="2800" dirty="0">
                  <a:latin typeface="Ovo" panose="020B0604020202020204" charset="0"/>
                </a:rPr>
                <a:t> </a:t>
              </a:r>
              <a:r>
                <a:rPr lang="en-US" sz="2800" dirty="0" err="1">
                  <a:latin typeface="Ovo" panose="020B0604020202020204" charset="0"/>
                </a:rPr>
                <a:t>menjadi</a:t>
              </a:r>
              <a:r>
                <a:rPr lang="en-US" sz="2800" dirty="0">
                  <a:latin typeface="Ovo" panose="020B0604020202020204" charset="0"/>
                </a:rPr>
                <a:t> </a:t>
              </a:r>
              <a:r>
                <a:rPr lang="en-US" sz="2800" dirty="0" err="1">
                  <a:latin typeface="Ovo" panose="020B0604020202020204" charset="0"/>
                </a:rPr>
                <a:t>sel-sel</a:t>
              </a:r>
              <a:r>
                <a:rPr lang="en-US" sz="2800" dirty="0">
                  <a:latin typeface="Ovo" panose="020B0604020202020204" charset="0"/>
                </a:rPr>
                <a:t> </a:t>
              </a:r>
              <a:r>
                <a:rPr lang="en-US" sz="2800" dirty="0" err="1">
                  <a:latin typeface="Ovo" panose="020B0604020202020204" charset="0"/>
                </a:rPr>
                <a:t>jaringan</a:t>
              </a:r>
              <a:r>
                <a:rPr lang="en-US" sz="2800" dirty="0">
                  <a:latin typeface="Ovo" panose="020B0604020202020204" charset="0"/>
                </a:rPr>
                <a:t> </a:t>
              </a:r>
              <a:r>
                <a:rPr lang="en-US" sz="2800" dirty="0" err="1">
                  <a:latin typeface="Ovo" panose="020B0604020202020204" charset="0"/>
                </a:rPr>
                <a:t>dewasa</a:t>
              </a:r>
              <a:r>
                <a:rPr lang="en-US" sz="2800" dirty="0">
                  <a:solidFill>
                    <a:srgbClr val="202020"/>
                  </a:solidFill>
                  <a:latin typeface="Ovo" panose="020B0604020202020204" charset="0"/>
                </a:rPr>
                <a:t>.</a:t>
              </a:r>
            </a:p>
          </p:txBody>
        </p:sp>
        <p:sp>
          <p:nvSpPr>
            <p:cNvPr id="4" name="TextBox 4"/>
            <p:cNvSpPr txBox="1"/>
            <p:nvPr/>
          </p:nvSpPr>
          <p:spPr>
            <a:xfrm>
              <a:off x="0" y="85725"/>
              <a:ext cx="9526438" cy="3761713"/>
            </a:xfrm>
            <a:prstGeom prst="rect">
              <a:avLst/>
            </a:prstGeom>
          </p:spPr>
          <p:txBody>
            <a:bodyPr lIns="0" tIns="0" rIns="0" bIns="0" rtlCol="0" anchor="t">
              <a:spAutoFit/>
            </a:bodyPr>
            <a:lstStyle/>
            <a:p>
              <a:pPr>
                <a:lnSpc>
                  <a:spcPts val="11000"/>
                </a:lnSpc>
              </a:pPr>
              <a:r>
                <a:rPr lang="en-US" sz="10000" dirty="0" err="1">
                  <a:solidFill>
                    <a:srgbClr val="3849A2"/>
                  </a:solidFill>
                  <a:latin typeface="Ovo Bold"/>
                </a:rPr>
                <a:t>Jaringan</a:t>
              </a:r>
              <a:r>
                <a:rPr lang="en-US" sz="10000" dirty="0">
                  <a:solidFill>
                    <a:srgbClr val="3849A2"/>
                  </a:solidFill>
                  <a:latin typeface="Ovo Bold"/>
                </a:rPr>
                <a:t> </a:t>
              </a:r>
              <a:r>
                <a:rPr lang="en-US" sz="10000" dirty="0" err="1">
                  <a:solidFill>
                    <a:srgbClr val="3849A2"/>
                  </a:solidFill>
                  <a:latin typeface="Ovo Bold"/>
                </a:rPr>
                <a:t>Muda</a:t>
              </a:r>
              <a:endParaRPr lang="en-US" sz="10000" dirty="0">
                <a:solidFill>
                  <a:srgbClr val="3849A2"/>
                </a:solidFill>
                <a:latin typeface="Ovo Bold"/>
              </a:endParaRPr>
            </a:p>
          </p:txBody>
        </p:sp>
      </p:gr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81721" y="3063283"/>
            <a:ext cx="4703290" cy="6195017"/>
          </a:xfrm>
          <a:prstGeom prst="rect">
            <a:avLst/>
          </a:prstGeom>
        </p:spPr>
      </p:pic>
      <p:sp>
        <p:nvSpPr>
          <p:cNvPr id="6" name="TextBox 6"/>
          <p:cNvSpPr txBox="1"/>
          <p:nvPr/>
        </p:nvSpPr>
        <p:spPr>
          <a:xfrm>
            <a:off x="1581721" y="1485859"/>
            <a:ext cx="4703290" cy="371475"/>
          </a:xfrm>
          <a:prstGeom prst="rect">
            <a:avLst/>
          </a:prstGeom>
        </p:spPr>
        <p:txBody>
          <a:bodyPr lIns="0" tIns="0" rIns="0" bIns="0" rtlCol="0" anchor="t">
            <a:spAutoFit/>
          </a:bodyPr>
          <a:lstStyle/>
          <a:p>
            <a:pPr>
              <a:lnSpc>
                <a:spcPts val="3000"/>
              </a:lnSpc>
            </a:pPr>
            <a:r>
              <a:rPr lang="en-US" sz="2500" spc="500">
                <a:solidFill>
                  <a:srgbClr val="202020"/>
                </a:solidFill>
                <a:latin typeface="Alata"/>
              </a:rPr>
              <a:t>BRIEF INTRODUCTION</a:t>
            </a:r>
          </a:p>
        </p:txBody>
      </p:sp>
      <p:sp>
        <p:nvSpPr>
          <p:cNvPr id="7" name="AutoShape 7"/>
          <p:cNvSpPr/>
          <p:nvPr/>
        </p:nvSpPr>
        <p:spPr>
          <a:xfrm>
            <a:off x="7918469" y="1028700"/>
            <a:ext cx="9525" cy="8229600"/>
          </a:xfrm>
          <a:prstGeom prst="rect">
            <a:avLst/>
          </a:prstGeom>
          <a:solidFill>
            <a:srgbClr val="3D3D3D"/>
          </a:solid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grpSp>
        <p:nvGrpSpPr>
          <p:cNvPr id="2" name="Group 2"/>
          <p:cNvGrpSpPr/>
          <p:nvPr/>
        </p:nvGrpSpPr>
        <p:grpSpPr>
          <a:xfrm>
            <a:off x="8458200" y="1921310"/>
            <a:ext cx="10058400" cy="5506331"/>
            <a:chOff x="-1471001" y="85725"/>
            <a:chExt cx="13411200" cy="7341776"/>
          </a:xfrm>
        </p:grpSpPr>
        <p:sp>
          <p:nvSpPr>
            <p:cNvPr id="3" name="TextBox 3"/>
            <p:cNvSpPr txBox="1"/>
            <p:nvPr/>
          </p:nvSpPr>
          <p:spPr>
            <a:xfrm>
              <a:off x="-658201" y="3569179"/>
              <a:ext cx="11480800" cy="3858322"/>
            </a:xfrm>
            <a:prstGeom prst="rect">
              <a:avLst/>
            </a:prstGeom>
          </p:spPr>
          <p:txBody>
            <a:bodyPr wrap="square" lIns="0" tIns="0" rIns="0" bIns="0" rtlCol="0" anchor="t">
              <a:spAutoFit/>
            </a:bodyPr>
            <a:lstStyle/>
            <a:p>
              <a:pPr marL="514350" indent="-514350">
                <a:buAutoNum type="arabicPeriod"/>
              </a:pPr>
              <a:r>
                <a:rPr lang="en-US" sz="3200" dirty="0">
                  <a:latin typeface="Ovo" panose="020B0604020202020204" charset="0"/>
                </a:rPr>
                <a:t>Meristem primer (</a:t>
              </a:r>
              <a:r>
                <a:rPr lang="en-US" sz="3200" dirty="0" err="1">
                  <a:latin typeface="Ovo" panose="020B0604020202020204" charset="0"/>
                </a:rPr>
                <a:t>titik</a:t>
              </a:r>
              <a:r>
                <a:rPr lang="en-US" sz="3200" dirty="0">
                  <a:latin typeface="Ovo" panose="020B0604020202020204" charset="0"/>
                </a:rPr>
                <a:t> </a:t>
              </a:r>
              <a:r>
                <a:rPr lang="en-US" sz="3200" dirty="0" err="1">
                  <a:latin typeface="Ovo" panose="020B0604020202020204" charset="0"/>
                </a:rPr>
                <a:t>tumbuh</a:t>
              </a:r>
              <a:r>
                <a:rPr lang="en-US" sz="3200" dirty="0">
                  <a:latin typeface="Ovo" panose="020B0604020202020204" charset="0"/>
                </a:rPr>
                <a:t> primer </a:t>
              </a:r>
              <a:r>
                <a:rPr lang="en-US" sz="3200" dirty="0" err="1">
                  <a:latin typeface="Ovo" panose="020B0604020202020204" charset="0"/>
                </a:rPr>
                <a:t>atau</a:t>
              </a:r>
              <a:r>
                <a:rPr lang="en-US" sz="3200" dirty="0">
                  <a:latin typeface="Ovo" panose="020B0604020202020204" charset="0"/>
                </a:rPr>
                <a:t> </a:t>
              </a:r>
              <a:r>
                <a:rPr lang="en-US" sz="3200" dirty="0" err="1">
                  <a:latin typeface="Ovo" panose="020B0604020202020204" charset="0"/>
                </a:rPr>
                <a:t>promeristem</a:t>
              </a:r>
              <a:r>
                <a:rPr lang="en-US" sz="3200" dirty="0">
                  <a:latin typeface="Ovo" panose="020B0604020202020204" charset="0"/>
                </a:rPr>
                <a:t>)</a:t>
              </a:r>
            </a:p>
            <a:p>
              <a:endParaRPr lang="en-US" sz="3200" dirty="0">
                <a:latin typeface="Ovo" panose="020B0604020202020204" charset="0"/>
              </a:endParaRPr>
            </a:p>
            <a:p>
              <a:pPr marL="509588" indent="-509588"/>
              <a:r>
                <a:rPr lang="en-US" sz="3200" dirty="0">
                  <a:latin typeface="Ovo" panose="020B0604020202020204" charset="0"/>
                </a:rPr>
                <a:t>2.  Meristem </a:t>
              </a:r>
              <a:r>
                <a:rPr lang="en-US" sz="3200" dirty="0" err="1">
                  <a:latin typeface="Ovo" panose="020B0604020202020204" charset="0"/>
                </a:rPr>
                <a:t>sekunder</a:t>
              </a:r>
              <a:r>
                <a:rPr lang="en-US" sz="3200" dirty="0">
                  <a:latin typeface="Ovo" panose="020B0604020202020204" charset="0"/>
                </a:rPr>
                <a:t> (</a:t>
              </a:r>
              <a:r>
                <a:rPr lang="en-US" sz="3200" dirty="0" err="1">
                  <a:latin typeface="Ovo" panose="020B0604020202020204" charset="0"/>
                </a:rPr>
                <a:t>titik</a:t>
              </a:r>
              <a:r>
                <a:rPr lang="en-US" sz="3200" dirty="0">
                  <a:latin typeface="Ovo" panose="020B0604020202020204" charset="0"/>
                </a:rPr>
                <a:t> </a:t>
              </a:r>
              <a:r>
                <a:rPr lang="en-US" sz="3200" dirty="0" err="1">
                  <a:latin typeface="Ovo" panose="020B0604020202020204" charset="0"/>
                </a:rPr>
                <a:t>tumbuh</a:t>
              </a:r>
              <a:r>
                <a:rPr lang="en-US" sz="3200" dirty="0">
                  <a:latin typeface="Ovo" panose="020B0604020202020204" charset="0"/>
                </a:rPr>
                <a:t> </a:t>
              </a:r>
              <a:r>
                <a:rPr lang="en-US" sz="3200" dirty="0" err="1">
                  <a:latin typeface="Ovo" panose="020B0604020202020204" charset="0"/>
                </a:rPr>
                <a:t>sekunder</a:t>
              </a:r>
              <a:r>
                <a:rPr lang="en-US" sz="3200" dirty="0">
                  <a:latin typeface="Ovo" panose="020B0604020202020204" charset="0"/>
                </a:rPr>
                <a:t> </a:t>
              </a:r>
              <a:r>
                <a:rPr lang="en-US" sz="3200" dirty="0" err="1">
                  <a:latin typeface="Ovo" panose="020B0604020202020204" charset="0"/>
                </a:rPr>
                <a:t>atau</a:t>
              </a:r>
              <a:r>
                <a:rPr lang="en-US" sz="3200" dirty="0">
                  <a:latin typeface="Ovo" panose="020B0604020202020204" charset="0"/>
                </a:rPr>
                <a:t> cambium)</a:t>
              </a:r>
            </a:p>
            <a:p>
              <a:pPr>
                <a:lnSpc>
                  <a:spcPts val="3300"/>
                </a:lnSpc>
              </a:pPr>
              <a:endParaRPr lang="en-US" sz="3200" dirty="0">
                <a:solidFill>
                  <a:srgbClr val="202020"/>
                </a:solidFill>
                <a:latin typeface="Ovo" panose="020B0604020202020204" charset="0"/>
              </a:endParaRPr>
            </a:p>
          </p:txBody>
        </p:sp>
        <p:sp>
          <p:nvSpPr>
            <p:cNvPr id="4" name="TextBox 4"/>
            <p:cNvSpPr txBox="1"/>
            <p:nvPr/>
          </p:nvSpPr>
          <p:spPr>
            <a:xfrm>
              <a:off x="-1471001" y="85725"/>
              <a:ext cx="13411200" cy="4431982"/>
            </a:xfrm>
            <a:prstGeom prst="rect">
              <a:avLst/>
            </a:prstGeom>
          </p:spPr>
          <p:txBody>
            <a:bodyPr wrap="square" lIns="0" tIns="0" rIns="0" bIns="0" rtlCol="0" anchor="t">
              <a:spAutoFit/>
            </a:bodyPr>
            <a:lstStyle/>
            <a:p>
              <a:r>
                <a:rPr lang="en-US" sz="7200" dirty="0">
                  <a:solidFill>
                    <a:srgbClr val="3849A2"/>
                  </a:solidFill>
                  <a:latin typeface="Ovo Bold"/>
                </a:rPr>
                <a:t>Meristem </a:t>
              </a:r>
              <a:r>
                <a:rPr lang="en-US" sz="7200" dirty="0" err="1">
                  <a:solidFill>
                    <a:srgbClr val="3849A2"/>
                  </a:solidFill>
                  <a:latin typeface="Ovo Bold"/>
                </a:rPr>
                <a:t>menurut</a:t>
              </a:r>
              <a:r>
                <a:rPr lang="en-US" sz="7200" dirty="0">
                  <a:solidFill>
                    <a:srgbClr val="3849A2"/>
                  </a:solidFill>
                  <a:latin typeface="Ovo Bold"/>
                </a:rPr>
                <a:t> </a:t>
              </a:r>
              <a:r>
                <a:rPr lang="en-US" sz="7200" dirty="0" err="1">
                  <a:solidFill>
                    <a:srgbClr val="3849A2"/>
                  </a:solidFill>
                  <a:latin typeface="Ovo Bold"/>
                </a:rPr>
                <a:t>letak</a:t>
              </a:r>
              <a:r>
                <a:rPr lang="en-US" sz="7200" dirty="0">
                  <a:solidFill>
                    <a:srgbClr val="3849A2"/>
                  </a:solidFill>
                  <a:latin typeface="Ovo Bold"/>
                </a:rPr>
                <a:t> &amp; </a:t>
              </a:r>
              <a:r>
                <a:rPr lang="en-US" sz="7200" dirty="0" err="1">
                  <a:solidFill>
                    <a:srgbClr val="3849A2"/>
                  </a:solidFill>
                  <a:latin typeface="Ovo Bold"/>
                </a:rPr>
                <a:t>asal</a:t>
              </a:r>
              <a:r>
                <a:rPr lang="en-US" sz="7200" dirty="0">
                  <a:solidFill>
                    <a:srgbClr val="3849A2"/>
                  </a:solidFill>
                  <a:latin typeface="Ovo Bold"/>
                </a:rPr>
                <a:t> </a:t>
              </a:r>
              <a:r>
                <a:rPr lang="en-US" sz="7200" dirty="0" err="1">
                  <a:solidFill>
                    <a:srgbClr val="3849A2"/>
                  </a:solidFill>
                  <a:latin typeface="Ovo Bold"/>
                </a:rPr>
                <a:t>pertumbuhan</a:t>
              </a:r>
              <a:endParaRPr lang="en-US" sz="7200" dirty="0">
                <a:solidFill>
                  <a:srgbClr val="3849A2"/>
                </a:solidFill>
                <a:latin typeface="Ovo Bold"/>
              </a:endParaRPr>
            </a:p>
            <a:p>
              <a:endParaRPr lang="en-US" sz="7200" dirty="0">
                <a:solidFill>
                  <a:srgbClr val="3849A2"/>
                </a:solidFill>
                <a:latin typeface="Ovo Bold"/>
              </a:endParaRPr>
            </a:p>
          </p:txBody>
        </p:sp>
      </p:grpSp>
      <p:sp>
        <p:nvSpPr>
          <p:cNvPr id="7" name="AutoShape 7"/>
          <p:cNvSpPr/>
          <p:nvPr/>
        </p:nvSpPr>
        <p:spPr>
          <a:xfrm>
            <a:off x="7918469" y="1028700"/>
            <a:ext cx="9525" cy="8229600"/>
          </a:xfrm>
          <a:prstGeom prst="rect">
            <a:avLst/>
          </a:prstGeom>
          <a:solidFill>
            <a:srgbClr val="3D3D3D"/>
          </a:solidFill>
        </p:spPr>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5100"/>
            <a:ext cx="7891262" cy="5384604"/>
          </a:xfrm>
          <a:prstGeom prst="rect">
            <a:avLst/>
          </a:prstGeom>
        </p:spPr>
      </p:pic>
    </p:spTree>
    <p:extLst>
      <p:ext uri="{BB962C8B-B14F-4D97-AF65-F5344CB8AC3E}">
        <p14:creationId xmlns:p14="http://schemas.microsoft.com/office/powerpoint/2010/main" val="3042782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1398</Words>
  <Application>Microsoft Office PowerPoint</Application>
  <PresentationFormat>Custom</PresentationFormat>
  <Paragraphs>124</Paragraphs>
  <Slides>21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Alata Bold</vt:lpstr>
      <vt:lpstr>Ovo Bold</vt:lpstr>
      <vt:lpstr>Wingdings</vt:lpstr>
      <vt:lpstr>Alata</vt:lpstr>
      <vt:lpstr>Calibri</vt:lpstr>
      <vt:lpstr>-apple-system</vt:lpstr>
      <vt:lpstr>Ovo</vt:lpstr>
      <vt:lpstr>Kingthings Calligraphica Italic</vt:lpstr>
      <vt:lpstr>Chaparral Pro Light</vt:lpstr>
      <vt:lpstr>Orotund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LIBLITERA</cp:lastModifiedBy>
  <cp:revision>42</cp:revision>
  <dcterms:created xsi:type="dcterms:W3CDTF">2006-08-16T00:00:00Z</dcterms:created>
  <dcterms:modified xsi:type="dcterms:W3CDTF">2021-09-22T01:35:08Z</dcterms:modified>
  <dc:identifier>DAEiBbMPBy4</dc:identifier>
</cp:coreProperties>
</file>