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54" r:id="rId2"/>
    <p:sldId id="455" r:id="rId3"/>
    <p:sldId id="457" r:id="rId4"/>
    <p:sldId id="458" r:id="rId5"/>
    <p:sldId id="460" r:id="rId6"/>
    <p:sldId id="461" r:id="rId7"/>
    <p:sldId id="462" r:id="rId8"/>
    <p:sldId id="463" r:id="rId9"/>
    <p:sldId id="459" r:id="rId10"/>
    <p:sldId id="464" r:id="rId11"/>
    <p:sldId id="465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93457"/>
  </p:normalViewPr>
  <p:slideViewPr>
    <p:cSldViewPr snapToGrid="0" snapToObjects="1">
      <p:cViewPr varScale="1">
        <p:scale>
          <a:sx n="61" d="100"/>
          <a:sy n="61" d="100"/>
        </p:scale>
        <p:origin x="15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6D9C13-6997-7644-94B1-A4C22D641D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F6BA9-9966-3E48-9DE0-060EA3A9D8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5BAF7D-51AA-2547-85FB-F293317E9FD7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3F5946-5FE5-4144-9FB3-CC2C26FACA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893B3A-8ED9-E945-8E6C-5C889F615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3CE4C-8782-E64E-893F-71CABC876F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F58FF-B0E0-1C41-BC02-2D18BF21D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755742-B1B4-E945-9F3B-3D75954FF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Slide Image Placeholder 1">
            <a:extLst>
              <a:ext uri="{FF2B5EF4-FFF2-40B4-BE49-F238E27FC236}">
                <a16:creationId xmlns:a16="http://schemas.microsoft.com/office/drawing/2014/main" id="{AC65FD34-101A-8B4E-96BF-FA1051CDCC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4914" name="Notes Placeholder 2">
            <a:extLst>
              <a:ext uri="{FF2B5EF4-FFF2-40B4-BE49-F238E27FC236}">
                <a16:creationId xmlns:a16="http://schemas.microsoft.com/office/drawing/2014/main" id="{D62AF6B1-1918-D04F-881B-B6D69DA89E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Geroge Soros sekolah di London School of Economics – Inggris.  Gurunya adalah Karl Popper – Austria.</a:t>
            </a:r>
          </a:p>
        </p:txBody>
      </p:sp>
      <p:sp>
        <p:nvSpPr>
          <p:cNvPr id="294915" name="Slide Number Placeholder 3">
            <a:extLst>
              <a:ext uri="{FF2B5EF4-FFF2-40B4-BE49-F238E27FC236}">
                <a16:creationId xmlns:a16="http://schemas.microsoft.com/office/drawing/2014/main" id="{7026E28E-19D6-6847-AE5F-F9D9271A0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1FF5A1-EE9F-3C4D-8A51-C5210073003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Slide Image Placeholder 1">
            <a:extLst>
              <a:ext uri="{FF2B5EF4-FFF2-40B4-BE49-F238E27FC236}">
                <a16:creationId xmlns:a16="http://schemas.microsoft.com/office/drawing/2014/main" id="{0146A8AC-7DDA-A54C-B689-D229DF6F60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62" name="Notes Placeholder 2">
            <a:extLst>
              <a:ext uri="{FF2B5EF4-FFF2-40B4-BE49-F238E27FC236}">
                <a16:creationId xmlns:a16="http://schemas.microsoft.com/office/drawing/2014/main" id="{AB7C8013-C228-7546-BB50-E315990087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Geroge Soros sekolah di London School of Economics – Inggris.  Gurunya adalah Karl Popper – Austria.</a:t>
            </a:r>
          </a:p>
        </p:txBody>
      </p:sp>
      <p:sp>
        <p:nvSpPr>
          <p:cNvPr id="296963" name="Slide Number Placeholder 3">
            <a:extLst>
              <a:ext uri="{FF2B5EF4-FFF2-40B4-BE49-F238E27FC236}">
                <a16:creationId xmlns:a16="http://schemas.microsoft.com/office/drawing/2014/main" id="{0A2995D1-56AD-6748-AC1F-9D8907435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A25BD8-16DC-6C48-B8E0-141DD7EF06D9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Slide Image Placeholder 1">
            <a:extLst>
              <a:ext uri="{FF2B5EF4-FFF2-40B4-BE49-F238E27FC236}">
                <a16:creationId xmlns:a16="http://schemas.microsoft.com/office/drawing/2014/main" id="{C04F85FA-E966-1B4E-8BE3-7FF852CEDA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9010" name="Notes Placeholder 2">
            <a:extLst>
              <a:ext uri="{FF2B5EF4-FFF2-40B4-BE49-F238E27FC236}">
                <a16:creationId xmlns:a16="http://schemas.microsoft.com/office/drawing/2014/main" id="{463B4348-B738-374F-BC46-F12755336C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Geroge Soros sekolah di London School of Economics – Inggris.  Gurunya adalah Karl Popper – Austria.</a:t>
            </a:r>
          </a:p>
        </p:txBody>
      </p:sp>
      <p:sp>
        <p:nvSpPr>
          <p:cNvPr id="299011" name="Slide Number Placeholder 3">
            <a:extLst>
              <a:ext uri="{FF2B5EF4-FFF2-40B4-BE49-F238E27FC236}">
                <a16:creationId xmlns:a16="http://schemas.microsoft.com/office/drawing/2014/main" id="{56C16B37-2414-AA49-B26E-5AA13A997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DA21EA-3977-064E-8E37-247D9708FC1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Slide Image Placeholder 1">
            <a:extLst>
              <a:ext uri="{FF2B5EF4-FFF2-40B4-BE49-F238E27FC236}">
                <a16:creationId xmlns:a16="http://schemas.microsoft.com/office/drawing/2014/main" id="{854D18A5-922E-B041-AF83-E83AF8865C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1058" name="Notes Placeholder 2">
            <a:extLst>
              <a:ext uri="{FF2B5EF4-FFF2-40B4-BE49-F238E27FC236}">
                <a16:creationId xmlns:a16="http://schemas.microsoft.com/office/drawing/2014/main" id="{09A1F5DC-8649-D24A-8292-8E667ABB9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Geroge Soros sekolah di London School of Economics – Inggris.  Gurunya adalah Karl Popper – Austria.</a:t>
            </a:r>
          </a:p>
        </p:txBody>
      </p:sp>
      <p:sp>
        <p:nvSpPr>
          <p:cNvPr id="301059" name="Slide Number Placeholder 3">
            <a:extLst>
              <a:ext uri="{FF2B5EF4-FFF2-40B4-BE49-F238E27FC236}">
                <a16:creationId xmlns:a16="http://schemas.microsoft.com/office/drawing/2014/main" id="{AB482532-DD69-4049-B85E-334E10841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090F16-C90E-D843-98C7-74BE668F57AE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Slide Image Placeholder 1">
            <a:extLst>
              <a:ext uri="{FF2B5EF4-FFF2-40B4-BE49-F238E27FC236}">
                <a16:creationId xmlns:a16="http://schemas.microsoft.com/office/drawing/2014/main" id="{D57E4B9E-581E-924B-A0C1-C37CAB121A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3106" name="Notes Placeholder 2">
            <a:extLst>
              <a:ext uri="{FF2B5EF4-FFF2-40B4-BE49-F238E27FC236}">
                <a16:creationId xmlns:a16="http://schemas.microsoft.com/office/drawing/2014/main" id="{26AFEE5B-1070-6D4C-906C-C3FF86C909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Geroge Soros sekolah di London School of Economics – Inggris.  Gurunya adalah Karl Popper – Austria.</a:t>
            </a:r>
          </a:p>
        </p:txBody>
      </p:sp>
      <p:sp>
        <p:nvSpPr>
          <p:cNvPr id="303107" name="Slide Number Placeholder 3">
            <a:extLst>
              <a:ext uri="{FF2B5EF4-FFF2-40B4-BE49-F238E27FC236}">
                <a16:creationId xmlns:a16="http://schemas.microsoft.com/office/drawing/2014/main" id="{9799C69E-7F10-AB4F-A904-3E15A2DAC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8CC423-5A8B-EA4A-98C7-B0F6111B805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Slide Image Placeholder 1">
            <a:extLst>
              <a:ext uri="{FF2B5EF4-FFF2-40B4-BE49-F238E27FC236}">
                <a16:creationId xmlns:a16="http://schemas.microsoft.com/office/drawing/2014/main" id="{C83C26DC-D091-DC4B-B487-0EF8D52063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5154" name="Notes Placeholder 2">
            <a:extLst>
              <a:ext uri="{FF2B5EF4-FFF2-40B4-BE49-F238E27FC236}">
                <a16:creationId xmlns:a16="http://schemas.microsoft.com/office/drawing/2014/main" id="{A15413CA-E3C5-1544-865F-D29F4639AB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Geroge Soros sekolah di London School of Economics – Inggris.  Gurunya adalah Karl Popper – Austria.</a:t>
            </a:r>
          </a:p>
        </p:txBody>
      </p:sp>
      <p:sp>
        <p:nvSpPr>
          <p:cNvPr id="305155" name="Slide Number Placeholder 3">
            <a:extLst>
              <a:ext uri="{FF2B5EF4-FFF2-40B4-BE49-F238E27FC236}">
                <a16:creationId xmlns:a16="http://schemas.microsoft.com/office/drawing/2014/main" id="{CB809C30-B57B-DE41-B242-10A028ED3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98B252-8C5D-B24E-ADA5-8D1AC76238EE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Slide Image Placeholder 1">
            <a:extLst>
              <a:ext uri="{FF2B5EF4-FFF2-40B4-BE49-F238E27FC236}">
                <a16:creationId xmlns:a16="http://schemas.microsoft.com/office/drawing/2014/main" id="{0D24B15D-D550-AB49-8327-7A48CEBAC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02" name="Notes Placeholder 2">
            <a:extLst>
              <a:ext uri="{FF2B5EF4-FFF2-40B4-BE49-F238E27FC236}">
                <a16:creationId xmlns:a16="http://schemas.microsoft.com/office/drawing/2014/main" id="{3FA9C4B5-FA02-4C42-B81D-D61F2D065A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Geroge Soros sekolah di London School of Economics – Inggris.  Gurunya adalah Karl Popper – Austria.</a:t>
            </a:r>
          </a:p>
        </p:txBody>
      </p:sp>
      <p:sp>
        <p:nvSpPr>
          <p:cNvPr id="307203" name="Slide Number Placeholder 3">
            <a:extLst>
              <a:ext uri="{FF2B5EF4-FFF2-40B4-BE49-F238E27FC236}">
                <a16:creationId xmlns:a16="http://schemas.microsoft.com/office/drawing/2014/main" id="{C32031A3-F67B-BA48-A417-1ACB926FA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F8E730-AAAC-F64A-A323-B7CC9B4B8D3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Slide Image Placeholder 1">
            <a:extLst>
              <a:ext uri="{FF2B5EF4-FFF2-40B4-BE49-F238E27FC236}">
                <a16:creationId xmlns:a16="http://schemas.microsoft.com/office/drawing/2014/main" id="{F8457624-5D70-044D-8433-A818242E2E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9250" name="Notes Placeholder 2">
            <a:extLst>
              <a:ext uri="{FF2B5EF4-FFF2-40B4-BE49-F238E27FC236}">
                <a16:creationId xmlns:a16="http://schemas.microsoft.com/office/drawing/2014/main" id="{F668048E-81F5-1B4A-9C30-C0E04D265F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Geroge Soros sekolah di London School of Economics – Inggris.  Gurunya adalah Karl Popper – Austria.</a:t>
            </a:r>
          </a:p>
        </p:txBody>
      </p:sp>
      <p:sp>
        <p:nvSpPr>
          <p:cNvPr id="309251" name="Slide Number Placeholder 3">
            <a:extLst>
              <a:ext uri="{FF2B5EF4-FFF2-40B4-BE49-F238E27FC236}">
                <a16:creationId xmlns:a16="http://schemas.microsoft.com/office/drawing/2014/main" id="{4476AAA9-8645-4648-A8A2-2DB2CE94C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A99948-EE42-EC45-836A-E5C30257FC67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Slide Image Placeholder 1">
            <a:extLst>
              <a:ext uri="{FF2B5EF4-FFF2-40B4-BE49-F238E27FC236}">
                <a16:creationId xmlns:a16="http://schemas.microsoft.com/office/drawing/2014/main" id="{AC90BA0A-7CE6-EE40-B04D-5CF508D99E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1298" name="Notes Placeholder 2">
            <a:extLst>
              <a:ext uri="{FF2B5EF4-FFF2-40B4-BE49-F238E27FC236}">
                <a16:creationId xmlns:a16="http://schemas.microsoft.com/office/drawing/2014/main" id="{92381C04-15F1-D144-A1A7-E41A2C11B5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Geroge Soros sekolah di London School of Economics – Inggris.  Gurunya adalah Karl Popper – Austria.</a:t>
            </a:r>
          </a:p>
        </p:txBody>
      </p:sp>
      <p:sp>
        <p:nvSpPr>
          <p:cNvPr id="311299" name="Slide Number Placeholder 3">
            <a:extLst>
              <a:ext uri="{FF2B5EF4-FFF2-40B4-BE49-F238E27FC236}">
                <a16:creationId xmlns:a16="http://schemas.microsoft.com/office/drawing/2014/main" id="{3128124A-6A17-4341-9CBD-F82694054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FC1519C-71C2-D341-9B23-E7731921A71D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A847-9788-9340-BBEF-C956E01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87A8-21FF-0A4D-8E4F-0C844B8E6B05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1AFF-5F6E-2440-800D-FBA20DCA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811A8-EEFE-474A-8603-69C87C6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B721-7B63-2540-98D2-96ADE3CE5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8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1615-82D8-1D4D-B80D-E5E14E2F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9A96-6A04-8341-A61F-0BAAAE947660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3D240-B77E-F947-A232-04210F4F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DF98-75A6-3047-A349-7980E0DF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E073-6D80-4D4F-8F51-1DE6B03AC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8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CA35C-9584-1C46-AA3B-B919EFB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6A6C-5E35-2942-AADF-D5853BACB338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2E42-69B6-3143-A55E-1E94E858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DFC41-A343-A746-BFA1-A8EDB4D8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FDDD-8867-7340-8F27-ACAC218C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1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21FF-3267-2444-B113-0B0D8921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5E5F-A0C1-FA47-9FE2-F6F06B4709AF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791BC-D87C-8C47-951B-2A520738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F8C88-C17F-AC4A-B3C8-1164FADA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7C9C-252F-054A-9404-AC462F070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2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CC30B-2EC5-3540-9AC8-2FA217BB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6A69-C757-F14C-AA60-D2E5B87AB091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C182-0FB1-554E-B347-B2E99B8B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15E3-6F86-FC48-A771-2AEC63C9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EA5E-F414-0941-A04C-82476E9CB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534E28-5D38-EE4E-A464-33B6411A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1A0B-246B-9D47-A94E-968A43309A03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EFD54-FA3E-BD45-859D-360868C7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F86466-8B3C-4F4C-8C72-6A2ECF2B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3EE3-1729-D549-9F26-1173E6622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4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8CEDAB-C966-DC46-80EB-0BDC06D9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E56D-C41E-C84B-8616-D2C3BC1CA9D6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AC928E-D106-7D4D-9978-2CD2A157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543859-DB62-FA4E-B8FB-DAB001D4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6AAD-34C8-1D47-9135-4AE9A9010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88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7E3793-B367-674D-81A6-590FE0E3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70E5-EEE4-DA45-AFE1-5DA269923D01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998821-FB78-7A40-A61D-8E753BFA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740FF0-3AD5-2D4B-85BA-3063F3A1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112B-7E6E-7945-87C6-0FC10C016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91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62066F-64F4-B34F-BC84-17920FB7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20F3-BF33-6A4D-9207-A337461488B8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B957EF-106C-7141-B040-F4DCDD2E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A5592E-18BA-1648-97CF-C7DF5D9F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7ECB-D716-3248-8C5A-0981580CC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04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C2D89A-B3E4-274A-A921-E8125C1C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1AA0-B89B-8B4F-933A-B81AB69B26B9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441CF8-68B1-4F44-9C30-498F3F9A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9CB605-8FAE-F94C-BD0F-9002AF00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782E-DFD2-4E4D-811A-03AD07CD7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36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4F3CC0-CEB3-F54D-B832-7D935A7C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63BB-0422-514B-9340-839CD5F76A9F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FD2E78-52F4-A74A-A2B1-4A0F1BEE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2AA6BF-358B-FC48-94C5-CAE438F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D0DD-BA36-214A-A069-9AF1DFB46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81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2CCB74-F819-0144-9C0F-22F701E3E3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78DD5AD-23B4-7148-8284-FE328E6D1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A8964-7AF7-D24F-BC6B-2F1BBC378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1DE638-69D4-C145-AAB2-CBB7B0E202DD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3B77C-36ED-EF45-AF72-73830D20B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3EB83-CF44-454D-845E-48BA4B636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4625AD-4AA6-6348-BFDA-67997495E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99753-DC47-42C2-B6A2-160BFC6C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2865" name="Title 1">
            <a:extLst>
              <a:ext uri="{FF2B5EF4-FFF2-40B4-BE49-F238E27FC236}">
                <a16:creationId xmlns:a16="http://schemas.microsoft.com/office/drawing/2014/main" id="{BE293A92-7108-9849-9E73-DC819301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454" y="274638"/>
            <a:ext cx="4624553" cy="681037"/>
          </a:xfrm>
        </p:spPr>
        <p:txBody>
          <a:bodyPr/>
          <a:lstStyle/>
          <a:p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Ideologi-Ideologi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besar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dunia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selain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292866" name="Content Placeholder 2">
            <a:extLst>
              <a:ext uri="{FF2B5EF4-FFF2-40B4-BE49-F238E27FC236}">
                <a16:creationId xmlns:a16="http://schemas.microsoft.com/office/drawing/2014/main" id="{E50C9BCD-6782-A44A-8837-DE4059A4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5348287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NEO LIBERALISME = FUNDAMENTALISME PASAR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Dosen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Pengampu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b="1">
                <a:solidFill>
                  <a:schemeClr val="bg1"/>
                </a:solidFill>
                <a:ea typeface="ＭＳ Ｐゴシック" panose="020B0600070205080204" pitchFamily="34" charset="-128"/>
              </a:rPr>
              <a:t>Demson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Tiopan,S.H.,M.H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solidFill>
                  <a:schemeClr val="bg1"/>
                </a:solidFill>
              </a:rPr>
              <a:t>Irzani</a:t>
            </a:r>
            <a:r>
              <a:rPr lang="en-US" sz="2000" b="1" dirty="0">
                <a:solidFill>
                  <a:schemeClr val="bg1"/>
                </a:solidFill>
              </a:rPr>
              <a:t> Abdulrahman S.H., M.H**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Universitas Kristen Maranatha*- Universitas Muhammadiyah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Kupang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**</a:t>
            </a:r>
          </a:p>
        </p:txBody>
      </p:sp>
      <p:pic>
        <p:nvPicPr>
          <p:cNvPr id="4" name="Picture 3" descr="Neoliberalisme-Foto-Istimewa.png">
            <a:extLst>
              <a:ext uri="{FF2B5EF4-FFF2-40B4-BE49-F238E27FC236}">
                <a16:creationId xmlns:a16="http://schemas.microsoft.com/office/drawing/2014/main" id="{7AEDCAA8-AE9C-F741-95C5-B8A5795EB2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7938" y="2092326"/>
            <a:ext cx="6570662" cy="26688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CD83E-21F2-40DF-BC38-184EBF665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0273" name="Title 1">
            <a:extLst>
              <a:ext uri="{FF2B5EF4-FFF2-40B4-BE49-F238E27FC236}">
                <a16:creationId xmlns:a16="http://schemas.microsoft.com/office/drawing/2014/main" id="{BB69DB76-3C93-8E41-A164-C27E381D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63"/>
            <a:ext cx="7572703" cy="681037"/>
          </a:xfrm>
        </p:spPr>
        <p:txBody>
          <a:bodyPr/>
          <a:lstStyle/>
          <a:p>
            <a:pPr algn="r"/>
            <a:r>
              <a:rPr lang="en-US" altLang="en-US" sz="20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105474" name="Content Placeholder 2">
            <a:extLst>
              <a:ext uri="{FF2B5EF4-FFF2-40B4-BE49-F238E27FC236}">
                <a16:creationId xmlns:a16="http://schemas.microsoft.com/office/drawing/2014/main" id="{08F7D051-E5ED-7042-A21E-7477F9DE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0738"/>
            <a:ext cx="8229600" cy="60372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/>
              <a:t>NEO-LIBERALISME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/>
          </a:p>
          <a:p>
            <a:pPr algn="just">
              <a:buFont typeface="Arial" charset="0"/>
              <a:buChar char="•"/>
              <a:defRPr/>
            </a:pPr>
            <a:r>
              <a:rPr lang="en-US" sz="2000" dirty="0"/>
              <a:t>NEO-LIBERALISME </a:t>
            </a:r>
            <a:r>
              <a:rPr lang="en-US" sz="2400" dirty="0">
                <a:solidFill>
                  <a:srgbClr val="FF0000"/>
                </a:solidFill>
              </a:rPr>
              <a:t>TIDAK BOLEH MENDIKTE </a:t>
            </a:r>
            <a:r>
              <a:rPr lang="en-US" sz="2400" b="1" dirty="0"/>
              <a:t>INDONESIA</a:t>
            </a:r>
            <a:r>
              <a:rPr lang="en-US" sz="2000" dirty="0"/>
              <a:t> !</a:t>
            </a:r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/>
              <a:t>Investasi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memberikan</a:t>
            </a:r>
            <a:r>
              <a:rPr lang="en-US" sz="1800" dirty="0"/>
              <a:t> </a:t>
            </a:r>
            <a:r>
              <a:rPr lang="en-US" sz="1800" i="1" dirty="0"/>
              <a:t>Multiplier Effect </a:t>
            </a:r>
            <a:r>
              <a:rPr lang="en-US" sz="1800" dirty="0">
                <a:sym typeface="Wingdings"/>
              </a:rPr>
              <a:t> </a:t>
            </a:r>
            <a:r>
              <a:rPr lang="en-US" sz="1800" b="1" i="1" dirty="0"/>
              <a:t>Free flow of Capital </a:t>
            </a:r>
            <a:r>
              <a:rPr lang="en-US" sz="1800" dirty="0"/>
              <a:t>(</a:t>
            </a:r>
            <a:r>
              <a:rPr lang="en-US" sz="1800" u="sng" dirty="0" err="1"/>
              <a:t>harus</a:t>
            </a:r>
            <a:r>
              <a:rPr lang="en-US" sz="1800" u="sng" dirty="0"/>
              <a:t> </a:t>
            </a:r>
            <a:r>
              <a:rPr lang="en-US" sz="1800" u="sng" dirty="0" err="1"/>
              <a:t>membawa</a:t>
            </a:r>
            <a:r>
              <a:rPr lang="en-US" sz="1800" u="sng" dirty="0"/>
              <a:t> modal </a:t>
            </a:r>
            <a:r>
              <a:rPr lang="en-US" sz="1800" u="sng" dirty="0" err="1"/>
              <a:t>untuk</a:t>
            </a:r>
            <a:r>
              <a:rPr lang="en-US" sz="1800" u="sng" dirty="0"/>
              <a:t> </a:t>
            </a:r>
            <a:r>
              <a:rPr lang="en-US" sz="1800" u="sng" dirty="0" err="1"/>
              <a:t>membangun</a:t>
            </a:r>
            <a:r>
              <a:rPr lang="en-US" sz="1800" u="sng" dirty="0"/>
              <a:t> Indonesia</a:t>
            </a:r>
            <a:r>
              <a:rPr lang="en-US" sz="1800" dirty="0"/>
              <a:t>), </a:t>
            </a:r>
            <a:r>
              <a:rPr lang="en-US" sz="1800" b="1" i="1" dirty="0"/>
              <a:t>Free flow of </a:t>
            </a:r>
            <a:r>
              <a:rPr lang="en-US" sz="1800" b="1" i="1" dirty="0" err="1"/>
              <a:t>Labour</a:t>
            </a:r>
            <a:r>
              <a:rPr lang="en-US" sz="1800" b="1" i="1" dirty="0"/>
              <a:t> </a:t>
            </a:r>
            <a:r>
              <a:rPr lang="en-US" sz="1800" dirty="0"/>
              <a:t>(</a:t>
            </a:r>
            <a:r>
              <a:rPr lang="en-US" sz="1800" u="sng" dirty="0" err="1"/>
              <a:t>harus</a:t>
            </a:r>
            <a:r>
              <a:rPr lang="en-US" sz="1800" u="sng" dirty="0"/>
              <a:t> </a:t>
            </a:r>
            <a:r>
              <a:rPr lang="en-US" sz="1800" u="sng" dirty="0" err="1"/>
              <a:t>membuka</a:t>
            </a:r>
            <a:r>
              <a:rPr lang="en-US" sz="1800" u="sng" dirty="0"/>
              <a:t> </a:t>
            </a:r>
            <a:r>
              <a:rPr lang="en-US" sz="1800" u="sng" dirty="0" err="1"/>
              <a:t>lapangan</a:t>
            </a:r>
            <a:r>
              <a:rPr lang="en-US" sz="1800" u="sng" dirty="0"/>
              <a:t> </a:t>
            </a:r>
            <a:r>
              <a:rPr lang="en-US" sz="1800" u="sng" dirty="0" err="1"/>
              <a:t>pekerjaan</a:t>
            </a:r>
            <a:r>
              <a:rPr lang="en-US" sz="1800" dirty="0"/>
              <a:t>), </a:t>
            </a:r>
            <a:r>
              <a:rPr lang="en-US" sz="1800" b="1" i="1" dirty="0"/>
              <a:t>Free flow of </a:t>
            </a:r>
            <a:r>
              <a:rPr lang="en-US" sz="1800" b="1" i="1" dirty="0" err="1"/>
              <a:t>Ekspertise</a:t>
            </a:r>
            <a:r>
              <a:rPr lang="en-US" sz="1800" b="1" i="1" dirty="0"/>
              <a:t> </a:t>
            </a:r>
            <a:r>
              <a:rPr lang="en-US" sz="1800" dirty="0"/>
              <a:t>(</a:t>
            </a:r>
            <a:r>
              <a:rPr lang="en-US" sz="1800" u="sng" dirty="0" err="1"/>
              <a:t>harus</a:t>
            </a:r>
            <a:r>
              <a:rPr lang="en-US" sz="1800" u="sng" dirty="0"/>
              <a:t> </a:t>
            </a:r>
            <a:r>
              <a:rPr lang="en-US" sz="1800" u="sng" dirty="0" err="1"/>
              <a:t>ada</a:t>
            </a:r>
            <a:r>
              <a:rPr lang="en-US" sz="1800" u="sng" dirty="0"/>
              <a:t> transfer </a:t>
            </a:r>
            <a:r>
              <a:rPr lang="en-US" sz="1800" u="sng" dirty="0" err="1"/>
              <a:t>teknologi</a:t>
            </a:r>
            <a:r>
              <a:rPr lang="en-US" sz="1800" dirty="0"/>
              <a:t>).</a:t>
            </a:r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bg1"/>
                </a:solidFill>
              </a:rPr>
              <a:t>Pembangunan </a:t>
            </a:r>
            <a:r>
              <a:rPr lang="en-US" sz="1800" dirty="0" err="1">
                <a:solidFill>
                  <a:schemeClr val="bg1"/>
                </a:solidFill>
              </a:rPr>
              <a:t>industri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harus</a:t>
            </a:r>
            <a:r>
              <a:rPr lang="en-US" sz="1800" b="1" dirty="0">
                <a:solidFill>
                  <a:schemeClr val="bg1"/>
                </a:solidFill>
              </a:rPr>
              <a:t>  </a:t>
            </a:r>
            <a:r>
              <a:rPr lang="en-US" sz="1800" b="1" dirty="0" err="1">
                <a:solidFill>
                  <a:schemeClr val="bg1"/>
                </a:solidFill>
              </a:rPr>
              <a:t>mengacu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EKONOMI PANCASILA </a:t>
            </a:r>
            <a:r>
              <a:rPr lang="en-US" sz="1800" dirty="0">
                <a:solidFill>
                  <a:schemeClr val="bg1"/>
                </a:solidFill>
              </a:rPr>
              <a:t>yang: </a:t>
            </a:r>
            <a:r>
              <a:rPr lang="en-US" sz="1800" b="1" dirty="0" err="1">
                <a:solidFill>
                  <a:schemeClr val="bg1"/>
                </a:solidFill>
              </a:rPr>
              <a:t>mengedepankan</a:t>
            </a:r>
            <a:r>
              <a:rPr lang="en-US" sz="1800" b="1" dirty="0">
                <a:solidFill>
                  <a:schemeClr val="bg1"/>
                </a:solidFill>
              </a:rPr>
              <a:t> gotong royong, </a:t>
            </a:r>
            <a:r>
              <a:rPr lang="en-US" sz="1800" b="1" dirty="0" err="1">
                <a:solidFill>
                  <a:schemeClr val="bg1"/>
                </a:solidFill>
              </a:rPr>
              <a:t>memberdayakan</a:t>
            </a:r>
            <a:r>
              <a:rPr lang="en-US" sz="1800" b="1" dirty="0">
                <a:solidFill>
                  <a:schemeClr val="bg1"/>
                </a:solidFill>
              </a:rPr>
              <a:t> UKM, </a:t>
            </a:r>
            <a:r>
              <a:rPr lang="en-US" sz="1800" b="1" dirty="0" err="1">
                <a:solidFill>
                  <a:schemeClr val="bg1"/>
                </a:solidFill>
              </a:rPr>
              <a:t>memajukan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koperasi</a:t>
            </a:r>
            <a:r>
              <a:rPr lang="en-US" sz="1800" b="1" dirty="0">
                <a:solidFill>
                  <a:schemeClr val="bg1"/>
                </a:solidFill>
              </a:rPr>
              <a:t>, menempatkan </a:t>
            </a:r>
            <a:r>
              <a:rPr lang="en-US" sz="1800" b="1" dirty="0" err="1">
                <a:solidFill>
                  <a:schemeClr val="bg1"/>
                </a:solidFill>
              </a:rPr>
              <a:t>kedaulatan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negara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sebagai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prioritas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utama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32451" name="Picture 1">
            <a:extLst>
              <a:ext uri="{FF2B5EF4-FFF2-40B4-BE49-F238E27FC236}">
                <a16:creationId xmlns:a16="http://schemas.microsoft.com/office/drawing/2014/main" id="{DFEDDB2B-CD79-9649-9EA8-A2D352014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349500"/>
            <a:ext cx="31813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E510-14CF-4809-9B1E-76626BB1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2BAAD9-D8F5-47F2-B6D7-3421D524F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4986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B74A73-558A-4FA2-A460-23C88F096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3889" name="Title 1">
            <a:extLst>
              <a:ext uri="{FF2B5EF4-FFF2-40B4-BE49-F238E27FC236}">
                <a16:creationId xmlns:a16="http://schemas.microsoft.com/office/drawing/2014/main" id="{C50A5170-8F1C-744F-8599-2EC2D4A8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834" y="0"/>
            <a:ext cx="5806966" cy="498475"/>
          </a:xfrm>
        </p:spPr>
        <p:txBody>
          <a:bodyPr/>
          <a:lstStyle/>
          <a:p>
            <a:pPr algn="l"/>
            <a:r>
              <a:rPr lang="en-US" altLang="en-US" sz="20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206850" name="Content Placeholder 2">
            <a:extLst>
              <a:ext uri="{FF2B5EF4-FFF2-40B4-BE49-F238E27FC236}">
                <a16:creationId xmlns:a16="http://schemas.microsoft.com/office/drawing/2014/main" id="{12D7BB93-B2F6-A647-B195-74B1A2E91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5483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NEO-LIBERALISME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NEO-LIBERALISME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merupakan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revitalisasi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(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menghidupkan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kembali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)</a:t>
            </a:r>
            <a:r>
              <a:rPr lang="en-US" altLang="en-US" sz="1800" dirty="0">
                <a:ea typeface="ＭＳ Ｐゴシック" panose="020B0600070205080204" pitchFamily="34" charset="-128"/>
              </a:rPr>
              <a:t> LIBERALISME KLASIK.</a:t>
            </a:r>
          </a:p>
          <a:p>
            <a:pPr marL="368300" indent="-368300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Urgenits</a:t>
            </a:r>
            <a:r>
              <a:rPr lang="en-US" altLang="en-US" sz="1800" dirty="0">
                <a:ea typeface="ＭＳ Ｐゴシック" panose="020B0600070205080204" pitchFamily="34" charset="-128"/>
              </a:rPr>
              <a:t> LIBERALISME KLASIK: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Kebebasan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segala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hal</a:t>
            </a:r>
            <a:r>
              <a:rPr lang="en-US" altLang="en-US" sz="1800" dirty="0">
                <a:ea typeface="ＭＳ Ｐゴシック" panose="020B0600070205080204" pitchFamily="34" charset="-128"/>
              </a:rPr>
              <a:t>;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pembatasan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kebebasannya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dilakukan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melalui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Urgenitas</a:t>
            </a:r>
            <a:r>
              <a:rPr lang="en-US" altLang="en-US" sz="1800" dirty="0">
                <a:ea typeface="ＭＳ Ｐゴシック" panose="020B0600070205080204" pitchFamily="34" charset="-128"/>
              </a:rPr>
              <a:t> NEO-LIBERALISME: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Kebebasan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pasar</a:t>
            </a:r>
            <a:r>
              <a:rPr lang="en-US" altLang="en-US" sz="1800" dirty="0">
                <a:ea typeface="ＭＳ Ｐゴシック" panose="020B0600070205080204" pitchFamily="34" charset="-128"/>
              </a:rPr>
              <a:t>. 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Kebebasan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pasar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tersebut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dijadikan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pijakan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bagi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kebebasan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bidang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lain.</a:t>
            </a:r>
          </a:p>
          <a:p>
            <a:pPr marL="368300" indent="-36830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George Soros: “NEO-LIBERALISME = FUNDAMENTALISME PASAR” 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Pasar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sebagai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dasar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menata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kehidupan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manusia;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yangmana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kegiatan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lain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hanyalah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turunan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dari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kegiatan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pasar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Paham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menekankan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: PASAR BEBAS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PERDAGANGAN BEBAS</a:t>
            </a:r>
          </a:p>
          <a:p>
            <a:pPr marL="368300" indent="-368300" algn="just">
              <a:defRPr/>
            </a:pP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Agendanya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en-US" sz="18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No-Barrier 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investasi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perdagangan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),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Deregulasi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Menolak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intervensi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pemerintah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),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Pasar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dasar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penataan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Subsidi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dikurangi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Bea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Masuk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dihapuskan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Privatisisasi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dll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293891" name="Picture 1">
            <a:extLst>
              <a:ext uri="{FF2B5EF4-FFF2-40B4-BE49-F238E27FC236}">
                <a16:creationId xmlns:a16="http://schemas.microsoft.com/office/drawing/2014/main" id="{6CA518CB-7408-4A4B-BE86-FD889929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479425"/>
            <a:ext cx="3910559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63907-81B0-47BD-9D36-268EEA7E1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5937" name="Title 1">
            <a:extLst>
              <a:ext uri="{FF2B5EF4-FFF2-40B4-BE49-F238E27FC236}">
                <a16:creationId xmlns:a16="http://schemas.microsoft.com/office/drawing/2014/main" id="{7615E514-F180-E84E-9347-5BD93060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5"/>
            <a:ext cx="8229600" cy="681038"/>
          </a:xfrm>
        </p:spPr>
        <p:txBody>
          <a:bodyPr/>
          <a:lstStyle/>
          <a:p>
            <a:pPr algn="r"/>
            <a:r>
              <a:rPr lang="en-US" altLang="en-US" sz="2000">
                <a:ea typeface="ＭＳ Ｐゴシック" panose="020B0600070205080204" pitchFamily="34" charset="-128"/>
              </a:rPr>
              <a:t>Ideologi-Ideologi besar dunia selain PANCASILA</a:t>
            </a:r>
          </a:p>
        </p:txBody>
      </p:sp>
      <p:sp>
        <p:nvSpPr>
          <p:cNvPr id="105474" name="Content Placeholder 2">
            <a:extLst>
              <a:ext uri="{FF2B5EF4-FFF2-40B4-BE49-F238E27FC236}">
                <a16:creationId xmlns:a16="http://schemas.microsoft.com/office/drawing/2014/main" id="{1E08C786-A49D-9642-8BC8-A4D9D1035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5963"/>
            <a:ext cx="8229600" cy="58880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/>
              <a:t>NEO-LIBERALISME = FUNDAMENTALISME PASAR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algn="just">
              <a:buFont typeface="Arial" charset="0"/>
              <a:buChar char="•"/>
              <a:defRPr/>
            </a:pPr>
            <a:r>
              <a:rPr lang="en-US" sz="1800" dirty="0"/>
              <a:t>FUNDAMENTALISME = </a:t>
            </a:r>
            <a:r>
              <a:rPr lang="en-US" sz="1800" dirty="0" err="1"/>
              <a:t>Paham</a:t>
            </a:r>
            <a:r>
              <a:rPr lang="en-US" sz="1800" dirty="0"/>
              <a:t> yang </a:t>
            </a:r>
            <a:r>
              <a:rPr lang="en-US" sz="1800" dirty="0" err="1"/>
              <a:t>cenderung</a:t>
            </a:r>
            <a:r>
              <a:rPr lang="en-US" sz="1800" dirty="0"/>
              <a:t> </a:t>
            </a:r>
            <a:r>
              <a:rPr lang="en-US" sz="1800" dirty="0" err="1"/>
              <a:t>memperjuangkan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asas</a:t>
            </a:r>
            <a:r>
              <a:rPr lang="en-US" sz="1800" dirty="0"/>
              <a:t>/</a:t>
            </a:r>
            <a:r>
              <a:rPr lang="en-US" sz="1800" dirty="0" err="1"/>
              <a:t>dasar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radikal</a:t>
            </a: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r>
              <a:rPr lang="en-US" sz="1800" dirty="0"/>
              <a:t>PASAR = </a:t>
            </a:r>
            <a:r>
              <a:rPr lang="en-US" sz="1800" dirty="0" err="1"/>
              <a:t>Pengaturan</a:t>
            </a:r>
            <a:r>
              <a:rPr lang="en-US" sz="1800" dirty="0"/>
              <a:t> </a:t>
            </a:r>
            <a:r>
              <a:rPr lang="en-US" sz="1800" dirty="0" err="1"/>
              <a:t>pertukaran</a:t>
            </a:r>
            <a:r>
              <a:rPr lang="en-US" sz="1800" dirty="0"/>
              <a:t> </a:t>
            </a:r>
            <a:r>
              <a:rPr lang="en-US" sz="1800" dirty="0" err="1"/>
              <a:t>komoditas</a:t>
            </a:r>
            <a:r>
              <a:rPr lang="en-US" sz="1800" dirty="0"/>
              <a:t> (</a:t>
            </a:r>
            <a:r>
              <a:rPr lang="en-US" sz="1800" dirty="0" err="1"/>
              <a:t>barang</a:t>
            </a:r>
            <a:r>
              <a:rPr lang="en-US" sz="1800" dirty="0"/>
              <a:t> &amp; </a:t>
            </a:r>
            <a:r>
              <a:rPr lang="en-US" sz="1800" dirty="0" err="1"/>
              <a:t>jasa</a:t>
            </a:r>
            <a:r>
              <a:rPr lang="en-US" sz="1800" dirty="0"/>
              <a:t>)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pembeli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penjual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wilayah</a:t>
            </a:r>
            <a:r>
              <a:rPr lang="en-US" sz="1800" dirty="0"/>
              <a:t> / area /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jangka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.</a:t>
            </a:r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George Soros</a:t>
            </a:r>
            <a:r>
              <a:rPr lang="en-US" sz="1800" dirty="0"/>
              <a:t>: NEO-LIBERALISME = FUNDAMENTALISME PASAR </a:t>
            </a:r>
            <a:r>
              <a:rPr lang="en-US" sz="1800" dirty="0">
                <a:sym typeface="Wingdings"/>
              </a:rPr>
              <a:t> </a:t>
            </a:r>
            <a:r>
              <a:rPr lang="en-US" sz="1800" dirty="0" err="1">
                <a:sym typeface="Wingdings"/>
              </a:rPr>
              <a:t>Pasar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sebagai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dasar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dalam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menata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kehidupan</a:t>
            </a:r>
            <a:r>
              <a:rPr lang="en-US" sz="1800" dirty="0">
                <a:sym typeface="Wingdings"/>
              </a:rPr>
              <a:t> manusia; </a:t>
            </a:r>
            <a:r>
              <a:rPr lang="en-US" sz="1800" dirty="0" err="1">
                <a:sym typeface="Wingdings"/>
              </a:rPr>
              <a:t>yangmana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kegiatan</a:t>
            </a:r>
            <a:r>
              <a:rPr lang="en-US" sz="1800" dirty="0">
                <a:sym typeface="Wingdings"/>
              </a:rPr>
              <a:t> lain </a:t>
            </a:r>
            <a:r>
              <a:rPr lang="en-US" sz="1800" dirty="0" err="1">
                <a:sym typeface="Wingdings"/>
              </a:rPr>
              <a:t>hanyalah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turunan</a:t>
            </a:r>
            <a:r>
              <a:rPr lang="en-US" sz="1800" dirty="0">
                <a:sym typeface="Wingdings"/>
              </a:rPr>
              <a:t> dari </a:t>
            </a:r>
            <a:r>
              <a:rPr lang="en-US" sz="1800" dirty="0" err="1">
                <a:sym typeface="Wingdings"/>
              </a:rPr>
              <a:t>kegiatan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pasar</a:t>
            </a:r>
            <a:r>
              <a:rPr lang="en-US" sz="1800" dirty="0">
                <a:sym typeface="Wingdings"/>
              </a:rPr>
              <a:t>.</a:t>
            </a: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/>
              <a:t>Gerakan</a:t>
            </a:r>
            <a:r>
              <a:rPr lang="en-US" sz="1800" dirty="0"/>
              <a:t> </a:t>
            </a:r>
            <a:r>
              <a:rPr lang="en-US" sz="1800" dirty="0" err="1"/>
              <a:t>memperjuangkan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/ </a:t>
            </a:r>
            <a:r>
              <a:rPr lang="en-US" sz="1800" dirty="0" err="1"/>
              <a:t>fundamen</a:t>
            </a:r>
            <a:r>
              <a:rPr lang="en-US" sz="1800" dirty="0"/>
              <a:t> </a:t>
            </a:r>
            <a:r>
              <a:rPr lang="en-US" sz="1800" dirty="0" err="1"/>
              <a:t>kehidupan</a:t>
            </a:r>
            <a:r>
              <a:rPr lang="en-US" sz="1800" dirty="0"/>
              <a:t> manusia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/>
              <a:t>Pasar </a:t>
            </a:r>
            <a:r>
              <a:rPr lang="en-US" sz="1800" dirty="0" err="1"/>
              <a:t>dianggap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titik</a:t>
            </a:r>
            <a:r>
              <a:rPr lang="en-US" sz="1800" dirty="0"/>
              <a:t> </a:t>
            </a:r>
            <a:r>
              <a:rPr lang="en-US" sz="1800" dirty="0" err="1"/>
              <a:t>tolak</a:t>
            </a:r>
            <a:r>
              <a:rPr lang="en-US" sz="1800" dirty="0"/>
              <a:t> / </a:t>
            </a:r>
            <a:r>
              <a:rPr lang="en-US" sz="1800" dirty="0" err="1"/>
              <a:t>landasan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berperilaku</a:t>
            </a:r>
            <a:r>
              <a:rPr lang="en-US" sz="1800" dirty="0"/>
              <a:t>, </a:t>
            </a:r>
            <a:r>
              <a:rPr lang="en-US" sz="1800" dirty="0" err="1"/>
              <a:t>bersikap</a:t>
            </a:r>
            <a:r>
              <a:rPr lang="en-US" sz="1800" dirty="0"/>
              <a:t> dan </a:t>
            </a:r>
            <a:r>
              <a:rPr lang="en-US" sz="1800" dirty="0" err="1">
                <a:solidFill>
                  <a:schemeClr val="bg1"/>
                </a:solidFill>
              </a:rPr>
              <a:t>mengelola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kehidupan</a:t>
            </a:r>
            <a:r>
              <a:rPr lang="en-US" sz="1800" dirty="0">
                <a:solidFill>
                  <a:schemeClr val="bg1"/>
                </a:solidFill>
              </a:rPr>
              <a:t> manusia.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bg1"/>
                </a:solidFill>
              </a:rPr>
              <a:t>Pasar </a:t>
            </a:r>
            <a:r>
              <a:rPr lang="en-US" sz="1800" dirty="0" err="1">
                <a:solidFill>
                  <a:schemeClr val="bg1"/>
                </a:solidFill>
              </a:rPr>
              <a:t>dianggap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sebagai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awal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mula</a:t>
            </a:r>
            <a:r>
              <a:rPr lang="en-US" sz="1800" dirty="0">
                <a:solidFill>
                  <a:schemeClr val="bg1"/>
                </a:solidFill>
              </a:rPr>
              <a:t> dan </a:t>
            </a:r>
            <a:r>
              <a:rPr lang="en-US" sz="1800" dirty="0" err="1">
                <a:solidFill>
                  <a:schemeClr val="bg1"/>
                </a:solidFill>
              </a:rPr>
              <a:t>asal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usul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kegiatan</a:t>
            </a:r>
            <a:r>
              <a:rPr lang="en-US" sz="1800" dirty="0">
                <a:solidFill>
                  <a:schemeClr val="bg1"/>
                </a:solidFill>
              </a:rPr>
              <a:t> manusia.</a:t>
            </a:r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marL="0" indent="0" algn="just">
              <a:buFont typeface="Arial" charset="0"/>
              <a:buNone/>
              <a:defRPr/>
            </a:pPr>
            <a:endParaRPr lang="en-US" sz="1800" dirty="0"/>
          </a:p>
        </p:txBody>
      </p:sp>
      <p:pic>
        <p:nvPicPr>
          <p:cNvPr id="295939" name="Picture 3">
            <a:extLst>
              <a:ext uri="{FF2B5EF4-FFF2-40B4-BE49-F238E27FC236}">
                <a16:creationId xmlns:a16="http://schemas.microsoft.com/office/drawing/2014/main" id="{F137B7E1-B38A-BF49-9069-9608EC00A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079750"/>
            <a:ext cx="235743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9ABB9-8B65-42E7-9D63-DEF3BF61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7985" name="Title 1">
            <a:extLst>
              <a:ext uri="{FF2B5EF4-FFF2-40B4-BE49-F238E27FC236}">
                <a16:creationId xmlns:a16="http://schemas.microsoft.com/office/drawing/2014/main" id="{A87C12A7-7888-7548-BE5D-A5F61DA9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681037"/>
          </a:xfrm>
        </p:spPr>
        <p:txBody>
          <a:bodyPr/>
          <a:lstStyle/>
          <a:p>
            <a:pPr algn="r"/>
            <a:r>
              <a:rPr lang="en-US" altLang="en-US" sz="2000">
                <a:ea typeface="ＭＳ Ｐゴシック" panose="020B0600070205080204" pitchFamily="34" charset="-128"/>
              </a:rPr>
              <a:t>Ideologi-Ideologi besar dunia selain PANCASILA</a:t>
            </a:r>
          </a:p>
        </p:txBody>
      </p:sp>
      <p:sp>
        <p:nvSpPr>
          <p:cNvPr id="210946" name="Content Placeholder 2">
            <a:extLst>
              <a:ext uri="{FF2B5EF4-FFF2-40B4-BE49-F238E27FC236}">
                <a16:creationId xmlns:a16="http://schemas.microsoft.com/office/drawing/2014/main" id="{0092D1BE-019B-8740-8CAF-1B77C7B9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1675"/>
            <a:ext cx="8229600" cy="61563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SEJARAH FUNDAMENTALISME PASAR</a:t>
            </a:r>
          </a:p>
          <a:p>
            <a:pPr marL="0" indent="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Awal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abad</a:t>
            </a:r>
            <a:r>
              <a:rPr lang="en-US" altLang="en-US" sz="1800" dirty="0">
                <a:ea typeface="ＭＳ Ｐゴシック" panose="020B0600070205080204" pitchFamily="34" charset="-128"/>
              </a:rPr>
              <a:t> 20 FUNDAMENTALISME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GERAKAN KEAGAMAAN 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 POLITIK  SOSIAL  EKONOMI  PASAR.</a:t>
            </a:r>
          </a:p>
          <a:p>
            <a:pPr marL="368300" indent="-368300" algn="just">
              <a:defRPr/>
            </a:pP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FUNDAMENTALISME PASAR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bukan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baru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muncul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di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abad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21,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tapi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awal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abad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19 di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Inggris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melalui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ideologi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LAISSEZ-FAIRE (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Prcs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).</a:t>
            </a:r>
          </a:p>
          <a:p>
            <a:pPr marL="368300" indent="-368300" algn="just">
              <a:defRPr/>
            </a:pP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Laissez-faire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adalah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paham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menekankan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pembangunan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ekonomi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pada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ketersediaan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ruang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cukup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kepada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individu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untuk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mengembangkan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meningkatkan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kemampuan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serta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bakatnya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tanpa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batasan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/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intervensi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pihak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lain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800" u="sng" dirty="0" err="1">
                <a:ea typeface="ＭＳ Ｐゴシック" panose="020B0600070205080204" pitchFamily="34" charset="-128"/>
                <a:sym typeface="Wingdings" pitchFamily="2" charset="2"/>
              </a:rPr>
              <a:t>Dasarnya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adalah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: “</a:t>
            </a:r>
            <a:r>
              <a:rPr lang="en-US" altLang="ja-JP" sz="1800" b="1" dirty="0" err="1">
                <a:ea typeface="ＭＳ Ｐゴシック" panose="020B0600070205080204" pitchFamily="34" charset="-128"/>
                <a:sym typeface="Wingdings" pitchFamily="2" charset="2"/>
              </a:rPr>
              <a:t>Filsafat</a:t>
            </a:r>
            <a:r>
              <a:rPr lang="en-US" altLang="ja-JP" sz="1800" b="1" dirty="0">
                <a:ea typeface="ＭＳ Ｐゴシック" panose="020B0600070205080204" pitchFamily="34" charset="-128"/>
                <a:sym typeface="Wingdings" pitchFamily="2" charset="2"/>
              </a:rPr>
              <a:t> Individual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”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ja-JP" sz="1800" b="1" dirty="0" err="1">
                <a:ea typeface="ＭＳ Ｐゴシック" panose="020B0600070205080204" pitchFamily="34" charset="-128"/>
                <a:sym typeface="Wingdings" pitchFamily="2" charset="2"/>
              </a:rPr>
              <a:t>menekankan</a:t>
            </a:r>
            <a:r>
              <a:rPr lang="en-US" altLang="ja-JP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b="1" dirty="0" err="1">
                <a:ea typeface="ＭＳ Ｐゴシック" panose="020B0600070205080204" pitchFamily="34" charset="-128"/>
                <a:sym typeface="Wingdings" pitchFamily="2" charset="2"/>
              </a:rPr>
              <a:t>pentingnya</a:t>
            </a:r>
            <a:r>
              <a:rPr lang="en-US" altLang="ja-JP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b="1" dirty="0" err="1">
                <a:ea typeface="ＭＳ Ｐゴシック" panose="020B0600070205080204" pitchFamily="34" charset="-128"/>
                <a:sym typeface="Wingdings" pitchFamily="2" charset="2"/>
              </a:rPr>
              <a:t>eksistensi</a:t>
            </a:r>
            <a:r>
              <a:rPr lang="en-US" altLang="ja-JP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b="1" dirty="0" err="1">
                <a:ea typeface="ＭＳ Ｐゴシック" panose="020B0600070205080204" pitchFamily="34" charset="-128"/>
                <a:sym typeface="Wingdings" pitchFamily="2" charset="2"/>
              </a:rPr>
              <a:t>individu</a:t>
            </a:r>
            <a:r>
              <a:rPr lang="en-US" altLang="ja-JP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b="1" dirty="0" err="1">
                <a:ea typeface="ＭＳ Ｐゴシック" panose="020B0600070205080204" pitchFamily="34" charset="-128"/>
                <a:sym typeface="Wingdings" pitchFamily="2" charset="2"/>
              </a:rPr>
              <a:t>sebagai</a:t>
            </a:r>
            <a:r>
              <a:rPr lang="en-US" altLang="ja-JP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b="1" dirty="0" err="1">
                <a:ea typeface="ＭＳ Ｐゴシック" panose="020B0600070205080204" pitchFamily="34" charset="-128"/>
                <a:sym typeface="Wingdings" pitchFamily="2" charset="2"/>
              </a:rPr>
              <a:t>mahluk</a:t>
            </a:r>
            <a:r>
              <a:rPr lang="en-US" altLang="ja-JP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b="1" dirty="0" err="1">
                <a:ea typeface="ＭＳ Ｐゴシック" panose="020B0600070205080204" pitchFamily="34" charset="-128"/>
                <a:sym typeface="Wingdings" pitchFamily="2" charset="2"/>
              </a:rPr>
              <a:t>bebas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.  </a:t>
            </a:r>
          </a:p>
          <a:p>
            <a:pPr marL="368300" indent="-368300" algn="just">
              <a:defRPr/>
            </a:pPr>
            <a:r>
              <a:rPr lang="en-US" altLang="en-US" sz="1800" u="sng" dirty="0" err="1">
                <a:ea typeface="ＭＳ Ｐゴシック" panose="020B0600070205080204" pitchFamily="34" charset="-128"/>
                <a:sym typeface="Wingdings" pitchFamily="2" charset="2"/>
              </a:rPr>
              <a:t>Pemahamannya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Masyarakat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bukan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sebagai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kesatuan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nyata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tapi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semata-mata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jumlah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individu-individu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secara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atomik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. 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Hak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kebebasan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individu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diandaikan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hanya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dapat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dibatasi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oleh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hak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persis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sama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dari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pribadi-pribadi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lainnya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. </a:t>
            </a:r>
          </a:p>
          <a:p>
            <a:pPr marL="368300" indent="-368300" algn="just">
              <a:defRPr/>
            </a:pPr>
            <a:r>
              <a:rPr lang="en-US" altLang="en-US" sz="1800" u="sng" dirty="0" err="1">
                <a:ea typeface="ＭＳ Ｐゴシック" panose="020B0600070205080204" pitchFamily="34" charset="-128"/>
                <a:sym typeface="Wingdings" pitchFamily="2" charset="2"/>
              </a:rPr>
              <a:t>Konsekuensinya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Fungsi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pemerintah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jadi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minimal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dipandang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perlu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campur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tangan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mengurusi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kegiatan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ekonomi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individu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masyarakat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tugas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pemerintah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mengatur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kontak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mata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uang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stabil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pelaku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pasar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melakukan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distorsi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.</a:t>
            </a:r>
            <a:endParaRPr lang="en-US" altLang="en-US" sz="1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30DD9C-BF35-46B8-BA34-51D55B4C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0033" name="Title 1">
            <a:extLst>
              <a:ext uri="{FF2B5EF4-FFF2-40B4-BE49-F238E27FC236}">
                <a16:creationId xmlns:a16="http://schemas.microsoft.com/office/drawing/2014/main" id="{357140AF-8E24-1044-A34E-FC5F1BB0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8"/>
            <a:ext cx="7530662" cy="681037"/>
          </a:xfrm>
        </p:spPr>
        <p:txBody>
          <a:bodyPr/>
          <a:lstStyle/>
          <a:p>
            <a:pPr algn="r"/>
            <a:r>
              <a:rPr lang="en-US" altLang="en-US" sz="18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18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18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105474" name="Content Placeholder 2">
            <a:extLst>
              <a:ext uri="{FF2B5EF4-FFF2-40B4-BE49-F238E27FC236}">
                <a16:creationId xmlns:a16="http://schemas.microsoft.com/office/drawing/2014/main" id="{B1064401-C87C-5B46-8342-418FDA91D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0900"/>
            <a:ext cx="8229600" cy="57086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SEJARAH FUNDAMENTALISME PASAR</a:t>
            </a:r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mencapai</a:t>
            </a:r>
            <a:r>
              <a:rPr lang="en-US" sz="1800" dirty="0"/>
              <a:t> </a:t>
            </a:r>
            <a:r>
              <a:rPr lang="en-US" sz="1800" dirty="0" err="1"/>
              <a:t>keseimbangan</a:t>
            </a:r>
            <a:r>
              <a:rPr lang="en-US" sz="1800" dirty="0"/>
              <a:t> </a:t>
            </a:r>
            <a:r>
              <a:rPr lang="en-US" sz="1800" dirty="0">
                <a:sym typeface="Wingdings"/>
              </a:rPr>
              <a:t> INVISIBLE HAND = </a:t>
            </a:r>
            <a:r>
              <a:rPr lang="en-US" sz="1800" dirty="0" err="1">
                <a:sym typeface="Wingdings"/>
              </a:rPr>
              <a:t>Semacam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hukum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alam</a:t>
            </a:r>
            <a:r>
              <a:rPr lang="en-US" sz="1800" dirty="0">
                <a:sym typeface="Wingdings"/>
              </a:rPr>
              <a:t> yang </a:t>
            </a:r>
            <a:r>
              <a:rPr lang="en-US" sz="1800" dirty="0" err="1">
                <a:sym typeface="Wingdings"/>
              </a:rPr>
              <a:t>mengatur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alam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semesta</a:t>
            </a:r>
            <a:r>
              <a:rPr lang="en-US" sz="1800" dirty="0">
                <a:sym typeface="Wingdings"/>
              </a:rPr>
              <a:t>, </a:t>
            </a:r>
            <a:r>
              <a:rPr lang="en-US" sz="1800" dirty="0" err="1">
                <a:sym typeface="Wingdings"/>
              </a:rPr>
              <a:t>termasuk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cara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kerja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pasar</a:t>
            </a:r>
            <a:r>
              <a:rPr lang="en-US" sz="1800" dirty="0">
                <a:sym typeface="Wingdings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b="1" dirty="0">
                <a:sym typeface="Wingdings"/>
              </a:rPr>
              <a:t>2 </a:t>
            </a:r>
            <a:r>
              <a:rPr lang="en-US" sz="1800" b="1" dirty="0" err="1">
                <a:sym typeface="Wingdings"/>
              </a:rPr>
              <a:t>prinsip</a:t>
            </a:r>
            <a:r>
              <a:rPr lang="en-US" sz="1800" b="1" dirty="0">
                <a:sym typeface="Wingdings"/>
              </a:rPr>
              <a:t> Laissez-faire </a:t>
            </a:r>
            <a:r>
              <a:rPr lang="en-US" sz="1800" dirty="0">
                <a:sym typeface="Wingdings"/>
              </a:rPr>
              <a:t>: PASAR BEBAS (</a:t>
            </a:r>
            <a:r>
              <a:rPr lang="en-US" sz="1800" dirty="0" err="1">
                <a:sym typeface="Wingdings"/>
              </a:rPr>
              <a:t>ruang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tanpa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tekanan</a:t>
            </a:r>
            <a:r>
              <a:rPr lang="en-US" sz="1800" dirty="0">
                <a:sym typeface="Wingdings"/>
              </a:rPr>
              <a:t> / </a:t>
            </a:r>
            <a:r>
              <a:rPr lang="en-US" sz="1800" dirty="0" err="1">
                <a:sym typeface="Wingdings"/>
              </a:rPr>
              <a:t>hambatan</a:t>
            </a:r>
            <a:r>
              <a:rPr lang="en-US" sz="1800" dirty="0">
                <a:sym typeface="Wingdings"/>
              </a:rPr>
              <a:t>) </a:t>
            </a:r>
            <a:r>
              <a:rPr lang="en-US" sz="1800" dirty="0" err="1">
                <a:sym typeface="Wingdings"/>
              </a:rPr>
              <a:t>dan</a:t>
            </a:r>
            <a:r>
              <a:rPr lang="en-US" sz="1800" dirty="0">
                <a:sym typeface="Wingdings"/>
              </a:rPr>
              <a:t> PERSAINGAN BEBAS (</a:t>
            </a:r>
            <a:r>
              <a:rPr lang="en-US" sz="1800" dirty="0" err="1">
                <a:sym typeface="Wingdings"/>
              </a:rPr>
              <a:t>siapapun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boleh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dagang</a:t>
            </a:r>
            <a:r>
              <a:rPr lang="en-US" sz="1800" dirty="0">
                <a:sym typeface="Wingdings"/>
              </a:rPr>
              <a:t>).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>
                <a:sym typeface="Wingdings"/>
              </a:rPr>
              <a:t>Semua</a:t>
            </a:r>
            <a:r>
              <a:rPr lang="en-US" sz="1800" dirty="0">
                <a:sym typeface="Wingdings"/>
              </a:rPr>
              <a:t> orang </a:t>
            </a:r>
            <a:r>
              <a:rPr lang="en-US" sz="1800" dirty="0" err="1">
                <a:sym typeface="Wingdings"/>
              </a:rPr>
              <a:t>punya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kesempatan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dan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ruang</a:t>
            </a:r>
            <a:r>
              <a:rPr lang="en-US" sz="1800" dirty="0">
                <a:sym typeface="Wingdings"/>
              </a:rPr>
              <a:t> yang </a:t>
            </a:r>
            <a:r>
              <a:rPr lang="en-US" sz="1800" dirty="0" err="1">
                <a:sym typeface="Wingdings"/>
              </a:rPr>
              <a:t>sama</a:t>
            </a:r>
            <a:r>
              <a:rPr lang="en-US" sz="1800" dirty="0">
                <a:sym typeface="Wingdings"/>
              </a:rPr>
              <a:t>.  Teori </a:t>
            </a:r>
            <a:r>
              <a:rPr lang="en-US" sz="1800" dirty="0" err="1">
                <a:sym typeface="Wingdings"/>
              </a:rPr>
              <a:t>tersebut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diterapkan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pada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semua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aspek</a:t>
            </a:r>
            <a:r>
              <a:rPr lang="en-US" sz="1800" dirty="0">
                <a:sym typeface="Wingdings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>
                <a:sym typeface="Wingdings"/>
              </a:rPr>
              <a:t>Sebelum</a:t>
            </a:r>
            <a:r>
              <a:rPr lang="en-US" sz="1800" dirty="0">
                <a:sym typeface="Wingdings"/>
              </a:rPr>
              <a:t> PD I (1918); </a:t>
            </a:r>
            <a:r>
              <a:rPr lang="en-US" sz="1800" dirty="0" err="1">
                <a:sym typeface="Wingdings"/>
              </a:rPr>
              <a:t>setiap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kegiatan</a:t>
            </a:r>
            <a:r>
              <a:rPr lang="en-US" sz="1800" dirty="0">
                <a:sym typeface="Wingdings"/>
              </a:rPr>
              <a:t> orang </a:t>
            </a:r>
            <a:r>
              <a:rPr lang="en-US" sz="1800" dirty="0" err="1">
                <a:sym typeface="Wingdings"/>
              </a:rPr>
              <a:t>dipaksa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bekerja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menurut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mekanisme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pasar</a:t>
            </a:r>
            <a:r>
              <a:rPr lang="en-US" sz="1800" dirty="0">
                <a:sym typeface="Wingdings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endParaRPr lang="en-US" sz="1800" dirty="0">
              <a:sym typeface="Wingdings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b="1" dirty="0" err="1">
                <a:sym typeface="Wingdings"/>
              </a:rPr>
              <a:t>GAGALnya</a:t>
            </a:r>
            <a:r>
              <a:rPr lang="en-US" sz="1800" b="1" dirty="0">
                <a:sym typeface="Wingdings"/>
              </a:rPr>
              <a:t> LAISSEZ-FAIRE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>
                <a:sym typeface="Wingdings"/>
              </a:rPr>
              <a:t>Laissez-faire </a:t>
            </a:r>
            <a:r>
              <a:rPr lang="en-US" sz="1800" dirty="0" err="1">
                <a:sym typeface="Wingdings"/>
              </a:rPr>
              <a:t>muncul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pada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abad</a:t>
            </a:r>
            <a:r>
              <a:rPr lang="en-US" sz="1800" dirty="0">
                <a:sym typeface="Wingdings"/>
              </a:rPr>
              <a:t> ke-19 </a:t>
            </a:r>
            <a:r>
              <a:rPr lang="en-US" sz="1800" dirty="0" err="1">
                <a:sym typeface="Wingdings"/>
              </a:rPr>
              <a:t>dan</a:t>
            </a:r>
            <a:r>
              <a:rPr lang="en-US" sz="1800" dirty="0">
                <a:sym typeface="Wingdings"/>
              </a:rPr>
              <a:t> MENGHILANG </a:t>
            </a:r>
            <a:r>
              <a:rPr lang="en-US" sz="1800" dirty="0" err="1">
                <a:sym typeface="Wingdings"/>
              </a:rPr>
              <a:t>saat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memasuki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abad</a:t>
            </a:r>
            <a:r>
              <a:rPr lang="en-US" sz="1800" dirty="0">
                <a:sym typeface="Wingdings"/>
              </a:rPr>
              <a:t> ke-20, </a:t>
            </a:r>
            <a:r>
              <a:rPr lang="en-US" sz="1800" u="sng" dirty="0" err="1">
                <a:sym typeface="Wingdings"/>
              </a:rPr>
              <a:t>karena</a:t>
            </a:r>
            <a:r>
              <a:rPr lang="en-US" sz="1800" dirty="0">
                <a:sym typeface="Wingdings"/>
              </a:rPr>
              <a:t>: PD I, DEPRESI EKONOMI (1930), PD II / 1939.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dirty="0" err="1">
                <a:sym typeface="Wingdings"/>
              </a:rPr>
              <a:t>Peristiwa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itu</a:t>
            </a:r>
            <a:r>
              <a:rPr lang="en-US" sz="1800" dirty="0">
                <a:sym typeface="Wingdings"/>
              </a:rPr>
              <a:t> </a:t>
            </a:r>
            <a:r>
              <a:rPr lang="en-US" sz="1800" u="sng" dirty="0" err="1">
                <a:sym typeface="Wingdings"/>
              </a:rPr>
              <a:t>menimbulkan</a:t>
            </a:r>
            <a:r>
              <a:rPr lang="en-US" sz="1800" dirty="0">
                <a:sym typeface="Wingdings"/>
              </a:rPr>
              <a:t>: </a:t>
            </a:r>
            <a:r>
              <a:rPr lang="en-US" sz="1800" dirty="0" err="1">
                <a:sym typeface="Wingdings"/>
              </a:rPr>
              <a:t>kemelaratan</a:t>
            </a:r>
            <a:r>
              <a:rPr lang="en-US" sz="1800" dirty="0">
                <a:sym typeface="Wingdings"/>
              </a:rPr>
              <a:t>, </a:t>
            </a:r>
            <a:r>
              <a:rPr lang="en-US" sz="1800" dirty="0" err="1">
                <a:sym typeface="Wingdings"/>
              </a:rPr>
              <a:t>kemiskinan</a:t>
            </a:r>
            <a:r>
              <a:rPr lang="en-US" sz="1800" dirty="0">
                <a:sym typeface="Wingdings"/>
              </a:rPr>
              <a:t>, </a:t>
            </a:r>
            <a:r>
              <a:rPr lang="en-US" sz="1800" dirty="0" err="1">
                <a:sym typeface="Wingdings"/>
              </a:rPr>
              <a:t>kelaparan</a:t>
            </a:r>
            <a:r>
              <a:rPr lang="en-US" sz="1800" dirty="0">
                <a:sym typeface="Wingdings"/>
              </a:rPr>
              <a:t>  </a:t>
            </a:r>
            <a:r>
              <a:rPr lang="en-US" sz="1800" dirty="0" err="1">
                <a:sym typeface="Wingdings"/>
              </a:rPr>
              <a:t>pengangguran</a:t>
            </a:r>
            <a:r>
              <a:rPr lang="en-US" sz="1800" dirty="0">
                <a:sym typeface="Wingdings"/>
              </a:rPr>
              <a:t>,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pertumbuhan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ekonomi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rendah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bahkan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negatif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utang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negara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Wingdings"/>
              </a:rPr>
              <a:t>membengkak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1800" b="1" dirty="0" err="1">
                <a:solidFill>
                  <a:schemeClr val="bg1"/>
                </a:solidFill>
                <a:sym typeface="Wingdings"/>
              </a:rPr>
              <a:t>Pasar</a:t>
            </a:r>
            <a:r>
              <a:rPr lang="en-US" sz="1800" b="1" dirty="0">
                <a:solidFill>
                  <a:schemeClr val="bg1"/>
                </a:solidFill>
                <a:sym typeface="Wingdings"/>
              </a:rPr>
              <a:t> yang </a:t>
            </a:r>
            <a:r>
              <a:rPr lang="en-US" sz="1800" b="1" dirty="0" err="1">
                <a:solidFill>
                  <a:schemeClr val="bg1"/>
                </a:solidFill>
                <a:sym typeface="Wingdings"/>
              </a:rPr>
              <a:t>ditugasi</a:t>
            </a:r>
            <a:r>
              <a:rPr lang="en-US" sz="1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Wingdings"/>
              </a:rPr>
              <a:t>mengatasi</a:t>
            </a:r>
            <a:r>
              <a:rPr lang="en-US" sz="1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Wingdings"/>
              </a:rPr>
              <a:t>persoalan</a:t>
            </a:r>
            <a:r>
              <a:rPr lang="en-US" sz="1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Wingdings"/>
              </a:rPr>
              <a:t>tersebut</a:t>
            </a:r>
            <a:r>
              <a:rPr lang="en-US" sz="18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Wingdings"/>
              </a:rPr>
              <a:t>ternyata</a:t>
            </a:r>
            <a:r>
              <a:rPr lang="en-US" sz="1800" b="1" dirty="0">
                <a:solidFill>
                  <a:schemeClr val="bg1"/>
                </a:solidFill>
                <a:sym typeface="Wingdings"/>
              </a:rPr>
              <a:t> GAGAL</a:t>
            </a:r>
            <a:r>
              <a:rPr lang="en-US" sz="1800" dirty="0">
                <a:solidFill>
                  <a:schemeClr val="bg1"/>
                </a:solidFill>
                <a:sym typeface="Wingdings"/>
              </a:rPr>
              <a:t> !</a:t>
            </a:r>
            <a:endParaRPr lang="en-US" sz="1800" dirty="0">
              <a:solidFill>
                <a:schemeClr val="bg1"/>
              </a:solidFill>
            </a:endParaRPr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marL="0" indent="0" algn="just">
              <a:buFont typeface="Arial" charset="0"/>
              <a:buNone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3D4371-ACF8-443B-A338-C273052FE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2081" name="Title 1">
            <a:extLst>
              <a:ext uri="{FF2B5EF4-FFF2-40B4-BE49-F238E27FC236}">
                <a16:creationId xmlns:a16="http://schemas.microsoft.com/office/drawing/2014/main" id="{60C58FFA-A1A8-3046-BF61-D7E02778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501650"/>
          </a:xfrm>
        </p:spPr>
        <p:txBody>
          <a:bodyPr/>
          <a:lstStyle/>
          <a:p>
            <a:pPr algn="r"/>
            <a:r>
              <a:rPr lang="en-US" altLang="en-US" sz="2000">
                <a:ea typeface="ＭＳ Ｐゴシック" panose="020B0600070205080204" pitchFamily="34" charset="-128"/>
              </a:rPr>
              <a:t>Ideologi-Ideologi besar dunia selain PANCASILA</a:t>
            </a:r>
          </a:p>
        </p:txBody>
      </p:sp>
      <p:sp>
        <p:nvSpPr>
          <p:cNvPr id="215042" name="Content Placeholder 2">
            <a:extLst>
              <a:ext uri="{FF2B5EF4-FFF2-40B4-BE49-F238E27FC236}">
                <a16:creationId xmlns:a16="http://schemas.microsoft.com/office/drawing/2014/main" id="{EDC3D753-46E2-FC45-A2ED-245ABFD95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1338"/>
            <a:ext cx="8229600" cy="60066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SEJARAH FUNDAMENTALISME PASAR</a:t>
            </a:r>
          </a:p>
          <a:p>
            <a:pPr marL="0" indent="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 err="1">
                <a:ea typeface="ＭＳ Ｐゴシック" panose="020B0600070205080204" pitchFamily="34" charset="-128"/>
              </a:rPr>
              <a:t>Munculnya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TEORI KEYNES</a:t>
            </a:r>
          </a:p>
          <a:p>
            <a:pPr marL="368300" indent="-368300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Pertengahan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abad</a:t>
            </a:r>
            <a:r>
              <a:rPr lang="en-US" altLang="en-US" sz="1800" dirty="0">
                <a:ea typeface="ＭＳ Ｐゴシック" panose="020B0600070205080204" pitchFamily="34" charset="-128"/>
              </a:rPr>
              <a:t> ke-20,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pemerintah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kembali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campur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tangan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masalah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ekonomi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mengendalikan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ekonomi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makro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pasar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pemberian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subsidi</a:t>
            </a:r>
            <a:endParaRPr lang="en-US" altLang="en-US" sz="18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368300" indent="-368300" algn="just">
              <a:defRPr/>
            </a:pP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JOHN MAYNARD KEYNES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membangun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teori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ekonomi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‘LAPANGAN KERJA PENUH’ (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full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employement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)  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mempekerjakan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faktor-faktor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produksi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tanpa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pengangguran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modal &amp;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tenaga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karena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menurutnya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pasar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memiliki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kecenderungan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untuk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menciptakan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lapangan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kerja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penuh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jadi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hanya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intervensi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pemerintah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0" indent="0" algn="just">
              <a:defRPr/>
            </a:pPr>
            <a:endParaRPr lang="en-US" altLang="en-US" sz="18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HILANGnya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Laissez-faire</a:t>
            </a:r>
          </a:p>
          <a:p>
            <a:pPr marL="368300" indent="-314325" algn="just"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Akhir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1973 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HILANG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karena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kartel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minyak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OPEC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muncul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rezim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TOTALITER (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anti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demokrasi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)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400" b="1" dirty="0">
                <a:ea typeface="ＭＳ Ｐゴシック" panose="020B0600070205080204" pitchFamily="34" charset="-128"/>
                <a:sym typeface="Wingdings" pitchFamily="2" charset="2"/>
              </a:rPr>
              <a:t>BANGKIT </a:t>
            </a:r>
            <a:r>
              <a:rPr lang="en-US" altLang="en-US" sz="1400" b="1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4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b="1" dirty="0" err="1">
                <a:ea typeface="ＭＳ Ｐゴシック" panose="020B0600070205080204" pitchFamily="34" charset="-128"/>
                <a:sym typeface="Wingdings" pitchFamily="2" charset="2"/>
              </a:rPr>
              <a:t>nama</a:t>
            </a:r>
            <a:r>
              <a:rPr lang="en-US" altLang="en-US" sz="1400" b="1" dirty="0">
                <a:ea typeface="ＭＳ Ｐゴシック" panose="020B0600070205080204" pitchFamily="34" charset="-128"/>
                <a:sym typeface="Wingdings" pitchFamily="2" charset="2"/>
              </a:rPr>
              <a:t> lain</a:t>
            </a:r>
          </a:p>
          <a:p>
            <a:pPr marL="368300" indent="-355600" algn="just">
              <a:defRPr/>
            </a:pP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Laissez-faire 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BANGKIT LAGI </a:t>
            </a:r>
            <a:r>
              <a:rPr lang="en-US" altLang="en-US" sz="18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8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nama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FUNDAMENTALISME PASAR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en-US" altLang="en-US" sz="180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Market fundamentalism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) </a:t>
            </a:r>
            <a:r>
              <a:rPr lang="en-US" altLang="en-US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melalui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Thatcher &amp; Reagan </a:t>
            </a:r>
            <a:r>
              <a:rPr lang="en-US" altLang="en-US" sz="18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melalui</a:t>
            </a:r>
            <a:r>
              <a:rPr lang="en-US" altLang="en-US" sz="18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3 program </a:t>
            </a:r>
            <a:r>
              <a:rPr lang="en-US" altLang="en-US" sz="18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baru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LIBERALISASI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PRIVATISASI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&amp; 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DEREGULASI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.</a:t>
            </a:r>
            <a:endParaRPr lang="en-US" altLang="en-US" sz="1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2" descr="arton31423.jpg">
            <a:extLst>
              <a:ext uri="{FF2B5EF4-FFF2-40B4-BE49-F238E27FC236}">
                <a16:creationId xmlns:a16="http://schemas.microsoft.com/office/drawing/2014/main" id="{F42230AF-1E4C-EF45-8BD5-F014050A3F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2225" y="4918841"/>
            <a:ext cx="1648305" cy="98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19F74E-B302-4A37-8B08-4DBC3F72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4129" name="Title 1">
            <a:extLst>
              <a:ext uri="{FF2B5EF4-FFF2-40B4-BE49-F238E27FC236}">
                <a16:creationId xmlns:a16="http://schemas.microsoft.com/office/drawing/2014/main" id="{E81BCA90-AF51-DF45-91C5-098EAAFB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"/>
            <a:ext cx="7478110" cy="681038"/>
          </a:xfrm>
        </p:spPr>
        <p:txBody>
          <a:bodyPr/>
          <a:lstStyle/>
          <a:p>
            <a:pPr algn="r"/>
            <a:r>
              <a:rPr lang="en-US" altLang="en-US" sz="20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105474" name="Content Placeholder 2">
            <a:extLst>
              <a:ext uri="{FF2B5EF4-FFF2-40B4-BE49-F238E27FC236}">
                <a16:creationId xmlns:a16="http://schemas.microsoft.com/office/drawing/2014/main" id="{0B9FDEDE-E8FE-B84D-A7E6-BAA183D24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0900"/>
            <a:ext cx="8229600" cy="57086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/>
              <a:t>SEJARAH FUNDAMENTALISME PASAR</a:t>
            </a:r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marL="0" indent="0" algn="just"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FAKTOR PENDORONG </a:t>
            </a:r>
            <a:r>
              <a:rPr lang="en-US" sz="2800" dirty="0"/>
              <a:t>FUNDAMENTALISME PASAR</a:t>
            </a:r>
          </a:p>
          <a:p>
            <a:pPr algn="just">
              <a:buFont typeface="+mj-lt"/>
              <a:buAutoNum type="arabicPeriod"/>
              <a:defRPr/>
            </a:pPr>
            <a:endParaRPr lang="en-US" sz="2400" dirty="0"/>
          </a:p>
          <a:p>
            <a:pPr marL="715963" indent="-715963" algn="just">
              <a:buFont typeface="+mj-lt"/>
              <a:buAutoNum type="arabicPeriod"/>
              <a:defRPr/>
            </a:pPr>
            <a:r>
              <a:rPr lang="en-US" sz="2400" i="1" dirty="0"/>
              <a:t>Transnational corporations</a:t>
            </a:r>
          </a:p>
          <a:p>
            <a:pPr marL="715963" indent="-715963" algn="just">
              <a:buFont typeface="+mj-lt"/>
              <a:buAutoNum type="arabicPeriod"/>
              <a:defRPr/>
            </a:pPr>
            <a:endParaRPr lang="en-US" sz="2400" dirty="0"/>
          </a:p>
          <a:p>
            <a:pPr marL="715963" indent="-715963" algn="just">
              <a:buFont typeface="+mj-lt"/>
              <a:buAutoNum type="arabicPeriod"/>
              <a:defRPr/>
            </a:pPr>
            <a:r>
              <a:rPr lang="en-US" sz="2400" dirty="0" err="1"/>
              <a:t>Regim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pengintai</a:t>
            </a:r>
            <a:r>
              <a:rPr lang="en-US" sz="2400" dirty="0"/>
              <a:t> (</a:t>
            </a:r>
            <a:r>
              <a:rPr lang="en-US" sz="2400" i="1" dirty="0"/>
              <a:t>Surveillance System</a:t>
            </a:r>
            <a:r>
              <a:rPr lang="en-US" sz="2400" dirty="0"/>
              <a:t>) = WTO, IMF, WB</a:t>
            </a:r>
          </a:p>
          <a:p>
            <a:pPr marL="715963" indent="-715963" algn="just">
              <a:buFont typeface="+mj-lt"/>
              <a:buAutoNum type="arabicPeriod"/>
              <a:defRPr/>
            </a:pPr>
            <a:endParaRPr lang="en-US" sz="2400" dirty="0"/>
          </a:p>
          <a:p>
            <a:pPr marL="715963" indent="-715963" algn="just">
              <a:buFont typeface="+mj-lt"/>
              <a:buAutoNum type="arabicPeriod"/>
              <a:defRPr/>
            </a:pPr>
            <a:r>
              <a:rPr lang="en-US" sz="2400" dirty="0"/>
              <a:t>Revolusi di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telekomunikasi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transportasi</a:t>
            </a:r>
            <a:endParaRPr lang="en-US" sz="2400" dirty="0"/>
          </a:p>
          <a:p>
            <a:pPr marL="715963" indent="-715963" algn="just">
              <a:buFont typeface="+mj-lt"/>
              <a:buAutoNum type="arabicPeriod"/>
              <a:defRPr/>
            </a:pPr>
            <a:endParaRPr lang="en-US" sz="2400" dirty="0"/>
          </a:p>
          <a:p>
            <a:pPr marL="715963" indent="-715963" algn="just">
              <a:buFont typeface="+mj-lt"/>
              <a:buAutoNum type="arabicPeriod"/>
              <a:defRPr/>
            </a:pPr>
            <a:endParaRPr lang="en-US" sz="2400" dirty="0"/>
          </a:p>
          <a:p>
            <a:pPr marL="715963" indent="-715963" algn="just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</a:rPr>
              <a:t>Negara </a:t>
            </a:r>
            <a:r>
              <a:rPr lang="en-US" sz="2400" i="1" dirty="0">
                <a:solidFill>
                  <a:schemeClr val="bg1"/>
                </a:solidFill>
              </a:rPr>
              <a:t>super power </a:t>
            </a:r>
            <a:r>
              <a:rPr lang="en-US" sz="2400" dirty="0" err="1">
                <a:solidFill>
                  <a:schemeClr val="bg1"/>
                </a:solidFill>
              </a:rPr>
              <a:t>menaklukan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negara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barat</a:t>
            </a:r>
            <a:endParaRPr lang="en-US" sz="2400" dirty="0">
              <a:solidFill>
                <a:schemeClr val="bg1"/>
              </a:solidFill>
            </a:endParaRPr>
          </a:p>
          <a:p>
            <a:pPr algn="just">
              <a:buFont typeface="Arial" charset="0"/>
              <a:buChar char="•"/>
              <a:defRPr/>
            </a:pPr>
            <a:endParaRPr lang="en-US" sz="1800" dirty="0"/>
          </a:p>
          <a:p>
            <a:pPr marL="0" indent="0" algn="just">
              <a:buFont typeface="Arial" charset="0"/>
              <a:buNone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83A5A-2F3B-493D-AFCD-ED53CDD4A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6177" name="Title 1">
            <a:extLst>
              <a:ext uri="{FF2B5EF4-FFF2-40B4-BE49-F238E27FC236}">
                <a16:creationId xmlns:a16="http://schemas.microsoft.com/office/drawing/2014/main" id="{E86D620E-2897-A949-964C-321B69C8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8"/>
            <a:ext cx="7499131" cy="681037"/>
          </a:xfrm>
        </p:spPr>
        <p:txBody>
          <a:bodyPr/>
          <a:lstStyle/>
          <a:p>
            <a:pPr algn="r"/>
            <a:r>
              <a:rPr lang="en-US" altLang="en-US" sz="20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219138" name="Content Placeholder 2">
            <a:extLst>
              <a:ext uri="{FF2B5EF4-FFF2-40B4-BE49-F238E27FC236}">
                <a16:creationId xmlns:a16="http://schemas.microsoft.com/office/drawing/2014/main" id="{E42B8BEE-3CA7-8746-98DE-0BDC7ECA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0900"/>
            <a:ext cx="8229600" cy="57086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SEJARAH FUNDAMENTALISME PASAR</a:t>
            </a:r>
          </a:p>
          <a:p>
            <a:pPr marL="0" indent="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GERAKAN MEMPERLUAS AJARAN </a:t>
            </a:r>
            <a:r>
              <a:rPr lang="en-US" altLang="en-US" sz="2400" dirty="0">
                <a:ea typeface="ＭＳ Ｐゴシック" panose="020B0600070205080204" pitchFamily="34" charset="-128"/>
              </a:rPr>
              <a:t>FUNDAMENTALISME PASAR</a:t>
            </a:r>
          </a:p>
          <a:p>
            <a:pPr marL="0" indent="0" algn="just">
              <a:buFont typeface="Calibri" panose="020F0502020204030204" pitchFamily="34" charset="0"/>
              <a:buAutoNum type="arabicPeriod"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68300" indent="-368300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Menciptakan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dunia </a:t>
            </a:r>
            <a:r>
              <a:rPr lang="en-US" altLang="ja-JP" sz="2400" dirty="0" err="1">
                <a:ea typeface="ＭＳ Ｐゴシック" panose="020B0600070205080204" pitchFamily="34" charset="-128"/>
              </a:rPr>
              <a:t>pasar</a:t>
            </a:r>
            <a:r>
              <a:rPr lang="en-US" altLang="ja-JP" sz="2400" dirty="0">
                <a:ea typeface="ＭＳ Ｐゴシック" panose="020B0600070205080204" pitchFamily="34" charset="-128"/>
              </a:rPr>
              <a:t> global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</a:t>
            </a:r>
            <a:endParaRPr lang="en-US" altLang="ja-JP" sz="2400" dirty="0">
              <a:ea typeface="ＭＳ Ｐゴシック" panose="020B0600070205080204" pitchFamily="34" charset="-128"/>
            </a:endParaRPr>
          </a:p>
          <a:p>
            <a:pPr marL="368300" indent="-368300" algn="just">
              <a:buFont typeface="Calibri" panose="020F0502020204030204" pitchFamily="34" charset="0"/>
              <a:buAutoNum type="arabicPeriod"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68300" indent="-368300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Mendisain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lembaga-lembaga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ekonomi</a:t>
            </a:r>
            <a:r>
              <a:rPr lang="en-US" altLang="en-US" sz="2400" dirty="0">
                <a:ea typeface="ＭＳ Ｐゴシック" panose="020B0600070205080204" pitchFamily="34" charset="-128"/>
              </a:rPr>
              <a:t> dunia yang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berbasis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pandangan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Fundamentalisme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Pasar</a:t>
            </a:r>
            <a:r>
              <a:rPr lang="en-US" altLang="en-US" sz="2400" dirty="0">
                <a:ea typeface="ＭＳ Ｐゴシック" panose="020B0600070205080204" pitchFamily="34" charset="-128"/>
              </a:rPr>
              <a:t> : IMF, WTO, WB</a:t>
            </a:r>
          </a:p>
          <a:p>
            <a:pPr marL="368300" indent="-368300" algn="just">
              <a:buFont typeface="Calibri" panose="020F0502020204030204" pitchFamily="34" charset="0"/>
              <a:buAutoNum type="arabicPeriod"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68300" indent="-368300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Menjalankan</a:t>
            </a:r>
            <a:r>
              <a:rPr lang="en-US" altLang="en-US" sz="2400" dirty="0">
                <a:ea typeface="ＭＳ Ｐゴシック" panose="020B0600070205080204" pitchFamily="34" charset="-128"/>
              </a:rPr>
              <a:t> program: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Privatisasi</a:t>
            </a:r>
            <a:r>
              <a:rPr lang="en-US" altLang="en-US" sz="2400" dirty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Deregulasi</a:t>
            </a:r>
            <a:r>
              <a:rPr lang="en-US" altLang="en-US" sz="2400" dirty="0">
                <a:ea typeface="ＭＳ Ｐゴシック" panose="020B0600070205080204" pitchFamily="34" charset="-128"/>
              </a:rPr>
              <a:t>, &amp;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Liberalisasi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68300" indent="-368300" algn="just">
              <a:buFont typeface="Calibri" panose="020F0502020204030204" pitchFamily="34" charset="0"/>
              <a:buAutoNum type="arabicPeriod"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368300" indent="-368300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Kampanye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pentingnya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“</a:t>
            </a:r>
            <a:r>
              <a:rPr lang="en-US" altLang="ja-JP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investasi</a:t>
            </a:r>
            <a:r>
              <a:rPr lang="en-US" altLang="ja-JP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asing</a:t>
            </a:r>
            <a:r>
              <a:rPr lang="en-US" altLang="en-US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dengan</a:t>
            </a:r>
            <a:r>
              <a:rPr lang="en-US" altLang="ja-JP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tolak</a:t>
            </a:r>
            <a:r>
              <a:rPr lang="en-US" altLang="ja-JP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ukur</a:t>
            </a:r>
            <a:r>
              <a:rPr lang="en-US" altLang="ja-JP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ja-JP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investasi</a:t>
            </a:r>
            <a:r>
              <a:rPr lang="en-US" altLang="ja-JP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ja-JP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pendapatan</a:t>
            </a:r>
            <a:r>
              <a:rPr lang="en-US" altLang="ja-JP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&amp; volume </a:t>
            </a:r>
            <a:r>
              <a:rPr lang="en-US" altLang="ja-JP" sz="2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tabungan</a:t>
            </a:r>
            <a:r>
              <a:rPr lang="en-US" altLang="ja-JP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</a:t>
            </a:r>
          </a:p>
          <a:p>
            <a:pPr marL="0" indent="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95005B-04D8-4228-A74F-38EC4171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8225" name="Title 1">
            <a:extLst>
              <a:ext uri="{FF2B5EF4-FFF2-40B4-BE49-F238E27FC236}">
                <a16:creationId xmlns:a16="http://schemas.microsoft.com/office/drawing/2014/main" id="{EFDE5A26-B09A-4C49-A44E-19747DE1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51683" cy="681037"/>
          </a:xfrm>
        </p:spPr>
        <p:txBody>
          <a:bodyPr/>
          <a:lstStyle/>
          <a:p>
            <a:pPr algn="r"/>
            <a:r>
              <a:rPr lang="en-US" altLang="en-US" sz="2000" dirty="0" err="1">
                <a:ea typeface="ＭＳ Ｐゴシック" panose="020B0600070205080204" pitchFamily="34" charset="-128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2000" dirty="0">
                <a:ea typeface="ＭＳ Ｐゴシック" panose="020B0600070205080204" pitchFamily="34" charset="-128"/>
              </a:rPr>
              <a:t> dunia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selain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PANCASILA</a:t>
            </a:r>
          </a:p>
        </p:txBody>
      </p:sp>
      <p:sp>
        <p:nvSpPr>
          <p:cNvPr id="221186" name="Content Placeholder 2">
            <a:extLst>
              <a:ext uri="{FF2B5EF4-FFF2-40B4-BE49-F238E27FC236}">
                <a16:creationId xmlns:a16="http://schemas.microsoft.com/office/drawing/2014/main" id="{4735860A-01A9-3646-8513-1C6C13BB9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53482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MASALAH  </a:t>
            </a:r>
            <a:r>
              <a:rPr lang="en-US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karena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FUNDAMENTALISME PASAR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68300" indent="-368300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2000" b="1" dirty="0" err="1">
                <a:ea typeface="ＭＳ Ｐゴシック" panose="020B0600070205080204" pitchFamily="34" charset="-128"/>
              </a:rPr>
              <a:t>Melahirkan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sistem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kapitalisme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yang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pincang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hanya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mendukung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ekonomi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negara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maju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(vs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negara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periferi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menghambat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demokrasi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);</a:t>
            </a:r>
          </a:p>
          <a:p>
            <a:pPr marL="368300" indent="-368300" algn="just">
              <a:buFont typeface="Calibri" panose="020F0502020204030204" pitchFamily="34" charset="0"/>
              <a:buAutoNum type="arabicPeriod"/>
              <a:defRPr/>
            </a:pPr>
            <a:endParaRPr lang="en-US" altLang="en-US" sz="20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368300" indent="-368300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2000" b="1" dirty="0" err="1">
                <a:ea typeface="ＭＳ Ｐゴシック" panose="020B0600070205080204" pitchFamily="34" charset="-128"/>
                <a:sym typeface="Wingdings" pitchFamily="2" charset="2"/>
              </a:rPr>
              <a:t>Pergerakan</a:t>
            </a:r>
            <a:r>
              <a:rPr lang="en-US" altLang="en-US" sz="2000" b="1" dirty="0">
                <a:ea typeface="ＭＳ Ｐゴシック" panose="020B0600070205080204" pitchFamily="34" charset="-128"/>
                <a:sym typeface="Wingdings" pitchFamily="2" charset="2"/>
              </a:rPr>
              <a:t> modal (capital) </a:t>
            </a:r>
            <a:r>
              <a:rPr lang="en-US" altLang="en-US" sz="2000" b="1" dirty="0" err="1"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en-US" sz="20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  <a:sym typeface="Wingdings" pitchFamily="2" charset="2"/>
              </a:rPr>
              <a:t>menyentuh</a:t>
            </a:r>
            <a:r>
              <a:rPr lang="en-US" altLang="en-US" sz="20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  <a:sym typeface="Wingdings" pitchFamily="2" charset="2"/>
              </a:rPr>
              <a:t>sektor</a:t>
            </a:r>
            <a:r>
              <a:rPr lang="en-US" altLang="en-US" sz="20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  <a:sym typeface="Wingdings" pitchFamily="2" charset="2"/>
              </a:rPr>
              <a:t>riil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tapi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sektor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artificial)  Bubble economy. 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Pertumbuhan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ekonomi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pesat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tapi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mempunyai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isi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/ basis di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sektor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riil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buFont typeface="Calibri" panose="020F0502020204030204" pitchFamily="34" charset="0"/>
              <a:buAutoNum type="arabicPeriod"/>
              <a:defRPr/>
            </a:pPr>
            <a:endParaRPr lang="en-US" altLang="en-US" sz="20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368300" indent="-368300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2000" b="1" dirty="0" err="1">
                <a:ea typeface="ＭＳ Ｐゴシック" panose="020B0600070205080204" pitchFamily="34" charset="-128"/>
                <a:sym typeface="Wingdings" pitchFamily="2" charset="2"/>
              </a:rPr>
              <a:t>Melahirkan</a:t>
            </a:r>
            <a:r>
              <a:rPr lang="en-US" altLang="en-US" sz="20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  <a:sym typeface="Wingdings" pitchFamily="2" charset="2"/>
              </a:rPr>
              <a:t>gerakan</a:t>
            </a:r>
            <a:r>
              <a:rPr lang="en-US" altLang="en-US" sz="2000" b="1" dirty="0">
                <a:ea typeface="ＭＳ Ｐゴシック" panose="020B0600070205080204" pitchFamily="34" charset="-128"/>
                <a:sym typeface="Wingdings" pitchFamily="2" charset="2"/>
              </a:rPr>
              <a:t> ‘</a:t>
            </a:r>
            <a:r>
              <a:rPr lang="en-US" altLang="ja-JP" sz="2000" b="1" dirty="0" err="1">
                <a:ea typeface="ＭＳ Ｐゴシック" panose="020B0600070205080204" pitchFamily="34" charset="-128"/>
                <a:sym typeface="Wingdings" pitchFamily="2" charset="2"/>
              </a:rPr>
              <a:t>emoh</a:t>
            </a:r>
            <a:r>
              <a:rPr lang="en-US" altLang="ja-JP" sz="20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2000" b="1" dirty="0" err="1">
                <a:ea typeface="ＭＳ Ｐゴシック" panose="020B0600070205080204" pitchFamily="34" charset="-128"/>
                <a:sym typeface="Wingdings" pitchFamily="2" charset="2"/>
              </a:rPr>
              <a:t>negara</a:t>
            </a:r>
            <a:r>
              <a:rPr lang="en-US" altLang="en-US" sz="2000" b="1" dirty="0">
                <a:ea typeface="ＭＳ Ｐゴシック" panose="020B0600070205080204" pitchFamily="34" charset="-128"/>
                <a:sym typeface="Wingdings" pitchFamily="2" charset="2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  </a:t>
            </a:r>
            <a:r>
              <a:rPr lang="en-US" altLang="ja-JP" sz="2000" dirty="0" err="1">
                <a:ea typeface="ＭＳ Ｐゴシック" panose="020B0600070205080204" pitchFamily="34" charset="-128"/>
                <a:sym typeface="Wingdings" pitchFamily="2" charset="2"/>
              </a:rPr>
              <a:t>menuntut</a:t>
            </a: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2000" dirty="0" err="1">
                <a:ea typeface="ＭＳ Ｐゴシック" panose="020B0600070205080204" pitchFamily="34" charset="-128"/>
                <a:sym typeface="Wingdings" pitchFamily="2" charset="2"/>
              </a:rPr>
              <a:t>peran</a:t>
            </a: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 minimal </a:t>
            </a:r>
            <a:r>
              <a:rPr lang="en-US" altLang="ja-JP" sz="2000" dirty="0" err="1">
                <a:ea typeface="ＭＳ Ｐゴシック" panose="020B0600070205080204" pitchFamily="34" charset="-128"/>
                <a:sym typeface="Wingdings" pitchFamily="2" charset="2"/>
              </a:rPr>
              <a:t>negara</a:t>
            </a: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2000" dirty="0" err="1">
                <a:ea typeface="ＭＳ Ｐゴシック" panose="020B0600070205080204" pitchFamily="34" charset="-128"/>
                <a:sym typeface="Wingdings" pitchFamily="2" charset="2"/>
              </a:rPr>
              <a:t>karena</a:t>
            </a: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2000" dirty="0" err="1">
                <a:ea typeface="ＭＳ Ｐゴシック" panose="020B0600070205080204" pitchFamily="34" charset="-128"/>
                <a:sym typeface="Wingdings" pitchFamily="2" charset="2"/>
              </a:rPr>
              <a:t>dianggap</a:t>
            </a: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2000" dirty="0" err="1">
                <a:ea typeface="ＭＳ Ｐゴシック" panose="020B0600070205080204" pitchFamily="34" charset="-128"/>
                <a:sym typeface="Wingdings" pitchFamily="2" charset="2"/>
              </a:rPr>
              <a:t>penghalang</a:t>
            </a: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  </a:t>
            </a:r>
            <a:r>
              <a:rPr lang="en-US" altLang="ja-JP" sz="2000" dirty="0" err="1">
                <a:ea typeface="ＭＳ Ｐゴシック" panose="020B0600070205080204" pitchFamily="34" charset="-128"/>
                <a:sym typeface="Wingdings" pitchFamily="2" charset="2"/>
              </a:rPr>
              <a:t>melahirkan</a:t>
            </a: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2000" dirty="0" err="1">
                <a:ea typeface="ＭＳ Ｐゴシック" panose="020B0600070205080204" pitchFamily="34" charset="-128"/>
                <a:sym typeface="Wingdings" pitchFamily="2" charset="2"/>
              </a:rPr>
              <a:t>sikap</a:t>
            </a: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2000" dirty="0" err="1">
                <a:ea typeface="ＭＳ Ｐゴシック" panose="020B0600070205080204" pitchFamily="34" charset="-128"/>
                <a:sym typeface="Wingdings" pitchFamily="2" charset="2"/>
              </a:rPr>
              <a:t>penyingkiran</a:t>
            </a: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2000" dirty="0" err="1">
                <a:ea typeface="ＭＳ Ｐゴシック" panose="020B0600070205080204" pitchFamily="34" charset="-128"/>
                <a:sym typeface="Wingdings" pitchFamily="2" charset="2"/>
              </a:rPr>
              <a:t>terhadap</a:t>
            </a: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2000" dirty="0" err="1">
                <a:ea typeface="ＭＳ Ｐゴシック" panose="020B0600070205080204" pitchFamily="34" charset="-128"/>
                <a:sym typeface="Wingdings" pitchFamily="2" charset="2"/>
              </a:rPr>
              <a:t>nilai</a:t>
            </a: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2000" dirty="0" err="1">
                <a:ea typeface="ＭＳ Ｐゴシック" panose="020B0600070205080204" pitchFamily="34" charset="-128"/>
                <a:sym typeface="Wingdings" pitchFamily="2" charset="2"/>
              </a:rPr>
              <a:t>sosial</a:t>
            </a: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2000" dirty="0" err="1">
                <a:ea typeface="ＭＳ Ｐゴシック" panose="020B0600070205080204" pitchFamily="34" charset="-128"/>
                <a:sym typeface="Wingdings" pitchFamily="2" charset="2"/>
              </a:rPr>
              <a:t>masyarakat</a:t>
            </a:r>
            <a:r>
              <a:rPr lang="en-US" altLang="ja-JP" sz="20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17301</TotalTime>
  <Words>1122</Words>
  <Application>Microsoft Office PowerPoint</Application>
  <PresentationFormat>On-screen Show (4:3)</PresentationFormat>
  <Paragraphs>131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Ideologi-Ideologi besar dunia selain PANCASILA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Filsafat  Hukum</dc:title>
  <dc:creator>Agus Setiawan</dc:creator>
  <cp:lastModifiedBy>demson tiopan</cp:lastModifiedBy>
  <cp:revision>756</cp:revision>
  <dcterms:created xsi:type="dcterms:W3CDTF">2015-07-03T07:15:25Z</dcterms:created>
  <dcterms:modified xsi:type="dcterms:W3CDTF">2023-09-20T06:57:36Z</dcterms:modified>
</cp:coreProperties>
</file>