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71" r:id="rId2"/>
    <p:sldId id="256" r:id="rId3"/>
    <p:sldId id="272" r:id="rId4"/>
    <p:sldId id="274" r:id="rId5"/>
    <p:sldId id="262" r:id="rId6"/>
    <p:sldId id="263" r:id="rId7"/>
    <p:sldId id="264" r:id="rId8"/>
    <p:sldId id="265" r:id="rId9"/>
    <p:sldId id="266" r:id="rId10"/>
    <p:sldId id="270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8" autoAdjust="0"/>
    <p:restoredTop sz="94660"/>
  </p:normalViewPr>
  <p:slideViewPr>
    <p:cSldViewPr>
      <p:cViewPr varScale="1">
        <p:scale>
          <a:sx n="64" d="100"/>
          <a:sy n="64" d="100"/>
        </p:scale>
        <p:origin x="864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D29AE-E80D-4EC1-8785-4CA9FA40FFB9}" type="datetimeFigureOut">
              <a:rPr lang="en-US" smtClean="0"/>
              <a:t>10/20/2023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989E5-50BF-4007-89D5-9B1AD1AB3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95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5B34B9D-2A84-4773-B216-4F65FD413970}" type="datetime1">
              <a:rPr lang="id-ID" smtClean="0"/>
              <a:t>20/10/2023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587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F737-61B6-4719-9139-0D1AFE89EE7B}" type="datetime1">
              <a:rPr lang="id-ID" smtClean="0"/>
              <a:t>20/10/2023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788127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F737-61B6-4719-9139-0D1AFE89EE7B}" type="datetime1">
              <a:rPr lang="id-ID" smtClean="0"/>
              <a:t>20/10/2023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35137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F737-61B6-4719-9139-0D1AFE89EE7B}" type="datetime1">
              <a:rPr lang="id-ID" smtClean="0"/>
              <a:t>20/10/2023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67643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F737-61B6-4719-9139-0D1AFE89EE7B}" type="datetime1">
              <a:rPr lang="id-ID" smtClean="0"/>
              <a:t>20/10/2023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37972282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F737-61B6-4719-9139-0D1AFE89EE7B}" type="datetime1">
              <a:rPr lang="id-ID" smtClean="0"/>
              <a:t>20/10/2023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09731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4F737-61B6-4719-9139-0D1AFE89EE7B}" type="datetime1">
              <a:rPr lang="id-ID" smtClean="0"/>
              <a:t>20/10/2023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854879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3AE7-F543-4953-B448-CA001AAF8202}" type="datetime1">
              <a:rPr lang="id-ID" smtClean="0"/>
              <a:t>20/10/2023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3230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47AAA-4C10-4D68-9D70-2967BD8B7DE9}" type="datetime1">
              <a:rPr lang="id-ID" smtClean="0"/>
              <a:t>20/10/2023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112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35A35-5D2B-470B-83CC-DEF749EFB579}" type="datetime1">
              <a:rPr lang="id-ID" smtClean="0"/>
              <a:t>20/10/2023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122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473F7-4666-4C86-BD84-127915C6FE02}" type="datetime1">
              <a:rPr lang="id-ID" smtClean="0"/>
              <a:t>20/10/2023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89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0E533-6200-4981-B76F-E9D8B933683E}" type="datetime1">
              <a:rPr lang="id-ID" smtClean="0"/>
              <a:t>20/10/2023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4478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28AD-6D90-4E6A-8AF2-0E3768A96C26}" type="datetime1">
              <a:rPr lang="id-ID" smtClean="0"/>
              <a:t>20/10/2023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86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9F38-A600-4CDA-9421-2238A5D4CAC3}" type="datetime1">
              <a:rPr lang="id-ID" smtClean="0"/>
              <a:t>20/10/2023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847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6B4C-AFA3-4113-9841-8466969340B6}" type="datetime1">
              <a:rPr lang="id-ID" smtClean="0"/>
              <a:t>20/10/2023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6073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2B545-3284-4AA3-84D0-394AEAB9BA05}" type="datetime1">
              <a:rPr lang="id-ID" smtClean="0"/>
              <a:t>20/10/2023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51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EA385-5FED-4672-84AF-196C9B487744}" type="datetime1">
              <a:rPr lang="id-ID" smtClean="0"/>
              <a:t>20/10/2023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/>
              <a:t>Dwinanta Utama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93801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824F737-61B6-4719-9139-0D1AFE89EE7B}" type="datetime1">
              <a:rPr lang="id-ID" smtClean="0"/>
              <a:t>20/10/2023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id-ID"/>
              <a:t>Dwinanta Utama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6EB3C01-49E2-41EC-9653-86B9F49118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3975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3933" y="1700808"/>
            <a:ext cx="7272808" cy="3616255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20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Assalamualaikum</a:t>
            </a:r>
            <a:r>
              <a:rPr lang="en-ID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wr.wb</a:t>
            </a:r>
            <a:r>
              <a:rPr lang="en-ID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1" dirty="0"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Saya </a:t>
            </a:r>
            <a:r>
              <a:rPr lang="en-ID" sz="20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Sjaid</a:t>
            </a:r>
            <a:r>
              <a:rPr lang="en-ID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 </a:t>
            </a:r>
            <a:r>
              <a:rPr lang="en-ID" sz="20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Fais</a:t>
            </a:r>
            <a:r>
              <a:rPr lang="en-ID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Assagaf</a:t>
            </a:r>
            <a:r>
              <a:rPr lang="en-ID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ID" sz="20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Dosen</a:t>
            </a:r>
            <a:r>
              <a:rPr lang="en-ID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pengampu</a:t>
            </a:r>
            <a:r>
              <a:rPr lang="en-ID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ID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Perencanaan</a:t>
            </a:r>
            <a:r>
              <a:rPr lang="en-ID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Geometrik</a:t>
            </a:r>
            <a:r>
              <a:rPr lang="en-ID" sz="2000" b="1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Jalan Raya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20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Kelas</a:t>
            </a:r>
            <a:r>
              <a:rPr lang="en-ID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Hibah</a:t>
            </a:r>
            <a:r>
              <a:rPr lang="en-ID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ID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Daring </a:t>
            </a:r>
            <a:r>
              <a:rPr lang="en-ID" sz="20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Kolaboratif</a:t>
            </a:r>
            <a:r>
              <a:rPr lang="en-ID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(PDK) </a:t>
            </a:r>
            <a:r>
              <a:rPr lang="en-ID" sz="2000" b="1" dirty="0" err="1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D" sz="2000" b="1" dirty="0" err="1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ahun</a:t>
            </a:r>
            <a:r>
              <a:rPr lang="en-ID" sz="2000" b="1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  <a:r>
              <a:rPr lang="en-ID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2000" dirty="0"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2000" b="1" dirty="0">
                <a:solidFill>
                  <a:srgbClr val="20212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Prodi Teknik </a:t>
            </a:r>
            <a:r>
              <a:rPr lang="en-ID" sz="2000" b="1" dirty="0" err="1">
                <a:solidFill>
                  <a:srgbClr val="20212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ID" sz="2000" b="1" dirty="0">
                <a:solidFill>
                  <a:srgbClr val="20212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Universitas Borobudur </a:t>
            </a:r>
            <a:r>
              <a:rPr lang="en-ID" sz="2000" b="1" dirty="0" err="1">
                <a:solidFill>
                  <a:srgbClr val="202124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endParaRPr lang="en-ID" sz="2000" b="1" dirty="0">
              <a:solidFill>
                <a:srgbClr val="202124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20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Prodi Teknik </a:t>
            </a:r>
            <a:r>
              <a:rPr lang="en-ID" sz="2000" b="1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Sipil</a:t>
            </a:r>
            <a:r>
              <a:rPr lang="en-ID" sz="20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Universitas </a:t>
            </a:r>
            <a:r>
              <a:rPr lang="en-ID" sz="2000" b="1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Iqra</a:t>
            </a:r>
            <a:r>
              <a:rPr lang="en-ID" sz="20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Buru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ID" sz="2000" b="1" dirty="0">
              <a:solidFill>
                <a:srgbClr val="202124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ID" sz="2000" b="1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Berikut</a:t>
            </a:r>
            <a:r>
              <a:rPr lang="en-ID" sz="20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kami </a:t>
            </a:r>
            <a:r>
              <a:rPr lang="en-ID" sz="2000" b="1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tampilkan</a:t>
            </a:r>
            <a:r>
              <a:rPr lang="en-ID" sz="20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</a:t>
            </a:r>
            <a:r>
              <a:rPr lang="en-ID" sz="20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2000" b="1" i="0" dirty="0" err="1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berjudul</a:t>
            </a:r>
            <a:r>
              <a:rPr lang="en-ID" sz="2000" b="1" i="0" dirty="0">
                <a:solidFill>
                  <a:srgbClr val="202124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endParaRPr lang="id-ID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1</a:t>
            </a:fld>
            <a:endParaRPr lang="id-ID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952C3D-0CFC-ADAF-4481-DA683477A9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094" y="248889"/>
            <a:ext cx="2171812" cy="8191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CC97D8-F363-31F6-D7AE-ADD064EF27BD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416" y="231151"/>
            <a:ext cx="1224136" cy="1152128"/>
          </a:xfrm>
          <a:prstGeom prst="pentagon">
            <a:avLst/>
          </a:prstGeom>
          <a:noFill/>
          <a:ln w="9525" algn="in">
            <a:solidFill>
              <a:srgbClr val="FAF1D2"/>
            </a:solidFill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923C61C-8FD9-8C07-DD59-B5F28D4162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7809" y="233632"/>
            <a:ext cx="10901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3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02"/>
    </mc:Choice>
    <mc:Fallback xmlns="">
      <p:transition spd="slow" advTm="2890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CB8F5B-6586-3F4C-5444-66D3264D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10</a:t>
            </a:fld>
            <a:endParaRPr lang="id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5C1764-3832-8A2F-6B8F-1FE00C3FE879}"/>
              </a:ext>
            </a:extLst>
          </p:cNvPr>
          <p:cNvSpPr txBox="1"/>
          <p:nvPr/>
        </p:nvSpPr>
        <p:spPr>
          <a:xfrm>
            <a:off x="642167" y="688220"/>
            <a:ext cx="88382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just"/>
            <a:r>
              <a:rPr lang="en-US" sz="2400" b="1" dirty="0" err="1"/>
              <a:t>Perbedaannya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:</a:t>
            </a:r>
          </a:p>
          <a:p>
            <a:pPr marL="457200" indent="-457200" algn="just">
              <a:buAutoNum type="arabicPeriod"/>
            </a:pPr>
            <a:r>
              <a:rPr lang="en-US" sz="2400" b="1" dirty="0" err="1"/>
              <a:t>Patok</a:t>
            </a:r>
            <a:r>
              <a:rPr lang="en-US" sz="2400" b="1" dirty="0"/>
              <a:t> km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petunjuk</a:t>
            </a:r>
            <a:r>
              <a:rPr lang="en-US" sz="2400" b="1" dirty="0"/>
              <a:t> </a:t>
            </a:r>
            <a:r>
              <a:rPr lang="en-US" sz="2400" b="1" dirty="0" err="1"/>
              <a:t>jarak</a:t>
            </a:r>
            <a:r>
              <a:rPr lang="en-US" sz="2400" b="1" dirty="0"/>
              <a:t> yang </a:t>
            </a:r>
            <a:r>
              <a:rPr lang="en-US" sz="2400" b="1" dirty="0" err="1"/>
              <a:t>siukur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patok</a:t>
            </a:r>
            <a:r>
              <a:rPr lang="en-US" sz="2400" b="1" dirty="0"/>
              <a:t> km 0, yang </a:t>
            </a:r>
            <a:r>
              <a:rPr lang="en-US" sz="2400" b="1" dirty="0" err="1"/>
              <a:t>umumnya</a:t>
            </a:r>
            <a:r>
              <a:rPr lang="en-US" sz="2400" b="1" dirty="0"/>
              <a:t> </a:t>
            </a:r>
            <a:r>
              <a:rPr lang="en-US" sz="2400" b="1" dirty="0" err="1"/>
              <a:t>terletak</a:t>
            </a:r>
            <a:r>
              <a:rPr lang="en-US" sz="2400" b="1" dirty="0"/>
              <a:t> di </a:t>
            </a:r>
            <a:r>
              <a:rPr lang="en-US" sz="2400" b="1" dirty="0" err="1"/>
              <a:t>Ibukota</a:t>
            </a:r>
            <a:r>
              <a:rPr lang="en-US" sz="2400" b="1" dirty="0"/>
              <a:t> </a:t>
            </a:r>
            <a:r>
              <a:rPr lang="en-US" sz="2400" b="1" dirty="0" err="1"/>
              <a:t>provinsi</a:t>
            </a:r>
            <a:r>
              <a:rPr lang="en-US" sz="2400" b="1" dirty="0"/>
              <a:t>, Kota </a:t>
            </a:r>
            <a:r>
              <a:rPr lang="en-US" sz="2400" b="1" dirty="0" err="1"/>
              <a:t>atupun</a:t>
            </a:r>
            <a:r>
              <a:rPr lang="en-US" sz="2400" b="1" dirty="0"/>
              <a:t> </a:t>
            </a:r>
            <a:r>
              <a:rPr lang="en-US" sz="2400" b="1" dirty="0" err="1"/>
              <a:t>Kabupaten</a:t>
            </a:r>
            <a:r>
              <a:rPr lang="en-US" sz="2400" b="1" dirty="0"/>
              <a:t>.</a:t>
            </a:r>
          </a:p>
          <a:p>
            <a:pPr marL="442913" algn="just"/>
            <a:r>
              <a:rPr lang="en-US" sz="2400" b="1" dirty="0" err="1"/>
              <a:t>Patok</a:t>
            </a:r>
            <a:r>
              <a:rPr lang="en-US" sz="2400" b="1" dirty="0"/>
              <a:t> Sta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petunjuk</a:t>
            </a:r>
            <a:r>
              <a:rPr lang="en-US" sz="2400" b="1" dirty="0"/>
              <a:t> </a:t>
            </a:r>
            <a:r>
              <a:rPr lang="en-US" sz="2400" b="1" dirty="0" err="1"/>
              <a:t>jarak</a:t>
            </a:r>
            <a:r>
              <a:rPr lang="en-US" sz="2400" b="1" dirty="0"/>
              <a:t> yang </a:t>
            </a:r>
            <a:r>
              <a:rPr lang="en-US" sz="2400" b="1" dirty="0" err="1"/>
              <a:t>diukur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awal</a:t>
            </a:r>
            <a:r>
              <a:rPr lang="en-US" sz="2400" b="1" dirty="0"/>
              <a:t> </a:t>
            </a:r>
            <a:r>
              <a:rPr lang="en-US" sz="2400" b="1" dirty="0" err="1"/>
              <a:t>pekerjaan</a:t>
            </a:r>
            <a:r>
              <a:rPr lang="en-US" sz="2400" b="1" dirty="0"/>
              <a:t> (</a:t>
            </a:r>
            <a:r>
              <a:rPr lang="en-US" sz="2400" b="1" dirty="0" err="1"/>
              <a:t>proyek</a:t>
            </a:r>
            <a:r>
              <a:rPr lang="en-US" sz="2400" b="1" dirty="0"/>
              <a:t>) </a:t>
            </a:r>
            <a:r>
              <a:rPr lang="en-US" sz="2400" b="1" dirty="0" err="1"/>
              <a:t>sampai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akhir</a:t>
            </a:r>
            <a:r>
              <a:rPr lang="en-US" sz="2400" b="1" dirty="0"/>
              <a:t> </a:t>
            </a:r>
            <a:r>
              <a:rPr lang="en-US" sz="2400" b="1" dirty="0" err="1"/>
              <a:t>pekerjaan</a:t>
            </a:r>
            <a:r>
              <a:rPr lang="en-US" sz="2400" b="1" dirty="0"/>
              <a:t>.</a:t>
            </a:r>
          </a:p>
          <a:p>
            <a:pPr marL="442913" algn="just"/>
            <a:endParaRPr lang="en-US" sz="2400" b="1" dirty="0"/>
          </a:p>
          <a:p>
            <a:pPr marL="442913" indent="-442913" algn="just"/>
            <a:r>
              <a:rPr lang="en-US" sz="2400" b="1" dirty="0"/>
              <a:t>2. </a:t>
            </a:r>
            <a:r>
              <a:rPr lang="en-US" sz="2400" b="1" dirty="0" err="1"/>
              <a:t>Patok</a:t>
            </a:r>
            <a:r>
              <a:rPr lang="en-US" sz="2400" b="1" dirty="0"/>
              <a:t> km </a:t>
            </a:r>
            <a:r>
              <a:rPr lang="en-US" sz="2400" b="1" dirty="0" err="1"/>
              <a:t>berupa</a:t>
            </a:r>
            <a:r>
              <a:rPr lang="en-US" sz="2400" b="1" dirty="0"/>
              <a:t> </a:t>
            </a:r>
            <a:r>
              <a:rPr lang="en-US" sz="2400" b="1" dirty="0" err="1"/>
              <a:t>patok</a:t>
            </a:r>
            <a:r>
              <a:rPr lang="en-US" sz="2400" b="1" dirty="0"/>
              <a:t> </a:t>
            </a:r>
            <a:r>
              <a:rPr lang="en-US" sz="2400" b="1" dirty="0" err="1"/>
              <a:t>permanen</a:t>
            </a:r>
            <a:r>
              <a:rPr lang="en-US" sz="2400" b="1" dirty="0"/>
              <a:t> yang </a:t>
            </a:r>
            <a:r>
              <a:rPr lang="en-US" sz="2400" b="1" dirty="0" err="1"/>
              <a:t>dipasang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ukuran</a:t>
            </a:r>
            <a:r>
              <a:rPr lang="en-US" sz="2400" b="1" dirty="0"/>
              <a:t> </a:t>
            </a:r>
            <a:r>
              <a:rPr lang="en-US" sz="2400" b="1" dirty="0" err="1"/>
              <a:t>standart</a:t>
            </a:r>
            <a:r>
              <a:rPr lang="en-US" sz="2400" b="1" dirty="0"/>
              <a:t> yang </a:t>
            </a:r>
            <a:r>
              <a:rPr lang="en-US" sz="2400" b="1" dirty="0" err="1"/>
              <a:t>berlaku</a:t>
            </a:r>
            <a:r>
              <a:rPr lang="en-US" sz="2400" b="1" dirty="0"/>
              <a:t>.</a:t>
            </a:r>
          </a:p>
          <a:p>
            <a:pPr marL="442913" algn="just"/>
            <a:r>
              <a:rPr lang="en-US" sz="2400" b="1" dirty="0" err="1"/>
              <a:t>Sedangkan</a:t>
            </a:r>
            <a:r>
              <a:rPr lang="en-US" sz="2400" b="1" dirty="0"/>
              <a:t> </a:t>
            </a:r>
            <a:r>
              <a:rPr lang="en-US" sz="2400" b="1" dirty="0" err="1"/>
              <a:t>Patok</a:t>
            </a:r>
            <a:r>
              <a:rPr lang="en-US" sz="2400" b="1" dirty="0"/>
              <a:t> Sta </a:t>
            </a:r>
            <a:r>
              <a:rPr lang="en-US" sz="2400" b="1" dirty="0" err="1"/>
              <a:t>merupakan</a:t>
            </a:r>
            <a:r>
              <a:rPr lang="en-US" sz="2400" b="1" dirty="0"/>
              <a:t> </a:t>
            </a:r>
            <a:r>
              <a:rPr lang="en-US" sz="2400" b="1" dirty="0" err="1"/>
              <a:t>patok</a:t>
            </a:r>
            <a:r>
              <a:rPr lang="en-US" sz="2400" b="1" dirty="0"/>
              <a:t> </a:t>
            </a:r>
            <a:r>
              <a:rPr lang="en-US" sz="2400" b="1" dirty="0" err="1"/>
              <a:t>sementara</a:t>
            </a:r>
            <a:r>
              <a:rPr lang="en-US" sz="2400" b="1" dirty="0"/>
              <a:t> </a:t>
            </a:r>
            <a:r>
              <a:rPr lang="en-US" sz="2400" b="1" dirty="0" err="1"/>
              <a:t>selama</a:t>
            </a:r>
            <a:r>
              <a:rPr lang="en-US" sz="2400" b="1" dirty="0"/>
              <a:t> masa </a:t>
            </a:r>
            <a:r>
              <a:rPr lang="en-US" sz="2400" b="1" dirty="0" err="1"/>
              <a:t>pelaksanaan</a:t>
            </a:r>
            <a:r>
              <a:rPr lang="en-US" sz="2400" b="1" dirty="0"/>
              <a:t> </a:t>
            </a:r>
            <a:r>
              <a:rPr lang="en-US" sz="2400" b="1" dirty="0" err="1"/>
              <a:t>ruas</a:t>
            </a:r>
            <a:r>
              <a:rPr lang="en-US" sz="2400" b="1" dirty="0"/>
              <a:t> </a:t>
            </a:r>
            <a:r>
              <a:rPr lang="en-US" sz="2400" b="1" dirty="0" err="1"/>
              <a:t>jalan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9563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548"/>
    </mc:Choice>
    <mc:Fallback xmlns="">
      <p:transition spd="slow" advTm="10154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F5A173-BEAE-42F0-85BF-85E03DD7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11</a:t>
            </a:fld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5600CB-2160-87CD-84FA-B857615910D3}"/>
              </a:ext>
            </a:extLst>
          </p:cNvPr>
          <p:cNvSpPr txBox="1"/>
          <p:nvPr/>
        </p:nvSpPr>
        <p:spPr>
          <a:xfrm>
            <a:off x="623392" y="692696"/>
            <a:ext cx="85365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Metoda</a:t>
            </a:r>
            <a:r>
              <a:rPr lang="en-US" sz="4000" b="1" dirty="0"/>
              <a:t> </a:t>
            </a:r>
            <a:r>
              <a:rPr lang="en-US" sz="4000" b="1" dirty="0" err="1"/>
              <a:t>Penomoran</a:t>
            </a:r>
            <a:endParaRPr lang="en-US" sz="4000" b="1" dirty="0"/>
          </a:p>
          <a:p>
            <a:pPr algn="just"/>
            <a:r>
              <a:rPr lang="en-US" sz="2800" b="1" dirty="0"/>
              <a:t>Sta </a:t>
            </a:r>
            <a:r>
              <a:rPr lang="en-US" sz="2800" b="1" dirty="0" err="1"/>
              <a:t>jalan</a:t>
            </a:r>
            <a:r>
              <a:rPr lang="en-US" sz="2800" b="1" dirty="0"/>
              <a:t> </a:t>
            </a:r>
            <a:r>
              <a:rPr lang="en-US" sz="2800" b="1" dirty="0" err="1"/>
              <a:t>dimulai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0+000 meter yang </a:t>
            </a:r>
            <a:r>
              <a:rPr lang="en-US" sz="2800" b="1" dirty="0" err="1"/>
              <a:t>berarti</a:t>
            </a:r>
            <a:r>
              <a:rPr lang="en-US" sz="2800" b="1" dirty="0"/>
              <a:t> 0 km dan 000 meter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awal</a:t>
            </a:r>
            <a:r>
              <a:rPr lang="en-US" sz="2800" b="1" dirty="0"/>
              <a:t> </a:t>
            </a:r>
            <a:r>
              <a:rPr lang="en-US" sz="2800" b="1" dirty="0" err="1"/>
              <a:t>pekerjaan</a:t>
            </a:r>
            <a:r>
              <a:rPr lang="en-US" sz="2800" b="1" dirty="0"/>
              <a:t>.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contoh</a:t>
            </a:r>
            <a:r>
              <a:rPr lang="en-US" sz="2800" b="1" dirty="0"/>
              <a:t> Sta 12 + 600 </a:t>
            </a:r>
            <a:r>
              <a:rPr lang="en-US" sz="2800" b="1" dirty="0" err="1"/>
              <a:t>berarti</a:t>
            </a:r>
            <a:r>
              <a:rPr lang="en-US" sz="2800" b="1" dirty="0"/>
              <a:t> </a:t>
            </a:r>
            <a:r>
              <a:rPr lang="en-US" sz="2800" b="1" dirty="0" err="1"/>
              <a:t>lokasi</a:t>
            </a:r>
            <a:r>
              <a:rPr lang="en-US" sz="2800" b="1" dirty="0"/>
              <a:t> </a:t>
            </a:r>
            <a:r>
              <a:rPr lang="en-US" sz="2800" b="1" dirty="0" err="1"/>
              <a:t>jalan</a:t>
            </a:r>
            <a:r>
              <a:rPr lang="en-US" sz="2800" b="1" dirty="0"/>
              <a:t> </a:t>
            </a:r>
            <a:r>
              <a:rPr lang="en-US" sz="2800" b="1" dirty="0" err="1"/>
              <a:t>terletak</a:t>
            </a:r>
            <a:r>
              <a:rPr lang="en-US" sz="2800" b="1" dirty="0"/>
              <a:t> pada </a:t>
            </a:r>
            <a:r>
              <a:rPr lang="en-US" sz="2800" b="1" dirty="0" err="1"/>
              <a:t>jarak</a:t>
            </a:r>
            <a:r>
              <a:rPr lang="en-US" sz="2800" b="1" dirty="0"/>
              <a:t> 12 km dan 600 meter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awal</a:t>
            </a:r>
            <a:r>
              <a:rPr lang="en-US" sz="2800" b="1" dirty="0"/>
              <a:t>/</a:t>
            </a:r>
            <a:r>
              <a:rPr lang="en-US" sz="2800" b="1" dirty="0" err="1"/>
              <a:t>posisi</a:t>
            </a:r>
            <a:r>
              <a:rPr lang="en-US" sz="2800" b="1" dirty="0"/>
              <a:t>. Jika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terjadi</a:t>
            </a:r>
            <a:r>
              <a:rPr lang="en-US" sz="2800" b="1" dirty="0"/>
              <a:t> </a:t>
            </a:r>
            <a:r>
              <a:rPr lang="en-US" sz="2800" b="1" dirty="0" err="1"/>
              <a:t>perubahan</a:t>
            </a:r>
            <a:r>
              <a:rPr lang="en-US" sz="2800" b="1" dirty="0"/>
              <a:t> </a:t>
            </a:r>
            <a:r>
              <a:rPr lang="en-US" sz="2800" b="1" dirty="0" err="1"/>
              <a:t>arah</a:t>
            </a:r>
            <a:r>
              <a:rPr lang="en-US" sz="2800" b="1" dirty="0"/>
              <a:t> </a:t>
            </a:r>
            <a:r>
              <a:rPr lang="en-US" sz="2800" b="1" dirty="0" err="1"/>
              <a:t>tangen</a:t>
            </a:r>
            <a:r>
              <a:rPr lang="en-US" sz="2800" b="1" dirty="0"/>
              <a:t> pada </a:t>
            </a:r>
            <a:r>
              <a:rPr lang="en-US" sz="2800" b="1" dirty="0" err="1"/>
              <a:t>alinyemen</a:t>
            </a:r>
            <a:r>
              <a:rPr lang="en-US" sz="2800" b="1" dirty="0"/>
              <a:t> horizontal </a:t>
            </a:r>
            <a:r>
              <a:rPr lang="en-US" sz="2800" b="1" dirty="0" err="1"/>
              <a:t>maupun</a:t>
            </a:r>
            <a:r>
              <a:rPr lang="en-US" sz="2800" b="1" dirty="0"/>
              <a:t> </a:t>
            </a:r>
            <a:r>
              <a:rPr lang="en-US" sz="2800" b="1" dirty="0" err="1"/>
              <a:t>alinyemen</a:t>
            </a:r>
            <a:r>
              <a:rPr lang="en-US" sz="2800" b="1" dirty="0"/>
              <a:t> vertical, </a:t>
            </a:r>
            <a:r>
              <a:rPr lang="en-US" sz="2800" b="1" dirty="0" err="1"/>
              <a:t>maka</a:t>
            </a:r>
            <a:r>
              <a:rPr lang="en-US" sz="2800" b="1" dirty="0"/>
              <a:t> </a:t>
            </a:r>
            <a:r>
              <a:rPr lang="en-US" sz="2800" b="1" dirty="0" err="1"/>
              <a:t>penomoran</a:t>
            </a:r>
            <a:r>
              <a:rPr lang="en-US" sz="2800" b="1" dirty="0"/>
              <a:t> </a:t>
            </a:r>
            <a:r>
              <a:rPr lang="en-US" sz="2800" b="1" dirty="0" err="1"/>
              <a:t>selanjutnya</a:t>
            </a:r>
            <a:r>
              <a:rPr lang="en-US" sz="2800" b="1" dirty="0"/>
              <a:t> </a:t>
            </a:r>
            <a:r>
              <a:rPr lang="en-US" sz="2800" b="1" dirty="0" err="1"/>
              <a:t>dilakukan</a:t>
            </a:r>
            <a:r>
              <a:rPr lang="en-US" sz="2800" b="1" dirty="0"/>
              <a:t> :</a:t>
            </a:r>
          </a:p>
          <a:p>
            <a:pPr marL="1887538" indent="-457200">
              <a:buFont typeface="Wingdings" panose="05000000000000000000" pitchFamily="2" charset="2"/>
              <a:buChar char="Ø"/>
            </a:pPr>
            <a:r>
              <a:rPr lang="en-US" sz="2800" b="1" dirty="0" err="1"/>
              <a:t>Setiap</a:t>
            </a:r>
            <a:r>
              <a:rPr lang="en-US" sz="2800" b="1" dirty="0"/>
              <a:t> 100 meter pada </a:t>
            </a:r>
            <a:r>
              <a:rPr lang="en-US" sz="2800" b="1" dirty="0" err="1"/>
              <a:t>medan</a:t>
            </a:r>
            <a:r>
              <a:rPr lang="en-US" sz="2800" b="1" dirty="0"/>
              <a:t> </a:t>
            </a:r>
            <a:r>
              <a:rPr lang="en-US" sz="2800" b="1" dirty="0" err="1"/>
              <a:t>datar</a:t>
            </a:r>
            <a:endParaRPr lang="en-US" sz="2800" b="1" dirty="0"/>
          </a:p>
          <a:p>
            <a:pPr marL="1887538" indent="-457200">
              <a:buFont typeface="Wingdings" panose="05000000000000000000" pitchFamily="2" charset="2"/>
              <a:buChar char="Ø"/>
            </a:pPr>
            <a:r>
              <a:rPr lang="en-US" sz="2800" b="1" dirty="0" err="1"/>
              <a:t>Setiap</a:t>
            </a:r>
            <a:r>
              <a:rPr lang="en-US" sz="2800" b="1" dirty="0"/>
              <a:t> 50 meter pada </a:t>
            </a:r>
            <a:r>
              <a:rPr lang="en-US" sz="2800" b="1" dirty="0" err="1"/>
              <a:t>medan</a:t>
            </a:r>
            <a:r>
              <a:rPr lang="en-US" sz="2800" b="1" dirty="0"/>
              <a:t> </a:t>
            </a:r>
            <a:r>
              <a:rPr lang="en-US" sz="2800" b="1" dirty="0" err="1"/>
              <a:t>berbukit</a:t>
            </a:r>
            <a:endParaRPr lang="en-US" sz="2800" b="1" dirty="0"/>
          </a:p>
          <a:p>
            <a:pPr marL="1887538" indent="-457200">
              <a:buFont typeface="Wingdings" panose="05000000000000000000" pitchFamily="2" charset="2"/>
              <a:buChar char="Ø"/>
            </a:pPr>
            <a:r>
              <a:rPr lang="en-US" sz="2800" b="1" dirty="0" err="1"/>
              <a:t>Setiap</a:t>
            </a:r>
            <a:r>
              <a:rPr lang="en-US" sz="2800" b="1" dirty="0"/>
              <a:t> 25 meter pada </a:t>
            </a:r>
            <a:r>
              <a:rPr lang="en-US" sz="2800" b="1" dirty="0" err="1"/>
              <a:t>medan</a:t>
            </a:r>
            <a:r>
              <a:rPr lang="en-US" sz="2800" b="1" dirty="0"/>
              <a:t> </a:t>
            </a:r>
            <a:r>
              <a:rPr lang="en-US" sz="2800" b="1" dirty="0" err="1"/>
              <a:t>pegunungan</a:t>
            </a:r>
            <a:endParaRPr lang="en-US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138757-AAA1-9880-BBD8-01A2D19091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53" t="28990" r="47441" b="18485"/>
          <a:stretch/>
        </p:blipFill>
        <p:spPr>
          <a:xfrm>
            <a:off x="75100" y="4349080"/>
            <a:ext cx="1953214" cy="161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648"/>
    </mc:Choice>
    <mc:Fallback xmlns="">
      <p:transition spd="slow" advTm="5064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852606-33A3-4347-99EA-D54235F53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12</a:t>
            </a:fld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586415-D29F-403B-9223-3D686243268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273" b="5038"/>
          <a:stretch/>
        </p:blipFill>
        <p:spPr>
          <a:xfrm>
            <a:off x="551384" y="3063416"/>
            <a:ext cx="8287845" cy="202731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25DF9D-FFE5-8AB7-98C2-0A37F7B1B4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04592" y="4077072"/>
            <a:ext cx="3720000" cy="20273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06757-8FC8-FFC3-62DC-05013AA49FD5}"/>
              </a:ext>
            </a:extLst>
          </p:cNvPr>
          <p:cNvSpPr txBox="1"/>
          <p:nvPr/>
        </p:nvSpPr>
        <p:spPr>
          <a:xfrm>
            <a:off x="1214506" y="5372988"/>
            <a:ext cx="48814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Gambar 7. : </a:t>
            </a:r>
            <a:r>
              <a:rPr lang="en-US" sz="2000" b="1" dirty="0" err="1"/>
              <a:t>Sistim</a:t>
            </a:r>
            <a:r>
              <a:rPr lang="en-US" sz="2000" b="1" dirty="0"/>
              <a:t> </a:t>
            </a:r>
            <a:r>
              <a:rPr lang="en-US" sz="2000" b="1" dirty="0" err="1"/>
              <a:t>Penomeran</a:t>
            </a:r>
            <a:r>
              <a:rPr lang="en-US" sz="2000" b="1" dirty="0"/>
              <a:t> Jalan</a:t>
            </a:r>
            <a:endParaRPr lang="en-ID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07543E-CDF8-5B58-EEE9-F050A0140489}"/>
              </a:ext>
            </a:extLst>
          </p:cNvPr>
          <p:cNvSpPr txBox="1"/>
          <p:nvPr/>
        </p:nvSpPr>
        <p:spPr>
          <a:xfrm>
            <a:off x="642167" y="688220"/>
            <a:ext cx="883820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Sistem</a:t>
            </a:r>
            <a:r>
              <a:rPr lang="en-US" sz="2800" b="1" dirty="0"/>
              <a:t> </a:t>
            </a:r>
            <a:r>
              <a:rPr lang="en-US" sz="2800" b="1" dirty="0" err="1"/>
              <a:t>Penomoran</a:t>
            </a:r>
            <a:r>
              <a:rPr lang="en-US" sz="2800" b="1" dirty="0"/>
              <a:t> pada Jalan</a:t>
            </a:r>
          </a:p>
          <a:p>
            <a:pPr indent="722313" algn="just"/>
            <a:r>
              <a:rPr lang="en-US" sz="2400" b="1" dirty="0"/>
              <a:t>Pada </a:t>
            </a:r>
            <a:r>
              <a:rPr lang="en-US" sz="2400" b="1" dirty="0" err="1"/>
              <a:t>tikungan</a:t>
            </a:r>
            <a:r>
              <a:rPr lang="en-US" sz="2400" b="1" dirty="0"/>
              <a:t> </a:t>
            </a:r>
            <a:r>
              <a:rPr lang="en-US" sz="2400" b="1" dirty="0" err="1"/>
              <a:t>penomoran</a:t>
            </a:r>
            <a:r>
              <a:rPr lang="en-US" sz="2400" b="1" dirty="0"/>
              <a:t> </a:t>
            </a:r>
            <a:r>
              <a:rPr lang="en-US" sz="2400" b="1" dirty="0" err="1"/>
              <a:t>dilakukan</a:t>
            </a:r>
            <a:r>
              <a:rPr lang="en-US" sz="2400" b="1" dirty="0"/>
              <a:t> pada </a:t>
            </a:r>
            <a:r>
              <a:rPr lang="en-US" sz="2400" b="1" dirty="0" err="1"/>
              <a:t>setiap</a:t>
            </a:r>
            <a:r>
              <a:rPr lang="en-US" sz="2400" b="1" dirty="0"/>
              <a:t> </a:t>
            </a:r>
            <a:r>
              <a:rPr lang="en-US" sz="2400" b="1" dirty="0" err="1"/>
              <a:t>titik</a:t>
            </a:r>
            <a:r>
              <a:rPr lang="en-US" sz="2400" b="1" dirty="0"/>
              <a:t> </a:t>
            </a:r>
            <a:r>
              <a:rPr lang="en-US" sz="2400" b="1" dirty="0" err="1"/>
              <a:t>penting</a:t>
            </a:r>
            <a:r>
              <a:rPr lang="en-US" sz="2400" b="1" dirty="0"/>
              <a:t> </a:t>
            </a:r>
            <a:r>
              <a:rPr lang="en-US" sz="2400" b="1" dirty="0" err="1"/>
              <a:t>jadi</a:t>
            </a:r>
            <a:r>
              <a:rPr lang="en-US" sz="2400" b="1" dirty="0"/>
              <a:t> </a:t>
            </a:r>
            <a:r>
              <a:rPr lang="en-US" sz="2400" b="1" dirty="0" err="1"/>
              <a:t>terdapat</a:t>
            </a:r>
            <a:r>
              <a:rPr lang="en-US" sz="2400" b="1" dirty="0"/>
              <a:t> Sta </a:t>
            </a:r>
            <a:r>
              <a:rPr lang="en-US" sz="2400" b="1" dirty="0" err="1"/>
              <a:t>titik</a:t>
            </a:r>
            <a:r>
              <a:rPr lang="en-US" sz="2400" b="1" dirty="0"/>
              <a:t> TC, dan Sta </a:t>
            </a:r>
            <a:r>
              <a:rPr lang="en-US" sz="2400" b="1" dirty="0" err="1"/>
              <a:t>titik</a:t>
            </a:r>
            <a:r>
              <a:rPr lang="en-US" sz="2400" b="1" dirty="0"/>
              <a:t> CT pada </a:t>
            </a:r>
            <a:r>
              <a:rPr lang="en-US" sz="2400" b="1" dirty="0" err="1"/>
              <a:t>tingkungan</a:t>
            </a:r>
            <a:r>
              <a:rPr lang="en-US" sz="2400" b="1" dirty="0"/>
              <a:t> </a:t>
            </a:r>
            <a:r>
              <a:rPr lang="en-US" sz="2400" b="1" dirty="0" err="1"/>
              <a:t>jenis</a:t>
            </a:r>
            <a:r>
              <a:rPr lang="en-US" sz="2400" b="1" dirty="0"/>
              <a:t> </a:t>
            </a:r>
            <a:r>
              <a:rPr lang="en-US" sz="2400" b="1" dirty="0" err="1"/>
              <a:t>lingkaran</a:t>
            </a:r>
            <a:r>
              <a:rPr lang="en-US" sz="2400" b="1" dirty="0"/>
              <a:t> </a:t>
            </a:r>
            <a:r>
              <a:rPr lang="en-US" sz="2400" b="1" dirty="0" err="1"/>
              <a:t>sederhana</a:t>
            </a:r>
            <a:r>
              <a:rPr lang="en-US" sz="2400" b="1" dirty="0"/>
              <a:t>. Sta </a:t>
            </a:r>
            <a:r>
              <a:rPr lang="en-US" sz="2400" b="1" dirty="0" err="1"/>
              <a:t>titik</a:t>
            </a:r>
            <a:r>
              <a:rPr lang="en-US" sz="2400" b="1" dirty="0"/>
              <a:t> TS, dan Sta </a:t>
            </a:r>
            <a:r>
              <a:rPr lang="en-US" sz="2400" b="1" dirty="0" err="1"/>
              <a:t>titik</a:t>
            </a:r>
            <a:r>
              <a:rPr lang="en-US" sz="2400" b="1" dirty="0"/>
              <a:t> SC, Sta </a:t>
            </a:r>
            <a:r>
              <a:rPr lang="en-US" sz="2400" b="1" dirty="0" err="1"/>
              <a:t>titik</a:t>
            </a:r>
            <a:r>
              <a:rPr lang="en-US" sz="2400" b="1" dirty="0"/>
              <a:t> CS dan Sta </a:t>
            </a:r>
            <a:r>
              <a:rPr lang="en-US" sz="2400" b="1" dirty="0" err="1"/>
              <a:t>titik</a:t>
            </a:r>
            <a:r>
              <a:rPr lang="en-US" sz="2400" b="1" dirty="0"/>
              <a:t> ST pada </a:t>
            </a:r>
            <a:r>
              <a:rPr lang="en-US" sz="2400" b="1" dirty="0" err="1"/>
              <a:t>tikungan</a:t>
            </a:r>
            <a:r>
              <a:rPr lang="en-US" sz="2400" b="1" dirty="0"/>
              <a:t> </a:t>
            </a:r>
            <a:r>
              <a:rPr lang="en-US" sz="2400" b="1" dirty="0" err="1"/>
              <a:t>jenis</a:t>
            </a:r>
            <a:r>
              <a:rPr lang="en-US" sz="2400" b="1" dirty="0"/>
              <a:t> spiral-</a:t>
            </a:r>
            <a:r>
              <a:rPr lang="en-US" sz="2400" b="1" dirty="0" err="1"/>
              <a:t>busur</a:t>
            </a:r>
            <a:r>
              <a:rPr lang="en-US" sz="2400" b="1" dirty="0"/>
              <a:t> </a:t>
            </a:r>
            <a:r>
              <a:rPr lang="en-US" sz="2400" b="1" dirty="0" err="1"/>
              <a:t>lingkaran</a:t>
            </a:r>
            <a:r>
              <a:rPr lang="en-US" sz="2400" b="1" dirty="0"/>
              <a:t> dan spiral.</a:t>
            </a:r>
          </a:p>
        </p:txBody>
      </p:sp>
    </p:spTree>
    <p:extLst>
      <p:ext uri="{BB962C8B-B14F-4D97-AF65-F5344CB8AC3E}">
        <p14:creationId xmlns:p14="http://schemas.microsoft.com/office/powerpoint/2010/main" val="5014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269"/>
    </mc:Choice>
    <mc:Fallback xmlns="">
      <p:transition spd="slow" advTm="5926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4ED227-5A76-D01B-E6C6-06C42C42A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13</a:t>
            </a:fld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3C0320-7608-5EE2-7782-BCBB2DAA0B7C}"/>
              </a:ext>
            </a:extLst>
          </p:cNvPr>
          <p:cNvSpPr txBox="1">
            <a:spLocks/>
          </p:cNvSpPr>
          <p:nvPr/>
        </p:nvSpPr>
        <p:spPr>
          <a:xfrm>
            <a:off x="1703512" y="2276872"/>
            <a:ext cx="8784976" cy="20162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SEKIAN</a:t>
            </a:r>
          </a:p>
          <a:p>
            <a:pPr marL="0" indent="0" algn="ctr">
              <a:buNone/>
            </a:pPr>
            <a:r>
              <a:rPr lang="en-GB" sz="6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TERIMA KASIH</a:t>
            </a:r>
          </a:p>
        </p:txBody>
      </p:sp>
    </p:spTree>
    <p:extLst>
      <p:ext uri="{BB962C8B-B14F-4D97-AF65-F5344CB8AC3E}">
        <p14:creationId xmlns:p14="http://schemas.microsoft.com/office/powerpoint/2010/main" val="160390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65"/>
    </mc:Choice>
    <mc:Fallback xmlns="">
      <p:transition spd="slow" advTm="636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79576" y="1844824"/>
            <a:ext cx="7632848" cy="2880320"/>
          </a:xfrm>
        </p:spPr>
        <p:txBody>
          <a:bodyPr>
            <a:noAutofit/>
          </a:bodyPr>
          <a:lstStyle/>
          <a:p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KOORDINASI ALINYEMEN VERTIKAL – ALINYEMEN HORIZONTAL</a:t>
            </a:r>
          </a:p>
          <a:p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&amp;</a:t>
            </a:r>
          </a:p>
          <a:p>
            <a:r>
              <a:rPr lang="en-GB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PENOMORAN PANJANG JALAN (STATIONING)</a:t>
            </a:r>
            <a:endParaRPr lang="id-ID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2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73"/>
    </mc:Choice>
    <mc:Fallback xmlns="">
      <p:transition spd="slow" advTm="887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CD7ACD-2EE6-668E-EA3E-D959F5B40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3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91BA9E-021C-85BA-C021-F4CD185FA3E5}"/>
              </a:ext>
            </a:extLst>
          </p:cNvPr>
          <p:cNvSpPr txBox="1"/>
          <p:nvPr/>
        </p:nvSpPr>
        <p:spPr>
          <a:xfrm>
            <a:off x="479376" y="404664"/>
            <a:ext cx="914501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D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esain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geometrik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jalan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merupakan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desain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bentuk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fisik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jalan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berupa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3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dimensi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untuk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mempermudah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dalam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menggambarkan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bagian-bagian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perencanaa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bentuk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fisik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jalan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tersebut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digambarkan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dalam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bentuk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alinyemen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horizontal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atau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trase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jalan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,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alinyemen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vertical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atau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penampang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memanjang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jalan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, dan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potongan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melintang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jalan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latin typeface="Garamond body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98EB17-A9D4-5779-B3C1-BDFDD7B0A1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3" t="19638"/>
          <a:stretch/>
        </p:blipFill>
        <p:spPr>
          <a:xfrm>
            <a:off x="1055440" y="3789040"/>
            <a:ext cx="8568952" cy="182044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254450-C9F9-7D9D-B73C-B21B6A33CCF3}"/>
              </a:ext>
            </a:extLst>
          </p:cNvPr>
          <p:cNvSpPr txBox="1"/>
          <p:nvPr/>
        </p:nvSpPr>
        <p:spPr>
          <a:xfrm>
            <a:off x="587388" y="560948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Gambar 1 : </a:t>
            </a:r>
            <a:r>
              <a:rPr lang="en-US" sz="2400" b="1" dirty="0" err="1"/>
              <a:t>Potongan</a:t>
            </a:r>
            <a:r>
              <a:rPr lang="en-US" sz="2400" b="1" dirty="0"/>
              <a:t> </a:t>
            </a:r>
            <a:r>
              <a:rPr lang="en-US" sz="2400" b="1" dirty="0" err="1"/>
              <a:t>Melintang</a:t>
            </a:r>
            <a:r>
              <a:rPr lang="en-US" sz="2400" b="1" dirty="0"/>
              <a:t> Jalan</a:t>
            </a:r>
            <a:endParaRPr lang="en-ID" sz="2400" b="1" dirty="0"/>
          </a:p>
        </p:txBody>
      </p:sp>
    </p:spTree>
    <p:extLst>
      <p:ext uri="{BB962C8B-B14F-4D97-AF65-F5344CB8AC3E}">
        <p14:creationId xmlns:p14="http://schemas.microsoft.com/office/powerpoint/2010/main" val="285463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60"/>
    </mc:Choice>
    <mc:Fallback xmlns="">
      <p:transition spd="slow" advTm="623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E0CD1A-8F9A-1147-5D8D-992B9E205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4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BE885-D4F4-4821-B2E2-C0583F96DC33}"/>
              </a:ext>
            </a:extLst>
          </p:cNvPr>
          <p:cNvSpPr txBox="1"/>
          <p:nvPr/>
        </p:nvSpPr>
        <p:spPr>
          <a:xfrm>
            <a:off x="630209" y="463210"/>
            <a:ext cx="82436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4013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Penampilan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bentuk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fisik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jalan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yang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baik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dan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menjamin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keamanan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dari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pemakai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jalan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merupakan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hasil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dari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penggabungan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bentuk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alinyemen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vertical dan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alinyemen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horizontal yang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baik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pula.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Letak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tikungan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haruslah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pada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lokasi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yang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serasi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dengan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adanya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tanjakan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ataupun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 </a:t>
            </a:r>
            <a:r>
              <a:rPr lang="en-US" sz="2800" b="1" dirty="0" err="1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penurunan</a:t>
            </a:r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latin typeface="Garamond body"/>
              </a:rPr>
              <a:t>.</a:t>
            </a:r>
          </a:p>
        </p:txBody>
      </p:sp>
      <p:pic>
        <p:nvPicPr>
          <p:cNvPr id="1026" name="Picture 2" descr="Bab 5 . topik 5.1 4 (alinyemen horizontal)">
            <a:extLst>
              <a:ext uri="{FF2B5EF4-FFF2-40B4-BE49-F238E27FC236}">
                <a16:creationId xmlns:a16="http://schemas.microsoft.com/office/drawing/2014/main" id="{5EB1FCC7-94CD-BDB0-2FE3-A4FF1FCFD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75" b="6067"/>
          <a:stretch/>
        </p:blipFill>
        <p:spPr bwMode="auto">
          <a:xfrm>
            <a:off x="630209" y="3119401"/>
            <a:ext cx="5465791" cy="182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4E850E-FCB1-AA15-3119-1A5E9139B360}"/>
              </a:ext>
            </a:extLst>
          </p:cNvPr>
          <p:cNvSpPr txBox="1"/>
          <p:nvPr/>
        </p:nvSpPr>
        <p:spPr>
          <a:xfrm>
            <a:off x="631697" y="5417403"/>
            <a:ext cx="7984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/>
              <a:t>Alinyemen</a:t>
            </a:r>
            <a:r>
              <a:rPr lang="en-US" sz="2400" b="1" dirty="0"/>
              <a:t> </a:t>
            </a:r>
            <a:r>
              <a:rPr lang="en-US" sz="2400" b="1" dirty="0" err="1"/>
              <a:t>Horisontal</a:t>
            </a:r>
            <a:r>
              <a:rPr lang="en-US" sz="2400" b="1" dirty="0"/>
              <a:t> </a:t>
            </a:r>
            <a:r>
              <a:rPr lang="en-US" sz="2400" b="1" dirty="0" err="1"/>
              <a:t>disebut</a:t>
            </a:r>
            <a:r>
              <a:rPr lang="en-US" sz="2400" b="1" dirty="0"/>
              <a:t> juga </a:t>
            </a:r>
            <a:r>
              <a:rPr lang="en-US" sz="2400" b="1" dirty="0" err="1"/>
              <a:t>sebagai</a:t>
            </a:r>
            <a:r>
              <a:rPr lang="en-US" sz="2400" b="1" dirty="0"/>
              <a:t> Trace Jalan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sumbu</a:t>
            </a:r>
            <a:r>
              <a:rPr lang="en-US" sz="2400" b="1" dirty="0"/>
              <a:t> </a:t>
            </a:r>
            <a:r>
              <a:rPr lang="en-US" sz="2400" b="1" dirty="0" err="1"/>
              <a:t>jalan</a:t>
            </a:r>
            <a:r>
              <a:rPr lang="en-US" sz="2400" b="1" dirty="0"/>
              <a:t> </a:t>
            </a:r>
            <a:r>
              <a:rPr lang="en-US" sz="2400" b="1" dirty="0" err="1"/>
              <a:t>tegak</a:t>
            </a:r>
            <a:r>
              <a:rPr lang="en-US" sz="2400" b="1" dirty="0"/>
              <a:t> </a:t>
            </a:r>
            <a:r>
              <a:rPr lang="en-US" sz="2400" b="1" dirty="0" err="1"/>
              <a:t>lurus</a:t>
            </a:r>
            <a:r>
              <a:rPr lang="en-US" sz="2400" b="1" dirty="0"/>
              <a:t> </a:t>
            </a:r>
            <a:r>
              <a:rPr lang="en-US" sz="2400" b="1" dirty="0" err="1"/>
              <a:t>terhadap</a:t>
            </a:r>
            <a:r>
              <a:rPr lang="en-US" sz="2400" b="1" dirty="0"/>
              <a:t> </a:t>
            </a:r>
            <a:r>
              <a:rPr lang="en-US" sz="2400" b="1" dirty="0" err="1"/>
              <a:t>bidang</a:t>
            </a:r>
            <a:r>
              <a:rPr lang="en-US" sz="2400" b="1" dirty="0"/>
              <a:t> </a:t>
            </a:r>
            <a:r>
              <a:rPr lang="en-US" sz="2400" b="1" dirty="0" err="1"/>
              <a:t>datar</a:t>
            </a:r>
            <a:endParaRPr lang="en-ID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8DCC28-9739-54F1-FDFF-18F7D5AF3AD6}"/>
              </a:ext>
            </a:extLst>
          </p:cNvPr>
          <p:cNvSpPr txBox="1"/>
          <p:nvPr/>
        </p:nvSpPr>
        <p:spPr>
          <a:xfrm>
            <a:off x="767408" y="4955738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Gambar 2 : </a:t>
            </a:r>
            <a:r>
              <a:rPr lang="en-US" sz="2400" b="1" dirty="0" err="1"/>
              <a:t>Alinyemen</a:t>
            </a:r>
            <a:r>
              <a:rPr lang="en-US" sz="2400" b="1" dirty="0"/>
              <a:t> horizontal dan </a:t>
            </a:r>
            <a:r>
              <a:rPr lang="en-US" sz="2400" b="1" dirty="0" err="1"/>
              <a:t>Vertikal</a:t>
            </a:r>
            <a:endParaRPr lang="en-ID" sz="2400" b="1" dirty="0"/>
          </a:p>
        </p:txBody>
      </p:sp>
      <p:pic>
        <p:nvPicPr>
          <p:cNvPr id="1028" name="Picture 4" descr="Alinemen vertikal-teks1">
            <a:extLst>
              <a:ext uri="{FF2B5EF4-FFF2-40B4-BE49-F238E27FC236}">
                <a16:creationId xmlns:a16="http://schemas.microsoft.com/office/drawing/2014/main" id="{CB0136E3-A57D-1F31-08B1-E835153D8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23286" r="4212" b="11452"/>
          <a:stretch/>
        </p:blipFill>
        <p:spPr bwMode="auto">
          <a:xfrm>
            <a:off x="5879976" y="3105310"/>
            <a:ext cx="3528392" cy="19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59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43"/>
    </mc:Choice>
    <mc:Fallback xmlns="">
      <p:transition spd="slow" advTm="7404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D8CCE-4D36-4555-8F21-F348A606C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5</a:t>
            </a:fld>
            <a:endParaRPr lang="id-ID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C01EB0-64FA-4CCE-BD49-6E3FE64529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5" t="5929" r="5009" b="55371"/>
          <a:stretch/>
        </p:blipFill>
        <p:spPr>
          <a:xfrm>
            <a:off x="961533" y="2636912"/>
            <a:ext cx="8252709" cy="29430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2339637-BEBD-A754-4F86-BCB7F3EA21BF}"/>
              </a:ext>
            </a:extLst>
          </p:cNvPr>
          <p:cNvSpPr txBox="1"/>
          <p:nvPr/>
        </p:nvSpPr>
        <p:spPr>
          <a:xfrm>
            <a:off x="623392" y="5437249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19238" indent="-1519238"/>
            <a:r>
              <a:rPr lang="en-US" sz="2400" b="1" dirty="0"/>
              <a:t>Gambar 3 : </a:t>
            </a:r>
            <a:r>
              <a:rPr lang="en-US" sz="2400" b="1" dirty="0" err="1"/>
              <a:t>Lengkung</a:t>
            </a:r>
            <a:r>
              <a:rPr lang="en-US" sz="2400" b="1" dirty="0"/>
              <a:t> </a:t>
            </a:r>
            <a:r>
              <a:rPr lang="en-US" sz="2400" b="1" dirty="0" err="1"/>
              <a:t>vertikal</a:t>
            </a:r>
            <a:r>
              <a:rPr lang="en-US" sz="2400" b="1" dirty="0"/>
              <a:t> dan horizontal </a:t>
            </a:r>
            <a:r>
              <a:rPr lang="en-US" sz="2400" b="1" dirty="0" err="1"/>
              <a:t>terletak</a:t>
            </a:r>
            <a:r>
              <a:rPr lang="en-US" sz="2400" b="1" dirty="0"/>
              <a:t> pada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fase</a:t>
            </a:r>
            <a:endParaRPr lang="en-ID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065386-0CFA-8793-F470-B4CC13139747}"/>
              </a:ext>
            </a:extLst>
          </p:cNvPr>
          <p:cNvSpPr txBox="1"/>
          <p:nvPr/>
        </p:nvSpPr>
        <p:spPr>
          <a:xfrm>
            <a:off x="1027401" y="701515"/>
            <a:ext cx="1003715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Hal-</a:t>
            </a:r>
            <a:r>
              <a:rPr lang="en-US" sz="2800" b="1" dirty="0" err="1"/>
              <a:t>hal</a:t>
            </a:r>
            <a:r>
              <a:rPr lang="en-US" sz="2800" b="1" dirty="0"/>
              <a:t> yang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merupakan</a:t>
            </a:r>
            <a:r>
              <a:rPr lang="en-US" sz="2800" b="1" dirty="0"/>
              <a:t> </a:t>
            </a:r>
            <a:r>
              <a:rPr lang="en-US" sz="2800" b="1" dirty="0" err="1"/>
              <a:t>panduan</a:t>
            </a:r>
            <a:r>
              <a:rPr lang="en-US" sz="2800" b="1" dirty="0"/>
              <a:t> </a:t>
            </a:r>
            <a:r>
              <a:rPr lang="en-US" sz="2800" b="1" dirty="0" err="1"/>
              <a:t>adalah</a:t>
            </a:r>
            <a:r>
              <a:rPr lang="en-US" sz="2800" b="1" dirty="0"/>
              <a:t> </a:t>
            </a:r>
            <a:r>
              <a:rPr lang="en-US" sz="2800" b="1" dirty="0" err="1"/>
              <a:t>sebagai</a:t>
            </a:r>
            <a:r>
              <a:rPr lang="en-US" sz="2800" b="1" dirty="0"/>
              <a:t> </a:t>
            </a:r>
            <a:r>
              <a:rPr lang="en-US" sz="2800" b="1" dirty="0" err="1"/>
              <a:t>berikut</a:t>
            </a:r>
            <a:r>
              <a:rPr lang="en-US" sz="2800" b="1" dirty="0"/>
              <a:t> :</a:t>
            </a:r>
          </a:p>
          <a:p>
            <a:pPr marL="265113" indent="-265113" algn="just"/>
            <a:r>
              <a:rPr lang="en-ID" sz="2800" b="1" dirty="0"/>
              <a:t>1. </a:t>
            </a:r>
            <a:r>
              <a:rPr lang="en-ID" sz="2800" b="1" dirty="0" err="1"/>
              <a:t>Alinyemen</a:t>
            </a:r>
            <a:r>
              <a:rPr lang="en-ID" sz="2800" b="1" dirty="0"/>
              <a:t> </a:t>
            </a:r>
            <a:r>
              <a:rPr lang="en-ID" sz="2800" b="1" dirty="0" err="1"/>
              <a:t>mendatar</a:t>
            </a:r>
            <a:r>
              <a:rPr lang="en-ID" sz="2800" b="1" dirty="0"/>
              <a:t> dan vertical </a:t>
            </a:r>
            <a:r>
              <a:rPr lang="en-ID" sz="2800" b="1" dirty="0" err="1"/>
              <a:t>terletak</a:t>
            </a:r>
            <a:r>
              <a:rPr lang="en-ID" sz="2800" b="1" dirty="0"/>
              <a:t> pada </a:t>
            </a:r>
            <a:r>
              <a:rPr lang="en-ID" sz="2800" b="1" dirty="0" err="1"/>
              <a:t>satu</a:t>
            </a:r>
            <a:r>
              <a:rPr lang="en-ID" sz="2800" b="1" dirty="0"/>
              <a:t> </a:t>
            </a:r>
            <a:r>
              <a:rPr lang="en-ID" sz="2800" b="1" dirty="0" err="1"/>
              <a:t>fase</a:t>
            </a:r>
            <a:r>
              <a:rPr lang="en-ID" sz="2800" b="1" dirty="0"/>
              <a:t>, </a:t>
            </a:r>
            <a:r>
              <a:rPr lang="en-ID" sz="2800" b="1" dirty="0" err="1"/>
              <a:t>sehingga</a:t>
            </a:r>
            <a:r>
              <a:rPr lang="en-ID" sz="2800" b="1" dirty="0"/>
              <a:t> </a:t>
            </a:r>
            <a:r>
              <a:rPr lang="en-ID" sz="2800" b="1" dirty="0" err="1"/>
              <a:t>tikungan</a:t>
            </a:r>
            <a:r>
              <a:rPr lang="en-ID" sz="2800" b="1" dirty="0"/>
              <a:t> </a:t>
            </a:r>
            <a:r>
              <a:rPr lang="en-ID" sz="2800" b="1" dirty="0" err="1"/>
              <a:t>tampak</a:t>
            </a:r>
            <a:r>
              <a:rPr lang="en-ID" sz="2800" b="1" dirty="0"/>
              <a:t> </a:t>
            </a:r>
            <a:r>
              <a:rPr lang="en-ID" sz="2800" b="1" dirty="0" err="1"/>
              <a:t>alami</a:t>
            </a:r>
            <a:r>
              <a:rPr lang="en-ID" sz="2800" b="1" dirty="0"/>
              <a:t> dan </a:t>
            </a:r>
            <a:r>
              <a:rPr lang="en-ID" sz="2800" b="1" dirty="0" err="1"/>
              <a:t>pengemudi</a:t>
            </a:r>
            <a:r>
              <a:rPr lang="en-ID" sz="2800" b="1" dirty="0"/>
              <a:t> </a:t>
            </a:r>
            <a:r>
              <a:rPr lang="en-ID" sz="2800" b="1" dirty="0" err="1"/>
              <a:t>dapat</a:t>
            </a:r>
            <a:r>
              <a:rPr lang="en-ID" sz="2800" b="1" dirty="0"/>
              <a:t> </a:t>
            </a:r>
            <a:r>
              <a:rPr lang="en-ID" sz="2800" b="1" dirty="0" err="1"/>
              <a:t>memperkirakan</a:t>
            </a:r>
            <a:r>
              <a:rPr lang="en-ID" sz="2800" b="1" dirty="0"/>
              <a:t> </a:t>
            </a:r>
            <a:r>
              <a:rPr lang="en-ID" sz="2800" b="1" dirty="0" err="1"/>
              <a:t>bentuk</a:t>
            </a:r>
            <a:r>
              <a:rPr lang="en-ID" sz="2800" b="1" dirty="0"/>
              <a:t> </a:t>
            </a:r>
            <a:r>
              <a:rPr lang="en-ID" sz="2800" b="1" dirty="0" err="1"/>
              <a:t>alinyemen</a:t>
            </a:r>
            <a:r>
              <a:rPr lang="en-ID" sz="2800" b="1" dirty="0"/>
              <a:t> </a:t>
            </a:r>
            <a:r>
              <a:rPr lang="en-ID" sz="2800" b="1" dirty="0" err="1"/>
              <a:t>berikutnya</a:t>
            </a:r>
            <a:r>
              <a:rPr lang="en-ID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888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391"/>
    </mc:Choice>
    <mc:Fallback xmlns="">
      <p:transition spd="slow" advTm="4539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59A4C3-17C6-4E33-B4F4-DB12E8CC3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6</a:t>
            </a:fld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C5108C-EF94-4A32-A4F5-D2F2767EA7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188"/>
          <a:stretch/>
        </p:blipFill>
        <p:spPr>
          <a:xfrm>
            <a:off x="742288" y="2471159"/>
            <a:ext cx="8910411" cy="245318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CC111B-30D3-E019-2DE0-D626C4BC3639}"/>
              </a:ext>
            </a:extLst>
          </p:cNvPr>
          <p:cNvSpPr txBox="1"/>
          <p:nvPr/>
        </p:nvSpPr>
        <p:spPr>
          <a:xfrm>
            <a:off x="623393" y="5152353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 indent="-1430338"/>
            <a:r>
              <a:rPr lang="en-US" sz="2400" b="1" dirty="0"/>
              <a:t>Gambar 4 : </a:t>
            </a:r>
            <a:r>
              <a:rPr lang="en-US" sz="2400" b="1" dirty="0" err="1"/>
              <a:t>Lengkung</a:t>
            </a:r>
            <a:r>
              <a:rPr lang="en-US" sz="2400" b="1" dirty="0"/>
              <a:t> </a:t>
            </a:r>
            <a:r>
              <a:rPr lang="en-US" sz="2400" b="1" dirty="0" err="1"/>
              <a:t>vertikal</a:t>
            </a:r>
            <a:r>
              <a:rPr lang="en-US" sz="2400" b="1" dirty="0"/>
              <a:t> dan horizontal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terletak</a:t>
            </a:r>
            <a:r>
              <a:rPr lang="en-US" sz="2400" b="1" dirty="0"/>
              <a:t> pada </a:t>
            </a:r>
            <a:r>
              <a:rPr lang="en-US" sz="2400" b="1" dirty="0" err="1"/>
              <a:t>satu</a:t>
            </a:r>
            <a:r>
              <a:rPr lang="en-US" sz="2400" b="1" dirty="0"/>
              <a:t> </a:t>
            </a:r>
            <a:r>
              <a:rPr lang="en-US" sz="2400" b="1" dirty="0" err="1"/>
              <a:t>fase</a:t>
            </a:r>
            <a:endParaRPr lang="en-ID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A14C04-0D53-EBF8-4226-389D70C9EF1E}"/>
              </a:ext>
            </a:extLst>
          </p:cNvPr>
          <p:cNvSpPr txBox="1"/>
          <p:nvPr/>
        </p:nvSpPr>
        <p:spPr>
          <a:xfrm>
            <a:off x="759933" y="836712"/>
            <a:ext cx="97485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Jika </a:t>
            </a:r>
            <a:r>
              <a:rPr lang="en-US" sz="2800" b="1" dirty="0" err="1"/>
              <a:t>tikungan</a:t>
            </a:r>
            <a:r>
              <a:rPr lang="en-US" sz="2800" b="1" dirty="0"/>
              <a:t> horizontal dan vertical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terletak</a:t>
            </a:r>
            <a:r>
              <a:rPr lang="en-US" sz="2800" b="1" dirty="0"/>
              <a:t> pada </a:t>
            </a:r>
            <a:r>
              <a:rPr lang="en-US" sz="2800" b="1" dirty="0" err="1"/>
              <a:t>satu</a:t>
            </a:r>
            <a:r>
              <a:rPr lang="en-US" sz="2800" b="1" dirty="0"/>
              <a:t> </a:t>
            </a:r>
            <a:r>
              <a:rPr lang="en-US" sz="2800" b="1" dirty="0" err="1"/>
              <a:t>fase</a:t>
            </a:r>
            <a:r>
              <a:rPr lang="en-US" sz="2800" b="1" dirty="0"/>
              <a:t>, </a:t>
            </a:r>
            <a:r>
              <a:rPr lang="en-US" sz="2800" b="1" dirty="0" err="1"/>
              <a:t>maka</a:t>
            </a:r>
            <a:r>
              <a:rPr lang="en-US" sz="2800" b="1" dirty="0"/>
              <a:t>  </a:t>
            </a:r>
            <a:r>
              <a:rPr lang="en-US" sz="2800" b="1" dirty="0" err="1"/>
              <a:t>pengemudi</a:t>
            </a:r>
            <a:r>
              <a:rPr lang="en-US" sz="2800" b="1" dirty="0"/>
              <a:t> </a:t>
            </a:r>
            <a:r>
              <a:rPr lang="en-US" sz="2800" b="1" dirty="0" err="1"/>
              <a:t>sukar</a:t>
            </a:r>
            <a:r>
              <a:rPr lang="en-US" sz="2800" b="1" dirty="0"/>
              <a:t> </a:t>
            </a:r>
            <a:r>
              <a:rPr lang="en-US" sz="2800" b="1" dirty="0" err="1"/>
              <a:t>memperkirakan</a:t>
            </a:r>
            <a:r>
              <a:rPr lang="en-US" sz="2800" b="1" dirty="0"/>
              <a:t> </a:t>
            </a:r>
            <a:r>
              <a:rPr lang="en-US" sz="2800" b="1" dirty="0" err="1"/>
              <a:t>bentuk</a:t>
            </a:r>
            <a:r>
              <a:rPr lang="en-US" sz="2800" b="1" dirty="0"/>
              <a:t> </a:t>
            </a:r>
            <a:r>
              <a:rPr lang="en-US" sz="2800" b="1" dirty="0" err="1"/>
              <a:t>jalan</a:t>
            </a:r>
            <a:r>
              <a:rPr lang="en-US" sz="2800" b="1" dirty="0"/>
              <a:t> </a:t>
            </a:r>
            <a:r>
              <a:rPr lang="en-US" sz="2800" b="1" dirty="0" err="1"/>
              <a:t>selanjutnya</a:t>
            </a:r>
            <a:r>
              <a:rPr lang="en-US" sz="2800" b="1" dirty="0"/>
              <a:t>, dan </a:t>
            </a:r>
            <a:r>
              <a:rPr lang="en-US" sz="2800" b="1" dirty="0" err="1"/>
              <a:t>bentuk</a:t>
            </a:r>
            <a:r>
              <a:rPr lang="en-US" sz="2800" b="1" dirty="0"/>
              <a:t> </a:t>
            </a:r>
            <a:r>
              <a:rPr lang="en-US" sz="2800" b="1" dirty="0" err="1"/>
              <a:t>jalan</a:t>
            </a:r>
            <a:r>
              <a:rPr lang="en-US" sz="2800" b="1" dirty="0"/>
              <a:t> </a:t>
            </a:r>
            <a:r>
              <a:rPr lang="en-US" sz="2800" b="1" dirty="0" err="1"/>
              <a:t>terkesan</a:t>
            </a:r>
            <a:r>
              <a:rPr lang="en-US" sz="2800" b="1" dirty="0"/>
              <a:t> </a:t>
            </a:r>
            <a:r>
              <a:rPr lang="en-US" sz="2800" b="1" dirty="0" err="1"/>
              <a:t>patah</a:t>
            </a:r>
            <a:r>
              <a:rPr lang="en-US" sz="2800" b="1" dirty="0"/>
              <a:t>.</a:t>
            </a:r>
            <a:endParaRPr lang="en-ID" sz="2800" b="1" dirty="0"/>
          </a:p>
        </p:txBody>
      </p:sp>
    </p:spTree>
    <p:extLst>
      <p:ext uri="{BB962C8B-B14F-4D97-AF65-F5344CB8AC3E}">
        <p14:creationId xmlns:p14="http://schemas.microsoft.com/office/powerpoint/2010/main" val="251879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04"/>
    </mc:Choice>
    <mc:Fallback xmlns="">
      <p:transition spd="slow" advTm="234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D1F074-978F-482A-BE62-50EA66E862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392" y="2088430"/>
            <a:ext cx="8576796" cy="22319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8664CC-B367-8BC8-7DBB-93EBD93A2731}"/>
              </a:ext>
            </a:extLst>
          </p:cNvPr>
          <p:cNvSpPr txBox="1"/>
          <p:nvPr/>
        </p:nvSpPr>
        <p:spPr>
          <a:xfrm>
            <a:off x="412169" y="4290296"/>
            <a:ext cx="9577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Gambar 5. : </a:t>
            </a:r>
            <a:r>
              <a:rPr lang="en-US" sz="2400" b="1" dirty="0" err="1"/>
              <a:t>Tikungan</a:t>
            </a:r>
            <a:r>
              <a:rPr lang="en-US" sz="2400" b="1" dirty="0"/>
              <a:t> </a:t>
            </a:r>
            <a:r>
              <a:rPr lang="en-US" sz="2400" b="1" dirty="0" err="1"/>
              <a:t>terletak</a:t>
            </a:r>
            <a:r>
              <a:rPr lang="en-US" sz="2400" b="1" dirty="0"/>
              <a:t> di </a:t>
            </a:r>
            <a:r>
              <a:rPr lang="en-US" sz="2400" b="1" dirty="0" err="1"/>
              <a:t>bagian</a:t>
            </a:r>
            <a:r>
              <a:rPr lang="en-US" sz="2400" b="1" dirty="0"/>
              <a:t> </a:t>
            </a:r>
            <a:r>
              <a:rPr lang="en-US" sz="2400" b="1" dirty="0" err="1"/>
              <a:t>atas</a:t>
            </a:r>
            <a:r>
              <a:rPr lang="en-US" sz="2400" b="1" dirty="0"/>
              <a:t> </a:t>
            </a:r>
            <a:r>
              <a:rPr lang="en-US" sz="2400" b="1" dirty="0" err="1"/>
              <a:t>lengkung</a:t>
            </a:r>
            <a:r>
              <a:rPr lang="en-US" sz="2400" b="1" dirty="0"/>
              <a:t> vertical </a:t>
            </a:r>
            <a:r>
              <a:rPr lang="en-US" sz="2400" b="1" dirty="0" err="1"/>
              <a:t>cembung</a:t>
            </a:r>
            <a:endParaRPr lang="en-ID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ED865-A497-D830-AC02-E0E550A9AC82}"/>
              </a:ext>
            </a:extLst>
          </p:cNvPr>
          <p:cNvSpPr txBox="1"/>
          <p:nvPr/>
        </p:nvSpPr>
        <p:spPr>
          <a:xfrm>
            <a:off x="412169" y="4970290"/>
            <a:ext cx="9434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Kombinasi</a:t>
            </a:r>
            <a:r>
              <a:rPr lang="en-US" sz="2400" b="1" dirty="0"/>
              <a:t> yang </a:t>
            </a:r>
            <a:r>
              <a:rPr lang="en-US" sz="2400" b="1" dirty="0" err="1"/>
              <a:t>seperti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memberikan</a:t>
            </a:r>
            <a:r>
              <a:rPr lang="en-US" sz="2400" b="1" dirty="0"/>
              <a:t> </a:t>
            </a:r>
            <a:r>
              <a:rPr lang="en-US" sz="2400" b="1" dirty="0" err="1"/>
              <a:t>kesan</a:t>
            </a:r>
            <a:r>
              <a:rPr lang="en-US" sz="2400" b="1" dirty="0"/>
              <a:t> </a:t>
            </a:r>
            <a:r>
              <a:rPr lang="en-US" sz="2400" b="1" dirty="0" err="1"/>
              <a:t>terputusnya</a:t>
            </a:r>
            <a:r>
              <a:rPr lang="en-US" sz="2400" b="1" dirty="0"/>
              <a:t> </a:t>
            </a:r>
            <a:r>
              <a:rPr lang="en-US" sz="2400" b="1" dirty="0" err="1"/>
              <a:t>jalan</a:t>
            </a:r>
            <a:r>
              <a:rPr lang="en-US" sz="2400" b="1" dirty="0"/>
              <a:t> yang sangat </a:t>
            </a:r>
            <a:r>
              <a:rPr lang="en-US" sz="2400" b="1" dirty="0" err="1"/>
              <a:t>membahayakan</a:t>
            </a:r>
            <a:r>
              <a:rPr lang="en-US" sz="2400" b="1" dirty="0"/>
              <a:t> </a:t>
            </a:r>
            <a:r>
              <a:rPr lang="en-US" sz="2400" b="1" dirty="0" err="1"/>
              <a:t>pengemudi</a:t>
            </a:r>
            <a:r>
              <a:rPr lang="en-US" sz="2400" b="1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A6683E-2F3A-9EF0-65C2-C7878B04D455}"/>
              </a:ext>
            </a:extLst>
          </p:cNvPr>
          <p:cNvSpPr txBox="1"/>
          <p:nvPr/>
        </p:nvSpPr>
        <p:spPr>
          <a:xfrm>
            <a:off x="623392" y="687382"/>
            <a:ext cx="9434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2. </a:t>
            </a:r>
            <a:r>
              <a:rPr lang="en-US" sz="2400" b="1" dirty="0" err="1"/>
              <a:t>Tikungan</a:t>
            </a:r>
            <a:r>
              <a:rPr lang="en-US" sz="2400" b="1" dirty="0"/>
              <a:t> yang </a:t>
            </a:r>
            <a:r>
              <a:rPr lang="en-US" sz="2400" b="1" dirty="0" err="1"/>
              <a:t>tajam</a:t>
            </a:r>
            <a:r>
              <a:rPr lang="en-US" sz="2400" b="1" dirty="0"/>
              <a:t> </a:t>
            </a:r>
            <a:r>
              <a:rPr lang="en-US" sz="2400" b="1" dirty="0" err="1"/>
              <a:t>sebaiknya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diadakan</a:t>
            </a:r>
            <a:r>
              <a:rPr lang="en-US" sz="2400" b="1" dirty="0"/>
              <a:t> di </a:t>
            </a:r>
            <a:r>
              <a:rPr lang="en-US" sz="2400" b="1" dirty="0" err="1"/>
              <a:t>bagian</a:t>
            </a:r>
            <a:r>
              <a:rPr lang="en-US" sz="2400" b="1" dirty="0"/>
              <a:t> </a:t>
            </a:r>
            <a:r>
              <a:rPr lang="en-US" sz="2400" b="1" dirty="0" err="1"/>
              <a:t>atas</a:t>
            </a:r>
            <a:r>
              <a:rPr lang="en-US" sz="2400" b="1" dirty="0"/>
              <a:t> </a:t>
            </a:r>
            <a:r>
              <a:rPr lang="en-US" sz="2400" b="1" dirty="0" err="1"/>
              <a:t>lengkung</a:t>
            </a:r>
            <a:r>
              <a:rPr lang="en-US" sz="2400" b="1" dirty="0"/>
              <a:t> vertical </a:t>
            </a:r>
            <a:r>
              <a:rPr lang="en-US" sz="2400" b="1" dirty="0" err="1"/>
              <a:t>cembung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</a:t>
            </a:r>
            <a:r>
              <a:rPr lang="en-US" sz="2400" b="1" dirty="0" err="1"/>
              <a:t>dibagian</a:t>
            </a:r>
            <a:r>
              <a:rPr lang="en-US" sz="2400" b="1" dirty="0"/>
              <a:t> </a:t>
            </a:r>
            <a:r>
              <a:rPr lang="en-US" sz="2400" b="1" dirty="0" err="1"/>
              <a:t>bawah</a:t>
            </a:r>
            <a:r>
              <a:rPr lang="en-US" sz="2400" b="1" dirty="0"/>
              <a:t> </a:t>
            </a:r>
            <a:r>
              <a:rPr lang="en-US" sz="2400" b="1" dirty="0" err="1"/>
              <a:t>lengkung</a:t>
            </a:r>
            <a:r>
              <a:rPr lang="en-US" sz="2400" b="1" dirty="0"/>
              <a:t> vertical </a:t>
            </a:r>
            <a:r>
              <a:rPr lang="en-US" sz="2400" b="1" dirty="0" err="1"/>
              <a:t>cekung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7991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70"/>
    </mc:Choice>
    <mc:Fallback xmlns="">
      <p:transition spd="slow" advTm="2777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091173-7C37-40B3-9304-20F750A8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4472" y="5969000"/>
            <a:ext cx="542697" cy="279400"/>
          </a:xfrm>
        </p:spPr>
        <p:txBody>
          <a:bodyPr/>
          <a:lstStyle/>
          <a:p>
            <a:fld id="{36EB3C01-49E2-41EC-9653-86B9F491185F}" type="slidenum">
              <a:rPr lang="id-ID" smtClean="0"/>
              <a:t>8</a:t>
            </a:fld>
            <a:endParaRPr lang="id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31FE64-D647-8F90-3CC4-D0CF54BA05C2}"/>
              </a:ext>
            </a:extLst>
          </p:cNvPr>
          <p:cNvSpPr txBox="1"/>
          <p:nvPr/>
        </p:nvSpPr>
        <p:spPr>
          <a:xfrm>
            <a:off x="551385" y="4205866"/>
            <a:ext cx="8712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30338" indent="-1430338"/>
            <a:r>
              <a:rPr lang="en-US" sz="2200" b="1" dirty="0"/>
              <a:t>Gambar 6. : </a:t>
            </a:r>
            <a:r>
              <a:rPr lang="en-US" sz="2200" b="1" dirty="0" err="1"/>
              <a:t>Lengkung</a:t>
            </a:r>
            <a:r>
              <a:rPr lang="en-US" sz="2200" b="1" dirty="0"/>
              <a:t> vertical </a:t>
            </a:r>
            <a:r>
              <a:rPr lang="en-US" sz="2200" b="1" dirty="0" err="1"/>
              <a:t>cekung</a:t>
            </a:r>
            <a:r>
              <a:rPr lang="en-US" sz="2200" b="1" dirty="0"/>
              <a:t> pada </a:t>
            </a:r>
            <a:r>
              <a:rPr lang="en-US" sz="2200" b="1" dirty="0" err="1"/>
              <a:t>jalan</a:t>
            </a:r>
            <a:r>
              <a:rPr lang="en-US" sz="2200" b="1" dirty="0"/>
              <a:t> yang relative </a:t>
            </a:r>
            <a:r>
              <a:rPr lang="en-US" sz="2200" b="1" dirty="0" err="1"/>
              <a:t>lurus</a:t>
            </a:r>
            <a:r>
              <a:rPr lang="en-US" sz="2200" b="1" dirty="0"/>
              <a:t> &amp; </a:t>
            </a:r>
            <a:r>
              <a:rPr lang="en-US" sz="2200" b="1" dirty="0" err="1"/>
              <a:t>panjang</a:t>
            </a:r>
            <a:endParaRPr lang="en-ID" sz="2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E9C6F-0E64-EB13-6DEA-10137961DF9C}"/>
              </a:ext>
            </a:extLst>
          </p:cNvPr>
          <p:cNvSpPr txBox="1"/>
          <p:nvPr/>
        </p:nvSpPr>
        <p:spPr>
          <a:xfrm>
            <a:off x="551385" y="688220"/>
            <a:ext cx="9434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just"/>
            <a:r>
              <a:rPr lang="en-US" sz="2400" b="1" dirty="0"/>
              <a:t>3. Pada </a:t>
            </a:r>
            <a:r>
              <a:rPr lang="en-US" sz="2400" b="1" dirty="0" err="1"/>
              <a:t>jalan</a:t>
            </a:r>
            <a:r>
              <a:rPr lang="en-US" sz="2400" b="1" dirty="0"/>
              <a:t> yang </a:t>
            </a:r>
            <a:r>
              <a:rPr lang="en-US" sz="2400" b="1" dirty="0" err="1"/>
              <a:t>lurus</a:t>
            </a:r>
            <a:r>
              <a:rPr lang="en-US" sz="2400" b="1" dirty="0"/>
              <a:t> dan Panjang </a:t>
            </a:r>
            <a:r>
              <a:rPr lang="en-US" sz="2400" b="1" dirty="0" err="1"/>
              <a:t>sebaiknya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dibuatkan</a:t>
            </a:r>
            <a:r>
              <a:rPr lang="en-US" sz="2400" b="1" dirty="0"/>
              <a:t> </a:t>
            </a:r>
            <a:r>
              <a:rPr lang="en-US" sz="2400" b="1" dirty="0" err="1"/>
              <a:t>lengkung</a:t>
            </a:r>
            <a:r>
              <a:rPr lang="en-US" sz="2400" b="1" dirty="0"/>
              <a:t> </a:t>
            </a:r>
            <a:r>
              <a:rPr lang="en-US" sz="2400" b="1" dirty="0" err="1"/>
              <a:t>vertikal</a:t>
            </a:r>
            <a:r>
              <a:rPr lang="en-US" sz="2400" b="1" dirty="0"/>
              <a:t> </a:t>
            </a:r>
            <a:r>
              <a:rPr lang="en-US" sz="2400" b="1" dirty="0" err="1"/>
              <a:t>cekung</a:t>
            </a:r>
            <a:endParaRPr lang="en-US" sz="2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488596-25C7-7FF5-9BD4-1F9A61DD8781}"/>
              </a:ext>
            </a:extLst>
          </p:cNvPr>
          <p:cNvSpPr txBox="1"/>
          <p:nvPr/>
        </p:nvSpPr>
        <p:spPr>
          <a:xfrm>
            <a:off x="541513" y="5048071"/>
            <a:ext cx="9220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algn="just"/>
            <a:r>
              <a:rPr lang="en-US" sz="2400" b="1" dirty="0"/>
              <a:t>4. </a:t>
            </a:r>
            <a:r>
              <a:rPr lang="en-US" sz="2400" b="1" dirty="0" err="1"/>
              <a:t>Kelandaian</a:t>
            </a:r>
            <a:r>
              <a:rPr lang="en-US" sz="2400" b="1" dirty="0"/>
              <a:t> yang landau dan </a:t>
            </a:r>
            <a:r>
              <a:rPr lang="en-US" sz="2400" b="1" dirty="0" err="1"/>
              <a:t>pendek</a:t>
            </a:r>
            <a:r>
              <a:rPr lang="en-US" sz="2400" b="1" dirty="0"/>
              <a:t> </a:t>
            </a:r>
            <a:r>
              <a:rPr lang="en-US" sz="2400" b="1" dirty="0" err="1"/>
              <a:t>sebaiknya</a:t>
            </a:r>
            <a:r>
              <a:rPr lang="en-US" sz="2400" b="1" dirty="0"/>
              <a:t> </a:t>
            </a:r>
            <a:r>
              <a:rPr lang="en-US" sz="2400" b="1" dirty="0" err="1"/>
              <a:t>tidak</a:t>
            </a:r>
            <a:r>
              <a:rPr lang="en-US" sz="2400" b="1" dirty="0"/>
              <a:t> </a:t>
            </a:r>
            <a:r>
              <a:rPr lang="en-US" sz="2400" b="1" dirty="0" err="1"/>
              <a:t>diletakan</a:t>
            </a:r>
            <a:r>
              <a:rPr lang="en-US" sz="2400" b="1" dirty="0"/>
              <a:t> </a:t>
            </a:r>
            <a:r>
              <a:rPr lang="en-US" sz="2400" b="1" dirty="0" err="1"/>
              <a:t>diantara</a:t>
            </a:r>
            <a:r>
              <a:rPr lang="en-US" sz="2400" b="1" dirty="0"/>
              <a:t> dua </a:t>
            </a:r>
            <a:r>
              <a:rPr lang="en-US" sz="2400" b="1" dirty="0" err="1"/>
              <a:t>kelandaian</a:t>
            </a:r>
            <a:r>
              <a:rPr lang="en-US" sz="2400" b="1" dirty="0"/>
              <a:t> yang </a:t>
            </a:r>
            <a:r>
              <a:rPr lang="en-US" sz="2400" b="1" dirty="0" err="1"/>
              <a:t>curam</a:t>
            </a:r>
            <a:r>
              <a:rPr lang="en-US" sz="2400" b="1" dirty="0"/>
              <a:t>, </a:t>
            </a:r>
            <a:r>
              <a:rPr lang="en-US" sz="2400" b="1" dirty="0" err="1"/>
              <a:t>sehingga</a:t>
            </a:r>
            <a:r>
              <a:rPr lang="en-US" sz="2400" b="1" dirty="0"/>
              <a:t> </a:t>
            </a:r>
            <a:r>
              <a:rPr lang="en-US" sz="2400" b="1" dirty="0" err="1"/>
              <a:t>mengurangi</a:t>
            </a:r>
            <a:r>
              <a:rPr lang="en-US" sz="2400" b="1" dirty="0"/>
              <a:t> </a:t>
            </a:r>
            <a:r>
              <a:rPr lang="en-US" sz="2400" b="1" dirty="0" err="1"/>
              <a:t>jarak</a:t>
            </a:r>
            <a:r>
              <a:rPr lang="en-US" sz="2400" b="1" dirty="0"/>
              <a:t> </a:t>
            </a:r>
            <a:r>
              <a:rPr lang="en-US" sz="2400" b="1" dirty="0" err="1"/>
              <a:t>pandang</a:t>
            </a:r>
            <a:r>
              <a:rPr lang="en-US" sz="2400" b="1" dirty="0"/>
              <a:t> </a:t>
            </a:r>
            <a:r>
              <a:rPr lang="en-US" sz="2400" b="1" dirty="0" err="1"/>
              <a:t>pengemudi</a:t>
            </a:r>
            <a:r>
              <a:rPr lang="en-US" sz="2400" b="1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4778C6-1F69-E5CD-22E8-222098D22C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2" t="33382" r="36268" b="39729"/>
          <a:stretch/>
        </p:blipFill>
        <p:spPr>
          <a:xfrm>
            <a:off x="839416" y="1700808"/>
            <a:ext cx="8208912" cy="25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6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261"/>
    </mc:Choice>
    <mc:Fallback xmlns="">
      <p:transition spd="slow" advTm="4926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75AE3D5-916B-41B9-B7EB-BA6A2BA80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3C01-49E2-41EC-9653-86B9F491185F}" type="slidenum">
              <a:rPr lang="id-ID" smtClean="0"/>
              <a:t>9</a:t>
            </a:fld>
            <a:endParaRPr lang="id-ID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9427D9-ED3B-EE79-ABA0-83C276C0FF9C}"/>
              </a:ext>
            </a:extLst>
          </p:cNvPr>
          <p:cNvSpPr txBox="1"/>
          <p:nvPr/>
        </p:nvSpPr>
        <p:spPr>
          <a:xfrm>
            <a:off x="623392" y="332656"/>
            <a:ext cx="9001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 </a:t>
            </a:r>
            <a:r>
              <a:rPr lang="en-US" sz="2800" b="1" dirty="0" err="1"/>
              <a:t>Penomoran</a:t>
            </a:r>
            <a:r>
              <a:rPr lang="en-US" sz="2400" b="1" dirty="0"/>
              <a:t> </a:t>
            </a:r>
            <a:r>
              <a:rPr lang="en-US" sz="2400" b="1" i="1" dirty="0"/>
              <a:t>(Stationing ) </a:t>
            </a:r>
          </a:p>
          <a:p>
            <a:pPr indent="722313" algn="just"/>
            <a:r>
              <a:rPr lang="en-US" sz="2400" b="1" dirty="0"/>
              <a:t>Panjang </a:t>
            </a:r>
            <a:r>
              <a:rPr lang="en-US" sz="2400" b="1" dirty="0" err="1"/>
              <a:t>jalan</a:t>
            </a:r>
            <a:r>
              <a:rPr lang="en-US" sz="2400" b="1" dirty="0"/>
              <a:t> pada </a:t>
            </a:r>
            <a:r>
              <a:rPr lang="en-US" sz="2400" b="1" dirty="0" err="1"/>
              <a:t>tahap</a:t>
            </a:r>
            <a:r>
              <a:rPr lang="en-US" sz="2400" b="1" dirty="0"/>
              <a:t> </a:t>
            </a:r>
            <a:r>
              <a:rPr lang="en-US" sz="2400" b="1" dirty="0" err="1"/>
              <a:t>perencanaan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 </a:t>
            </a:r>
            <a:r>
              <a:rPr lang="en-US" sz="2400" b="1" dirty="0" err="1"/>
              <a:t>memberikan</a:t>
            </a:r>
            <a:r>
              <a:rPr lang="en-US" sz="2400" b="1" dirty="0"/>
              <a:t> </a:t>
            </a:r>
            <a:r>
              <a:rPr lang="en-US" sz="2400" b="1" dirty="0" err="1"/>
              <a:t>nomor</a:t>
            </a:r>
            <a:r>
              <a:rPr lang="en-US" sz="2400" b="1" dirty="0"/>
              <a:t> pada interval-interval </a:t>
            </a:r>
            <a:r>
              <a:rPr lang="en-US" sz="2400" b="1" dirty="0" err="1"/>
              <a:t>tertentu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awal</a:t>
            </a:r>
            <a:r>
              <a:rPr lang="en-US" sz="2400" b="1" dirty="0"/>
              <a:t> </a:t>
            </a:r>
            <a:r>
              <a:rPr lang="en-US" sz="2400" b="1" dirty="0" err="1"/>
              <a:t>pekerjaan</a:t>
            </a:r>
            <a:r>
              <a:rPr lang="en-US" sz="2400" b="1" dirty="0"/>
              <a:t>. </a:t>
            </a:r>
            <a:r>
              <a:rPr lang="en-US" sz="2400" b="1" dirty="0" err="1"/>
              <a:t>Nomor</a:t>
            </a:r>
            <a:r>
              <a:rPr lang="en-US" sz="2400" b="1" dirty="0"/>
              <a:t> </a:t>
            </a:r>
            <a:r>
              <a:rPr lang="en-US" sz="2400" b="1" dirty="0" err="1"/>
              <a:t>jalan</a:t>
            </a:r>
            <a:r>
              <a:rPr lang="en-US" sz="2400" b="1" dirty="0"/>
              <a:t> (Sta </a:t>
            </a:r>
            <a:r>
              <a:rPr lang="en-US" sz="2400" b="1" dirty="0" err="1"/>
              <a:t>jalan</a:t>
            </a:r>
            <a:r>
              <a:rPr lang="en-US" sz="2400" b="1" dirty="0"/>
              <a:t>) </a:t>
            </a:r>
            <a:r>
              <a:rPr lang="en-US" sz="2400" b="1" dirty="0" err="1"/>
              <a:t>dibutuhkan</a:t>
            </a:r>
            <a:r>
              <a:rPr lang="en-US" sz="2400" b="1" dirty="0"/>
              <a:t> </a:t>
            </a:r>
            <a:r>
              <a:rPr lang="en-US" sz="2400" b="1" dirty="0" err="1"/>
              <a:t>sebagai</a:t>
            </a:r>
            <a:r>
              <a:rPr lang="en-US" sz="2400" b="1" dirty="0"/>
              <a:t> </a:t>
            </a:r>
            <a:r>
              <a:rPr lang="en-US" sz="2400" b="1" dirty="0" err="1"/>
              <a:t>sarana</a:t>
            </a:r>
            <a:r>
              <a:rPr lang="en-US" sz="2400" b="1" dirty="0"/>
              <a:t> </a:t>
            </a:r>
            <a:r>
              <a:rPr lang="en-US" sz="2400" b="1" dirty="0" err="1"/>
              <a:t>komunikasi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cepat</a:t>
            </a:r>
            <a:r>
              <a:rPr lang="en-US" sz="2400" b="1" dirty="0"/>
              <a:t> </a:t>
            </a:r>
            <a:r>
              <a:rPr lang="en-US" sz="2400" b="1" dirty="0" err="1"/>
              <a:t>mengenal</a:t>
            </a:r>
            <a:r>
              <a:rPr lang="en-US" sz="2400" b="1" dirty="0"/>
              <a:t> </a:t>
            </a:r>
            <a:r>
              <a:rPr lang="en-US" sz="2400" b="1" dirty="0" err="1"/>
              <a:t>lokasi</a:t>
            </a:r>
            <a:r>
              <a:rPr lang="en-US" sz="2400" b="1" dirty="0"/>
              <a:t> yang </a:t>
            </a:r>
            <a:r>
              <a:rPr lang="en-US" sz="2400" b="1" dirty="0" err="1"/>
              <a:t>sedang</a:t>
            </a:r>
            <a:r>
              <a:rPr lang="en-US" sz="2400" b="1" dirty="0"/>
              <a:t> </a:t>
            </a:r>
            <a:r>
              <a:rPr lang="en-US" sz="2400" b="1" dirty="0" err="1"/>
              <a:t>dibicarakan</a:t>
            </a:r>
            <a:r>
              <a:rPr lang="en-US" sz="2400" b="1" dirty="0"/>
              <a:t>, </a:t>
            </a:r>
            <a:r>
              <a:rPr lang="en-US" sz="2400" b="1" dirty="0" err="1"/>
              <a:t>selanjutnya</a:t>
            </a:r>
            <a:r>
              <a:rPr lang="en-US" sz="2400" b="1" dirty="0"/>
              <a:t> </a:t>
            </a:r>
            <a:r>
              <a:rPr lang="en-US" sz="2400" b="1" dirty="0" err="1"/>
              <a:t>menjadi</a:t>
            </a:r>
            <a:r>
              <a:rPr lang="en-US" sz="2400" b="1" dirty="0"/>
              <a:t> </a:t>
            </a:r>
            <a:r>
              <a:rPr lang="en-US" sz="2400" b="1" dirty="0" err="1"/>
              <a:t>paduan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 </a:t>
            </a:r>
            <a:r>
              <a:rPr lang="en-US" sz="2400" b="1" dirty="0" err="1"/>
              <a:t>lokasi</a:t>
            </a:r>
            <a:r>
              <a:rPr lang="en-US" sz="2400" b="1" dirty="0"/>
              <a:t> </a:t>
            </a:r>
            <a:r>
              <a:rPr lang="en-US" sz="2400" b="1" dirty="0" err="1"/>
              <a:t>suatu</a:t>
            </a:r>
            <a:r>
              <a:rPr lang="en-US" sz="2400" b="1" dirty="0"/>
              <a:t> </a:t>
            </a:r>
            <a:r>
              <a:rPr lang="en-US" sz="2400" b="1" dirty="0" err="1"/>
              <a:t>tempat</a:t>
            </a:r>
            <a:r>
              <a:rPr lang="en-US" sz="2400" b="1" dirty="0"/>
              <a:t>.</a:t>
            </a:r>
          </a:p>
          <a:p>
            <a:pPr algn="just"/>
            <a:r>
              <a:rPr lang="en-US" sz="2400" b="1" dirty="0" err="1"/>
              <a:t>Nomor</a:t>
            </a:r>
            <a:r>
              <a:rPr lang="en-US" sz="2400" b="1" dirty="0"/>
              <a:t> Jalan </a:t>
            </a:r>
            <a:r>
              <a:rPr lang="en-US" sz="2400" b="1" dirty="0" err="1"/>
              <a:t>ini</a:t>
            </a:r>
            <a:r>
              <a:rPr lang="en-US" sz="2400" b="1" dirty="0"/>
              <a:t> sangat </a:t>
            </a:r>
            <a:r>
              <a:rPr lang="en-US" sz="2400" b="1" dirty="0" err="1"/>
              <a:t>bermanfaat</a:t>
            </a:r>
            <a:r>
              <a:rPr lang="en-US" sz="2400" b="1" dirty="0"/>
              <a:t> pada </a:t>
            </a:r>
            <a:r>
              <a:rPr lang="en-US" sz="2400" b="1" dirty="0" err="1"/>
              <a:t>saat</a:t>
            </a:r>
            <a:r>
              <a:rPr lang="en-US" sz="2400" b="1" dirty="0"/>
              <a:t> </a:t>
            </a:r>
            <a:r>
              <a:rPr lang="en-US" sz="2400" b="1" dirty="0" err="1"/>
              <a:t>peleksanaan</a:t>
            </a:r>
            <a:r>
              <a:rPr lang="en-US" sz="2400" b="1" dirty="0"/>
              <a:t> dan </a:t>
            </a:r>
            <a:r>
              <a:rPr lang="en-US" sz="2400" b="1" dirty="0" err="1"/>
              <a:t>perencenaan</a:t>
            </a:r>
            <a:r>
              <a:rPr lang="en-US" sz="2400" b="1" dirty="0"/>
              <a:t> </a:t>
            </a:r>
            <a:r>
              <a:rPr lang="en-US" sz="2400" b="1" dirty="0" err="1"/>
              <a:t>pekerjaan</a:t>
            </a:r>
            <a:r>
              <a:rPr lang="en-US" sz="2400" b="1" dirty="0"/>
              <a:t>. </a:t>
            </a:r>
            <a:r>
              <a:rPr lang="en-US" sz="2400" b="1" dirty="0" err="1"/>
              <a:t>Disamping</a:t>
            </a:r>
            <a:r>
              <a:rPr lang="en-US" sz="2400" b="1" dirty="0"/>
              <a:t> </a:t>
            </a:r>
            <a:r>
              <a:rPr lang="en-US" sz="2400" b="1" dirty="0" err="1"/>
              <a:t>itu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penomoran</a:t>
            </a:r>
            <a:r>
              <a:rPr lang="en-US" sz="2400" b="1" dirty="0"/>
              <a:t> </a:t>
            </a:r>
            <a:r>
              <a:rPr lang="en-US" sz="2400" b="1" dirty="0" err="1"/>
              <a:t>jalan</a:t>
            </a:r>
            <a:r>
              <a:rPr lang="en-US" sz="2400" b="1" dirty="0"/>
              <a:t> </a:t>
            </a:r>
            <a:r>
              <a:rPr lang="en-US" sz="2400" b="1" dirty="0" err="1"/>
              <a:t>tersebut</a:t>
            </a:r>
            <a:r>
              <a:rPr lang="en-US" sz="2400" b="1" dirty="0"/>
              <a:t> </a:t>
            </a:r>
            <a:r>
              <a:rPr lang="en-US" sz="2400" b="1" dirty="0" err="1"/>
              <a:t>diperoleh</a:t>
            </a:r>
            <a:r>
              <a:rPr lang="en-US" sz="2400" b="1" dirty="0"/>
              <a:t> </a:t>
            </a:r>
            <a:r>
              <a:rPr lang="en-US" sz="2400" b="1" dirty="0" err="1"/>
              <a:t>informasi</a:t>
            </a:r>
            <a:r>
              <a:rPr lang="en-US" sz="2400" b="1" dirty="0"/>
              <a:t> </a:t>
            </a:r>
            <a:r>
              <a:rPr lang="en-US" sz="2400" b="1" dirty="0" err="1"/>
              <a:t>tentang</a:t>
            </a:r>
            <a:r>
              <a:rPr lang="en-US" sz="2400" b="1" dirty="0"/>
              <a:t> Panjang </a:t>
            </a:r>
            <a:r>
              <a:rPr lang="en-US" sz="2400" b="1" dirty="0" err="1"/>
              <a:t>jalan</a:t>
            </a:r>
            <a:r>
              <a:rPr lang="en-US" sz="2400" b="1" dirty="0"/>
              <a:t> </a:t>
            </a:r>
            <a:r>
              <a:rPr lang="en-US" sz="2400" b="1" dirty="0" err="1"/>
              <a:t>secara</a:t>
            </a:r>
            <a:r>
              <a:rPr lang="en-US" sz="2400" b="1" dirty="0"/>
              <a:t> </a:t>
            </a:r>
            <a:r>
              <a:rPr lang="en-US" sz="2400" b="1" dirty="0" err="1"/>
              <a:t>keseluruhan</a:t>
            </a:r>
            <a:r>
              <a:rPr lang="en-US" sz="2400" b="1" dirty="0"/>
              <a:t>. </a:t>
            </a:r>
            <a:r>
              <a:rPr lang="en-US" sz="2400" b="1" dirty="0" err="1"/>
              <a:t>Setiap</a:t>
            </a:r>
            <a:r>
              <a:rPr lang="en-US" sz="2400" b="1" dirty="0"/>
              <a:t> Sta </a:t>
            </a:r>
            <a:r>
              <a:rPr lang="en-US" sz="2400" b="1" dirty="0" err="1"/>
              <a:t>jalan</a:t>
            </a:r>
            <a:r>
              <a:rPr lang="en-US" sz="2400" b="1" dirty="0"/>
              <a:t> </a:t>
            </a:r>
            <a:r>
              <a:rPr lang="en-US" sz="2400" b="1" dirty="0" err="1"/>
              <a:t>dilengkapi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gambar</a:t>
            </a:r>
            <a:r>
              <a:rPr lang="en-US" sz="2400" b="1" dirty="0"/>
              <a:t> </a:t>
            </a:r>
            <a:r>
              <a:rPr lang="en-US" sz="2400" b="1" dirty="0" err="1"/>
              <a:t>potongan</a:t>
            </a:r>
            <a:r>
              <a:rPr lang="en-US" sz="2400" b="1" dirty="0"/>
              <a:t> </a:t>
            </a:r>
            <a:r>
              <a:rPr lang="en-US" sz="2400" b="1" dirty="0" err="1"/>
              <a:t>melintang</a:t>
            </a:r>
            <a:r>
              <a:rPr lang="en-US" sz="2400" b="1" dirty="0"/>
              <a:t>.</a:t>
            </a:r>
          </a:p>
          <a:p>
            <a:pPr indent="722313" algn="just"/>
            <a:r>
              <a:rPr lang="en-US" sz="2400" b="1" dirty="0" err="1"/>
              <a:t>Nomor</a:t>
            </a:r>
            <a:r>
              <a:rPr lang="en-US" sz="2400" b="1" dirty="0"/>
              <a:t> </a:t>
            </a:r>
            <a:r>
              <a:rPr lang="en-US" sz="2400" b="1" dirty="0" err="1"/>
              <a:t>jalan</a:t>
            </a:r>
            <a:r>
              <a:rPr lang="en-US" sz="2400" b="1" dirty="0"/>
              <a:t> </a:t>
            </a:r>
            <a:r>
              <a:rPr lang="en-US" sz="2400" b="1" dirty="0" err="1"/>
              <a:t>atau</a:t>
            </a:r>
            <a:r>
              <a:rPr lang="en-US" sz="2400" b="1" dirty="0"/>
              <a:t> Sta  </a:t>
            </a:r>
            <a:r>
              <a:rPr lang="en-US" sz="2400" b="1" dirty="0" err="1"/>
              <a:t>jalan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sama</a:t>
            </a:r>
            <a:r>
              <a:rPr lang="en-US" sz="2400" b="1" dirty="0"/>
              <a:t> </a:t>
            </a:r>
            <a:r>
              <a:rPr lang="en-US" sz="2400" b="1" dirty="0" err="1"/>
              <a:t>fungsinya</a:t>
            </a:r>
            <a:r>
              <a:rPr lang="en-US" sz="2400" b="1" dirty="0"/>
              <a:t>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/>
              <a:t>patok</a:t>
            </a:r>
            <a:r>
              <a:rPr lang="en-US" sz="2400" b="1" dirty="0"/>
              <a:t> Km </a:t>
            </a:r>
            <a:r>
              <a:rPr lang="en-US" sz="2400" b="1" dirty="0" err="1"/>
              <a:t>disepanjang</a:t>
            </a:r>
            <a:r>
              <a:rPr lang="en-US" sz="2400" b="1" dirty="0"/>
              <a:t> </a:t>
            </a:r>
            <a:r>
              <a:rPr lang="en-US" sz="2400" b="1" dirty="0" err="1"/>
              <a:t>jalan</a:t>
            </a:r>
            <a:r>
              <a:rPr lang="en-US" sz="24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009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309"/>
    </mc:Choice>
    <mc:Fallback xmlns="">
      <p:transition spd="slow" advTm="56309"/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460</TotalTime>
  <Words>667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Garamond body</vt:lpstr>
      <vt:lpstr>Arial</vt:lpstr>
      <vt:lpstr>Arial Narrow</vt:lpstr>
      <vt:lpstr>Calibri</vt:lpstr>
      <vt:lpstr>Garamond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PERENCANAAN GEOMETRIK JALAN</dc:title>
  <dc:creator>Samsung</dc:creator>
  <cp:lastModifiedBy>Hilman Firmansyah</cp:lastModifiedBy>
  <cp:revision>45</cp:revision>
  <dcterms:created xsi:type="dcterms:W3CDTF">2012-03-19T05:34:53Z</dcterms:created>
  <dcterms:modified xsi:type="dcterms:W3CDTF">2023-10-20T14:23:02Z</dcterms:modified>
</cp:coreProperties>
</file>