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3"/>
  </p:notesMasterIdLst>
  <p:sldIdLst>
    <p:sldId id="256" r:id="rId2"/>
    <p:sldId id="312" r:id="rId3"/>
    <p:sldId id="313" r:id="rId4"/>
    <p:sldId id="284" r:id="rId5"/>
    <p:sldId id="316" r:id="rId6"/>
    <p:sldId id="325" r:id="rId7"/>
    <p:sldId id="311" r:id="rId8"/>
    <p:sldId id="314" r:id="rId9"/>
    <p:sldId id="315" r:id="rId10"/>
    <p:sldId id="260" r:id="rId11"/>
    <p:sldId id="287" r:id="rId12"/>
    <p:sldId id="319" r:id="rId13"/>
    <p:sldId id="285" r:id="rId14"/>
    <p:sldId id="320" r:id="rId15"/>
    <p:sldId id="321" r:id="rId16"/>
    <p:sldId id="322" r:id="rId17"/>
    <p:sldId id="288" r:id="rId18"/>
    <p:sldId id="286" r:id="rId19"/>
    <p:sldId id="289" r:id="rId20"/>
    <p:sldId id="323" r:id="rId21"/>
    <p:sldId id="326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258" r:id="rId30"/>
    <p:sldId id="279" r:id="rId31"/>
    <p:sldId id="324" r:id="rId32"/>
  </p:sldIdLst>
  <p:sldSz cx="9144000" cy="5143500" type="screen16x9"/>
  <p:notesSz cx="6858000" cy="9144000"/>
  <p:embeddedFontLst>
    <p:embeddedFont>
      <p:font typeface="Lato Light" panose="020B0604020202020204" charset="0"/>
      <p:regular r:id="rId34"/>
      <p:bold r:id="rId35"/>
      <p:italic r:id="rId36"/>
      <p:boldItalic r:id="rId37"/>
    </p:embeddedFont>
    <p:embeddedFont>
      <p:font typeface="Arial Black" panose="020B0A04020102020204" pitchFamily="34" charset="0"/>
      <p:bold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新細明體" panose="02020500000000000000" pitchFamily="18" charset="-12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Roboto Slab Light" panose="020B0604020202020204" charset="0"/>
      <p:regular r:id="rId48"/>
      <p:bold r:id="rId49"/>
    </p:embeddedFont>
    <p:embeddedFont>
      <p:font typeface="Algerian" panose="04020705040A02060702" pitchFamily="82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2A7BAB-7A72-4460-B302-27DA7D8029B5}">
  <a:tblStyle styleId="{482A7BAB-7A72-4460-B302-27DA7D8029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65" autoAdjust="0"/>
  </p:normalViewPr>
  <p:slideViewPr>
    <p:cSldViewPr snapToGrid="0">
      <p:cViewPr varScale="1">
        <p:scale>
          <a:sx n="77" d="100"/>
          <a:sy n="77" d="100"/>
        </p:scale>
        <p:origin x="1176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0749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16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KARA </a:t>
            </a:r>
            <a:r>
              <a:rPr lang="en-US" dirty="0" err="1" smtClean="0"/>
              <a:t>ke</a:t>
            </a:r>
            <a:r>
              <a:rPr lang="en-US" dirty="0" smtClean="0"/>
              <a:t> 80 </a:t>
            </a:r>
            <a:r>
              <a:rPr lang="en-US" dirty="0" err="1" smtClean="0"/>
              <a:t>negera</a:t>
            </a:r>
            <a:r>
              <a:rPr lang="en-US" dirty="0" smtClean="0"/>
              <a:t>;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J.Co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Asia </a:t>
            </a:r>
            <a:r>
              <a:rPr lang="en-US" dirty="0" err="1" smtClean="0"/>
              <a:t>ke</a:t>
            </a:r>
            <a:r>
              <a:rPr lang="en-US" baseline="0" dirty="0" smtClean="0"/>
              <a:t> </a:t>
            </a:r>
            <a:r>
              <a:rPr lang="en-US" dirty="0" smtClean="0"/>
              <a:t>Malaysia, </a:t>
            </a:r>
            <a:r>
              <a:rPr lang="en-US" dirty="0" err="1" smtClean="0"/>
              <a:t>Singapura</a:t>
            </a:r>
            <a:r>
              <a:rPr lang="en-US" dirty="0" smtClean="0"/>
              <a:t>; </a:t>
            </a:r>
            <a:r>
              <a:rPr lang="en-US" dirty="0" err="1" smtClean="0"/>
              <a:t>Kopiko</a:t>
            </a:r>
            <a:r>
              <a:rPr lang="en-US" dirty="0" smtClean="0"/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ke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negara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Jerman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Australia, Thailand, Malaysia, Filipina,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Meksiko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Arab Saudi,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Polandia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sampai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Afrika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Selatan.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Tolak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Angin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Hongkong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Jerman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Belanda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0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atributnya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coca</a:t>
            </a:r>
            <a:r>
              <a:rPr lang="en-US" baseline="0" dirty="0" smtClean="0"/>
              <a:t> cola, Poland spring. </a:t>
            </a:r>
            <a:r>
              <a:rPr lang="en-US" dirty="0" err="1" smtClean="0"/>
              <a:t>Penting</a:t>
            </a:r>
            <a:r>
              <a:rPr lang="en-US" baseline="0" dirty="0" err="1" smtClean="0"/>
              <a:t>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atribut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mengetahui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kebutuhan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size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wanita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bapak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selain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memperhitungkan</a:t>
            </a:r>
            <a:r>
              <a:rPr lang="en-US" baseline="0" dirty="0" smtClean="0"/>
              <a:t> competitor.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1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= </a:t>
            </a:r>
            <a:r>
              <a:rPr lang="en-US" dirty="0" err="1" smtClean="0"/>
              <a:t>cepat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murah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bersih</a:t>
            </a:r>
            <a:r>
              <a:rPr lang="en-US" baseline="0" dirty="0" smtClean="0"/>
              <a:t>, actual = </a:t>
            </a:r>
            <a:r>
              <a:rPr lang="en-US" baseline="0" dirty="0" err="1" smtClean="0"/>
              <a:t>sisir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tisu</a:t>
            </a:r>
            <a:r>
              <a:rPr lang="en-US" baseline="0" dirty="0" smtClean="0"/>
              <a:t> gratis </a:t>
            </a:r>
            <a:r>
              <a:rPr lang="en-US" baseline="0" dirty="0" err="1" smtClean="0"/>
              <a:t>diberikan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konsumen</a:t>
            </a:r>
            <a:r>
              <a:rPr lang="en-US" baseline="0" dirty="0" smtClean="0"/>
              <a:t>, Augmented = 10 x </a:t>
            </a:r>
            <a:r>
              <a:rPr lang="en-US" baseline="0" dirty="0" err="1" smtClean="0"/>
              <a:t>potong</a:t>
            </a:r>
            <a:r>
              <a:rPr lang="en-US" baseline="0" dirty="0" smtClean="0"/>
              <a:t> gratis 1x. Ada 64 </a:t>
            </a:r>
            <a:r>
              <a:rPr lang="en-US" baseline="0" dirty="0" err="1" smtClean="0"/>
              <a:t>gerai</a:t>
            </a:r>
            <a:r>
              <a:rPr lang="en-US" baseline="0" dirty="0" smtClean="0"/>
              <a:t> di Indonesia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Kamboja</a:t>
            </a:r>
            <a:r>
              <a:rPr lang="en-US" baseline="0" dirty="0" smtClean="0"/>
              <a:t>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sumber</a:t>
            </a:r>
            <a:r>
              <a:rPr lang="en-US" baseline="0" dirty="0" smtClean="0"/>
              <a:t> info </a:t>
            </a:r>
            <a:r>
              <a:rPr lang="en-US" baseline="0" dirty="0" err="1" smtClean="0"/>
              <a:t>tahun</a:t>
            </a:r>
            <a:r>
              <a:rPr lang="en-US" baseline="0" dirty="0" smtClean="0"/>
              <a:t> </a:t>
            </a:r>
            <a:r>
              <a:rPr lang="en-US" baseline="0" dirty="0" smtClean="0"/>
              <a:t>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4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64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 : Negara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menggunak</a:t>
            </a:r>
            <a:r>
              <a:rPr lang="en-US" baseline="0" dirty="0" err="1" smtClean="0"/>
              <a:t>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gula</a:t>
            </a:r>
            <a:r>
              <a:rPr lang="en-US" baseline="0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5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7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966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8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9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329384" y="968025"/>
            <a:ext cx="4505255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GLOBAL PRODUCTS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47072" y="474699"/>
            <a:ext cx="87969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200" spc="-5" dirty="0" smtClean="0">
                <a:solidFill>
                  <a:srgbClr val="320065"/>
                </a:solidFill>
              </a:rPr>
              <a:t>  Global Product</a:t>
            </a:r>
            <a:r>
              <a:rPr lang="en-US" sz="3200" spc="-10" dirty="0" smtClean="0">
                <a:solidFill>
                  <a:srgbClr val="320065"/>
                </a:solidFill>
              </a:rPr>
              <a:t>                        </a:t>
            </a:r>
            <a:r>
              <a:rPr lang="en-US" sz="3200" spc="-5" dirty="0" smtClean="0">
                <a:solidFill>
                  <a:srgbClr val="320065"/>
                </a:solidFill>
              </a:rPr>
              <a:t>Development</a:t>
            </a:r>
            <a:endParaRPr lang="en-US" sz="3200" spc="-5" dirty="0">
              <a:solidFill>
                <a:srgbClr val="320065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64860" y="1036602"/>
            <a:ext cx="8232068" cy="396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20065"/>
              </a:buClr>
              <a:buSzPct val="70000"/>
              <a:buFont typeface="Courier New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AB300A"/>
                </a:solidFill>
                <a:latin typeface="Arial"/>
                <a:cs typeface="Arial"/>
              </a:rPr>
              <a:t>Standardization- </a:t>
            </a:r>
            <a:r>
              <a:rPr sz="3000" dirty="0">
                <a:solidFill>
                  <a:srgbClr val="0000FF"/>
                </a:solidFill>
                <a:latin typeface="Arial"/>
                <a:cs typeface="Arial"/>
              </a:rPr>
              <a:t>developing </a:t>
            </a: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same</a:t>
            </a:r>
            <a:r>
              <a:rPr sz="30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product  for </a:t>
            </a:r>
            <a:r>
              <a:rPr sz="3000" dirty="0">
                <a:solidFill>
                  <a:srgbClr val="0000FF"/>
                </a:solidFill>
                <a:latin typeface="Arial"/>
                <a:cs typeface="Arial"/>
              </a:rPr>
              <a:t>multiple</a:t>
            </a:r>
            <a:r>
              <a:rPr sz="30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countries</a:t>
            </a:r>
            <a:endParaRPr sz="3000" dirty="0">
              <a:latin typeface="Arial"/>
              <a:cs typeface="Arial"/>
            </a:endParaRPr>
          </a:p>
          <a:p>
            <a:pPr marL="704215" marR="1003300" lvl="1" indent="-347345">
              <a:lnSpc>
                <a:spcPct val="100000"/>
              </a:lnSpc>
              <a:spcBef>
                <a:spcPts val="740"/>
              </a:spcBef>
              <a:buClr>
                <a:srgbClr val="659999"/>
              </a:buClr>
              <a:buSzPct val="69354"/>
              <a:buFont typeface="Courier New"/>
              <a:buChar char="•"/>
              <a:tabLst>
                <a:tab pos="704850" algn="l"/>
              </a:tabLst>
            </a:pPr>
            <a:r>
              <a:rPr lang="en-US" sz="3100" spc="-10" dirty="0">
                <a:solidFill>
                  <a:srgbClr val="0000FF"/>
                </a:solidFill>
              </a:rPr>
              <a:t>C</a:t>
            </a:r>
            <a:r>
              <a:rPr sz="3100" spc="-10" dirty="0" smtClean="0">
                <a:solidFill>
                  <a:srgbClr val="0000FF"/>
                </a:solidFill>
                <a:latin typeface="Arial"/>
                <a:cs typeface="Arial"/>
              </a:rPr>
              <a:t>onsumes </a:t>
            </a:r>
            <a:r>
              <a:rPr sz="3100" spc="-10" dirty="0">
                <a:solidFill>
                  <a:srgbClr val="0000FF"/>
                </a:solidFill>
                <a:latin typeface="Arial"/>
                <a:cs typeface="Arial"/>
              </a:rPr>
              <a:t>share </a:t>
            </a:r>
            <a:r>
              <a:rPr sz="3100" spc="-5" dirty="0">
                <a:solidFill>
                  <a:srgbClr val="0000FF"/>
                </a:solidFill>
                <a:latin typeface="Arial"/>
                <a:cs typeface="Arial"/>
              </a:rPr>
              <a:t>some  </a:t>
            </a:r>
            <a:r>
              <a:rPr sz="3100" spc="-10" dirty="0">
                <a:solidFill>
                  <a:srgbClr val="0000FF"/>
                </a:solidFill>
                <a:latin typeface="Arial"/>
                <a:cs typeface="Arial"/>
              </a:rPr>
              <a:t>common values, beliefs, and  consumption</a:t>
            </a:r>
            <a:r>
              <a:rPr sz="31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0000FF"/>
                </a:solidFill>
                <a:latin typeface="Arial"/>
                <a:cs typeface="Arial"/>
              </a:rPr>
              <a:t>patterns</a:t>
            </a:r>
            <a:endParaRPr sz="3100" dirty="0">
              <a:latin typeface="Arial"/>
              <a:cs typeface="Arial"/>
            </a:endParaRPr>
          </a:p>
          <a:p>
            <a:pPr marL="704215" marR="194945" lvl="1" indent="-347345">
              <a:lnSpc>
                <a:spcPct val="100000"/>
              </a:lnSpc>
              <a:spcBef>
                <a:spcPts val="740"/>
              </a:spcBef>
              <a:buClr>
                <a:srgbClr val="659999"/>
              </a:buClr>
              <a:buSzPct val="69354"/>
              <a:buFont typeface="Courier New"/>
              <a:buChar char="•"/>
              <a:tabLst>
                <a:tab pos="704850" algn="l"/>
              </a:tabLst>
            </a:pPr>
            <a:r>
              <a:rPr sz="3100" spc="-10" dirty="0">
                <a:solidFill>
                  <a:srgbClr val="0000FF"/>
                </a:solidFill>
                <a:latin typeface="Arial"/>
                <a:cs typeface="Arial"/>
              </a:rPr>
              <a:t>Advantages: economies of </a:t>
            </a:r>
            <a:r>
              <a:rPr sz="3100" spc="-5" dirty="0">
                <a:solidFill>
                  <a:srgbClr val="0000FF"/>
                </a:solidFill>
                <a:latin typeface="Arial"/>
                <a:cs typeface="Arial"/>
              </a:rPr>
              <a:t>scale </a:t>
            </a:r>
            <a:r>
              <a:rPr sz="3100" spc="-10" dirty="0">
                <a:solidFill>
                  <a:srgbClr val="0000FF"/>
                </a:solidFill>
                <a:latin typeface="Arial"/>
                <a:cs typeface="Arial"/>
              </a:rPr>
              <a:t>and  scope, </a:t>
            </a:r>
            <a:r>
              <a:rPr sz="3100" spc="-5" dirty="0">
                <a:solidFill>
                  <a:srgbClr val="0000FF"/>
                </a:solidFill>
                <a:latin typeface="Arial"/>
                <a:cs typeface="Arial"/>
              </a:rPr>
              <a:t>price competitiveness, </a:t>
            </a:r>
            <a:r>
              <a:rPr sz="3100" spc="-10" dirty="0">
                <a:solidFill>
                  <a:srgbClr val="0000FF"/>
                </a:solidFill>
                <a:latin typeface="Arial"/>
                <a:cs typeface="Arial"/>
              </a:rPr>
              <a:t>uniform  image</a:t>
            </a:r>
            <a:endParaRPr sz="3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7749" y="1308193"/>
            <a:ext cx="6838312" cy="441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○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l">
              <a:spcBef>
                <a:spcPts val="0"/>
              </a:spcBef>
              <a:buFont typeface="Arial Black" panose="020B0A04020102020204" pitchFamily="34" charset="0"/>
              <a:buChar char="+"/>
            </a:pPr>
            <a:r>
              <a:rPr lang="en-US" dirty="0"/>
              <a:t>Product available for global customers</a:t>
            </a:r>
          </a:p>
          <a:p>
            <a:pPr algn="l">
              <a:spcBef>
                <a:spcPts val="0"/>
              </a:spcBef>
              <a:buFont typeface="Arial Black" panose="020B0A04020102020204" pitchFamily="34" charset="0"/>
              <a:buChar char="+"/>
            </a:pPr>
            <a:endParaRPr lang="en-US" sz="1400" dirty="0"/>
          </a:p>
          <a:p>
            <a:pPr algn="l">
              <a:spcBef>
                <a:spcPts val="0"/>
              </a:spcBef>
              <a:buFont typeface="Arial Black" panose="020B0A04020102020204" pitchFamily="34" charset="0"/>
              <a:buChar char="+"/>
            </a:pPr>
            <a:r>
              <a:rPr lang="en-US" dirty="0"/>
              <a:t>Enhance consumer perceptions of global brand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buFont typeface="Arial Black" panose="020B0A04020102020204" pitchFamily="34" charset="0"/>
              <a:buChar char="+"/>
            </a:pPr>
            <a:endParaRPr lang="en-US" sz="1600" dirty="0" smtClean="0"/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buFont typeface="Arial Black" panose="020B0A04020102020204" pitchFamily="34" charset="0"/>
              <a:buChar char="+"/>
            </a:pPr>
            <a:r>
              <a:rPr lang="en-US" dirty="0" smtClean="0"/>
              <a:t>Cost savings due to elimination of  product adaptation efforts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buFont typeface="Arial Black" panose="020B0A04020102020204" pitchFamily="34" charset="0"/>
              <a:buChar char="+"/>
            </a:pPr>
            <a:endParaRPr lang="en-US" sz="1600" dirty="0" smtClean="0"/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buFont typeface="Arial Black" panose="020B0A04020102020204" pitchFamily="34" charset="0"/>
              <a:buChar char="+"/>
            </a:pPr>
            <a:r>
              <a:rPr lang="en-US" dirty="0" smtClean="0"/>
              <a:t>Fast global roll-outs are possible</a:t>
            </a:r>
          </a:p>
          <a:p>
            <a:pPr marL="342900" indent="-342900">
              <a:lnSpc>
                <a:spcPct val="90000"/>
              </a:lnSpc>
              <a:buFont typeface="Arial Black" panose="020B0A04020102020204" pitchFamily="34" charset="0"/>
              <a:buChar char="+"/>
            </a:pPr>
            <a:endParaRPr lang="en-US" dirty="0" smtClean="0"/>
          </a:p>
          <a:p>
            <a:pPr marL="342900" indent="-342900">
              <a:lnSpc>
                <a:spcPct val="90000"/>
              </a:lnSpc>
              <a:buFont typeface="Arial Black" panose="020B0A04020102020204" pitchFamily="34" charset="0"/>
              <a:buChar char="+"/>
            </a:pPr>
            <a:endParaRPr lang="en-US" dirty="0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20725" y="559029"/>
            <a:ext cx="87969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200" spc="-5" dirty="0" smtClean="0">
                <a:solidFill>
                  <a:srgbClr val="320065"/>
                </a:solidFill>
              </a:rPr>
              <a:t>  </a:t>
            </a:r>
            <a:r>
              <a:rPr lang="en-US" sz="3200" spc="-5" dirty="0" smtClean="0">
                <a:solidFill>
                  <a:srgbClr val="320065"/>
                </a:solidFill>
                <a:latin typeface="Algerian" panose="04020705040A02060702" pitchFamily="82" charset="0"/>
              </a:rPr>
              <a:t>Benefits</a:t>
            </a:r>
            <a:endParaRPr lang="en-US" sz="3200" spc="-5" dirty="0">
              <a:solidFill>
                <a:srgbClr val="320065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2" y="857010"/>
            <a:ext cx="690702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5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47072" y="614863"/>
            <a:ext cx="87969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200" spc="-5" dirty="0" smtClean="0">
                <a:solidFill>
                  <a:srgbClr val="320065"/>
                </a:solidFill>
              </a:rPr>
              <a:t>  Global Product</a:t>
            </a:r>
            <a:r>
              <a:rPr lang="en-US" sz="3200" spc="-10" dirty="0" smtClean="0">
                <a:solidFill>
                  <a:srgbClr val="320065"/>
                </a:solidFill>
              </a:rPr>
              <a:t>                        </a:t>
            </a:r>
            <a:r>
              <a:rPr lang="en-US" sz="3200" spc="-5" dirty="0" smtClean="0">
                <a:solidFill>
                  <a:srgbClr val="320065"/>
                </a:solidFill>
              </a:rPr>
              <a:t>Development</a:t>
            </a:r>
            <a:endParaRPr lang="en-US" sz="3200" spc="-5" dirty="0">
              <a:solidFill>
                <a:srgbClr val="320065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99580" y="1482943"/>
            <a:ext cx="7526020" cy="307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55904" indent="-342900">
              <a:lnSpc>
                <a:spcPct val="100000"/>
              </a:lnSpc>
              <a:spcBef>
                <a:spcPts val="95"/>
              </a:spcBef>
              <a:buClr>
                <a:srgbClr val="320065"/>
              </a:buClr>
              <a:buSzPct val="69117"/>
              <a:buFont typeface="Courier New"/>
              <a:buChar char="•"/>
              <a:tabLst>
                <a:tab pos="355600" algn="l"/>
              </a:tabLst>
            </a:pPr>
            <a:r>
              <a:rPr sz="3400" spc="-5" dirty="0">
                <a:solidFill>
                  <a:srgbClr val="AB300A"/>
                </a:solidFill>
                <a:latin typeface="Arial"/>
                <a:cs typeface="Arial"/>
              </a:rPr>
              <a:t>Product Adaptation</a:t>
            </a:r>
            <a:r>
              <a:rPr sz="3000" spc="-5" dirty="0">
                <a:latin typeface="Arial"/>
                <a:cs typeface="Arial"/>
              </a:rPr>
              <a:t>- </a:t>
            </a: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modifying product  to reflect characteristics </a:t>
            </a:r>
            <a:r>
              <a:rPr sz="3000" dirty="0">
                <a:solidFill>
                  <a:srgbClr val="0000FF"/>
                </a:solidFill>
                <a:latin typeface="Arial"/>
                <a:cs typeface="Arial"/>
              </a:rPr>
              <a:t>of a</a:t>
            </a:r>
            <a:r>
              <a:rPr sz="3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00FF"/>
                </a:solidFill>
                <a:latin typeface="Arial"/>
                <a:cs typeface="Arial"/>
              </a:rPr>
              <a:t>market</a:t>
            </a:r>
            <a:endParaRPr sz="3000" dirty="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745"/>
              </a:spcBef>
              <a:buClr>
                <a:srgbClr val="659999"/>
              </a:buClr>
              <a:buSzPct val="69354"/>
              <a:buFont typeface="Courier New"/>
              <a:buChar char="•"/>
              <a:tabLst>
                <a:tab pos="704850" algn="l"/>
              </a:tabLst>
            </a:pPr>
            <a:r>
              <a:rPr sz="3100" spc="-10" dirty="0">
                <a:solidFill>
                  <a:srgbClr val="0000FF"/>
                </a:solidFill>
                <a:latin typeface="Arial"/>
                <a:cs typeface="Arial"/>
              </a:rPr>
              <a:t>Premise-- consumers are not the</a:t>
            </a:r>
            <a:r>
              <a:rPr sz="3100" spc="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0000FF"/>
                </a:solidFill>
                <a:latin typeface="Arial"/>
                <a:cs typeface="Arial"/>
              </a:rPr>
              <a:t>same</a:t>
            </a:r>
            <a:endParaRPr sz="3100" dirty="0">
              <a:latin typeface="Arial"/>
              <a:cs typeface="Arial"/>
            </a:endParaRPr>
          </a:p>
          <a:p>
            <a:pPr marL="704215" marR="885190" lvl="1" indent="-347345" algn="just">
              <a:lnSpc>
                <a:spcPct val="100000"/>
              </a:lnSpc>
              <a:spcBef>
                <a:spcPts val="740"/>
              </a:spcBef>
              <a:buClr>
                <a:srgbClr val="659999"/>
              </a:buClr>
              <a:buSzPct val="69354"/>
              <a:buFont typeface="Courier New"/>
              <a:buChar char="•"/>
              <a:tabLst>
                <a:tab pos="704850" algn="l"/>
              </a:tabLst>
            </a:pPr>
            <a:r>
              <a:rPr sz="3100" spc="-10" dirty="0">
                <a:solidFill>
                  <a:srgbClr val="0000FF"/>
                </a:solidFill>
                <a:latin typeface="Arial"/>
                <a:cs typeface="Arial"/>
              </a:rPr>
              <a:t>Advantages: </a:t>
            </a:r>
            <a:r>
              <a:rPr sz="3100" spc="-5" dirty="0">
                <a:solidFill>
                  <a:srgbClr val="0000FF"/>
                </a:solidFill>
                <a:latin typeface="Arial"/>
                <a:cs typeface="Arial"/>
              </a:rPr>
              <a:t>improved fit </a:t>
            </a:r>
            <a:r>
              <a:rPr sz="3100" spc="-10" dirty="0">
                <a:solidFill>
                  <a:srgbClr val="0000FF"/>
                </a:solidFill>
                <a:latin typeface="Arial"/>
                <a:cs typeface="Arial"/>
              </a:rPr>
              <a:t>between  product and consumer, expanded  penetration</a:t>
            </a:r>
            <a:endParaRPr sz="3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7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59" y="642026"/>
            <a:ext cx="7500552" cy="3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7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0" y="535022"/>
            <a:ext cx="6872844" cy="37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8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956" y="564204"/>
            <a:ext cx="6902028" cy="37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7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972" y="1530419"/>
            <a:ext cx="7889875" cy="314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7" tIns="46589" rIns="93177" bIns="4658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○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Mandatory 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Necessary for product to be sold in a local market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Discretionary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Not necessary but may be beneficial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770530" y="958408"/>
            <a:ext cx="87969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200" spc="-5" dirty="0" smtClean="0">
                <a:solidFill>
                  <a:srgbClr val="320065"/>
                </a:solidFill>
              </a:rPr>
              <a:t>  </a:t>
            </a:r>
            <a:r>
              <a:rPr lang="en-US" sz="3200" spc="-5" dirty="0" smtClean="0">
                <a:solidFill>
                  <a:srgbClr val="320065"/>
                </a:solidFill>
                <a:latin typeface="Algerian" panose="04020705040A02060702" pitchFamily="82" charset="0"/>
              </a:rPr>
              <a:t>TYPES OF PRODUCT ADAPTATION</a:t>
            </a:r>
            <a:endParaRPr lang="en-US" sz="3200" spc="-5" dirty="0">
              <a:solidFill>
                <a:srgbClr val="320065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object 3"/>
          <p:cNvSpPr txBox="1"/>
          <p:nvPr/>
        </p:nvSpPr>
        <p:spPr>
          <a:xfrm>
            <a:off x="599346" y="1329818"/>
            <a:ext cx="7942580" cy="3368871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60375" indent="-447675">
              <a:lnSpc>
                <a:spcPct val="100000"/>
              </a:lnSpc>
              <a:spcBef>
                <a:spcPts val="830"/>
              </a:spcBef>
              <a:buClr>
                <a:srgbClr val="320065"/>
              </a:buClr>
              <a:buSzPct val="70000"/>
              <a:buFont typeface="Courier New"/>
              <a:buChar char="•"/>
              <a:tabLst>
                <a:tab pos="460375" algn="l"/>
                <a:tab pos="461009" algn="l"/>
              </a:tabLst>
            </a:pPr>
            <a:r>
              <a:rPr sz="2400" spc="-5" dirty="0">
                <a:solidFill>
                  <a:srgbClr val="AB300A"/>
                </a:solidFill>
                <a:latin typeface="Arial"/>
                <a:cs typeface="Arial"/>
              </a:rPr>
              <a:t>Mandatory product</a:t>
            </a:r>
            <a:r>
              <a:rPr sz="2400" spc="-25" dirty="0">
                <a:solidFill>
                  <a:srgbClr val="AB300A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AB300A"/>
                </a:solidFill>
                <a:latin typeface="Arial"/>
                <a:cs typeface="Arial"/>
              </a:rPr>
              <a:t>adaptations</a:t>
            </a:r>
            <a:endParaRPr sz="2400" dirty="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640"/>
              </a:spcBef>
              <a:buClr>
                <a:srgbClr val="659999"/>
              </a:buClr>
              <a:buSzPct val="69230"/>
              <a:buFont typeface="Courier New"/>
              <a:buChar char="•"/>
              <a:tabLst>
                <a:tab pos="70485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Governmental</a:t>
            </a: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regulations</a:t>
            </a:r>
            <a:endParaRPr sz="2400" dirty="0">
              <a:latin typeface="Arial"/>
              <a:cs typeface="Arial"/>
            </a:endParaRPr>
          </a:p>
          <a:p>
            <a:pPr marL="704215" marR="867410" lvl="1" indent="-347345">
              <a:lnSpc>
                <a:spcPct val="100000"/>
              </a:lnSpc>
              <a:spcBef>
                <a:spcPts val="625"/>
              </a:spcBef>
              <a:buClr>
                <a:srgbClr val="659999"/>
              </a:buClr>
              <a:buSzPct val="69230"/>
              <a:buFont typeface="Courier New"/>
              <a:buChar char="•"/>
              <a:tabLst>
                <a:tab pos="70485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Technological considerations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(e.g.,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voltage,  infrastructure)</a:t>
            </a:r>
            <a:endParaRPr sz="2400" dirty="0">
              <a:latin typeface="Arial"/>
              <a:cs typeface="Arial"/>
            </a:endParaRPr>
          </a:p>
          <a:p>
            <a:pPr marL="704215" marR="1462405" lvl="1" indent="-347345">
              <a:lnSpc>
                <a:spcPct val="100000"/>
              </a:lnSpc>
              <a:spcBef>
                <a:spcPts val="625"/>
              </a:spcBef>
              <a:buClr>
                <a:srgbClr val="659999"/>
              </a:buClr>
              <a:buSzPct val="69230"/>
              <a:buFont typeface="Courier New"/>
              <a:buChar char="•"/>
              <a:tabLst>
                <a:tab pos="70485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Cultural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imperatives -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is it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acceptable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to 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consumers</a:t>
            </a:r>
            <a:endParaRPr sz="2400" dirty="0">
              <a:latin typeface="Arial"/>
              <a:cs typeface="Arial"/>
            </a:endParaRPr>
          </a:p>
          <a:p>
            <a:pPr marL="704215" marR="5080" lvl="1" indent="-347345">
              <a:lnSpc>
                <a:spcPct val="100000"/>
              </a:lnSpc>
              <a:spcBef>
                <a:spcPts val="625"/>
              </a:spcBef>
              <a:buClr>
                <a:srgbClr val="659999"/>
              </a:buClr>
              <a:buSzPct val="69230"/>
              <a:buFont typeface="Courier New"/>
              <a:buChar char="•"/>
              <a:tabLst>
                <a:tab pos="704850" algn="l"/>
                <a:tab pos="4544695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Measurement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standards:	volume, length,</a:t>
            </a:r>
            <a:r>
              <a:rPr sz="2400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weight, 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quantity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5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34821" y="1435007"/>
            <a:ext cx="7731863" cy="38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○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l">
              <a:buFont typeface="Arial Black" panose="020B0A04020102020204" pitchFamily="34" charset="0"/>
              <a:buChar char="+"/>
            </a:pPr>
            <a:r>
              <a:rPr lang="en-US" sz="2400" dirty="0" smtClean="0"/>
              <a:t>Penetrate otherwise closed markets</a:t>
            </a:r>
          </a:p>
          <a:p>
            <a:pPr algn="l">
              <a:buFont typeface="Arial Black" panose="020B0A04020102020204" pitchFamily="34" charset="0"/>
              <a:buChar char="+"/>
            </a:pPr>
            <a:r>
              <a:rPr lang="en-US" sz="2400" dirty="0" smtClean="0"/>
              <a:t>Able to use products in different climates &amp; infrastructures</a:t>
            </a:r>
          </a:p>
          <a:p>
            <a:pPr algn="l">
              <a:buFont typeface="Arial Black" panose="020B0A04020102020204" pitchFamily="34" charset="0"/>
              <a:buChar char="+"/>
            </a:pPr>
            <a:r>
              <a:rPr lang="en-US" sz="2400" dirty="0" smtClean="0"/>
              <a:t>Better product performance in different use conditions</a:t>
            </a:r>
          </a:p>
          <a:p>
            <a:pPr algn="l">
              <a:buFont typeface="Arial Black" panose="020B0A04020102020204" pitchFamily="34" charset="0"/>
              <a:buChar char="+"/>
            </a:pPr>
            <a:r>
              <a:rPr lang="en-US" sz="2400" dirty="0" smtClean="0"/>
              <a:t>Decreased </a:t>
            </a:r>
            <a:r>
              <a:rPr lang="en-US" sz="2400" dirty="0"/>
              <a:t>costs due to feature </a:t>
            </a:r>
            <a:r>
              <a:rPr lang="en-US" sz="2400" dirty="0" smtClean="0"/>
              <a:t>elimination</a:t>
            </a:r>
            <a:endParaRPr lang="en-US" sz="1100" dirty="0"/>
          </a:p>
          <a:p>
            <a:pPr algn="l">
              <a:buFont typeface="Arial Black" panose="020B0A04020102020204" pitchFamily="34" charset="0"/>
              <a:buChar char="+"/>
            </a:pPr>
            <a:r>
              <a:rPr lang="en-US" sz="2400" dirty="0"/>
              <a:t>Increased sales due to better meeting industry norms or cultural preferences</a:t>
            </a:r>
          </a:p>
          <a:p>
            <a:pPr algn="l">
              <a:buFont typeface="Arial Black" panose="020B0A04020102020204" pitchFamily="34" charset="0"/>
              <a:buChar char="+"/>
            </a:pPr>
            <a:endParaRPr lang="en-US" sz="2400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81504" y="711546"/>
            <a:ext cx="87969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200" spc="-5" dirty="0" smtClean="0">
                <a:solidFill>
                  <a:srgbClr val="320065"/>
                </a:solidFill>
              </a:rPr>
              <a:t>  </a:t>
            </a:r>
            <a:r>
              <a:rPr lang="en-US" sz="3200" spc="-5" dirty="0" smtClean="0">
                <a:solidFill>
                  <a:srgbClr val="320065"/>
                </a:solidFill>
                <a:latin typeface="Algerian" panose="04020705040A02060702" pitchFamily="82" charset="0"/>
              </a:rPr>
              <a:t>Benefits</a:t>
            </a:r>
            <a:endParaRPr lang="en-US" sz="3200" spc="-5" dirty="0">
              <a:solidFill>
                <a:srgbClr val="320065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75" y="559475"/>
            <a:ext cx="2450844" cy="2630400"/>
          </a:xfrm>
        </p:spPr>
        <p:txBody>
          <a:bodyPr/>
          <a:lstStyle/>
          <a:p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pertemuaan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</a:t>
            </a:r>
            <a:r>
              <a:rPr lang="sv-SE" dirty="0" smtClean="0"/>
              <a:t>.  </a:t>
            </a:r>
            <a:r>
              <a:rPr lang="sv-SE" dirty="0"/>
              <a:t>K</a:t>
            </a:r>
            <a:r>
              <a:rPr lang="sv-SE" dirty="0" smtClean="0"/>
              <a:t>onsep produk global</a:t>
            </a:r>
          </a:p>
          <a:p>
            <a:r>
              <a:rPr lang="sv-SE" dirty="0" smtClean="0"/>
              <a:t>2. Mahasiswa memilih </a:t>
            </a:r>
            <a:r>
              <a:rPr lang="sv-SE" dirty="0"/>
              <a:t>produk yang </a:t>
            </a:r>
            <a:r>
              <a:rPr lang="sv-SE" dirty="0" smtClean="0"/>
              <a:t>akan dipasarkan.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85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826" y="614863"/>
            <a:ext cx="6897174" cy="3489962"/>
          </a:xfrm>
        </p:spPr>
        <p:txBody>
          <a:bodyPr/>
          <a:lstStyle/>
          <a:p>
            <a:pPr lvl="0"/>
            <a:r>
              <a:rPr lang="en-US" sz="1700" dirty="0" err="1" smtClean="0">
                <a:solidFill>
                  <a:schemeClr val="tx1"/>
                </a:solidFill>
              </a:rPr>
              <a:t>Panduan</a:t>
            </a:r>
            <a:r>
              <a:rPr lang="en-US" sz="1700" dirty="0" smtClean="0">
                <a:solidFill>
                  <a:schemeClr val="tx1"/>
                </a:solidFill>
              </a:rPr>
              <a:t> :</a:t>
            </a:r>
          </a:p>
          <a:p>
            <a:pPr marL="101600" lvl="0" indent="0">
              <a:buNone/>
            </a:pPr>
            <a:r>
              <a:rPr lang="en-US" sz="1700" dirty="0" smtClean="0"/>
              <a:t>1. </a:t>
            </a:r>
            <a:r>
              <a:rPr lang="id-ID" sz="1700" dirty="0" smtClean="0"/>
              <a:t>Mahasiswa menentukan </a:t>
            </a:r>
            <a:r>
              <a:rPr lang="id-ID" sz="1700" dirty="0"/>
              <a:t>produk pilihan untuk di perdagangkan secara </a:t>
            </a:r>
            <a:r>
              <a:rPr lang="id-ID" sz="1700" dirty="0" smtClean="0"/>
              <a:t>global.</a:t>
            </a:r>
            <a:endParaRPr lang="en-US" sz="1700" dirty="0"/>
          </a:p>
          <a:p>
            <a:pPr marL="101600" lvl="0" indent="0">
              <a:buNone/>
            </a:pPr>
            <a:r>
              <a:rPr lang="en-US" sz="1700" dirty="0" smtClean="0"/>
              <a:t>2. </a:t>
            </a:r>
            <a:r>
              <a:rPr lang="id-ID" sz="1700" dirty="0" smtClean="0"/>
              <a:t>Mahasiswa </a:t>
            </a:r>
            <a:r>
              <a:rPr lang="id-ID" sz="1700" dirty="0"/>
              <a:t>menggali informasi mendalam tentang produk dari segi </a:t>
            </a:r>
            <a:r>
              <a:rPr lang="id-ID" sz="1700" i="1" dirty="0" smtClean="0"/>
              <a:t>market</a:t>
            </a:r>
            <a:r>
              <a:rPr lang="id-ID" sz="1700" dirty="0" smtClean="0"/>
              <a:t> </a:t>
            </a:r>
            <a:r>
              <a:rPr lang="en-US" sz="1700" dirty="0" smtClean="0"/>
              <a:t>(trend), </a:t>
            </a:r>
            <a:r>
              <a:rPr lang="en-US" sz="1700" dirty="0" err="1" smtClean="0"/>
              <a:t>peluang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.</a:t>
            </a:r>
          </a:p>
          <a:p>
            <a:pPr marL="101600" lvl="0" indent="0">
              <a:buNone/>
            </a:pPr>
            <a:r>
              <a:rPr lang="en-US" sz="1700" dirty="0" smtClean="0"/>
              <a:t>3. </a:t>
            </a:r>
            <a:r>
              <a:rPr lang="en-US" sz="1700" dirty="0" err="1" smtClean="0"/>
              <a:t>Mahasiswa</a:t>
            </a:r>
            <a:r>
              <a:rPr lang="en-US" sz="1700" dirty="0" smtClean="0"/>
              <a:t> </a:t>
            </a:r>
            <a:r>
              <a:rPr lang="en-US" sz="1700" dirty="0" err="1"/>
              <a:t>mencari</a:t>
            </a:r>
            <a:r>
              <a:rPr lang="en-US" sz="1700" dirty="0"/>
              <a:t> </a:t>
            </a:r>
            <a:r>
              <a:rPr lang="id-ID" sz="1700" dirty="0"/>
              <a:t>produsen dari </a:t>
            </a:r>
            <a:r>
              <a:rPr lang="en-US" sz="1700" dirty="0" err="1" smtClean="0"/>
              <a:t>produk</a:t>
            </a:r>
            <a:r>
              <a:rPr lang="id-ID" sz="1700" dirty="0" smtClean="0"/>
              <a:t> </a:t>
            </a:r>
            <a:r>
              <a:rPr lang="id-ID" sz="1700" dirty="0"/>
              <a:t>yang dipilih, </a:t>
            </a:r>
            <a:r>
              <a:rPr lang="en-US" sz="1700" dirty="0" err="1"/>
              <a:t>berdasarkan</a:t>
            </a:r>
            <a:r>
              <a:rPr lang="en-US" sz="1700" dirty="0"/>
              <a:t> </a:t>
            </a:r>
            <a:r>
              <a:rPr lang="id-ID" sz="1700" i="1" dirty="0"/>
              <a:t>cost and benefit</a:t>
            </a:r>
            <a:r>
              <a:rPr lang="id-ID" sz="1700" dirty="0"/>
              <a:t> dari produk yang </a:t>
            </a:r>
            <a:r>
              <a:rPr lang="id-ID" sz="1700" dirty="0" smtClean="0"/>
              <a:t>dipilih</a:t>
            </a:r>
            <a:r>
              <a:rPr lang="en-US" sz="1700" dirty="0" smtClean="0"/>
              <a:t>,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ketentuan</a:t>
            </a:r>
            <a:r>
              <a:rPr lang="en-US" sz="1700" dirty="0" smtClean="0"/>
              <a:t> </a:t>
            </a:r>
            <a:r>
              <a:rPr lang="en-US" sz="1700" dirty="0" err="1" smtClean="0"/>
              <a:t>bahwa</a:t>
            </a:r>
            <a:r>
              <a:rPr lang="en-US" sz="1700" dirty="0" smtClean="0"/>
              <a:t> </a:t>
            </a:r>
            <a:r>
              <a:rPr lang="en-US" sz="1700" dirty="0" err="1" smtClean="0"/>
              <a:t>produk</a:t>
            </a:r>
            <a:r>
              <a:rPr lang="en-US" sz="1700" dirty="0" smtClean="0"/>
              <a:t> yang </a:t>
            </a:r>
            <a:r>
              <a:rPr lang="en-US" sz="1700" dirty="0" err="1" smtClean="0"/>
              <a:t>dipilih</a:t>
            </a:r>
            <a:r>
              <a:rPr lang="en-US" sz="1700" dirty="0" smtClean="0"/>
              <a:t> </a:t>
            </a:r>
            <a:r>
              <a:rPr lang="en-US" sz="1700" dirty="0" err="1" smtClean="0"/>
              <a:t>bukan</a:t>
            </a:r>
            <a:r>
              <a:rPr lang="en-US" sz="1700" dirty="0" smtClean="0"/>
              <a:t> </a:t>
            </a:r>
            <a:r>
              <a:rPr lang="en-US" sz="1700" dirty="0" err="1" smtClean="0"/>
              <a:t>produk</a:t>
            </a:r>
            <a:r>
              <a:rPr lang="en-US" sz="1700" dirty="0" smtClean="0"/>
              <a:t> </a:t>
            </a:r>
            <a:r>
              <a:rPr lang="en-US" sz="1700" dirty="0" err="1" smtClean="0"/>
              <a:t>komoditi</a:t>
            </a:r>
            <a:r>
              <a:rPr lang="en-US" sz="1700" dirty="0" smtClean="0"/>
              <a:t>.</a:t>
            </a:r>
          </a:p>
          <a:p>
            <a:pPr marL="101600" lvl="0" indent="0">
              <a:buNone/>
            </a:pPr>
            <a:r>
              <a:rPr lang="en-US" sz="1700" dirty="0" smtClean="0"/>
              <a:t>4. </a:t>
            </a:r>
            <a:r>
              <a:rPr lang="en-US" sz="1700" dirty="0" err="1" smtClean="0"/>
              <a:t>Mahasiswa</a:t>
            </a:r>
            <a:r>
              <a:rPr lang="en-US" sz="1700" dirty="0" smtClean="0"/>
              <a:t> </a:t>
            </a:r>
            <a:r>
              <a:rPr lang="en-US" sz="1700" dirty="0" err="1" smtClean="0"/>
              <a:t>melampirkan</a:t>
            </a:r>
            <a:r>
              <a:rPr lang="en-US" sz="1700" dirty="0" smtClean="0"/>
              <a:t>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smtClean="0"/>
              <a:t>data </a:t>
            </a:r>
            <a:r>
              <a:rPr lang="en-US" sz="1700" dirty="0" smtClean="0"/>
              <a:t>yang </a:t>
            </a:r>
            <a:r>
              <a:rPr lang="en-US" sz="1700" dirty="0" err="1" smtClean="0"/>
              <a:t>digunakan</a:t>
            </a:r>
            <a:r>
              <a:rPr lang="en-US" sz="1700" dirty="0" smtClean="0"/>
              <a:t> </a:t>
            </a:r>
            <a:r>
              <a:rPr lang="en-US" sz="1700" dirty="0" err="1" smtClean="0"/>
              <a:t>pemilihan</a:t>
            </a:r>
            <a:r>
              <a:rPr lang="en-US" sz="1700" dirty="0" smtClean="0"/>
              <a:t> </a:t>
            </a:r>
            <a:r>
              <a:rPr lang="en-US" sz="1700" dirty="0" err="1" smtClean="0"/>
              <a:t>produk</a:t>
            </a:r>
            <a:r>
              <a:rPr lang="en-US" sz="1700" dirty="0" smtClean="0"/>
              <a:t> </a:t>
            </a:r>
            <a:r>
              <a:rPr lang="en-US" sz="1700" dirty="0" err="1" smtClean="0"/>
              <a:t>tersebut</a:t>
            </a:r>
            <a:r>
              <a:rPr lang="en-US" sz="1700" dirty="0" smtClean="0"/>
              <a:t>.</a:t>
            </a:r>
          </a:p>
          <a:p>
            <a:pPr marL="101600" lvl="0" indent="0">
              <a:buNone/>
            </a:pPr>
            <a:r>
              <a:rPr lang="en-US" sz="1700" dirty="0" smtClean="0"/>
              <a:t>5. </a:t>
            </a:r>
            <a:r>
              <a:rPr lang="en-US" sz="1700" dirty="0" err="1" smtClean="0"/>
              <a:t>Tugas</a:t>
            </a:r>
            <a:r>
              <a:rPr lang="en-US" sz="1700" dirty="0" smtClean="0"/>
              <a:t> di </a:t>
            </a:r>
            <a:r>
              <a:rPr lang="en-US" sz="1700" dirty="0" err="1" smtClean="0"/>
              <a:t>ketik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kumpulkan</a:t>
            </a:r>
            <a:r>
              <a:rPr lang="en-US" sz="1700" dirty="0" smtClean="0"/>
              <a:t> </a:t>
            </a:r>
            <a:r>
              <a:rPr lang="en-US" sz="1700" dirty="0" err="1" smtClean="0"/>
              <a:t>lewat</a:t>
            </a:r>
            <a:r>
              <a:rPr lang="en-US" sz="1700" dirty="0" smtClean="0"/>
              <a:t> E-learn</a:t>
            </a: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8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61938"/>
              </p:ext>
            </p:extLst>
          </p:nvPr>
        </p:nvGraphicFramePr>
        <p:xfrm>
          <a:off x="963828" y="1334529"/>
          <a:ext cx="6919782" cy="2718486"/>
        </p:xfrm>
        <a:graphic>
          <a:graphicData uri="http://schemas.openxmlformats.org/drawingml/2006/table">
            <a:tbl>
              <a:tblPr firstRow="1" firstCol="1" bandRow="1"/>
              <a:tblGrid>
                <a:gridCol w="428515"/>
                <a:gridCol w="904281"/>
                <a:gridCol w="1665993"/>
                <a:gridCol w="2540132"/>
                <a:gridCol w="1380861"/>
              </a:tblGrid>
              <a:tr h="1703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 produk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Kejelasan penentuan Atribut produk : Core, Actual, Augmented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Kejelasan pemilihan produk. Dari segi trend market, dari peluang, dari sumber daya atau lainnya.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Kelengkapan sumber data pendukung, misalnya : website, buku.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49" marR="67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71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44833" y="1200884"/>
            <a:ext cx="5737742" cy="346447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TW" sz="2400" dirty="0">
              <a:latin typeface="Trebuchet MS" pitchFamily="34" charset="0"/>
              <a:ea typeface="新細明體" charset="-120"/>
            </a:endParaRPr>
          </a:p>
          <a:p>
            <a:pPr algn="ctr">
              <a:buFontTx/>
              <a:buNone/>
            </a:pPr>
            <a:r>
              <a:rPr lang="id-ID" altLang="zh-TW" sz="3300" dirty="0">
                <a:latin typeface="Trebuchet MS" pitchFamily="34" charset="0"/>
                <a:ea typeface="新細明體" charset="-120"/>
              </a:rPr>
              <a:t>Perbedaan yang perlu dipahami sekaligus peluang bisnis Internasional :</a:t>
            </a:r>
            <a:endParaRPr lang="en-US" altLang="zh-TW" sz="3300" dirty="0">
              <a:latin typeface="Trebuchet MS" pitchFamily="34" charset="0"/>
              <a:ea typeface="新細明體" charset="-120"/>
            </a:endParaRPr>
          </a:p>
          <a:p>
            <a:r>
              <a:rPr lang="en-US" altLang="zh-TW" sz="3000" dirty="0" err="1">
                <a:solidFill>
                  <a:srgbClr val="FF0000"/>
                </a:solidFill>
                <a:latin typeface="Trebuchet MS" pitchFamily="34" charset="0"/>
                <a:ea typeface="新細明體" charset="-120"/>
              </a:rPr>
              <a:t>Geografi</a:t>
            </a:r>
            <a:endParaRPr lang="en-US" altLang="zh-TW" sz="3000" dirty="0">
              <a:solidFill>
                <a:srgbClr val="FF0000"/>
              </a:solidFill>
              <a:latin typeface="Trebuchet MS" pitchFamily="34" charset="0"/>
              <a:ea typeface="新細明體" charset="-120"/>
            </a:endParaRPr>
          </a:p>
          <a:p>
            <a:r>
              <a:rPr lang="en-US" altLang="zh-TW" sz="3000" dirty="0" err="1">
                <a:solidFill>
                  <a:srgbClr val="FF0000"/>
                </a:solidFill>
                <a:latin typeface="Trebuchet MS" pitchFamily="34" charset="0"/>
                <a:ea typeface="新細明體" charset="-120"/>
              </a:rPr>
              <a:t>Ekonomi</a:t>
            </a:r>
            <a:endParaRPr lang="en-US" altLang="zh-TW" sz="3000" dirty="0">
              <a:solidFill>
                <a:srgbClr val="FF0000"/>
              </a:solidFill>
              <a:latin typeface="Trebuchet MS" pitchFamily="34" charset="0"/>
              <a:ea typeface="新細明體" charset="-120"/>
            </a:endParaRPr>
          </a:p>
          <a:p>
            <a:r>
              <a:rPr lang="en-US" altLang="zh-TW" sz="3000" dirty="0" err="1">
                <a:solidFill>
                  <a:srgbClr val="FF0000"/>
                </a:solidFill>
                <a:latin typeface="Trebuchet MS" pitchFamily="34" charset="0"/>
                <a:ea typeface="新細明體" charset="-120"/>
              </a:rPr>
              <a:t>Iklim</a:t>
            </a:r>
            <a:endParaRPr lang="en-US" altLang="zh-TW" sz="3000" dirty="0">
              <a:solidFill>
                <a:srgbClr val="FF0000"/>
              </a:solidFill>
              <a:latin typeface="Trebuchet MS" pitchFamily="34" charset="0"/>
              <a:ea typeface="新細明體" charset="-120"/>
            </a:endParaRPr>
          </a:p>
          <a:p>
            <a:r>
              <a:rPr lang="en-US" altLang="zh-TW" sz="3000" dirty="0" err="1">
                <a:solidFill>
                  <a:srgbClr val="FF0000"/>
                </a:solidFill>
                <a:latin typeface="Trebuchet MS" pitchFamily="34" charset="0"/>
                <a:ea typeface="新細明體" charset="-120"/>
              </a:rPr>
              <a:t>Budaya</a:t>
            </a:r>
            <a:r>
              <a:rPr lang="en-US" altLang="zh-TW" sz="3000" dirty="0">
                <a:solidFill>
                  <a:srgbClr val="FF0000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3000" dirty="0" err="1">
                <a:solidFill>
                  <a:srgbClr val="FF0000"/>
                </a:solidFill>
                <a:latin typeface="Trebuchet MS" pitchFamily="34" charset="0"/>
                <a:ea typeface="新細明體" charset="-120"/>
              </a:rPr>
              <a:t>Bisnis</a:t>
            </a:r>
            <a:endParaRPr lang="en-US" altLang="zh-TW" sz="3000" dirty="0">
              <a:solidFill>
                <a:srgbClr val="FF0000"/>
              </a:solidFill>
              <a:latin typeface="Trebuchet MS" pitchFamily="34" charset="0"/>
              <a:ea typeface="新細明體" charset="-120"/>
            </a:endParaRPr>
          </a:p>
          <a:p>
            <a:endParaRPr lang="en-US" altLang="zh-TW" sz="2400" dirty="0">
              <a:latin typeface="Trebuchet MS" pitchFamily="34" charset="0"/>
              <a:ea typeface="新細明體" charset="-120"/>
            </a:endParaRPr>
          </a:p>
          <a:p>
            <a:endParaRPr lang="en-US" altLang="zh-TW" sz="2400" dirty="0">
              <a:latin typeface="Trebuchet MS" pitchFamily="34" charset="0"/>
              <a:ea typeface="新細明體" charset="-120"/>
            </a:endParaRPr>
          </a:p>
          <a:p>
            <a:endParaRPr lang="en-US" altLang="zh-TW" sz="2400" dirty="0">
              <a:latin typeface="Trebuchet MS" pitchFamily="34" charset="0"/>
              <a:ea typeface="新細明體" charset="-12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22757"/>
          <a:stretch/>
        </p:blipFill>
        <p:spPr bwMode="auto">
          <a:xfrm>
            <a:off x="51252" y="954447"/>
            <a:ext cx="2234454" cy="186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7250" y="268672"/>
            <a:ext cx="5907589" cy="1085981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KONDISI NEGARA DI DUNIA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489" y="559475"/>
            <a:ext cx="2596362" cy="2630400"/>
          </a:xfrm>
        </p:spPr>
        <p:txBody>
          <a:bodyPr/>
          <a:lstStyle/>
          <a:p>
            <a:r>
              <a:rPr lang="en-US" sz="3200" b="1" dirty="0" smtClean="0"/>
              <a:t>GEOGRAFIS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64534" y="918061"/>
            <a:ext cx="4951484" cy="33944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>
                <a:latin typeface="Trebuchet MS" pitchFamily="34" charset="0"/>
                <a:ea typeface="新細明體" charset="-120"/>
              </a:rPr>
              <a:t>Struktur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dirty="0" err="1">
                <a:latin typeface="Trebuchet MS" pitchFamily="34" charset="0"/>
                <a:ea typeface="新細明體" charset="-120"/>
              </a:rPr>
              <a:t>Alam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 (</a:t>
            </a:r>
            <a:r>
              <a:rPr lang="en-US" altLang="zh-TW" dirty="0" err="1">
                <a:latin typeface="Trebuchet MS" pitchFamily="34" charset="0"/>
                <a:ea typeface="新細明體" charset="-120"/>
              </a:rPr>
              <a:t>pegunungan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dirty="0" err="1">
                <a:latin typeface="Trebuchet MS" pitchFamily="34" charset="0"/>
                <a:ea typeface="新細明體" charset="-120"/>
              </a:rPr>
              <a:t>pantai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dirty="0" err="1">
                <a:latin typeface="Trebuchet MS" pitchFamily="34" charset="0"/>
                <a:ea typeface="新細明體" charset="-120"/>
              </a:rPr>
              <a:t>bukit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dirty="0" err="1">
                <a:latin typeface="Trebuchet MS" pitchFamily="34" charset="0"/>
                <a:ea typeface="新細明體" charset="-120"/>
              </a:rPr>
              <a:t>daratan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)</a:t>
            </a:r>
          </a:p>
          <a:p>
            <a:r>
              <a:rPr lang="en-US" altLang="zh-TW" dirty="0" err="1">
                <a:latin typeface="Trebuchet MS" pitchFamily="34" charset="0"/>
                <a:ea typeface="新細明體" charset="-120"/>
              </a:rPr>
              <a:t>Kedekatan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dirty="0" err="1">
                <a:latin typeface="Trebuchet MS" pitchFamily="34" charset="0"/>
                <a:ea typeface="新細明體" charset="-120"/>
              </a:rPr>
              <a:t>dengan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dirty="0" err="1">
                <a:latin typeface="Trebuchet MS" pitchFamily="34" charset="0"/>
                <a:ea typeface="新細明體" charset="-120"/>
              </a:rPr>
              <a:t>negara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 lain</a:t>
            </a:r>
          </a:p>
          <a:p>
            <a:r>
              <a:rPr lang="en-US" altLang="zh-TW" dirty="0" err="1">
                <a:latin typeface="Trebuchet MS" pitchFamily="34" charset="0"/>
                <a:ea typeface="新細明體" charset="-120"/>
              </a:rPr>
              <a:t>Perbatasan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dirty="0" err="1">
                <a:latin typeface="Trebuchet MS" pitchFamily="34" charset="0"/>
                <a:ea typeface="新細明體" charset="-120"/>
              </a:rPr>
              <a:t>dengan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dirty="0" err="1">
                <a:latin typeface="Trebuchet MS" pitchFamily="34" charset="0"/>
                <a:ea typeface="新細明體" charset="-120"/>
              </a:rPr>
              <a:t>negara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 lain</a:t>
            </a:r>
          </a:p>
          <a:p>
            <a:r>
              <a:rPr lang="en-US" altLang="zh-TW" dirty="0" err="1">
                <a:latin typeface="Trebuchet MS" pitchFamily="34" charset="0"/>
                <a:ea typeface="新細明體" charset="-120"/>
              </a:rPr>
              <a:t>Perbedaan</a:t>
            </a:r>
            <a:r>
              <a:rPr lang="en-US" altLang="zh-TW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dirty="0" err="1">
                <a:latin typeface="Trebuchet MS" pitchFamily="34" charset="0"/>
                <a:ea typeface="新細明體" charset="-120"/>
              </a:rPr>
              <a:t>Waktu</a:t>
            </a:r>
            <a:endParaRPr lang="en-US" altLang="zh-TW" dirty="0">
              <a:latin typeface="Trebuchet MS" pitchFamily="34" charset="0"/>
              <a:ea typeface="新細明體" charset="-120"/>
            </a:endParaRPr>
          </a:p>
          <a:p>
            <a:endParaRPr lang="en-US" altLang="zh-TW" dirty="0">
              <a:latin typeface="Trebuchet MS" pitchFamily="34" charset="0"/>
              <a:ea typeface="新細明體" charset="-12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738" y="2982967"/>
            <a:ext cx="1973655" cy="1738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365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754"/>
            <a:ext cx="2385543" cy="2630400"/>
          </a:xfrm>
        </p:spPr>
        <p:txBody>
          <a:bodyPr/>
          <a:lstStyle/>
          <a:p>
            <a:r>
              <a:rPr lang="en-US" sz="3600" b="1" dirty="0" smtClean="0"/>
              <a:t>EKONOMI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95385" y="1247159"/>
            <a:ext cx="5571299" cy="322302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Kondisi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 GDP</a:t>
            </a:r>
          </a:p>
          <a:p>
            <a:r>
              <a:rPr lang="en-US" altLang="zh-TW" sz="2700" dirty="0">
                <a:latin typeface="Trebuchet MS" pitchFamily="34" charset="0"/>
                <a:ea typeface="新細明體" charset="-120"/>
              </a:rPr>
              <a:t>Tingkat 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Pertumbuhan</a:t>
            </a:r>
            <a:endParaRPr lang="en-US" altLang="zh-TW" sz="2700" dirty="0">
              <a:latin typeface="Trebuchet MS" pitchFamily="34" charset="0"/>
              <a:ea typeface="新細明體" charset="-120"/>
            </a:endParaRPr>
          </a:p>
          <a:p>
            <a:r>
              <a:rPr lang="en-US" altLang="zh-TW" sz="2700" dirty="0">
                <a:latin typeface="Trebuchet MS" pitchFamily="34" charset="0"/>
                <a:ea typeface="新細明體" charset="-120"/>
              </a:rPr>
              <a:t>Mata 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Uang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dan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Nilai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Tukar</a:t>
            </a:r>
            <a:endParaRPr lang="en-US" altLang="zh-TW" sz="2700" dirty="0">
              <a:latin typeface="Trebuchet MS" pitchFamily="34" charset="0"/>
              <a:ea typeface="新細明體" charset="-120"/>
            </a:endParaRPr>
          </a:p>
          <a:p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Aktivitas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Ekonomi</a:t>
            </a:r>
            <a:endParaRPr lang="en-US" altLang="zh-TW" sz="2700" dirty="0">
              <a:latin typeface="Trebuchet MS" pitchFamily="34" charset="0"/>
              <a:ea typeface="新細明體" charset="-120"/>
            </a:endParaRPr>
          </a:p>
          <a:p>
            <a:r>
              <a:rPr lang="en-US" altLang="zh-TW" sz="2700" dirty="0">
                <a:latin typeface="Trebuchet MS" pitchFamily="34" charset="0"/>
                <a:ea typeface="新細明體" charset="-120"/>
              </a:rPr>
              <a:t>Basis 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Perekonomian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 (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Pertanian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Industri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Jasa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)</a:t>
            </a:r>
          </a:p>
          <a:p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Nilai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2700" dirty="0" err="1">
                <a:latin typeface="Trebuchet MS" pitchFamily="34" charset="0"/>
                <a:ea typeface="新細明體" charset="-120"/>
              </a:rPr>
              <a:t>eksport</a:t>
            </a:r>
            <a:r>
              <a:rPr lang="en-US" altLang="zh-TW" sz="2700" dirty="0">
                <a:latin typeface="Trebuchet MS" pitchFamily="34" charset="0"/>
                <a:ea typeface="新細明體" charset="-120"/>
              </a:rPr>
              <a:t>-import</a:t>
            </a:r>
          </a:p>
          <a:p>
            <a:endParaRPr lang="en-US" altLang="zh-TW" sz="2700" dirty="0">
              <a:latin typeface="Trebuchet MS" pitchFamily="34" charset="0"/>
              <a:ea typeface="新細明體" charset="-120"/>
            </a:endParaRPr>
          </a:p>
          <a:p>
            <a:endParaRPr lang="en-US" altLang="zh-TW" sz="2700" dirty="0">
              <a:latin typeface="Trebuchet MS" pitchFamily="34" charset="0"/>
              <a:ea typeface="新細明體" charset="-120"/>
            </a:endParaRPr>
          </a:p>
        </p:txBody>
      </p:sp>
      <p:pic>
        <p:nvPicPr>
          <p:cNvPr id="7" name="Picture 2" descr="http://burrificiolabur.it/wp-content/uploads/2014/02/import_ex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1" y="2858670"/>
            <a:ext cx="2523904" cy="19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6196"/>
            <a:ext cx="2439587" cy="2630400"/>
          </a:xfrm>
        </p:spPr>
        <p:txBody>
          <a:bodyPr/>
          <a:lstStyle/>
          <a:p>
            <a:r>
              <a:rPr lang="en-US" sz="4000" b="1" dirty="0" smtClean="0"/>
              <a:t>BUDAYA BISNIS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24725" y="654021"/>
            <a:ext cx="4479871" cy="25666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3300" dirty="0"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300" dirty="0">
                <a:latin typeface="Trebuchet MS" pitchFamily="34" charset="0"/>
                <a:ea typeface="新細明體" charset="-120"/>
              </a:rPr>
              <a:t>Tingkat </a:t>
            </a:r>
            <a:r>
              <a:rPr lang="en-US" altLang="zh-TW" sz="3300" dirty="0" err="1">
                <a:latin typeface="Trebuchet MS" pitchFamily="34" charset="0"/>
                <a:ea typeface="新細明體" charset="-120"/>
              </a:rPr>
              <a:t>Keterbukaan</a:t>
            </a:r>
            <a:endParaRPr lang="en-US" altLang="zh-TW" sz="3300" dirty="0"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300" dirty="0" err="1">
                <a:latin typeface="Trebuchet MS" pitchFamily="34" charset="0"/>
                <a:ea typeface="新細明體" charset="-120"/>
              </a:rPr>
              <a:t>Bahasa</a:t>
            </a:r>
            <a:r>
              <a:rPr lang="en-US" altLang="zh-TW" sz="3300" dirty="0">
                <a:latin typeface="Trebuchet MS" pitchFamily="34" charset="0"/>
                <a:ea typeface="新細明體" charset="-120"/>
              </a:rPr>
              <a:t> Non Verbal</a:t>
            </a:r>
          </a:p>
          <a:p>
            <a:pPr>
              <a:lnSpc>
                <a:spcPct val="150000"/>
              </a:lnSpc>
            </a:pPr>
            <a:r>
              <a:rPr lang="en-US" altLang="zh-TW" sz="3300" dirty="0" err="1">
                <a:latin typeface="Trebuchet MS" pitchFamily="34" charset="0"/>
                <a:ea typeface="新細明體" charset="-120"/>
              </a:rPr>
              <a:t>Konteks</a:t>
            </a:r>
            <a:endParaRPr lang="en-US" altLang="zh-TW" sz="3300" dirty="0">
              <a:latin typeface="Trebuchet MS" pitchFamily="34" charset="0"/>
              <a:ea typeface="新細明體" charset="-120"/>
            </a:endParaRPr>
          </a:p>
        </p:txBody>
      </p:sp>
      <p:pic>
        <p:nvPicPr>
          <p:cNvPr id="6" name="Picture 2" descr="C:\Users\user\Pictures\Microsoft Clip Organizer\MH900446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378" y="2576338"/>
            <a:ext cx="1833792" cy="24450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766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3643"/>
            <a:ext cx="2494622" cy="2630400"/>
          </a:xfrm>
        </p:spPr>
        <p:txBody>
          <a:bodyPr/>
          <a:lstStyle/>
          <a:p>
            <a:r>
              <a:rPr lang="en-US" sz="2800" b="1" dirty="0" smtClean="0"/>
              <a:t>EXAMPLE –</a:t>
            </a:r>
            <a:br>
              <a:rPr lang="en-US" sz="2800" b="1" dirty="0" smtClean="0"/>
            </a:br>
            <a:r>
              <a:rPr lang="en-US" sz="2800" b="1" dirty="0" smtClean="0"/>
              <a:t>JEPANG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5" name="Text Placeholder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07399" y="811663"/>
            <a:ext cx="4916349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Luas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 Area: 377,915km</a:t>
            </a:r>
            <a:r>
              <a:rPr lang="en-US" altLang="zh-TW" sz="1800" baseline="30000" dirty="0">
                <a:latin typeface="Trebuchet MS" pitchFamily="34" charset="0"/>
                <a:ea typeface="新細明體" charset="-12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latin typeface="Trebuchet MS" pitchFamily="34" charset="0"/>
                <a:ea typeface="新細明體" charset="-120"/>
              </a:rPr>
              <a:t>Pop: 127 </a:t>
            </a: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juta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jiwa</a:t>
            </a:r>
            <a:endParaRPr lang="en-US" altLang="zh-TW" sz="1800" dirty="0"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latin typeface="Trebuchet MS" pitchFamily="34" charset="0"/>
                <a:ea typeface="新細明體" charset="-120"/>
              </a:rPr>
              <a:t>Iklim: </a:t>
            </a: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Subtropis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 di </a:t>
            </a: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selatan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sedang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 di </a:t>
            </a: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utara</a:t>
            </a:r>
            <a:endParaRPr lang="en-US" altLang="zh-TW" sz="1800" dirty="0"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Pendapatan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 per </a:t>
            </a: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kapita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: </a:t>
            </a:r>
            <a:r>
              <a:rPr lang="en-US" altLang="zh-TW" sz="1800" dirty="0">
                <a:solidFill>
                  <a:srgbClr val="FF0000"/>
                </a:solidFill>
                <a:latin typeface="Trebuchet MS" pitchFamily="34" charset="0"/>
                <a:ea typeface="新細明體" charset="-120"/>
              </a:rPr>
              <a:t>US$34,</a:t>
            </a:r>
            <a:r>
              <a:rPr lang="id-ID" altLang="zh-TW" sz="1800" dirty="0">
                <a:solidFill>
                  <a:srgbClr val="FF0000"/>
                </a:solidFill>
                <a:latin typeface="Trebuchet MS" pitchFamily="34" charset="0"/>
                <a:ea typeface="新細明體" charset="-120"/>
              </a:rPr>
              <a:t>8</a:t>
            </a:r>
            <a:r>
              <a:rPr lang="en-US" altLang="zh-TW" sz="1800" dirty="0">
                <a:solidFill>
                  <a:srgbClr val="FF0000"/>
                </a:solidFill>
                <a:latin typeface="Trebuchet MS" pitchFamily="34" charset="0"/>
                <a:ea typeface="新細明體" charset="-120"/>
              </a:rPr>
              <a:t>00/</a:t>
            </a:r>
            <a:r>
              <a:rPr lang="en-US" altLang="zh-TW" sz="1800" dirty="0" err="1">
                <a:solidFill>
                  <a:srgbClr val="FF0000"/>
                </a:solidFill>
                <a:latin typeface="Trebuchet MS" pitchFamily="34" charset="0"/>
                <a:ea typeface="新細明體" charset="-120"/>
              </a:rPr>
              <a:t>tahun</a:t>
            </a:r>
            <a:endParaRPr lang="en-US" altLang="zh-TW" sz="1800" dirty="0">
              <a:solidFill>
                <a:srgbClr val="FF0000"/>
              </a:solidFill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Pelabuhan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Utama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: Chiba, Kawasaki, Kobe, </a:t>
            </a: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Mizushima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, Moji, Nagoya, Osaka, Tokyo, </a:t>
            </a:r>
            <a:r>
              <a:rPr lang="en-US" altLang="zh-TW" sz="1800" dirty="0" err="1">
                <a:latin typeface="Trebuchet MS" pitchFamily="34" charset="0"/>
                <a:ea typeface="新細明體" charset="-120"/>
              </a:rPr>
              <a:t>Tomakomai</a:t>
            </a:r>
            <a:r>
              <a:rPr lang="en-US" altLang="zh-TW" sz="1800" dirty="0">
                <a:latin typeface="Trebuchet MS" pitchFamily="34" charset="0"/>
                <a:ea typeface="新細明體" charset="-120"/>
              </a:rPr>
              <a:t>, Yokohama</a:t>
            </a:r>
          </a:p>
          <a:p>
            <a:pPr>
              <a:lnSpc>
                <a:spcPct val="90000"/>
              </a:lnSpc>
            </a:pPr>
            <a:endParaRPr lang="en-US" altLang="zh-TW" sz="1800" dirty="0">
              <a:latin typeface="Trebuchet MS" pitchFamily="34" charset="0"/>
              <a:ea typeface="新細明體" charset="-12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879" y="88232"/>
            <a:ext cx="1852863" cy="2977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28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59475"/>
            <a:ext cx="2791326" cy="2630400"/>
          </a:xfrm>
        </p:spPr>
        <p:txBody>
          <a:bodyPr/>
          <a:lstStyle/>
          <a:p>
            <a:r>
              <a:rPr lang="en-US" sz="2400" b="1" dirty="0" smtClean="0"/>
              <a:t>POTENSI PASAR JEPANG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374332" y="282274"/>
            <a:ext cx="362232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Importir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terbesar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dunia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batubara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dan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gas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alam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cair</a:t>
            </a:r>
            <a:endParaRPr lang="en-US" altLang="zh-TW" sz="1800" dirty="0" smtClean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Negara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tujuan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eksportir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terbesar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Indonesia</a:t>
            </a:r>
          </a:p>
          <a:p>
            <a:pPr>
              <a:lnSpc>
                <a:spcPct val="150000"/>
              </a:lnSpc>
            </a:pP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Ekspor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Indo –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Jpn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: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minyak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, gas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alam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batubara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hasil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tambang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udang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kertas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tekstil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dan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produk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tekstil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suku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cadang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mesin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perlengkapan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listrik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dan</a:t>
            </a:r>
            <a:r>
              <a:rPr lang="en-US" altLang="zh-TW" sz="18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furniture</a:t>
            </a:r>
          </a:p>
          <a:p>
            <a:pPr>
              <a:lnSpc>
                <a:spcPct val="90000"/>
              </a:lnSpc>
            </a:pPr>
            <a:endParaRPr lang="en-US" altLang="zh-TW" sz="1800" dirty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699874" y="154219"/>
            <a:ext cx="3195473" cy="287523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endParaRPr lang="en-US" altLang="zh-TW" sz="1800" dirty="0" smtClean="0">
              <a:latin typeface="Trebuchet MS" pitchFamily="34" charset="0"/>
              <a:ea typeface="新細明體" charset="-12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Komoditas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berpotensi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ekspor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: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rumput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laut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coklat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, kopi, 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dan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hasil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perikanan</a:t>
            </a:r>
            <a:endParaRPr lang="en-US" altLang="zh-TW" sz="1800" dirty="0">
              <a:latin typeface="Trebuchet MS" pitchFamily="34" charset="0"/>
              <a:ea typeface="新細明體" charset="-12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2009 IJEPA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ditandatangani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dimana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bea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masuk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barang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dari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Indonesia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ke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Jepang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dihapus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sekitar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80%</a:t>
            </a:r>
            <a:endParaRPr lang="en-US" altLang="zh-TW" sz="1800" dirty="0">
              <a:latin typeface="Trebuchet MS" pitchFamily="34" charset="0"/>
              <a:ea typeface="新細明體" charset="-12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63" y="2595133"/>
            <a:ext cx="2213810" cy="2028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0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569" y="614863"/>
            <a:ext cx="2801950" cy="2630400"/>
          </a:xfrm>
        </p:spPr>
        <p:txBody>
          <a:bodyPr/>
          <a:lstStyle/>
          <a:p>
            <a:r>
              <a:rPr lang="en-US" sz="2400" b="1" dirty="0" smtClean="0"/>
              <a:t>BUDAYA BISNIS JEPANG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25487" y="559475"/>
            <a:ext cx="3120095" cy="356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Menjunjung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tinggi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harga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diri</a:t>
            </a:r>
            <a:endParaRPr lang="en-US" altLang="zh-TW" sz="1600" dirty="0" smtClean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Sangat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disiplin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dan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giat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bekerja</a:t>
            </a:r>
            <a:endParaRPr lang="en-US" altLang="zh-TW" sz="1600" dirty="0" smtClean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Tidak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ada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ruang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atasan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dan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bawahan</a:t>
            </a:r>
            <a:endParaRPr lang="en-US" altLang="zh-TW" sz="1600" dirty="0" smtClean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Sangat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menghargai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waktu</a:t>
            </a:r>
            <a:endParaRPr lang="en-US" altLang="zh-TW" sz="1600" dirty="0" smtClean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Kata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untuk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bersulang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adalah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“KAMPAI”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Selama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makan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malam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dapat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membicarakan</a:t>
            </a:r>
            <a:r>
              <a:rPr lang="en-US" altLang="zh-TW" sz="1600" dirty="0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Trebuchet MS" pitchFamily="34" charset="0"/>
                <a:ea typeface="新細明體" charset="-120"/>
              </a:rPr>
              <a:t>bisnis</a:t>
            </a:r>
            <a:endParaRPr lang="en-US" altLang="zh-TW" sz="1600" dirty="0" smtClean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Lato Light"/>
              <a:buNone/>
            </a:pPr>
            <a:endParaRPr lang="en-US" altLang="zh-TW" sz="1600" dirty="0" smtClean="0">
              <a:solidFill>
                <a:schemeClr val="tx1"/>
              </a:solidFill>
              <a:latin typeface="Trebuchet MS" pitchFamily="34" charset="0"/>
              <a:ea typeface="新細明體" charset="-12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zh-TW" sz="1600" dirty="0">
              <a:latin typeface="Trebuchet MS" pitchFamily="34" charset="0"/>
              <a:ea typeface="新細明體" charset="-12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609224" y="577054"/>
            <a:ext cx="3316670" cy="2971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Tidak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banyak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bicara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hati-hati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sopan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menjunjung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senioritas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,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tekun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dan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sedikit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kaku</a:t>
            </a:r>
            <a:endParaRPr lang="en-US" altLang="zh-TW" sz="1800" dirty="0">
              <a:latin typeface="Trebuchet MS" pitchFamily="34" charset="0"/>
              <a:ea typeface="新細明體" charset="-12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Jangan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memberi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hadiah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dalam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nomor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ganjil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atau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4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Memberi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salam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dengan</a:t>
            </a:r>
            <a:r>
              <a:rPr lang="en-US" altLang="zh-TW" sz="1800" dirty="0" smtClean="0">
                <a:latin typeface="Trebuchet MS" pitchFamily="34" charset="0"/>
                <a:ea typeface="新細明體" charset="-120"/>
              </a:rPr>
              <a:t> </a:t>
            </a:r>
            <a:r>
              <a:rPr lang="en-US" altLang="zh-TW" sz="1800" dirty="0" err="1" smtClean="0">
                <a:latin typeface="Trebuchet MS" pitchFamily="34" charset="0"/>
                <a:ea typeface="新細明體" charset="-120"/>
              </a:rPr>
              <a:t>membungkuk</a:t>
            </a:r>
            <a:endParaRPr lang="en-US" altLang="zh-TW" sz="1800" dirty="0">
              <a:latin typeface="Trebuchet MS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23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3217086" y="639436"/>
            <a:ext cx="2476221" cy="10438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and international environment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21308" y="2122476"/>
            <a:ext cx="1655264" cy="9611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Competitive situation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152733" y="2122475"/>
            <a:ext cx="1655264" cy="9611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Firm’s Internal Situation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43784" y="3564157"/>
            <a:ext cx="2476221" cy="10438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 Needs and Price Elasticity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34240" y="2122475"/>
            <a:ext cx="1655264" cy="9611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Product’s Strategies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83364" y="2603035"/>
            <a:ext cx="667445" cy="0"/>
          </a:xfrm>
          <a:prstGeom prst="straightConnector1">
            <a:avLst/>
          </a:prstGeom>
          <a:ln w="762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72934" y="2603035"/>
            <a:ext cx="6941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4"/>
            <a:endCxn id="11" idx="0"/>
          </p:cNvCxnSpPr>
          <p:nvPr/>
        </p:nvCxnSpPr>
        <p:spPr>
          <a:xfrm>
            <a:off x="4455197" y="1683271"/>
            <a:ext cx="6675" cy="4392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61872" y="3136991"/>
            <a:ext cx="0" cy="3537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7922" y="418063"/>
            <a:ext cx="6736078" cy="3267300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Dibawah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ada</a:t>
            </a:r>
            <a:r>
              <a:rPr lang="en-US" sz="1800" dirty="0" smtClean="0">
                <a:solidFill>
                  <a:schemeClr val="tx1"/>
                </a:solidFill>
              </a:rPr>
              <a:t> 8 </a:t>
            </a:r>
            <a:r>
              <a:rPr lang="en-US" sz="1800" dirty="0" err="1" smtClean="0">
                <a:solidFill>
                  <a:schemeClr val="tx1"/>
                </a:solidFill>
              </a:rPr>
              <a:t>produk</a:t>
            </a:r>
            <a:r>
              <a:rPr lang="en-US" sz="1800" dirty="0" smtClean="0">
                <a:solidFill>
                  <a:schemeClr val="tx1"/>
                </a:solidFill>
              </a:rPr>
              <a:t> global.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4 </a:t>
            </a:r>
            <a:r>
              <a:rPr lang="en-US" sz="1800" dirty="0" err="1" smtClean="0">
                <a:solidFill>
                  <a:schemeClr val="tx1"/>
                </a:solidFill>
              </a:rPr>
              <a:t>produk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diantaranya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</a:rPr>
              <a:t>berasal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Indonesia.  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Mahasiswa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memilih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menentukkan</a:t>
            </a:r>
            <a:r>
              <a:rPr lang="en-US" sz="1800" dirty="0" smtClean="0">
                <a:solidFill>
                  <a:schemeClr val="tx1"/>
                </a:solidFill>
              </a:rPr>
              <a:t> 4 </a:t>
            </a:r>
            <a:r>
              <a:rPr lang="en-US" sz="1800" dirty="0" err="1" smtClean="0">
                <a:solidFill>
                  <a:schemeClr val="tx1"/>
                </a:solidFill>
              </a:rPr>
              <a:t>produk</a:t>
            </a:r>
            <a:r>
              <a:rPr lang="en-US" sz="1800" dirty="0" smtClean="0">
                <a:solidFill>
                  <a:schemeClr val="tx1"/>
                </a:solidFill>
              </a:rPr>
              <a:t> global </a:t>
            </a:r>
            <a:r>
              <a:rPr lang="en-US" sz="1800" dirty="0" err="1" smtClean="0">
                <a:solidFill>
                  <a:schemeClr val="tx1"/>
                </a:solidFill>
              </a:rPr>
              <a:t>milik</a:t>
            </a:r>
            <a:r>
              <a:rPr lang="en-US" sz="1800" dirty="0" smtClean="0">
                <a:solidFill>
                  <a:schemeClr val="tx1"/>
                </a:solidFill>
              </a:rPr>
              <a:t> Indonesia </a:t>
            </a:r>
            <a:r>
              <a:rPr lang="en-US" sz="1800" dirty="0" err="1" smtClean="0">
                <a:solidFill>
                  <a:schemeClr val="tx1"/>
                </a:solidFill>
              </a:rPr>
              <a:t>dilengkapi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negara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tujuan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1. KFC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2. Kara </a:t>
            </a:r>
          </a:p>
          <a:p>
            <a:r>
              <a:rPr lang="en-US" sz="1800" dirty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. Burger King</a:t>
            </a:r>
          </a:p>
          <a:p>
            <a:r>
              <a:rPr lang="en-US" sz="1800" dirty="0">
                <a:solidFill>
                  <a:schemeClr val="tx1"/>
                </a:solidFill>
              </a:rPr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. Axe</a:t>
            </a:r>
          </a:p>
          <a:p>
            <a:r>
              <a:rPr lang="en-US" sz="1800" dirty="0">
                <a:solidFill>
                  <a:schemeClr val="tx1"/>
                </a:solidFill>
              </a:rPr>
              <a:t>5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Tolak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angin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6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J.Co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7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Danone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8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kopiko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83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8"/>
          <p:cNvSpPr txBox="1">
            <a:spLocks noGrp="1"/>
          </p:cNvSpPr>
          <p:nvPr>
            <p:ph type="subTitle" idx="4294967295"/>
          </p:nvPr>
        </p:nvSpPr>
        <p:spPr>
          <a:xfrm>
            <a:off x="685799" y="2401970"/>
            <a:ext cx="7705165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4A5C65"/>
                </a:solidFill>
              </a:rPr>
              <a:t>Apa </a:t>
            </a:r>
            <a:r>
              <a:rPr lang="en" sz="3600" dirty="0" smtClean="0">
                <a:solidFill>
                  <a:srgbClr val="4A5C65"/>
                </a:solidFill>
              </a:rPr>
              <a:t>yang dipelajari hari ini ?</a:t>
            </a:r>
          </a:p>
        </p:txBody>
      </p:sp>
      <p:sp>
        <p:nvSpPr>
          <p:cNvPr id="595" name="Google Shape;595;p3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397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936072" y="529783"/>
            <a:ext cx="4655820" cy="619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900" dirty="0" smtClean="0">
                <a:solidFill>
                  <a:srgbClr val="320065"/>
                </a:solidFill>
              </a:rPr>
              <a:t>What </a:t>
            </a:r>
            <a:r>
              <a:rPr lang="en-US" sz="3900" spc="-5" dirty="0" smtClean="0">
                <a:solidFill>
                  <a:srgbClr val="320065"/>
                </a:solidFill>
              </a:rPr>
              <a:t>Is </a:t>
            </a:r>
            <a:r>
              <a:rPr lang="en-US" sz="3900" dirty="0" smtClean="0">
                <a:solidFill>
                  <a:srgbClr val="320065"/>
                </a:solidFill>
              </a:rPr>
              <a:t>a Product</a:t>
            </a:r>
            <a:r>
              <a:rPr lang="en-US" sz="3900" spc="-50" dirty="0" smtClean="0">
                <a:solidFill>
                  <a:srgbClr val="320065"/>
                </a:solidFill>
              </a:rPr>
              <a:t> </a:t>
            </a:r>
            <a:r>
              <a:rPr lang="en-US" sz="3900" dirty="0" smtClean="0">
                <a:solidFill>
                  <a:srgbClr val="320065"/>
                </a:solidFill>
              </a:rPr>
              <a:t>?</a:t>
            </a:r>
            <a:endParaRPr lang="en-US" sz="3900" dirty="0"/>
          </a:p>
        </p:txBody>
      </p:sp>
      <p:sp>
        <p:nvSpPr>
          <p:cNvPr id="7" name="object 3"/>
          <p:cNvSpPr txBox="1"/>
          <p:nvPr/>
        </p:nvSpPr>
        <p:spPr>
          <a:xfrm>
            <a:off x="600702" y="1219480"/>
            <a:ext cx="7762388" cy="327269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320065"/>
              </a:buClr>
              <a:buSzPct val="70000"/>
              <a:buFont typeface="Courier New"/>
              <a:buChar char="•"/>
              <a:tabLst>
                <a:tab pos="355600" algn="l"/>
                <a:tab pos="1984375" algn="l"/>
              </a:tabLst>
            </a:pPr>
            <a:r>
              <a:rPr sz="3000" spc="-5" dirty="0">
                <a:solidFill>
                  <a:srgbClr val="AB300A"/>
                </a:solidFill>
                <a:latin typeface="Arial"/>
                <a:cs typeface="Arial"/>
              </a:rPr>
              <a:t>Product:	</a:t>
            </a:r>
            <a:r>
              <a:rPr sz="3000" dirty="0">
                <a:solidFill>
                  <a:srgbClr val="AB300A"/>
                </a:solidFill>
                <a:latin typeface="Arial"/>
                <a:cs typeface="Arial"/>
              </a:rPr>
              <a:t>A bundle of</a:t>
            </a:r>
            <a:r>
              <a:rPr sz="3000" spc="-45" dirty="0">
                <a:solidFill>
                  <a:srgbClr val="AB300A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AB300A"/>
                </a:solidFill>
                <a:latin typeface="Arial"/>
                <a:cs typeface="Arial"/>
              </a:rPr>
              <a:t>attributes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320065"/>
              </a:buClr>
              <a:buSzPct val="70000"/>
              <a:buFont typeface="Courier New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AB300A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AB300A"/>
                </a:solidFill>
                <a:latin typeface="Arial"/>
                <a:cs typeface="Arial"/>
              </a:rPr>
              <a:t>Total</a:t>
            </a:r>
            <a:r>
              <a:rPr sz="3000" spc="-25" dirty="0">
                <a:solidFill>
                  <a:srgbClr val="AB300A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AB300A"/>
                </a:solidFill>
                <a:latin typeface="Arial"/>
                <a:cs typeface="Arial"/>
              </a:rPr>
              <a:t>Product</a:t>
            </a:r>
            <a:endParaRPr sz="3000" dirty="0">
              <a:latin typeface="Arial"/>
              <a:cs typeface="Arial"/>
            </a:endParaRPr>
          </a:p>
          <a:p>
            <a:pPr marL="704215" marR="754380" lvl="1" indent="-347345">
              <a:lnSpc>
                <a:spcPct val="100000"/>
              </a:lnSpc>
              <a:spcBef>
                <a:spcPts val="640"/>
              </a:spcBef>
              <a:buClr>
                <a:srgbClr val="659999"/>
              </a:buClr>
              <a:buSzPct val="69230"/>
              <a:buFont typeface="Courier New"/>
              <a:buChar char="•"/>
              <a:tabLst>
                <a:tab pos="704850" algn="l"/>
              </a:tabLst>
            </a:pPr>
            <a:r>
              <a:rPr sz="2600" u="sng" dirty="0">
                <a:latin typeface="Arial"/>
                <a:cs typeface="Arial"/>
              </a:rPr>
              <a:t>Tangible </a:t>
            </a:r>
            <a:r>
              <a:rPr sz="2600" u="sng" spc="-5" dirty="0">
                <a:latin typeface="Arial"/>
                <a:cs typeface="Arial"/>
              </a:rPr>
              <a:t>attributes</a:t>
            </a:r>
            <a:r>
              <a:rPr sz="2600" spc="-5" dirty="0">
                <a:latin typeface="Arial"/>
                <a:cs typeface="Arial"/>
              </a:rPr>
              <a:t>: </a:t>
            </a:r>
            <a:r>
              <a:rPr sz="2600" dirty="0">
                <a:latin typeface="Arial"/>
                <a:cs typeface="Arial"/>
              </a:rPr>
              <a:t>materials, size, weight,  design, packaging, performance,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comfort</a:t>
            </a:r>
          </a:p>
          <a:p>
            <a:pPr marL="704215" marR="5080" lvl="1" indent="-347345" algn="just">
              <a:lnSpc>
                <a:spcPct val="100000"/>
              </a:lnSpc>
              <a:spcBef>
                <a:spcPts val="620"/>
              </a:spcBef>
              <a:buClr>
                <a:srgbClr val="659999"/>
              </a:buClr>
              <a:buSzPct val="69230"/>
              <a:buFont typeface="Courier New"/>
              <a:buChar char="•"/>
              <a:tabLst>
                <a:tab pos="704850" algn="l"/>
              </a:tabLst>
            </a:pPr>
            <a:r>
              <a:rPr sz="2600" u="sng" dirty="0">
                <a:latin typeface="Arial"/>
                <a:cs typeface="Arial"/>
              </a:rPr>
              <a:t>Intangibles</a:t>
            </a:r>
            <a:r>
              <a:rPr sz="2600" dirty="0">
                <a:latin typeface="Arial"/>
                <a:cs typeface="Arial"/>
              </a:rPr>
              <a:t>: brand image, styling, other </a:t>
            </a:r>
            <a:r>
              <a:rPr sz="2600" spc="-5" dirty="0">
                <a:latin typeface="Arial"/>
                <a:cs typeface="Arial"/>
              </a:rPr>
              <a:t>benefits  (installation, </a:t>
            </a:r>
            <a:r>
              <a:rPr sz="2600" dirty="0">
                <a:latin typeface="Arial"/>
                <a:cs typeface="Arial"/>
              </a:rPr>
              <a:t>delivery, credit, warranty, </a:t>
            </a:r>
            <a:r>
              <a:rPr sz="2600" spc="-5" dirty="0">
                <a:latin typeface="Arial"/>
                <a:cs typeface="Arial"/>
              </a:rPr>
              <a:t>after-sale  </a:t>
            </a:r>
            <a:r>
              <a:rPr sz="2600" dirty="0">
                <a:latin typeface="Arial"/>
                <a:cs typeface="Arial"/>
              </a:rPr>
              <a:t>service, </a:t>
            </a:r>
            <a:r>
              <a:rPr sz="2600" spc="-5" dirty="0">
                <a:latin typeface="Arial"/>
                <a:cs typeface="Arial"/>
              </a:rPr>
              <a:t>return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policy)</a:t>
            </a:r>
          </a:p>
        </p:txBody>
      </p:sp>
    </p:spTree>
    <p:extLst>
      <p:ext uri="{BB962C8B-B14F-4D97-AF65-F5344CB8AC3E}">
        <p14:creationId xmlns:p14="http://schemas.microsoft.com/office/powerpoint/2010/main" val="34205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18" t="24366" r="37205" b="20946"/>
          <a:stretch/>
        </p:blipFill>
        <p:spPr>
          <a:xfrm>
            <a:off x="1346887" y="418063"/>
            <a:ext cx="7438768" cy="43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2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0179" y="911923"/>
            <a:ext cx="3977182" cy="3220800"/>
          </a:xfrm>
        </p:spPr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</a:rPr>
              <a:t>Menurut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Kotler &amp; </a:t>
            </a:r>
            <a:r>
              <a:rPr lang="en-US" sz="2000" dirty="0">
                <a:solidFill>
                  <a:schemeClr val="tx1"/>
                </a:solidFill>
              </a:rPr>
              <a:t>Armstrong (</a:t>
            </a:r>
            <a:r>
              <a:rPr lang="en-US" sz="2000" dirty="0" smtClean="0">
                <a:solidFill>
                  <a:schemeClr val="tx1"/>
                </a:solidFill>
              </a:rPr>
              <a:t>2012),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atribut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produk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pengembangan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produk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melibatkan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manfaat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ditawarkan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produk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tersebut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0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189" y="559475"/>
            <a:ext cx="2358264" cy="2630400"/>
          </a:xfrm>
        </p:spPr>
        <p:txBody>
          <a:bodyPr/>
          <a:lstStyle/>
          <a:p>
            <a:r>
              <a:rPr lang="en-US" sz="2400" b="1" dirty="0" smtClean="0"/>
              <a:t>THREE LEVELS OF PRODUCT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63" y="427792"/>
            <a:ext cx="5117432" cy="427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1, Starbucks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50" y="418063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75" y="559475"/>
            <a:ext cx="2784476" cy="2630400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Diskusi</a:t>
            </a:r>
            <a:r>
              <a:rPr lang="en-US" sz="1600" dirty="0" smtClean="0">
                <a:solidFill>
                  <a:schemeClr val="tx1"/>
                </a:solidFill>
              </a:rPr>
              <a:t> :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err="1" smtClean="0">
                <a:solidFill>
                  <a:schemeClr val="tx1"/>
                </a:solidFill>
              </a:rPr>
              <a:t>Identifikasi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Core, actual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Augmented </a:t>
            </a:r>
            <a:r>
              <a:rPr lang="en-US" sz="1600" dirty="0" err="1" smtClean="0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KAIZEN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https</a:t>
            </a:r>
            <a:r>
              <a:rPr lang="en-US" sz="1600" dirty="0">
                <a:solidFill>
                  <a:schemeClr val="tx1"/>
                </a:solidFill>
              </a:rPr>
              <a:t>://blog.mokapos.com/salon-rambut-kaizen-10-minute-haircut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555" y="418063"/>
            <a:ext cx="5934343" cy="395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861</Words>
  <Application>Microsoft Office PowerPoint</Application>
  <PresentationFormat>On-screen Show (16:9)</PresentationFormat>
  <Paragraphs>173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Lato Light</vt:lpstr>
      <vt:lpstr>Arial</vt:lpstr>
      <vt:lpstr>Courier New</vt:lpstr>
      <vt:lpstr>Arial Black</vt:lpstr>
      <vt:lpstr>Trebuchet MS</vt:lpstr>
      <vt:lpstr>新細明體</vt:lpstr>
      <vt:lpstr>Calibri</vt:lpstr>
      <vt:lpstr>Roboto Slab Light</vt:lpstr>
      <vt:lpstr>Times New Roman</vt:lpstr>
      <vt:lpstr>Algerian</vt:lpstr>
      <vt:lpstr>Kent template</vt:lpstr>
      <vt:lpstr>GLOBAL PRODUCTS</vt:lpstr>
      <vt:lpstr>Indikator capaian pada pertemuaan ke 2</vt:lpstr>
      <vt:lpstr>Pendahuluan-  diskusi bersama</vt:lpstr>
      <vt:lpstr>PowerPoint Presentation</vt:lpstr>
      <vt:lpstr>PowerPoint Presentation</vt:lpstr>
      <vt:lpstr>Menurut Kotler &amp; Armstrong (2012),  atribut produk adalah pengembangan suatu produk atau jasa melibatkan manfaat yang akan ditawarkan produk atau jasa tersebut.</vt:lpstr>
      <vt:lpstr>THREE LEVELS OF PRODUCT</vt:lpstr>
      <vt:lpstr>Example 1, Starbucks</vt:lpstr>
      <vt:lpstr>Diskusi :  Identifikasi Core, actual dan Augmented dari KAIZEN https://blog.mokapos.com/salon-rambut-kaizen-10-minute-haircut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berkelompok </vt:lpstr>
      <vt:lpstr>PowerPoint Presentation</vt:lpstr>
      <vt:lpstr>KONDISI NEGARA DI DUNIA</vt:lpstr>
      <vt:lpstr>GEOGRAFIS</vt:lpstr>
      <vt:lpstr>EKONOMI</vt:lpstr>
      <vt:lpstr>BUDAYA BISNIS</vt:lpstr>
      <vt:lpstr>EXAMPLE – JEPANG</vt:lpstr>
      <vt:lpstr>POTENSI PASAR JEPANG</vt:lpstr>
      <vt:lpstr>BUDAYA BISNIS JEPANG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ACCOMPLISHMENT IBM RC</dc:title>
  <dc:creator>TOSHIBA</dc:creator>
  <cp:lastModifiedBy>TOSHIBA</cp:lastModifiedBy>
  <cp:revision>45</cp:revision>
  <dcterms:modified xsi:type="dcterms:W3CDTF">2020-01-26T23:02:18Z</dcterms:modified>
</cp:coreProperties>
</file>