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notesMasterIdLst>
    <p:notesMasterId r:id="rId8"/>
  </p:notesMasterIdLst>
  <p:sldIdLst>
    <p:sldId id="256" r:id="rId2"/>
    <p:sldId id="278" r:id="rId3"/>
    <p:sldId id="287" r:id="rId4"/>
    <p:sldId id="300" r:id="rId5"/>
    <p:sldId id="301" r:id="rId6"/>
    <p:sldId id="27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77674" autoAdjust="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F157E0-956C-4884-A4CC-538B8B051B64}" type="datetimeFigureOut">
              <a:rPr lang="id-ID" smtClean="0"/>
              <a:t>23/08/2024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E427C-8495-4402-B336-66D922BB9377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602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S</a:t>
            </a:r>
            <a:r>
              <a:rPr lang="id-ID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elain</a:t>
            </a:r>
            <a:r>
              <a:rPr lang="id-ID" b="0" i="0" dirty="0">
                <a:solidFill>
                  <a:srgbClr val="212529"/>
                </a:solidFill>
                <a:effectLst/>
                <a:latin typeface="Lora" pitchFamily="2" charset="0"/>
              </a:rPr>
              <a:t> untuk mencari luas suatu daerah, integral juga digunakan untuk menghitung volume suatu benda. Terdapat beberapa cara untuk menghitung volume menggunakan integral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. Pada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kesempatan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ini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kita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akan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memahami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 volume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benda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dengan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metode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 </a:t>
            </a:r>
            <a:r>
              <a:rPr lang="en-US" b="0" i="0" dirty="0" err="1">
                <a:solidFill>
                  <a:srgbClr val="212529"/>
                </a:solidFill>
                <a:effectLst/>
                <a:latin typeface="Lora" pitchFamily="2" charset="0"/>
              </a:rPr>
              <a:t>lempengan</a:t>
            </a:r>
            <a:r>
              <a:rPr lang="en-US" b="0" i="0" dirty="0">
                <a:solidFill>
                  <a:srgbClr val="212529"/>
                </a:solidFill>
                <a:effectLst/>
                <a:latin typeface="Lora" pitchFamily="2" charset="0"/>
              </a:rPr>
              <a:t> dan </a:t>
            </a:r>
            <a:r>
              <a:rPr lang="id-ID" b="0" i="0" dirty="0">
                <a:solidFill>
                  <a:srgbClr val="212529"/>
                </a:solidFill>
                <a:effectLst/>
                <a:latin typeface="Lora" pitchFamily="2" charset="0"/>
              </a:rPr>
              <a:t>metode cakram.</a:t>
            </a:r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BE427C-8495-4402-B336-66D922BB9377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0498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795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681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96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4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882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4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49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82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591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E39231B-DEED-4F2E-801F-D3FF2291FE7C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E0EC9A-4B49-4EE4-8EE9-F76D19BA8CA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831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6600" dirty="0"/>
              <a:t>Volume </a:t>
            </a:r>
            <a:r>
              <a:rPr lang="en-GB" sz="6600" dirty="0" err="1"/>
              <a:t>benda</a:t>
            </a:r>
            <a:r>
              <a:rPr lang="en-GB" sz="6600" dirty="0"/>
              <a:t> </a:t>
            </a:r>
            <a:r>
              <a:rPr lang="en-GB" sz="6600" dirty="0" err="1"/>
              <a:t>Putar</a:t>
            </a:r>
            <a:br>
              <a:rPr lang="en-GB" sz="6600" dirty="0"/>
            </a:br>
            <a:r>
              <a:rPr lang="en-GB" sz="6600" dirty="0" err="1"/>
              <a:t>Metode</a:t>
            </a:r>
            <a:r>
              <a:rPr lang="en-GB" sz="6600" dirty="0"/>
              <a:t> </a:t>
            </a:r>
            <a:r>
              <a:rPr lang="en-GB" sz="6600" dirty="0" err="1"/>
              <a:t>cincin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Luthfiyati</a:t>
            </a:r>
            <a:r>
              <a:rPr lang="en-US" dirty="0"/>
              <a:t> </a:t>
            </a:r>
            <a:r>
              <a:rPr lang="en-US" dirty="0" err="1"/>
              <a:t>nurafifah</a:t>
            </a:r>
            <a:r>
              <a:rPr lang="en-US" dirty="0"/>
              <a:t>, </a:t>
            </a:r>
            <a:r>
              <a:rPr lang="en-US" dirty="0" err="1"/>
              <a:t>s.pd</a:t>
            </a:r>
            <a:r>
              <a:rPr lang="en-US" dirty="0"/>
              <a:t>., m.si.</a:t>
            </a:r>
          </a:p>
        </p:txBody>
      </p:sp>
    </p:spTree>
    <p:extLst>
      <p:ext uri="{BB962C8B-B14F-4D97-AF65-F5344CB8AC3E}">
        <p14:creationId xmlns:p14="http://schemas.microsoft.com/office/powerpoint/2010/main" val="2238197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18"/>
    </mc:Choice>
    <mc:Fallback xmlns="">
      <p:transition spd="slow" advTm="991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C5A4B15-8E3A-0699-9CA9-A609DD6475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2675" y="1120181"/>
            <a:ext cx="4797042" cy="322373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08B38B1-020F-00AF-3FF3-BECDD222E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795" y="287565"/>
            <a:ext cx="11097886" cy="766813"/>
          </a:xfrm>
        </p:spPr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Garamond" panose="02020404030301010803" pitchFamily="18" charset="0"/>
              </a:rPr>
              <a:t>Prinsip</a:t>
            </a:r>
            <a:r>
              <a:rPr lang="en-US" sz="3600" dirty="0">
                <a:latin typeface="Garamond" panose="02020404030301010803" pitchFamily="18" charset="0"/>
              </a:rPr>
              <a:t> </a:t>
            </a:r>
            <a:r>
              <a:rPr lang="en-US" sz="3600" dirty="0" err="1">
                <a:latin typeface="Garamond" panose="02020404030301010803" pitchFamily="18" charset="0"/>
              </a:rPr>
              <a:t>Metode</a:t>
            </a:r>
            <a:r>
              <a:rPr lang="en-US" sz="3600" dirty="0">
                <a:latin typeface="Garamond" panose="02020404030301010803" pitchFamily="18" charset="0"/>
              </a:rPr>
              <a:t> </a:t>
            </a:r>
            <a:r>
              <a:rPr lang="en-US" sz="3600" dirty="0" err="1">
                <a:latin typeface="Garamond" panose="02020404030301010803" pitchFamily="18" charset="0"/>
              </a:rPr>
              <a:t>cincin</a:t>
            </a:r>
            <a:endParaRPr lang="id-ID" sz="3600" dirty="0">
              <a:latin typeface="Garamond" panose="020204040303010108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01EFFC-02AB-70EA-B829-F3B716C7B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8897" y="1607418"/>
            <a:ext cx="10711784" cy="59789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Perhatikan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 Gambar 1: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F837C7E-FFD8-8D7D-6A2B-C7F78701BBAF}"/>
              </a:ext>
            </a:extLst>
          </p:cNvPr>
          <p:cNvSpPr txBox="1">
            <a:spLocks/>
          </p:cNvSpPr>
          <p:nvPr/>
        </p:nvSpPr>
        <p:spPr>
          <a:xfrm>
            <a:off x="576774" y="2107933"/>
            <a:ext cx="5519227" cy="40811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d-ID" dirty="0">
                <a:solidFill>
                  <a:schemeClr val="tx1"/>
                </a:solidFill>
                <a:latin typeface="Garamond" panose="02020404030301010803" pitchFamily="18" charset="0"/>
              </a:rPr>
              <a:t>Ada kalanya apabila sebuah benda putar kita potong-potong tegak lurus pada sumbu putarnya, kita peroleh sebuah cakram yang di tengah-tengahnya ada lubangnya. Daerah demikian kita sebut cincin</a:t>
            </a:r>
            <a:endParaRPr lang="en-US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Terdapat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 2 </a:t>
            </a: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buah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fungsi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 (f(x) dan g(x)) yang </a:t>
            </a: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menjadikan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bentuk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bangun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ruang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terbentuk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menyerupai</a:t>
            </a:r>
            <a:r>
              <a:rPr lang="en-US" dirty="0">
                <a:solidFill>
                  <a:schemeClr val="tx1"/>
                </a:solidFill>
                <a:latin typeface="Garamond" panose="02020404030301010803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Garamond" panose="02020404030301010803" pitchFamily="18" charset="0"/>
              </a:rPr>
              <a:t>cincin</a:t>
            </a:r>
            <a:endParaRPr lang="en-US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8C2D71-E10E-4441-998A-94DD2CF461B6}"/>
              </a:ext>
            </a:extLst>
          </p:cNvPr>
          <p:cNvSpPr txBox="1"/>
          <p:nvPr/>
        </p:nvSpPr>
        <p:spPr>
          <a:xfrm>
            <a:off x="8229599" y="4496847"/>
            <a:ext cx="19188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d-ID" sz="2000" dirty="0">
                <a:solidFill>
                  <a:schemeClr val="tx1"/>
                </a:solidFill>
                <a:latin typeface="Garamond" panose="02020404030301010803" pitchFamily="18" charset="0"/>
              </a:rPr>
              <a:t>Gambar </a:t>
            </a:r>
            <a:r>
              <a:rPr lang="en-US" sz="2000" dirty="0">
                <a:solidFill>
                  <a:schemeClr val="tx1"/>
                </a:solidFill>
                <a:latin typeface="Garamond" panose="02020404030301010803" pitchFamily="18" charset="0"/>
              </a:rPr>
              <a:t>1</a:t>
            </a:r>
            <a:r>
              <a:rPr lang="id-ID" sz="2000" dirty="0">
                <a:solidFill>
                  <a:schemeClr val="tx1"/>
                </a:solidFill>
                <a:latin typeface="Garamond" panose="02020404030301010803" pitchFamily="18" charset="0"/>
              </a:rPr>
              <a:t>.</a:t>
            </a:r>
            <a:endParaRPr lang="id-ID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0899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85524" y="548641"/>
                <a:ext cx="3955983" cy="2954956"/>
              </a:xfrm>
            </p:spPr>
            <p:txBody>
              <a:bodyPr>
                <a:normAutofit lnSpcReduction="10000"/>
              </a:bodyPr>
              <a:lstStyle/>
              <a:p>
                <a:pPr marL="45720" indent="0" algn="just">
                  <a:lnSpc>
                    <a:spcPct val="100000"/>
                  </a:lnSpc>
                  <a:buNone/>
                </a:pPr>
                <a:r>
                  <a:rPr lang="en-US" sz="28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Contoh 1: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id-ID" sz="28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Tentukan volume benda putar apabila daerah yang dibatasi oleh parabola-parabola</a:t>
                </a:r>
                <a14:m>
                  <m:oMath xmlns:m="http://schemas.openxmlformats.org/officeDocument/2006/math">
                    <m:r>
                      <a:rPr lang="id-ID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id-ID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dan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id-ID" sz="28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, </a:t>
                </a:r>
                <a:r>
                  <a:rPr lang="en-US" sz="28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diputar</a:t>
                </a:r>
                <a:r>
                  <a:rPr lang="en-US" sz="28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</a:t>
                </a:r>
                <a:r>
                  <a:rPr lang="en-US" sz="28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mengelilingi</a:t>
                </a:r>
                <a:r>
                  <a:rPr lang="id-ID" sz="28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id-ID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id-ID" sz="28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.</a:t>
                </a:r>
                <a:endParaRPr lang="en-US" sz="2800" dirty="0">
                  <a:solidFill>
                    <a:schemeClr val="tx1"/>
                  </a:solidFill>
                  <a:latin typeface="Garamond" panose="02020404030301010803" pitchFamily="18" charset="0"/>
                </a:endParaRP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8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Penyelesaian</a:t>
                </a:r>
                <a:r>
                  <a:rPr lang="en-US" sz="28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:</a:t>
                </a:r>
                <a:endParaRPr lang="id-ID" sz="2800" dirty="0">
                  <a:solidFill>
                    <a:schemeClr val="tx1"/>
                  </a:solidFill>
                  <a:latin typeface="Garamond" panose="02020404030301010803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85524" y="548641"/>
                <a:ext cx="3955983" cy="2954956"/>
              </a:xfrm>
              <a:blipFill>
                <a:blip r:embed="rId2"/>
                <a:stretch>
                  <a:fillRect l="-3082" t="-3505" r="-4314" b="-1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7CB8EE0-649A-91FA-8884-1836F2D69D29}"/>
              </a:ext>
            </a:extLst>
          </p:cNvPr>
          <p:cNvSpPr txBox="1">
            <a:spLocks/>
          </p:cNvSpPr>
          <p:nvPr/>
        </p:nvSpPr>
        <p:spPr>
          <a:xfrm>
            <a:off x="885523" y="3429000"/>
            <a:ext cx="4432435" cy="30483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d-ID" sz="2400" dirty="0">
                <a:solidFill>
                  <a:schemeClr val="tx1"/>
                </a:solidFill>
                <a:latin typeface="Garamond" panose="02020404030301010803" pitchFamily="18" charset="0"/>
              </a:rPr>
              <a:t>Di sini kita akan menggunakan prosedur tiga langkah yang dipelajari yakni (i) potong menjadi jalur-jalur, kemudian </a:t>
            </a:r>
            <a:r>
              <a:rPr lang="id-ID" sz="2400" dirty="0" err="1">
                <a:solidFill>
                  <a:schemeClr val="tx1"/>
                </a:solidFill>
                <a:latin typeface="Garamond" panose="02020404030301010803" pitchFamily="18" charset="0"/>
              </a:rPr>
              <a:t>diaproksimasi</a:t>
            </a:r>
            <a:r>
              <a:rPr lang="id-ID" sz="2400" dirty="0">
                <a:solidFill>
                  <a:schemeClr val="tx1"/>
                </a:solidFill>
                <a:latin typeface="Garamond" panose="02020404030301010803" pitchFamily="18" charset="0"/>
              </a:rPr>
              <a:t>, dan terakhir </a:t>
            </a:r>
            <a:r>
              <a:rPr lang="id-ID" sz="2400" dirty="0" err="1">
                <a:solidFill>
                  <a:schemeClr val="tx1"/>
                </a:solidFill>
                <a:latin typeface="Garamond" panose="02020404030301010803" pitchFamily="18" charset="0"/>
              </a:rPr>
              <a:t>diintegralkan</a:t>
            </a:r>
            <a:r>
              <a:rPr lang="id-ID" sz="2400" dirty="0">
                <a:solidFill>
                  <a:schemeClr val="tx1"/>
                </a:solidFill>
                <a:latin typeface="Garamond" panose="02020404030301010803" pitchFamily="18" charset="0"/>
              </a:rPr>
              <a:t>. Perhatikan Gambar 2.</a:t>
            </a:r>
            <a:endParaRPr lang="en-US" sz="24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A12C9FF-9913-25BF-8B6B-DD5314238D2A}"/>
                  </a:ext>
                </a:extLst>
              </p:cNvPr>
              <p:cNvSpPr txBox="1"/>
              <p:nvPr/>
            </p:nvSpPr>
            <p:spPr>
              <a:xfrm>
                <a:off x="5588439" y="4427622"/>
                <a:ext cx="5817497" cy="24420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" indent="0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(8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nary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b="0" dirty="0">
                  <a:solidFill>
                    <a:schemeClr val="tx1"/>
                  </a:solidFill>
                  <a:latin typeface="Lora" pitchFamily="2" charset="0"/>
                  <a:ea typeface="Cambria Math" panose="02040503050406030204" pitchFamily="18" charset="0"/>
                </a:endParaRPr>
              </a:p>
              <a:p>
                <a:pPr marL="265113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Sup>
                      <m:sSubSup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8</m:t>
                                </m:r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sz="24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48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≈30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</m:t>
                    </m:r>
                  </m:oMath>
                </a14:m>
                <a:endParaRPr lang="en-US" sz="2400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265113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latin typeface="Garamond" panose="02020404030301010803" pitchFamily="18" charset="0"/>
                  </a:rPr>
                  <a:t>Jadi volume </a:t>
                </a:r>
                <a:r>
                  <a:rPr lang="en-US" sz="2400" dirty="0" err="1">
                    <a:latin typeface="Garamond" panose="02020404030301010803" pitchFamily="18" charset="0"/>
                  </a:rPr>
                  <a:t>benda</a:t>
                </a:r>
                <a:r>
                  <a:rPr lang="en-US" sz="2400" dirty="0">
                    <a:latin typeface="Garamond" panose="02020404030301010803" pitchFamily="18" charset="0"/>
                  </a:rPr>
                  <a:t> </a:t>
                </a:r>
                <a:r>
                  <a:rPr lang="en-US" sz="2400" dirty="0" err="1">
                    <a:latin typeface="Garamond" panose="02020404030301010803" pitchFamily="18" charset="0"/>
                  </a:rPr>
                  <a:t>putar</a:t>
                </a:r>
                <a:r>
                  <a:rPr lang="en-US" sz="2400" dirty="0">
                    <a:latin typeface="Garamond" panose="02020404030301010803" pitchFamily="18" charset="0"/>
                  </a:rPr>
                  <a:t> yang </a:t>
                </a:r>
                <a:r>
                  <a:rPr lang="en-US" sz="2400" dirty="0" err="1">
                    <a:latin typeface="Garamond" panose="02020404030301010803" pitchFamily="18" charset="0"/>
                  </a:rPr>
                  <a:t>terbentuk</a:t>
                </a:r>
                <a:r>
                  <a:rPr lang="en-US" sz="2400" dirty="0">
                    <a:latin typeface="Garamond" panose="02020404030301010803" pitchFamily="18" charset="0"/>
                  </a:rPr>
                  <a:t> </a:t>
                </a:r>
                <a:r>
                  <a:rPr lang="en-US" sz="2400" dirty="0" err="1">
                    <a:latin typeface="Garamond" panose="02020404030301010803" pitchFamily="18" charset="0"/>
                  </a:rPr>
                  <a:t>adalah</a:t>
                </a:r>
                <a:r>
                  <a:rPr lang="en-US" sz="2400" dirty="0">
                    <a:latin typeface="Garamond" panose="02020404030301010803" pitchFamily="18" charset="0"/>
                  </a:rPr>
                  <a:t> 30,16 </a:t>
                </a:r>
                <a:r>
                  <a:rPr lang="en-US" sz="2400" dirty="0" err="1">
                    <a:latin typeface="Garamond" panose="02020404030301010803" pitchFamily="18" charset="0"/>
                  </a:rPr>
                  <a:t>satuan</a:t>
                </a:r>
                <a:r>
                  <a:rPr lang="en-US" sz="2400" dirty="0">
                    <a:latin typeface="Garamond" panose="02020404030301010803" pitchFamily="18" charset="0"/>
                  </a:rPr>
                  <a:t> </a:t>
                </a:r>
                <a:r>
                  <a:rPr lang="en-US" sz="2400" dirty="0" err="1">
                    <a:latin typeface="Garamond" panose="02020404030301010803" pitchFamily="18" charset="0"/>
                  </a:rPr>
                  <a:t>volum</a:t>
                </a:r>
                <a:endParaRPr lang="en-US" sz="2400" dirty="0">
                  <a:solidFill>
                    <a:schemeClr val="tx1"/>
                  </a:solidFill>
                  <a:latin typeface="Garamond" panose="02020404030301010803" pitchFamily="18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A12C9FF-9913-25BF-8B6B-DD5314238D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8439" y="4427622"/>
                <a:ext cx="5817497" cy="2442079"/>
              </a:xfrm>
              <a:prstGeom prst="rect">
                <a:avLst/>
              </a:prstGeom>
              <a:blipFill>
                <a:blip r:embed="rId3"/>
                <a:stretch>
                  <a:fillRect b="-47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498F00A4-42A8-85A2-8571-A711A3D73C9E}"/>
              </a:ext>
            </a:extLst>
          </p:cNvPr>
          <p:cNvGrpSpPr/>
          <p:nvPr/>
        </p:nvGrpSpPr>
        <p:grpSpPr>
          <a:xfrm>
            <a:off x="5111989" y="380682"/>
            <a:ext cx="6691976" cy="4143192"/>
            <a:chOff x="5111989" y="380682"/>
            <a:chExt cx="6691976" cy="4143192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959E164-7F55-08DA-9C17-55739691260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</a:blip>
            <a:srcRect b="12233"/>
            <a:stretch/>
          </p:blipFill>
          <p:spPr>
            <a:xfrm>
              <a:off x="5111989" y="380682"/>
              <a:ext cx="6613846" cy="4143192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EAC299E-E3BB-5E87-7AE9-5AC6C724F585}"/>
                </a:ext>
              </a:extLst>
            </p:cNvPr>
            <p:cNvSpPr txBox="1"/>
            <p:nvPr/>
          </p:nvSpPr>
          <p:spPr>
            <a:xfrm>
              <a:off x="9885145" y="3436219"/>
              <a:ext cx="1918820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d-ID" sz="2000" dirty="0">
                  <a:solidFill>
                    <a:schemeClr val="tx1"/>
                  </a:solidFill>
                  <a:latin typeface="Garamond" panose="02020404030301010803" pitchFamily="18" charset="0"/>
                </a:rPr>
                <a:t>Gambar 2.</a:t>
              </a:r>
              <a:endParaRPr lang="id-ID" sz="2000" dirty="0">
                <a:latin typeface="Garamond" panose="02020404030301010803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311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 uiExpand="1" build="p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66274" y="462013"/>
                <a:ext cx="5004389" cy="3243713"/>
              </a:xfrm>
            </p:spPr>
            <p:txBody>
              <a:bodyPr>
                <a:noAutofit/>
              </a:bodyPr>
              <a:lstStyle/>
              <a:p>
                <a:pPr marL="45720" indent="0" algn="just">
                  <a:lnSpc>
                    <a:spcPct val="100000"/>
                  </a:lnSpc>
                  <a:buNone/>
                </a:pPr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Contoh 2: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Sebuah daerah setengah lingkaran yang dibatasi oleh kurva 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id-ID" sz="24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4−</m:t>
                        </m:r>
                        <m:sSup>
                          <m:sSup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dan</a:t>
                </a:r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, sumbu 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 </a:t>
                </a:r>
                <a:r>
                  <a:rPr lang="en-US" sz="24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diputar</a:t>
                </a:r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mengelilingi</a:t>
                </a:r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garis </a:t>
                </a:r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id-ID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id-ID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.</a:t>
                </a:r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 </a:t>
                </a:r>
                <a:r>
                  <a:rPr lang="en-US" sz="24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Susunlah</a:t>
                </a:r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integral yang </a:t>
                </a:r>
                <a:r>
                  <a:rPr lang="en-US" sz="24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merumuskan</a:t>
                </a:r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volume </a:t>
                </a:r>
                <a:r>
                  <a:rPr lang="en-US" sz="24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benda</a:t>
                </a:r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putar</a:t>
                </a:r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itu</a:t>
                </a:r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.</a:t>
                </a:r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.</a:t>
                </a:r>
                <a:endParaRPr lang="en-US" sz="2400" dirty="0">
                  <a:solidFill>
                    <a:schemeClr val="tx1"/>
                  </a:solidFill>
                  <a:latin typeface="Garamond" panose="02020404030301010803" pitchFamily="18" charset="0"/>
                </a:endParaRP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sz="24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Penyelesaian</a:t>
                </a:r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:</a:t>
                </a: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id-ID" sz="2400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101EFFC-02AB-70EA-B829-F3B716C7BDE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66274" y="462013"/>
                <a:ext cx="5004389" cy="3243713"/>
              </a:xfrm>
              <a:blipFill>
                <a:blip r:embed="rId2"/>
                <a:stretch>
                  <a:fillRect l="-1827" t="-1504" r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7CB8EE0-649A-91FA-8884-1836F2D69D29}"/>
              </a:ext>
            </a:extLst>
          </p:cNvPr>
          <p:cNvSpPr txBox="1">
            <a:spLocks/>
          </p:cNvSpPr>
          <p:nvPr/>
        </p:nvSpPr>
        <p:spPr>
          <a:xfrm>
            <a:off x="564498" y="4211053"/>
            <a:ext cx="11161337" cy="23826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100000"/>
              </a:lnSpc>
              <a:buNone/>
            </a:pPr>
            <a:endParaRPr lang="en-US" sz="2400" dirty="0">
              <a:solidFill>
                <a:schemeClr val="tx1"/>
              </a:solidFill>
              <a:latin typeface="Lora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EFB48841-2E40-5F9A-7394-DC40CFA3F41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82647" y="4500010"/>
                <a:ext cx="11213296" cy="21177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Font typeface="Corbel" pitchFamily="34" charset="0"/>
                  <a:buNone/>
                </a:pPr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Jari-jari luar cincin adalah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id-ID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(4−</m:t>
                        </m:r>
                        <m:sSup>
                          <m:sSup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rad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</a:t>
                </a:r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sedangkan jari-jari dalam adalah 1. Lihat Gambar 3. Integral yang bersangkutan dapat disederhanakan. Bagian yang terletak di atas sumbu </a:t>
                </a:r>
                <a14:m>
                  <m:oMath xmlns:m="http://schemas.openxmlformats.org/officeDocument/2006/math">
                    <m:r>
                      <a:rPr lang="id-ID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, volumenya sama dengan bagian yang di bawah sumbu </a:t>
                </a:r>
                <a14:m>
                  <m:oMath xmlns:m="http://schemas.openxmlformats.org/officeDocument/2006/math">
                    <m:r>
                      <a:rPr lang="id-ID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. Jadi kita cukup </a:t>
                </a:r>
                <a:r>
                  <a:rPr lang="id-ID" sz="24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mengintegralkan</a:t>
                </a:r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</a:t>
                </a:r>
                <a:r>
                  <a:rPr lang="id-ID" sz="24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antara</a:t>
                </a:r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 0 dan 2; kemudian hasilnya dikalikan dua. Kita </a:t>
                </a:r>
                <a:r>
                  <a:rPr lang="id-ID" sz="2400" dirty="0" err="1">
                    <a:solidFill>
                      <a:schemeClr val="tx1"/>
                    </a:solidFill>
                    <a:latin typeface="Garamond" panose="02020404030301010803" pitchFamily="18" charset="0"/>
                  </a:rPr>
                  <a:t>peroleh</a:t>
                </a:r>
                <a:r>
                  <a:rPr lang="id-ID" sz="2400" dirty="0">
                    <a:solidFill>
                      <a:schemeClr val="tx1"/>
                    </a:solidFill>
                    <a:latin typeface="Garamond" panose="02020404030301010803" pitchFamily="18" charset="0"/>
                  </a:rPr>
                  <a:t>:</a:t>
                </a:r>
                <a:endParaRPr lang="en-US" sz="2400" dirty="0">
                  <a:solidFill>
                    <a:schemeClr val="tx1"/>
                  </a:solidFill>
                  <a:latin typeface="Garamond" panose="02020404030301010803" pitchFamily="18" charset="0"/>
                </a:endParaRPr>
              </a:p>
              <a:p>
                <a:pPr marL="45720" indent="0" algn="just">
                  <a:lnSpc>
                    <a:spcPct val="100000"/>
                  </a:lnSpc>
                  <a:spcBef>
                    <a:spcPts val="0"/>
                  </a:spcBef>
                  <a:buFont typeface="Corbel" pitchFamily="34" charset="0"/>
                  <a:buNone/>
                </a:pPr>
                <a:endParaRPr lang="id-ID" sz="2400" dirty="0">
                  <a:solidFill>
                    <a:schemeClr val="tx1"/>
                  </a:solidFill>
                  <a:latin typeface="Lora" pitchFamily="2" charset="0"/>
                </a:endParaRPr>
              </a:p>
            </p:txBody>
          </p:sp>
        </mc:Choice>
        <mc:Fallback>
          <p:sp>
            <p:nvSpPr>
              <p:cNvPr id="10" name="Content Placeholder 2">
                <a:extLst>
                  <a:ext uri="{FF2B5EF4-FFF2-40B4-BE49-F238E27FC236}">
                    <a16:creationId xmlns:a16="http://schemas.microsoft.com/office/drawing/2014/main" id="{EFB48841-2E40-5F9A-7394-DC40CFA3F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47" y="4500010"/>
                <a:ext cx="11213296" cy="2117767"/>
              </a:xfrm>
              <a:prstGeom prst="rect">
                <a:avLst/>
              </a:prstGeom>
              <a:blipFill>
                <a:blip r:embed="rId3"/>
                <a:stretch>
                  <a:fillRect l="-435" r="-8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oup 11">
            <a:extLst>
              <a:ext uri="{FF2B5EF4-FFF2-40B4-BE49-F238E27FC236}">
                <a16:creationId xmlns:a16="http://schemas.microsoft.com/office/drawing/2014/main" id="{38099711-9C53-7D5C-21E5-197EFD75D927}"/>
              </a:ext>
            </a:extLst>
          </p:cNvPr>
          <p:cNvGrpSpPr/>
          <p:nvPr/>
        </p:nvGrpSpPr>
        <p:grpSpPr>
          <a:xfrm>
            <a:off x="5775825" y="268041"/>
            <a:ext cx="5948597" cy="4207805"/>
            <a:chOff x="5775825" y="268041"/>
            <a:chExt cx="5948597" cy="420780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843D8C9E-945B-A566-6B27-4A0EEED97D6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5F5F5"/>
                </a:clrFrom>
                <a:clrTo>
                  <a:srgbClr val="F5F5F5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5775825" y="268041"/>
              <a:ext cx="5948597" cy="4207805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620EB-F551-F31A-1E21-ECE5E0EB77B4}"/>
                </a:ext>
              </a:extLst>
            </p:cNvPr>
            <p:cNvSpPr txBox="1"/>
            <p:nvPr/>
          </p:nvSpPr>
          <p:spPr>
            <a:xfrm>
              <a:off x="7780865" y="4010998"/>
              <a:ext cx="1938516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d-ID" sz="2000" dirty="0">
                  <a:solidFill>
                    <a:schemeClr val="tx1"/>
                  </a:solidFill>
                  <a:latin typeface="Lora" pitchFamily="2" charset="0"/>
                </a:rPr>
                <a:t>Gambar </a:t>
              </a:r>
              <a:r>
                <a:rPr lang="en-US" sz="2000" dirty="0">
                  <a:solidFill>
                    <a:schemeClr val="tx1"/>
                  </a:solidFill>
                  <a:latin typeface="Lora" pitchFamily="2" charset="0"/>
                </a:rPr>
                <a:t>3</a:t>
              </a:r>
              <a:r>
                <a:rPr lang="id-ID" sz="2000" dirty="0">
                  <a:solidFill>
                    <a:schemeClr val="tx1"/>
                  </a:solidFill>
                  <a:latin typeface="Lora" pitchFamily="2" charset="0"/>
                </a:rPr>
                <a:t>.</a:t>
              </a:r>
              <a:endParaRPr lang="id-ID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640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 uiExpand="1" build="p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17CB8EE0-649A-91FA-8884-1836F2D69D2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64498" y="385011"/>
                <a:ext cx="11161337" cy="6204049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5720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sz="2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sz="24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4−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sz="24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4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4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US" sz="2400" b="0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3560763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id-ID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id-ID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d-ID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4−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+4−</m:t>
                              </m:r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US" sz="2400" b="0" dirty="0">
                  <a:solidFill>
                    <a:schemeClr val="tx1"/>
                  </a:solidFill>
                  <a:latin typeface="Lora" pitchFamily="2" charset="0"/>
                  <a:ea typeface="Cambria Math" panose="02040503050406030204" pitchFamily="18" charset="0"/>
                </a:endParaRPr>
              </a:p>
              <a:p>
                <a:pPr marL="3560763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id-ID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nary>
                            <m:nary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ad>
                                <m:radPr>
                                  <m:degHide m:val="on"/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4−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nary>
                                <m:nary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(4−</m:t>
                                  </m:r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nary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𝑑𝑦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3560763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id-ID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d>
                                <m:d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4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3560763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id-ID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4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8−</m:t>
                              </m:r>
                              <m:f>
                                <m:fPr>
                                  <m:ctrlP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8</m:t>
                                  </m:r>
                                </m:num>
                                <m:den>
                                  <m:r>
                                    <a:rPr lang="en-US" sz="2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3560763" indent="0">
                  <a:lnSpc>
                    <a:spcPct val="10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id-ID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begChr m:val="["/>
                          <m:endChr m:val="]"/>
                          <m:ctrlPr>
                            <a:rPr lang="id-ID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16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d-ID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32</m:t>
                          </m:r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latin typeface="Lora" pitchFamily="2" charset="0"/>
                </a:endParaRPr>
              </a:p>
              <a:p>
                <a:pPr marL="3560763" indent="0">
                  <a:lnSpc>
                    <a:spcPct val="100000"/>
                  </a:lnSpc>
                  <a:buNone/>
                </a:pPr>
                <a:r>
                  <a:rPr lang="en-US" sz="2400" dirty="0">
                    <a:solidFill>
                      <a:schemeClr val="tx1"/>
                    </a:solidFill>
                    <a:latin typeface="Lora" pitchFamily="2" charset="0"/>
                  </a:rPr>
                  <a:t>Jadi, volume </a:t>
                </a:r>
                <a:r>
                  <a:rPr lang="en-US" sz="2400" dirty="0" err="1">
                    <a:solidFill>
                      <a:schemeClr val="tx1"/>
                    </a:solidFill>
                    <a:latin typeface="Lora" pitchFamily="2" charset="0"/>
                  </a:rPr>
                  <a:t>benda</a:t>
                </a:r>
                <a:r>
                  <a:rPr lang="en-US" sz="24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Lora" pitchFamily="2" charset="0"/>
                  </a:rPr>
                  <a:t>putar</a:t>
                </a:r>
                <a:r>
                  <a:rPr lang="en-US" sz="2400" dirty="0">
                    <a:solidFill>
                      <a:schemeClr val="tx1"/>
                    </a:solidFill>
                    <a:latin typeface="Lora" pitchFamily="2" charset="0"/>
                  </a:rPr>
                  <a:t> yang </a:t>
                </a:r>
                <a:r>
                  <a:rPr lang="en-US" sz="2400" dirty="0" err="1">
                    <a:solidFill>
                      <a:schemeClr val="tx1"/>
                    </a:solidFill>
                    <a:latin typeface="Lora" pitchFamily="2" charset="0"/>
                  </a:rPr>
                  <a:t>terbentuk</a:t>
                </a:r>
                <a:r>
                  <a:rPr lang="en-US" sz="24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Lora" pitchFamily="2" charset="0"/>
                  </a:rPr>
                  <a:t>adalah</a:t>
                </a:r>
                <a:r>
                  <a:rPr lang="en-US" sz="24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sSup>
                      <m:sSup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id-ID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32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Lora" pitchFamily="2" charset="0"/>
                  </a:rPr>
                  <a:t>satuan</a:t>
                </a:r>
                <a:r>
                  <a:rPr lang="en-US" sz="24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Lora" pitchFamily="2" charset="0"/>
                  </a:rPr>
                  <a:t>volum</a:t>
                </a:r>
                <a:r>
                  <a:rPr lang="en-US" sz="2400" dirty="0">
                    <a:solidFill>
                      <a:schemeClr val="tx1"/>
                    </a:solidFill>
                    <a:latin typeface="Lora" pitchFamily="2" charset="0"/>
                  </a:rPr>
                  <a:t> </a:t>
                </a:r>
              </a:p>
            </p:txBody>
          </p:sp>
        </mc:Choice>
        <mc:Fallback>
          <p:sp>
            <p:nvSpPr>
              <p:cNvPr id="2" name="Content Placeholder 2">
                <a:extLst>
                  <a:ext uri="{FF2B5EF4-FFF2-40B4-BE49-F238E27FC236}">
                    <a16:creationId xmlns:a16="http://schemas.microsoft.com/office/drawing/2014/main" id="{17CB8EE0-649A-91FA-8884-1836F2D69D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498" y="385011"/>
                <a:ext cx="11161337" cy="6204049"/>
              </a:xfrm>
              <a:prstGeom prst="rect">
                <a:avLst/>
              </a:prstGeom>
              <a:blipFill>
                <a:blip r:embed="rId2"/>
                <a:stretch>
                  <a:fillRect b="-12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0435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Garamond" panose="02020404030301010803" pitchFamily="18" charset="0"/>
              </a:rPr>
              <a:t>terimakasih</a:t>
            </a:r>
            <a:endParaRPr lang="en-US" dirty="0">
              <a:latin typeface="Garamond" panose="020204040303010108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6845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TM02900720[[fn=Integral]]</Template>
  <TotalTime>14895</TotalTime>
  <Words>352</Words>
  <Application>Microsoft Office PowerPoint</Application>
  <PresentationFormat>Widescreen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Calibri</vt:lpstr>
      <vt:lpstr>Cambria Math</vt:lpstr>
      <vt:lpstr>Corbel</vt:lpstr>
      <vt:lpstr>Garamond</vt:lpstr>
      <vt:lpstr>Lora</vt:lpstr>
      <vt:lpstr>Tw Cen MT</vt:lpstr>
      <vt:lpstr>Tw Cen MT Condensed</vt:lpstr>
      <vt:lpstr>Wingdings 3</vt:lpstr>
      <vt:lpstr>Integral</vt:lpstr>
      <vt:lpstr>Volume benda Putar Metode cincin</vt:lpstr>
      <vt:lpstr>Prinsip Metode cincin</vt:lpstr>
      <vt:lpstr>PowerPoint Presentation</vt:lpstr>
      <vt:lpstr>PowerPoint Presentation</vt:lpstr>
      <vt:lpstr>PowerPoint Presentation</vt:lpstr>
      <vt:lpstr>terimakasih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USER</cp:lastModifiedBy>
  <cp:revision>202</cp:revision>
  <dcterms:created xsi:type="dcterms:W3CDTF">2020-04-16T06:28:25Z</dcterms:created>
  <dcterms:modified xsi:type="dcterms:W3CDTF">2024-08-23T14:56:00Z</dcterms:modified>
</cp:coreProperties>
</file>