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8"/>
  </p:notesMasterIdLst>
  <p:sldIdLst>
    <p:sldId id="256" r:id="rId2"/>
    <p:sldId id="278" r:id="rId3"/>
    <p:sldId id="287" r:id="rId4"/>
    <p:sldId id="300" r:id="rId5"/>
    <p:sldId id="301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7674" autoAdjust="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57E0-956C-4884-A4CC-538B8B051B64}" type="datetimeFigureOut">
              <a:rPr lang="id-ID" smtClean="0"/>
              <a:t>23/08/2024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E427C-8495-4402-B336-66D922BB9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602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S</a:t>
            </a:r>
            <a:r>
              <a:rPr lang="id-ID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elain</a:t>
            </a:r>
            <a:r>
              <a:rPr lang="id-ID" b="0" i="0" dirty="0">
                <a:solidFill>
                  <a:srgbClr val="212529"/>
                </a:solidFill>
                <a:effectLst/>
                <a:latin typeface="Lora" pitchFamily="2" charset="0"/>
              </a:rPr>
              <a:t> untuk mencari luas suatu daerah, integral juga digunakan untuk menghitung volume suatu benda. Terdapat beberapa cara untuk menghitung volume menggunakan integral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. Pada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kesempatan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ini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kita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akan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memahami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volume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benda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dengan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metode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Lora" pitchFamily="2" charset="0"/>
              </a:rPr>
              <a:t>lempengan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 dan </a:t>
            </a:r>
            <a:r>
              <a:rPr lang="id-ID" b="0" i="0" dirty="0">
                <a:solidFill>
                  <a:srgbClr val="212529"/>
                </a:solidFill>
                <a:effectLst/>
                <a:latin typeface="Lora" pitchFamily="2" charset="0"/>
              </a:rPr>
              <a:t>metode cakram.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E427C-8495-4402-B336-66D922BB9377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4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9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8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96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2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8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9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39231B-DEED-4F2E-801F-D3FF2291FE7C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83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600" dirty="0"/>
              <a:t>Volume </a:t>
            </a:r>
            <a:r>
              <a:rPr lang="en-GB" sz="6600" dirty="0" err="1"/>
              <a:t>benda</a:t>
            </a:r>
            <a:r>
              <a:rPr lang="en-GB" sz="6600" dirty="0"/>
              <a:t> </a:t>
            </a:r>
            <a:r>
              <a:rPr lang="en-GB" sz="6600" dirty="0" err="1"/>
              <a:t>Putar</a:t>
            </a:r>
            <a:br>
              <a:rPr lang="en-GB" sz="6600" dirty="0"/>
            </a:br>
            <a:r>
              <a:rPr lang="en-GB" sz="6600" dirty="0" err="1"/>
              <a:t>Metode</a:t>
            </a:r>
            <a:r>
              <a:rPr lang="en-GB" sz="6600" dirty="0"/>
              <a:t> </a:t>
            </a:r>
            <a:r>
              <a:rPr lang="en-GB" sz="6600" dirty="0" err="1"/>
              <a:t>cincin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Luthfiyati</a:t>
            </a:r>
            <a:r>
              <a:rPr lang="en-US" dirty="0"/>
              <a:t> </a:t>
            </a:r>
            <a:r>
              <a:rPr lang="en-US" dirty="0" err="1"/>
              <a:t>nurafifah</a:t>
            </a:r>
            <a:r>
              <a:rPr lang="en-US" dirty="0"/>
              <a:t>, </a:t>
            </a:r>
            <a:r>
              <a:rPr lang="en-US" dirty="0" err="1"/>
              <a:t>s.pd</a:t>
            </a:r>
            <a:r>
              <a:rPr lang="en-US" dirty="0"/>
              <a:t>., m.si.</a:t>
            </a:r>
          </a:p>
        </p:txBody>
      </p:sp>
    </p:spTree>
    <p:extLst>
      <p:ext uri="{BB962C8B-B14F-4D97-AF65-F5344CB8AC3E}">
        <p14:creationId xmlns:p14="http://schemas.microsoft.com/office/powerpoint/2010/main" val="223819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18"/>
    </mc:Choice>
    <mc:Fallback xmlns="">
      <p:transition spd="slow" advTm="991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C5A4B15-8E3A-0699-9CA9-A609DD647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675" y="1120181"/>
            <a:ext cx="4797042" cy="32237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8B38B1-020F-00AF-3FF3-BECDD222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95" y="287565"/>
            <a:ext cx="11097886" cy="766813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Garamond" panose="02020404030301010803" pitchFamily="18" charset="0"/>
              </a:rPr>
              <a:t>Prinsip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Metode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cincin</a:t>
            </a:r>
            <a:endParaRPr lang="id-ID" sz="36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1EFFC-02AB-70EA-B829-F3B716C7B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897" y="1607418"/>
            <a:ext cx="10711784" cy="5978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Perhatikan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Gambar 1: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837C7E-FFD8-8D7D-6A2B-C7F78701BBAF}"/>
              </a:ext>
            </a:extLst>
          </p:cNvPr>
          <p:cNvSpPr txBox="1">
            <a:spLocks/>
          </p:cNvSpPr>
          <p:nvPr/>
        </p:nvSpPr>
        <p:spPr>
          <a:xfrm>
            <a:off x="576774" y="2107933"/>
            <a:ext cx="5519227" cy="4081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d-ID" dirty="0">
                <a:solidFill>
                  <a:schemeClr val="tx1"/>
                </a:solidFill>
                <a:latin typeface="Garamond" panose="02020404030301010803" pitchFamily="18" charset="0"/>
              </a:rPr>
              <a:t>Ada kalanya apabila sebuah benda putar kita potong-potong tegak lurus pada sumbu putarnya, kita peroleh sebuah cakram yang di tengah-tengahnya ada lubangnya. Daerah demikian kita sebut cincin</a:t>
            </a:r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Terdapat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2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buah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fungsi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(f(x) dan g(x)) yang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menjadikan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bangun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ruang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terbentuk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menyerupai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cincin</a:t>
            </a:r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8C2D71-E10E-4441-998A-94DD2CF461B6}"/>
              </a:ext>
            </a:extLst>
          </p:cNvPr>
          <p:cNvSpPr txBox="1"/>
          <p:nvPr/>
        </p:nvSpPr>
        <p:spPr>
          <a:xfrm>
            <a:off x="8229599" y="4496847"/>
            <a:ext cx="19188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000" dirty="0">
                <a:solidFill>
                  <a:schemeClr val="tx1"/>
                </a:solidFill>
                <a:latin typeface="Garamond" panose="02020404030301010803" pitchFamily="18" charset="0"/>
              </a:rPr>
              <a:t>Gambar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1</a:t>
            </a:r>
            <a:r>
              <a:rPr lang="id-ID" sz="2000" dirty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  <a:endParaRPr lang="id-ID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9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85524" y="548641"/>
                <a:ext cx="3955983" cy="2954956"/>
              </a:xfrm>
            </p:spPr>
            <p:txBody>
              <a:bodyPr>
                <a:normAutofit lnSpcReduction="10000"/>
              </a:bodyPr>
              <a:lstStyle/>
              <a:p>
                <a:pPr marL="45720" indent="0" algn="just">
                  <a:lnSpc>
                    <a:spcPct val="100000"/>
                  </a:lnSpc>
                  <a:buNone/>
                </a:pPr>
                <a:r>
                  <a:rPr lang="en-US" sz="28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Contoh 1: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id-ID" sz="28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Tentukan volume benda putar apabila daerah yang dibatasi oleh parabola-parabola</a:t>
                </a:r>
                <a14:m>
                  <m:oMath xmlns:m="http://schemas.openxmlformats.org/officeDocument/2006/math">
                    <m:r>
                      <a:rPr lang="id-ID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d-ID" sz="28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, </a:t>
                </a:r>
                <a:r>
                  <a:rPr lang="en-US" sz="28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diputar</a:t>
                </a:r>
                <a:r>
                  <a:rPr lang="en-US" sz="28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mengelilingi</a:t>
                </a:r>
                <a:r>
                  <a:rPr lang="id-ID" sz="28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id-ID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d-ID" sz="28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.</a:t>
                </a:r>
                <a:endParaRPr lang="en-US" sz="2800" dirty="0">
                  <a:solidFill>
                    <a:schemeClr val="tx1"/>
                  </a:solidFill>
                  <a:latin typeface="Garamond" panose="02020404030301010803" pitchFamily="18" charset="0"/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8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Penyelesaian</a:t>
                </a:r>
                <a:r>
                  <a:rPr lang="en-US" sz="28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:</a:t>
                </a:r>
                <a:endParaRPr lang="id-ID" sz="2800" dirty="0">
                  <a:solidFill>
                    <a:schemeClr val="tx1"/>
                  </a:solidFill>
                  <a:latin typeface="Garamond" panose="02020404030301010803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5524" y="548641"/>
                <a:ext cx="3955983" cy="2954956"/>
              </a:xfrm>
              <a:blipFill>
                <a:blip r:embed="rId2"/>
                <a:stretch>
                  <a:fillRect l="-3082" t="-3505" r="-4314" b="-1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7CB8EE0-649A-91FA-8884-1836F2D69D29}"/>
              </a:ext>
            </a:extLst>
          </p:cNvPr>
          <p:cNvSpPr txBox="1">
            <a:spLocks/>
          </p:cNvSpPr>
          <p:nvPr/>
        </p:nvSpPr>
        <p:spPr>
          <a:xfrm>
            <a:off x="885523" y="3429000"/>
            <a:ext cx="4432435" cy="3048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solidFill>
                  <a:schemeClr val="tx1"/>
                </a:solidFill>
                <a:latin typeface="Garamond" panose="02020404030301010803" pitchFamily="18" charset="0"/>
              </a:rPr>
              <a:t>Di sini kita akan menggunakan prosedur tiga langkah yang dipelajari yakni (i) potong menjadi jalur-jalur, kemudian </a:t>
            </a:r>
            <a:r>
              <a:rPr lang="id-ID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diaproksimasi</a:t>
            </a:r>
            <a:r>
              <a:rPr lang="id-ID" sz="2400" dirty="0">
                <a:solidFill>
                  <a:schemeClr val="tx1"/>
                </a:solidFill>
                <a:latin typeface="Garamond" panose="02020404030301010803" pitchFamily="18" charset="0"/>
              </a:rPr>
              <a:t>, dan terakhir </a:t>
            </a:r>
            <a:r>
              <a:rPr lang="id-ID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diintegralkan</a:t>
            </a:r>
            <a:r>
              <a:rPr lang="id-ID" sz="2400" dirty="0">
                <a:solidFill>
                  <a:schemeClr val="tx1"/>
                </a:solidFill>
                <a:latin typeface="Garamond" panose="02020404030301010803" pitchFamily="18" charset="0"/>
              </a:rPr>
              <a:t>. Perhatikan Gambar 2.</a:t>
            </a:r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12C9FF-9913-25BF-8B6B-DD5314238D2A}"/>
                  </a:ext>
                </a:extLst>
              </p:cNvPr>
              <p:cNvSpPr txBox="1"/>
              <p:nvPr/>
            </p:nvSpPr>
            <p:spPr>
              <a:xfrm>
                <a:off x="5588439" y="4427622"/>
                <a:ext cx="5817497" cy="24420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(8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dirty="0">
                  <a:solidFill>
                    <a:schemeClr val="tx1"/>
                  </a:solidFill>
                  <a:latin typeface="Lora" pitchFamily="2" charset="0"/>
                  <a:ea typeface="Cambria Math" panose="02040503050406030204" pitchFamily="18" charset="0"/>
                </a:endParaRPr>
              </a:p>
              <a:p>
                <a:pPr marL="265113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Sup>
                      <m:sSub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≈30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265113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latin typeface="Garamond" panose="02020404030301010803" pitchFamily="18" charset="0"/>
                  </a:rPr>
                  <a:t>Jadi volume </a:t>
                </a:r>
                <a:r>
                  <a:rPr lang="en-US" sz="2400" dirty="0" err="1">
                    <a:latin typeface="Garamond" panose="02020404030301010803" pitchFamily="18" charset="0"/>
                  </a:rPr>
                  <a:t>benda</a:t>
                </a:r>
                <a:r>
                  <a:rPr lang="en-US" sz="2400" dirty="0">
                    <a:latin typeface="Garamond" panose="02020404030301010803" pitchFamily="18" charset="0"/>
                  </a:rPr>
                  <a:t> </a:t>
                </a:r>
                <a:r>
                  <a:rPr lang="en-US" sz="2400" dirty="0" err="1">
                    <a:latin typeface="Garamond" panose="02020404030301010803" pitchFamily="18" charset="0"/>
                  </a:rPr>
                  <a:t>putar</a:t>
                </a:r>
                <a:r>
                  <a:rPr lang="en-US" sz="2400" dirty="0">
                    <a:latin typeface="Garamond" panose="02020404030301010803" pitchFamily="18" charset="0"/>
                  </a:rPr>
                  <a:t> yang </a:t>
                </a:r>
                <a:r>
                  <a:rPr lang="en-US" sz="2400" dirty="0" err="1">
                    <a:latin typeface="Garamond" panose="02020404030301010803" pitchFamily="18" charset="0"/>
                  </a:rPr>
                  <a:t>terbentuk</a:t>
                </a:r>
                <a:r>
                  <a:rPr lang="en-US" sz="2400" dirty="0">
                    <a:latin typeface="Garamond" panose="02020404030301010803" pitchFamily="18" charset="0"/>
                  </a:rPr>
                  <a:t> </a:t>
                </a:r>
                <a:r>
                  <a:rPr lang="en-US" sz="2400" dirty="0" err="1">
                    <a:latin typeface="Garamond" panose="02020404030301010803" pitchFamily="18" charset="0"/>
                  </a:rPr>
                  <a:t>adalah</a:t>
                </a:r>
                <a:r>
                  <a:rPr lang="en-US" sz="2400" dirty="0">
                    <a:latin typeface="Garamond" panose="02020404030301010803" pitchFamily="18" charset="0"/>
                  </a:rPr>
                  <a:t> 30,16 </a:t>
                </a:r>
                <a:r>
                  <a:rPr lang="en-US" sz="2400" dirty="0" err="1">
                    <a:latin typeface="Garamond" panose="02020404030301010803" pitchFamily="18" charset="0"/>
                  </a:rPr>
                  <a:t>satuan</a:t>
                </a:r>
                <a:r>
                  <a:rPr lang="en-US" sz="2400" dirty="0">
                    <a:latin typeface="Garamond" panose="02020404030301010803" pitchFamily="18" charset="0"/>
                  </a:rPr>
                  <a:t> </a:t>
                </a:r>
                <a:r>
                  <a:rPr lang="en-US" sz="2400" dirty="0" err="1">
                    <a:latin typeface="Garamond" panose="02020404030301010803" pitchFamily="18" charset="0"/>
                  </a:rPr>
                  <a:t>volum</a:t>
                </a:r>
                <a:endParaRPr lang="en-US" sz="2400" dirty="0">
                  <a:solidFill>
                    <a:schemeClr val="tx1"/>
                  </a:solidFill>
                  <a:latin typeface="Garamond" panose="02020404030301010803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12C9FF-9913-25BF-8B6B-DD5314238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439" y="4427622"/>
                <a:ext cx="5817497" cy="2442079"/>
              </a:xfrm>
              <a:prstGeom prst="rect">
                <a:avLst/>
              </a:prstGeom>
              <a:blipFill>
                <a:blip r:embed="rId3"/>
                <a:stretch>
                  <a:fillRect b="-4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98F00A4-42A8-85A2-8571-A711A3D73C9E}"/>
              </a:ext>
            </a:extLst>
          </p:cNvPr>
          <p:cNvGrpSpPr/>
          <p:nvPr/>
        </p:nvGrpSpPr>
        <p:grpSpPr>
          <a:xfrm>
            <a:off x="5111989" y="380682"/>
            <a:ext cx="6691976" cy="4143192"/>
            <a:chOff x="5111989" y="380682"/>
            <a:chExt cx="6691976" cy="414319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959E164-7F55-08DA-9C17-5573969126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rcRect b="12233"/>
            <a:stretch/>
          </p:blipFill>
          <p:spPr>
            <a:xfrm>
              <a:off x="5111989" y="380682"/>
              <a:ext cx="6613846" cy="414319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AC299E-E3BB-5E87-7AE9-5AC6C724F585}"/>
                </a:ext>
              </a:extLst>
            </p:cNvPr>
            <p:cNvSpPr txBox="1"/>
            <p:nvPr/>
          </p:nvSpPr>
          <p:spPr>
            <a:xfrm>
              <a:off x="9885145" y="3436219"/>
              <a:ext cx="19188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d-ID" sz="2000" dirty="0">
                  <a:solidFill>
                    <a:schemeClr val="tx1"/>
                  </a:solidFill>
                  <a:latin typeface="Garamond" panose="02020404030301010803" pitchFamily="18" charset="0"/>
                </a:rPr>
                <a:t>Gambar 2.</a:t>
              </a:r>
              <a:endParaRPr lang="id-ID" sz="2000" dirty="0">
                <a:latin typeface="Garamond" panose="020204040303010108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311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uiExpand="1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66274" y="462013"/>
                <a:ext cx="5004389" cy="3243713"/>
              </a:xfrm>
            </p:spPr>
            <p:txBody>
              <a:bodyPr>
                <a:noAutofit/>
              </a:bodyPr>
              <a:lstStyle/>
              <a:p>
                <a:pPr marL="45720" indent="0" algn="just">
                  <a:lnSpc>
                    <a:spcPct val="100000"/>
                  </a:lnSpc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Contoh 2: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Sebuah daerah setengah lingkaran yang dibatasi oleh kurva 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4−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dan</a:t>
                </a: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, sumbu 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 </a:t>
                </a:r>
                <a:r>
                  <a:rPr lang="en-US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diputar</a:t>
                </a:r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mengelilingi</a:t>
                </a:r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garis </a:t>
                </a: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id-ID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.</a:t>
                </a: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 </a:t>
                </a:r>
                <a:r>
                  <a:rPr lang="en-US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Susunlah</a:t>
                </a:r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integral yang </a:t>
                </a:r>
                <a:r>
                  <a:rPr lang="en-US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merumuskan</a:t>
                </a:r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volume </a:t>
                </a:r>
                <a:r>
                  <a:rPr lang="en-US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benda</a:t>
                </a:r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putar</a:t>
                </a:r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itu</a:t>
                </a:r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.</a:t>
                </a: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.</a:t>
                </a:r>
                <a:endParaRPr lang="en-US" sz="2400" dirty="0">
                  <a:solidFill>
                    <a:schemeClr val="tx1"/>
                  </a:solidFill>
                  <a:latin typeface="Garamond" panose="02020404030301010803" pitchFamily="18" charset="0"/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Penyelesaian</a:t>
                </a:r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: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id-ID" sz="2400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6274" y="462013"/>
                <a:ext cx="5004389" cy="3243713"/>
              </a:xfrm>
              <a:blipFill>
                <a:blip r:embed="rId2"/>
                <a:stretch>
                  <a:fillRect l="-1827" t="-1504" r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7CB8EE0-649A-91FA-8884-1836F2D69D29}"/>
              </a:ext>
            </a:extLst>
          </p:cNvPr>
          <p:cNvSpPr txBox="1">
            <a:spLocks/>
          </p:cNvSpPr>
          <p:nvPr/>
        </p:nvSpPr>
        <p:spPr>
          <a:xfrm>
            <a:off x="564498" y="4211053"/>
            <a:ext cx="11161337" cy="23826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buNone/>
            </a:pPr>
            <a:endParaRPr lang="en-US" sz="2400" dirty="0">
              <a:solidFill>
                <a:schemeClr val="tx1"/>
              </a:solidFill>
              <a:latin typeface="Lora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EFB48841-2E40-5F9A-7394-DC40CFA3F4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2647" y="4500010"/>
                <a:ext cx="11213296" cy="21177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Font typeface="Corbel" pitchFamily="34" charset="0"/>
                  <a:buNone/>
                </a:pP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Jari-jari luar cincin adalah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(4−</m:t>
                        </m:r>
                        <m:sSup>
                          <m:sSup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sedangkan jari-jari dalam adalah 1. Lihat Gambar 3. Integral yang bersangkutan dapat disederhanakan. Bagian yang terletak di atas sumbu </a:t>
                </a:r>
                <a14:m>
                  <m:oMath xmlns:m="http://schemas.openxmlformats.org/officeDocument/2006/math">
                    <m:r>
                      <a:rPr lang="id-ID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, volumenya sama dengan bagian yang di bawah sumbu </a:t>
                </a:r>
                <a14:m>
                  <m:oMath xmlns:m="http://schemas.openxmlformats.org/officeDocument/2006/math">
                    <m:r>
                      <a:rPr lang="id-ID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. Jadi kita cukup </a:t>
                </a:r>
                <a:r>
                  <a:rPr lang="id-ID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mengintegralkan</a:t>
                </a: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id-ID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antara</a:t>
                </a: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0 dan 2; kemudian hasilnya dikalikan dua. Kita </a:t>
                </a:r>
                <a:r>
                  <a:rPr lang="id-ID" sz="2400" dirty="0" err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peroleh</a:t>
                </a:r>
                <a:r>
                  <a:rPr lang="id-ID" sz="240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:</a:t>
                </a:r>
                <a:endParaRPr lang="en-US" sz="2400" dirty="0">
                  <a:solidFill>
                    <a:schemeClr val="tx1"/>
                  </a:solidFill>
                  <a:latin typeface="Garamond" panose="02020404030301010803" pitchFamily="18" charset="0"/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Font typeface="Corbel" pitchFamily="34" charset="0"/>
                  <a:buNone/>
                </a:pPr>
                <a:endParaRPr lang="id-ID" sz="2400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EFB48841-2E40-5F9A-7394-DC40CFA3F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47" y="4500010"/>
                <a:ext cx="11213296" cy="2117767"/>
              </a:xfrm>
              <a:prstGeom prst="rect">
                <a:avLst/>
              </a:prstGeom>
              <a:blipFill>
                <a:blip r:embed="rId3"/>
                <a:stretch>
                  <a:fillRect l="-435" r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38099711-9C53-7D5C-21E5-197EFD75D927}"/>
              </a:ext>
            </a:extLst>
          </p:cNvPr>
          <p:cNvGrpSpPr/>
          <p:nvPr/>
        </p:nvGrpSpPr>
        <p:grpSpPr>
          <a:xfrm>
            <a:off x="5775825" y="268041"/>
            <a:ext cx="5948597" cy="4207805"/>
            <a:chOff x="5775825" y="268041"/>
            <a:chExt cx="5948597" cy="420780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43D8C9E-945B-A566-6B27-4A0EEED97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75825" y="268041"/>
              <a:ext cx="5948597" cy="420780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620EB-F551-F31A-1E21-ECE5E0EB77B4}"/>
                </a:ext>
              </a:extLst>
            </p:cNvPr>
            <p:cNvSpPr txBox="1"/>
            <p:nvPr/>
          </p:nvSpPr>
          <p:spPr>
            <a:xfrm>
              <a:off x="7780865" y="4010998"/>
              <a:ext cx="193851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d-ID" sz="2000" dirty="0">
                  <a:solidFill>
                    <a:schemeClr val="tx1"/>
                  </a:solidFill>
                  <a:latin typeface="Lora" pitchFamily="2" charset="0"/>
                </a:rPr>
                <a:t>Gambar </a:t>
              </a:r>
              <a:r>
                <a:rPr lang="en-US" sz="2000" dirty="0">
                  <a:solidFill>
                    <a:schemeClr val="tx1"/>
                  </a:solidFill>
                  <a:latin typeface="Lora" pitchFamily="2" charset="0"/>
                </a:rPr>
                <a:t>3</a:t>
              </a:r>
              <a:r>
                <a:rPr lang="id-ID" sz="2000" dirty="0">
                  <a:solidFill>
                    <a:schemeClr val="tx1"/>
                  </a:solidFill>
                  <a:latin typeface="Lora" pitchFamily="2" charset="0"/>
                </a:rPr>
                <a:t>.</a:t>
              </a:r>
              <a:endParaRPr lang="id-ID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64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uiExpand="1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17CB8EE0-649A-91FA-8884-1836F2D69D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4498" y="385011"/>
                <a:ext cx="11161337" cy="62040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4−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560763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id-ID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id-ID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d-ID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US" sz="2400" b="0" dirty="0">
                  <a:solidFill>
                    <a:schemeClr val="tx1"/>
                  </a:solidFill>
                  <a:latin typeface="Lora" pitchFamily="2" charset="0"/>
                  <a:ea typeface="Cambria Math" panose="02040503050406030204" pitchFamily="18" charset="0"/>
                </a:endParaRPr>
              </a:p>
              <a:p>
                <a:pPr marL="3560763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d-ID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nary>
                            <m:nary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(4−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3560763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d-ID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3560763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d-ID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3560763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d-ID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3560763" indent="0">
                  <a:lnSpc>
                    <a:spcPct val="100000"/>
                  </a:lnSpc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Lora" pitchFamily="2" charset="0"/>
                  </a:rPr>
                  <a:t>Jadi, volume </a:t>
                </a:r>
                <a:r>
                  <a:rPr lang="en-US" sz="2400" dirty="0" err="1">
                    <a:solidFill>
                      <a:schemeClr val="tx1"/>
                    </a:solidFill>
                    <a:latin typeface="Lora" pitchFamily="2" charset="0"/>
                  </a:rPr>
                  <a:t>benda</a:t>
                </a:r>
                <a:r>
                  <a:rPr lang="en-US" sz="24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Lora" pitchFamily="2" charset="0"/>
                  </a:rPr>
                  <a:t>putar</a:t>
                </a:r>
                <a:r>
                  <a:rPr lang="en-US" sz="2400" dirty="0">
                    <a:solidFill>
                      <a:schemeClr val="tx1"/>
                    </a:solidFill>
                    <a:latin typeface="Lora" pitchFamily="2" charset="0"/>
                  </a:rPr>
                  <a:t> yang </a:t>
                </a:r>
                <a:r>
                  <a:rPr lang="en-US" sz="2400" dirty="0" err="1">
                    <a:solidFill>
                      <a:schemeClr val="tx1"/>
                    </a:solidFill>
                    <a:latin typeface="Lora" pitchFamily="2" charset="0"/>
                  </a:rPr>
                  <a:t>terbentuk</a:t>
                </a:r>
                <a:r>
                  <a:rPr lang="en-US" sz="24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Lora" pitchFamily="2" charset="0"/>
                  </a:rPr>
                  <a:t>adalah</a:t>
                </a:r>
                <a:r>
                  <a:rPr lang="en-US" sz="24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Lora" pitchFamily="2" charset="0"/>
                  </a:rPr>
                  <a:t>satuan</a:t>
                </a:r>
                <a:r>
                  <a:rPr lang="en-US" sz="24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Lora" pitchFamily="2" charset="0"/>
                  </a:rPr>
                  <a:t>volum</a:t>
                </a:r>
                <a:r>
                  <a:rPr lang="en-US" sz="24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</a:p>
            </p:txBody>
          </p:sp>
        </mc:Choice>
        <mc:Fallback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17CB8EE0-649A-91FA-8884-1836F2D69D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98" y="385011"/>
                <a:ext cx="11161337" cy="6204049"/>
              </a:xfrm>
              <a:prstGeom prst="rect">
                <a:avLst/>
              </a:prstGeom>
              <a:blipFill>
                <a:blip r:embed="rId2"/>
                <a:stretch>
                  <a:fillRect b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43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Garamond" panose="02020404030301010803" pitchFamily="18" charset="0"/>
              </a:rPr>
              <a:t>terimakasih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45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14895</TotalTime>
  <Words>352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Cambria Math</vt:lpstr>
      <vt:lpstr>Corbel</vt:lpstr>
      <vt:lpstr>Garamond</vt:lpstr>
      <vt:lpstr>Lora</vt:lpstr>
      <vt:lpstr>Tw Cen MT</vt:lpstr>
      <vt:lpstr>Tw Cen MT Condensed</vt:lpstr>
      <vt:lpstr>Wingdings 3</vt:lpstr>
      <vt:lpstr>Integral</vt:lpstr>
      <vt:lpstr>Volume benda Putar Metode cincin</vt:lpstr>
      <vt:lpstr>Prinsip Metode cincin</vt:lpstr>
      <vt:lpstr>PowerPoint Presentation</vt:lpstr>
      <vt:lpstr>PowerPoint Presentation</vt:lpstr>
      <vt:lpstr>PowerPoint Presentation</vt:lpstr>
      <vt:lpstr>terimakasih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USER</cp:lastModifiedBy>
  <cp:revision>202</cp:revision>
  <dcterms:created xsi:type="dcterms:W3CDTF">2020-04-16T06:28:25Z</dcterms:created>
  <dcterms:modified xsi:type="dcterms:W3CDTF">2024-08-23T14:56:00Z</dcterms:modified>
</cp:coreProperties>
</file>