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notesMasterIdLst>
    <p:notesMasterId r:id="rId67"/>
  </p:notesMasterIdLst>
  <p:sldIdLst>
    <p:sldId id="304" r:id="rId2"/>
    <p:sldId id="378" r:id="rId3"/>
    <p:sldId id="379" r:id="rId4"/>
    <p:sldId id="380" r:id="rId5"/>
    <p:sldId id="362" r:id="rId6"/>
    <p:sldId id="381" r:id="rId7"/>
    <p:sldId id="382" r:id="rId8"/>
    <p:sldId id="347" r:id="rId9"/>
    <p:sldId id="410" r:id="rId10"/>
    <p:sldId id="349" r:id="rId11"/>
    <p:sldId id="350" r:id="rId12"/>
    <p:sldId id="308" r:id="rId13"/>
    <p:sldId id="307" r:id="rId14"/>
    <p:sldId id="306" r:id="rId15"/>
    <p:sldId id="310" r:id="rId16"/>
    <p:sldId id="384" r:id="rId17"/>
    <p:sldId id="385" r:id="rId18"/>
    <p:sldId id="386" r:id="rId19"/>
    <p:sldId id="387" r:id="rId20"/>
    <p:sldId id="388" r:id="rId21"/>
    <p:sldId id="352" r:id="rId22"/>
    <p:sldId id="389" r:id="rId23"/>
    <p:sldId id="393" r:id="rId24"/>
    <p:sldId id="394" r:id="rId25"/>
    <p:sldId id="395" r:id="rId26"/>
    <p:sldId id="396" r:id="rId27"/>
    <p:sldId id="397" r:id="rId28"/>
    <p:sldId id="398" r:id="rId29"/>
    <p:sldId id="399" r:id="rId30"/>
    <p:sldId id="400" r:id="rId31"/>
    <p:sldId id="401" r:id="rId32"/>
    <p:sldId id="402" r:id="rId33"/>
    <p:sldId id="403" r:id="rId34"/>
    <p:sldId id="404" r:id="rId35"/>
    <p:sldId id="405" r:id="rId36"/>
    <p:sldId id="406" r:id="rId37"/>
    <p:sldId id="407" r:id="rId38"/>
    <p:sldId id="408" r:id="rId39"/>
    <p:sldId id="390" r:id="rId40"/>
    <p:sldId id="353" r:id="rId41"/>
    <p:sldId id="391" r:id="rId42"/>
    <p:sldId id="392" r:id="rId43"/>
    <p:sldId id="357" r:id="rId44"/>
    <p:sldId id="360" r:id="rId45"/>
    <p:sldId id="409" r:id="rId46"/>
    <p:sldId id="359" r:id="rId47"/>
    <p:sldId id="267" r:id="rId48"/>
    <p:sldId id="411" r:id="rId49"/>
    <p:sldId id="412" r:id="rId50"/>
    <p:sldId id="414" r:id="rId51"/>
    <p:sldId id="415" r:id="rId52"/>
    <p:sldId id="416" r:id="rId53"/>
    <p:sldId id="417" r:id="rId54"/>
    <p:sldId id="418" r:id="rId55"/>
    <p:sldId id="419" r:id="rId56"/>
    <p:sldId id="420" r:id="rId57"/>
    <p:sldId id="421" r:id="rId58"/>
    <p:sldId id="422" r:id="rId59"/>
    <p:sldId id="271" r:id="rId60"/>
    <p:sldId id="269" r:id="rId61"/>
    <p:sldId id="258" r:id="rId62"/>
    <p:sldId id="259" r:id="rId63"/>
    <p:sldId id="266" r:id="rId64"/>
    <p:sldId id="413" r:id="rId65"/>
    <p:sldId id="423" r:id="rId6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486"/>
    <p:restoredTop sz="93235"/>
  </p:normalViewPr>
  <p:slideViewPr>
    <p:cSldViewPr>
      <p:cViewPr varScale="1">
        <p:scale>
          <a:sx n="72" d="100"/>
          <a:sy n="72" d="100"/>
        </p:scale>
        <p:origin x="216" y="10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3C8DC-ECF1-304B-A21F-70DDBDFE38AF}" type="datetimeFigureOut">
              <a:rPr lang="en-US" smtClean="0"/>
              <a:t>3/25/21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2EE74-7FCB-5A4C-843B-7189D4BED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39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F8941-38FE-418C-BE89-CFD1BCD2201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55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8B6BFA32-A02A-354A-863C-135875B015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8B28944-79B5-2F40-BA29-FB1C0EBE30F9}" type="slidenum">
              <a:rPr lang="en-US" altLang="en-US">
                <a:latin typeface="Arial" panose="020B0604020202020204" pitchFamily="34" charset="0"/>
              </a:rPr>
              <a:pPr/>
              <a:t>64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9862F105-12BE-4346-AE20-CB53C9EFCF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E33D7A94-1B48-B649-AFDB-52E4301FD8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232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928794" y="3690942"/>
            <a:ext cx="5475288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rgbClr val="7030A0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34" y="1500174"/>
            <a:ext cx="8077200" cy="682625"/>
          </a:xfrm>
        </p:spPr>
        <p:txBody>
          <a:bodyPr/>
          <a:lstStyle>
            <a:lvl1pPr algn="ctr">
              <a:defRPr sz="4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17" name="Rectangle 45"/>
          <p:cNvSpPr>
            <a:spLocks noChangeArrowheads="1"/>
          </p:cNvSpPr>
          <p:nvPr/>
        </p:nvSpPr>
        <p:spPr bwMode="gray">
          <a:xfrm>
            <a:off x="0" y="2409825"/>
            <a:ext cx="9144000" cy="257175"/>
          </a:xfrm>
          <a:prstGeom prst="rect">
            <a:avLst/>
          </a:prstGeom>
          <a:gradFill rotWithShape="1">
            <a:gsLst>
              <a:gs pos="0">
                <a:srgbClr val="00B050"/>
              </a:gs>
              <a:gs pos="39999">
                <a:srgbClr val="92D050"/>
              </a:gs>
              <a:gs pos="70000">
                <a:srgbClr val="CCFF99"/>
              </a:gs>
              <a:gs pos="88000">
                <a:srgbClr val="92D050"/>
              </a:gs>
              <a:gs pos="100000">
                <a:srgbClr val="00B050"/>
              </a:gs>
            </a:gsLst>
            <a:lin ang="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1" name="Freeform 68"/>
          <p:cNvSpPr>
            <a:spLocks/>
          </p:cNvSpPr>
          <p:nvPr/>
        </p:nvSpPr>
        <p:spPr bwMode="gray">
          <a:xfrm>
            <a:off x="-12700" y="-71462"/>
            <a:ext cx="9156700" cy="1857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67"/>
              </a:cxn>
              <a:cxn ang="0">
                <a:pos x="2104" y="448"/>
              </a:cxn>
              <a:cxn ang="0">
                <a:pos x="5768" y="848"/>
              </a:cxn>
              <a:cxn ang="0">
                <a:pos x="5760" y="8"/>
              </a:cxn>
              <a:cxn ang="0">
                <a:pos x="0" y="0"/>
              </a:cxn>
            </a:cxnLst>
            <a:rect l="0" t="0" r="r" b="b"/>
            <a:pathLst>
              <a:path w="5768" h="848">
                <a:moveTo>
                  <a:pt x="0" y="0"/>
                </a:moveTo>
                <a:lnTo>
                  <a:pt x="0" y="767"/>
                </a:lnTo>
                <a:cubicBezTo>
                  <a:pt x="72" y="760"/>
                  <a:pt x="879" y="496"/>
                  <a:pt x="2104" y="448"/>
                </a:cubicBezTo>
                <a:cubicBezTo>
                  <a:pt x="3330" y="401"/>
                  <a:pt x="4792" y="472"/>
                  <a:pt x="5768" y="848"/>
                </a:cubicBezTo>
                <a:lnTo>
                  <a:pt x="5760" y="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B050">
                  <a:lumMod val="79000"/>
                  <a:lumOff val="21000"/>
                </a:srgbClr>
              </a:gs>
              <a:gs pos="41000">
                <a:srgbClr val="92D050"/>
              </a:gs>
              <a:gs pos="70000">
                <a:srgbClr val="CCFF99"/>
              </a:gs>
              <a:gs pos="88000">
                <a:srgbClr val="00B050"/>
              </a:gs>
              <a:gs pos="100000">
                <a:srgbClr val="00B050"/>
              </a:gs>
            </a:gsLst>
            <a:lin ang="2700000" scaled="0"/>
            <a:tileRect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2" name="Rectangle 45"/>
          <p:cNvSpPr>
            <a:spLocks noChangeArrowheads="1"/>
          </p:cNvSpPr>
          <p:nvPr/>
        </p:nvSpPr>
        <p:spPr bwMode="gray">
          <a:xfrm>
            <a:off x="-32" y="2857496"/>
            <a:ext cx="9144000" cy="257175"/>
          </a:xfrm>
          <a:prstGeom prst="rect">
            <a:avLst/>
          </a:prstGeom>
          <a:gradFill rotWithShape="1">
            <a:gsLst>
              <a:gs pos="0">
                <a:srgbClr val="00B050"/>
              </a:gs>
              <a:gs pos="39999">
                <a:srgbClr val="92D050"/>
              </a:gs>
              <a:gs pos="70000">
                <a:srgbClr val="CCFF99"/>
              </a:gs>
              <a:gs pos="88000">
                <a:srgbClr val="92D050"/>
              </a:gs>
              <a:gs pos="100000">
                <a:srgbClr val="00B050"/>
              </a:gs>
            </a:gsLst>
            <a:lin ang="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3" name="Rectangle 45"/>
          <p:cNvSpPr>
            <a:spLocks noChangeArrowheads="1"/>
          </p:cNvSpPr>
          <p:nvPr/>
        </p:nvSpPr>
        <p:spPr bwMode="gray">
          <a:xfrm>
            <a:off x="-32" y="3314701"/>
            <a:ext cx="9144000" cy="257175"/>
          </a:xfrm>
          <a:prstGeom prst="rect">
            <a:avLst/>
          </a:prstGeom>
          <a:gradFill rotWithShape="1">
            <a:gsLst>
              <a:gs pos="0">
                <a:srgbClr val="00B050"/>
              </a:gs>
              <a:gs pos="39999">
                <a:srgbClr val="92D050"/>
              </a:gs>
              <a:gs pos="70000">
                <a:srgbClr val="CCFF99"/>
              </a:gs>
              <a:gs pos="88000">
                <a:srgbClr val="92D050"/>
              </a:gs>
              <a:gs pos="100000">
                <a:srgbClr val="00B050"/>
              </a:gs>
            </a:gsLst>
            <a:lin ang="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653136"/>
            <a:ext cx="936104" cy="95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53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6545"/>
            <a:ext cx="8229600" cy="563563"/>
          </a:xfrm>
        </p:spPr>
        <p:txBody>
          <a:bodyPr/>
          <a:lstStyle>
            <a:lvl1pPr algn="ctr">
              <a:defRPr sz="320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28736"/>
            <a:ext cx="8305800" cy="4819664"/>
          </a:xfrm>
        </p:spPr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defRPr>
            </a:lvl1pPr>
            <a:lvl2pPr>
              <a:defRPr sz="2400">
                <a:solidFill>
                  <a:schemeClr val="accent5">
                    <a:lumMod val="25000"/>
                  </a:schemeClr>
                </a:solidFill>
                <a:latin typeface="Arial Narrow" pitchFamily="34" charset="0"/>
              </a:defRPr>
            </a:lvl2pPr>
            <a:lvl3pPr>
              <a:defRPr sz="2000">
                <a:latin typeface="Arial Narrow" pitchFamily="34" charset="0"/>
              </a:defRPr>
            </a:lvl3pPr>
            <a:lvl4pPr>
              <a:defRPr sz="1800">
                <a:latin typeface="Arial Narrow" pitchFamily="34" charset="0"/>
              </a:defRPr>
            </a:lvl4pPr>
            <a:lvl5pPr>
              <a:defRPr sz="1800">
                <a:latin typeface="Arial Narrow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70265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7798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0767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0767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71042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9679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7145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8606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2000" y="6553200"/>
            <a:ext cx="18288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29200" y="6248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81400" y="6629400"/>
            <a:ext cx="2133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DFDFD-3394-46B5-A63C-26D9867611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63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436545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00196"/>
            <a:ext cx="8305800" cy="4814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68" name="Rectangle 44"/>
          <p:cNvSpPr>
            <a:spLocks noChangeArrowheads="1"/>
          </p:cNvSpPr>
          <p:nvPr/>
        </p:nvSpPr>
        <p:spPr bwMode="gray">
          <a:xfrm>
            <a:off x="0" y="1062038"/>
            <a:ext cx="9144000" cy="223822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39999">
                <a:srgbClr val="00B050"/>
              </a:gs>
              <a:gs pos="70000">
                <a:srgbClr val="CCFF99"/>
              </a:gs>
              <a:gs pos="88000">
                <a:srgbClr val="92D050"/>
              </a:gs>
              <a:gs pos="100000">
                <a:srgbClr val="00B050"/>
              </a:gs>
            </a:gsLst>
            <a:lin ang="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0" name="Freeform 68"/>
          <p:cNvSpPr>
            <a:spLocks/>
          </p:cNvSpPr>
          <p:nvPr/>
        </p:nvSpPr>
        <p:spPr bwMode="gray">
          <a:xfrm>
            <a:off x="-12700" y="-71462"/>
            <a:ext cx="9156700" cy="85725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67"/>
              </a:cxn>
              <a:cxn ang="0">
                <a:pos x="2104" y="448"/>
              </a:cxn>
              <a:cxn ang="0">
                <a:pos x="5768" y="848"/>
              </a:cxn>
              <a:cxn ang="0">
                <a:pos x="5760" y="8"/>
              </a:cxn>
              <a:cxn ang="0">
                <a:pos x="0" y="0"/>
              </a:cxn>
            </a:cxnLst>
            <a:rect l="0" t="0" r="r" b="b"/>
            <a:pathLst>
              <a:path w="5768" h="848">
                <a:moveTo>
                  <a:pt x="0" y="0"/>
                </a:moveTo>
                <a:lnTo>
                  <a:pt x="0" y="767"/>
                </a:lnTo>
                <a:cubicBezTo>
                  <a:pt x="72" y="760"/>
                  <a:pt x="879" y="496"/>
                  <a:pt x="2104" y="448"/>
                </a:cubicBezTo>
                <a:cubicBezTo>
                  <a:pt x="3330" y="401"/>
                  <a:pt x="4792" y="472"/>
                  <a:pt x="5768" y="848"/>
                </a:cubicBezTo>
                <a:lnTo>
                  <a:pt x="5760" y="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B050"/>
              </a:gs>
              <a:gs pos="39999">
                <a:srgbClr val="92D050"/>
              </a:gs>
              <a:gs pos="70000">
                <a:srgbClr val="92D050"/>
              </a:gs>
              <a:gs pos="88000">
                <a:srgbClr val="CCFF99"/>
              </a:gs>
              <a:gs pos="100000">
                <a:srgbClr val="00B050"/>
              </a:gs>
            </a:gsLst>
            <a:lin ang="0" scaled="0"/>
            <a:tileRect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462"/>
            <a:ext cx="936104" cy="95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615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5">
              <a:lumMod val="25000"/>
            </a:schemeClr>
          </a:solidFill>
          <a:latin typeface="Arial Narrow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eamstime.com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3733800"/>
            <a:ext cx="5475288" cy="77532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WEK O1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PROFIL MATA KULIAH</a:t>
            </a:r>
          </a:p>
        </p:txBody>
      </p:sp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500034" y="764704"/>
            <a:ext cx="8077200" cy="2160240"/>
          </a:xfrm>
        </p:spPr>
        <p:txBody>
          <a:bodyPr/>
          <a:lstStyle/>
          <a:p>
            <a:r>
              <a:rPr lang="en-US" dirty="0">
                <a:latin typeface="Batang" pitchFamily="18" charset="-127"/>
                <a:ea typeface="Batang" pitchFamily="18" charset="-127"/>
              </a:rPr>
              <a:t>AUDITING II</a:t>
            </a:r>
            <a:endParaRPr lang="en-US" altLang="en-US" b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373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2678E-3819-C544-A794-7D8BDD4C3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921" y="420841"/>
            <a:ext cx="8229600" cy="687915"/>
          </a:xfrm>
        </p:spPr>
        <p:txBody>
          <a:bodyPr/>
          <a:lstStyle/>
          <a:p>
            <a:pPr defTabSz="914305" fontAlgn="auto">
              <a:spcAft>
                <a:spcPts val="0"/>
              </a:spcAft>
              <a:defRPr/>
            </a:pPr>
            <a:r>
              <a:rPr lang="fr-FR" sz="3628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gency FB" pitchFamily="34" charset="0"/>
              </a:rPr>
              <a:t>AKTUALISASI INDIVIDU </a:t>
            </a:r>
            <a:endParaRPr lang="en-US" sz="3628" dirty="0"/>
          </a:p>
        </p:txBody>
      </p:sp>
      <p:sp>
        <p:nvSpPr>
          <p:cNvPr id="8194" name="Slide Number Placeholder 4">
            <a:extLst>
              <a:ext uri="{FF2B5EF4-FFF2-40B4-BE49-F238E27FC236}">
                <a16:creationId xmlns:a16="http://schemas.microsoft.com/office/drawing/2014/main" id="{39FC09CB-7311-584C-8F4F-23EB2EE51A8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124801" y="6245641"/>
            <a:ext cx="2894400" cy="475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673930" indent="-25920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36815" indent="-2073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451541" indent="-2073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866268" indent="-2073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280994" indent="-207363" defTabSz="40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695720" indent="-207363" defTabSz="40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10446" indent="-207363" defTabSz="40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525172" indent="-207363" defTabSz="40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fld id="{1C88A9DC-B407-BA4D-B2DA-AADF596BC808}" type="slidenum">
              <a:rPr lang="en-US" altLang="en-US"/>
              <a:pPr algn="ctr" eaLnBrk="1" hangingPunct="1">
                <a:defRPr/>
              </a:pPr>
              <a:t>10</a:t>
            </a:fld>
            <a:endParaRPr lang="en-US" altLang="en-US"/>
          </a:p>
        </p:txBody>
      </p:sp>
      <p:sp>
        <p:nvSpPr>
          <p:cNvPr id="74758" name="Line 11">
            <a:extLst>
              <a:ext uri="{FF2B5EF4-FFF2-40B4-BE49-F238E27FC236}">
                <a16:creationId xmlns:a16="http://schemas.microsoft.com/office/drawing/2014/main" id="{482D905A-BA8E-B648-823E-485EAE9204EF}"/>
              </a:ext>
            </a:extLst>
          </p:cNvPr>
          <p:cNvSpPr>
            <a:spLocks noChangeShapeType="1"/>
          </p:cNvSpPr>
          <p:nvPr/>
        </p:nvSpPr>
        <p:spPr bwMode="auto">
          <a:xfrm>
            <a:off x="2676135" y="2345087"/>
            <a:ext cx="514805" cy="1587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59" name="Line 12">
            <a:extLst>
              <a:ext uri="{FF2B5EF4-FFF2-40B4-BE49-F238E27FC236}">
                <a16:creationId xmlns:a16="http://schemas.microsoft.com/office/drawing/2014/main" id="{69442271-CC2C-994B-A10E-0A0A45E136E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64152" y="2345087"/>
            <a:ext cx="514805" cy="1587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0" name="Line 10">
            <a:extLst>
              <a:ext uri="{FF2B5EF4-FFF2-40B4-BE49-F238E27FC236}">
                <a16:creationId xmlns:a16="http://schemas.microsoft.com/office/drawing/2014/main" id="{66CFAD3F-C684-C344-9075-30B39374B0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14720" y="2924370"/>
            <a:ext cx="446276" cy="1064927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1" name="Line 9">
            <a:extLst>
              <a:ext uri="{FF2B5EF4-FFF2-40B4-BE49-F238E27FC236}">
                <a16:creationId xmlns:a16="http://schemas.microsoft.com/office/drawing/2014/main" id="{0405647F-3DA6-AB48-8350-3967A8EB36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77185" y="2952937"/>
            <a:ext cx="0" cy="1037947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2" name="Line 8">
            <a:extLst>
              <a:ext uri="{FF2B5EF4-FFF2-40B4-BE49-F238E27FC236}">
                <a16:creationId xmlns:a16="http://schemas.microsoft.com/office/drawing/2014/main" id="{C6FAD727-3D0F-834D-A224-18C3725B1A9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166345" y="2952937"/>
            <a:ext cx="889208" cy="1037947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3" name="Line 7">
            <a:extLst>
              <a:ext uri="{FF2B5EF4-FFF2-40B4-BE49-F238E27FC236}">
                <a16:creationId xmlns:a16="http://schemas.microsoft.com/office/drawing/2014/main" id="{9203EBD0-F8A6-AF40-8FF0-2F5D3EF1FAD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447147" y="2692657"/>
            <a:ext cx="2834769" cy="1482328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4" name="Line 6">
            <a:extLst>
              <a:ext uri="{FF2B5EF4-FFF2-40B4-BE49-F238E27FC236}">
                <a16:creationId xmlns:a16="http://schemas.microsoft.com/office/drawing/2014/main" id="{1EE42966-D591-E249-A8A3-3C4E3C7F260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53788" y="2864061"/>
            <a:ext cx="254059" cy="27139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5" name="Line 5">
            <a:extLst>
              <a:ext uri="{FF2B5EF4-FFF2-40B4-BE49-F238E27FC236}">
                <a16:creationId xmlns:a16="http://schemas.microsoft.com/office/drawing/2014/main" id="{1169AC15-5A99-764E-95BB-5930FCB3741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50590" y="2806926"/>
            <a:ext cx="254059" cy="276151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6" name="Line 4">
            <a:extLst>
              <a:ext uri="{FF2B5EF4-FFF2-40B4-BE49-F238E27FC236}">
                <a16:creationId xmlns:a16="http://schemas.microsoft.com/office/drawing/2014/main" id="{51BC260A-A57E-FA43-868A-592C8F4963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70026" y="3792500"/>
            <a:ext cx="0" cy="396769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7" name="Rectangle 17">
            <a:extLst>
              <a:ext uri="{FF2B5EF4-FFF2-40B4-BE49-F238E27FC236}">
                <a16:creationId xmlns:a16="http://schemas.microsoft.com/office/drawing/2014/main" id="{4EE840C6-362F-CE47-B7F6-3944A6941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175" y="2184793"/>
            <a:ext cx="1622972" cy="399943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sz="1996" dirty="0"/>
              <a:t>Individu</a:t>
            </a:r>
            <a:endParaRPr lang="en-US" sz="1996" dirty="0"/>
          </a:p>
        </p:txBody>
      </p:sp>
      <p:sp>
        <p:nvSpPr>
          <p:cNvPr id="74768" name="Rectangle 18">
            <a:extLst>
              <a:ext uri="{FF2B5EF4-FFF2-40B4-BE49-F238E27FC236}">
                <a16:creationId xmlns:a16="http://schemas.microsoft.com/office/drawing/2014/main" id="{F62E7E4B-CA85-9E42-B630-998290E91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0243" y="2061001"/>
            <a:ext cx="2301578" cy="70624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fr-FR" sz="1996" dirty="0" err="1"/>
              <a:t>Efektivitas</a:t>
            </a:r>
            <a:r>
              <a:rPr lang="fr-FR" sz="1996" dirty="0"/>
              <a:t> Individu</a:t>
            </a:r>
          </a:p>
          <a:p>
            <a:pPr algn="ctr" eaLnBrk="1" hangingPunct="1">
              <a:defRPr/>
            </a:pPr>
            <a:r>
              <a:rPr lang="fr-FR" sz="1996" dirty="0"/>
              <a:t>(</a:t>
            </a:r>
            <a:r>
              <a:rPr lang="fr-FR" sz="1996" dirty="0" err="1"/>
              <a:t>Usaha</a:t>
            </a:r>
            <a:r>
              <a:rPr lang="fr-FR" sz="1996" dirty="0"/>
              <a:t>)</a:t>
            </a:r>
            <a:endParaRPr lang="en-US" sz="1996" dirty="0"/>
          </a:p>
        </p:txBody>
      </p:sp>
      <p:sp>
        <p:nvSpPr>
          <p:cNvPr id="74769" name="Rectangle 19">
            <a:extLst>
              <a:ext uri="{FF2B5EF4-FFF2-40B4-BE49-F238E27FC236}">
                <a16:creationId xmlns:a16="http://schemas.microsoft.com/office/drawing/2014/main" id="{5F693EE2-B043-074D-B97B-B1F12E26E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8317" y="2140355"/>
            <a:ext cx="1679801" cy="399943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fr-FR" sz="1996" dirty="0" err="1"/>
              <a:t>Keberhasilan</a:t>
            </a:r>
            <a:endParaRPr lang="en-US" sz="1996" dirty="0"/>
          </a:p>
        </p:txBody>
      </p:sp>
      <p:sp>
        <p:nvSpPr>
          <p:cNvPr id="74770" name="Rectangle 21">
            <a:extLst>
              <a:ext uri="{FF2B5EF4-FFF2-40B4-BE49-F238E27FC236}">
                <a16:creationId xmlns:a16="http://schemas.microsoft.com/office/drawing/2014/main" id="{6AFFD32F-C9AA-134A-8F45-11CEF5C32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3788" y="3298919"/>
            <a:ext cx="2102676" cy="399943"/>
          </a:xfrm>
          <a:prstGeom prst="rect">
            <a:avLst/>
          </a:prstGeom>
          <a:solidFill>
            <a:srgbClr val="00B05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sz="1996" dirty="0" err="1"/>
              <a:t>Desain</a:t>
            </a:r>
            <a:r>
              <a:rPr lang="fr-FR" sz="1996" dirty="0"/>
              <a:t> </a:t>
            </a:r>
            <a:r>
              <a:rPr lang="fr-FR" sz="1996" dirty="0" err="1"/>
              <a:t>Harian</a:t>
            </a:r>
            <a:endParaRPr lang="en-US" sz="1996" dirty="0"/>
          </a:p>
        </p:txBody>
      </p:sp>
      <p:sp>
        <p:nvSpPr>
          <p:cNvPr id="74771" name="Rectangle 22">
            <a:extLst>
              <a:ext uri="{FF2B5EF4-FFF2-40B4-BE49-F238E27FC236}">
                <a16:creationId xmlns:a16="http://schemas.microsoft.com/office/drawing/2014/main" id="{F107B309-858E-9C49-922A-B20C2865A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3788" y="4282906"/>
            <a:ext cx="2102676" cy="399943"/>
          </a:xfrm>
          <a:prstGeom prst="rect">
            <a:avLst/>
          </a:prstGeom>
          <a:solidFill>
            <a:srgbClr val="0070C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sz="1996" dirty="0" err="1"/>
              <a:t>Motivasi</a:t>
            </a:r>
            <a:endParaRPr lang="en-US" sz="1996" dirty="0"/>
          </a:p>
        </p:txBody>
      </p:sp>
      <p:sp>
        <p:nvSpPr>
          <p:cNvPr id="74772" name="Rectangle 23">
            <a:extLst>
              <a:ext uri="{FF2B5EF4-FFF2-40B4-BE49-F238E27FC236}">
                <a16:creationId xmlns:a16="http://schemas.microsoft.com/office/drawing/2014/main" id="{E7FE9173-B45D-914A-A31A-39C28DC39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3480" y="4168636"/>
            <a:ext cx="1256926" cy="650701"/>
          </a:xfrm>
          <a:prstGeom prst="rect">
            <a:avLst/>
          </a:prstGeom>
          <a:solidFill>
            <a:srgbClr val="FF99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sz="3628" b="1" dirty="0" err="1"/>
              <a:t>Nilai</a:t>
            </a:r>
            <a:endParaRPr lang="en-US" sz="3628" b="1" dirty="0"/>
          </a:p>
        </p:txBody>
      </p:sp>
      <p:sp>
        <p:nvSpPr>
          <p:cNvPr id="74773" name="Rectangle 26">
            <a:extLst>
              <a:ext uri="{FF2B5EF4-FFF2-40B4-BE49-F238E27FC236}">
                <a16:creationId xmlns:a16="http://schemas.microsoft.com/office/drawing/2014/main" id="{F075AAF9-4B0C-A944-9C04-768D20198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41" y="4292428"/>
            <a:ext cx="1213468" cy="399943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sz="1996" dirty="0" err="1"/>
              <a:t>Persepsi</a:t>
            </a:r>
            <a:endParaRPr lang="en-US" sz="1996" dirty="0"/>
          </a:p>
        </p:txBody>
      </p:sp>
      <p:sp>
        <p:nvSpPr>
          <p:cNvPr id="74774" name="Rectangle 27">
            <a:extLst>
              <a:ext uri="{FF2B5EF4-FFF2-40B4-BE49-F238E27FC236}">
                <a16:creationId xmlns:a16="http://schemas.microsoft.com/office/drawing/2014/main" id="{2F94BC6E-4BCD-1E45-9CB2-377480224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1196" y="4292428"/>
            <a:ext cx="1231854" cy="399943"/>
          </a:xfrm>
          <a:prstGeom prst="rect">
            <a:avLst/>
          </a:prstGeom>
          <a:solidFill>
            <a:srgbClr val="7030A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sz="1996" dirty="0" err="1"/>
              <a:t>Sifat</a:t>
            </a:r>
            <a:endParaRPr lang="en-US" sz="1996" dirty="0"/>
          </a:p>
        </p:txBody>
      </p:sp>
    </p:spTree>
    <p:extLst>
      <p:ext uri="{BB962C8B-B14F-4D97-AF65-F5344CB8AC3E}">
        <p14:creationId xmlns:p14="http://schemas.microsoft.com/office/powerpoint/2010/main" val="39806825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4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4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4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4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74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4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74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7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74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74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74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7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8" grpId="0" animBg="1"/>
      <p:bldP spid="74759" grpId="0" animBg="1"/>
      <p:bldP spid="74760" grpId="0" animBg="1"/>
      <p:bldP spid="74761" grpId="0" animBg="1"/>
      <p:bldP spid="74762" grpId="0" animBg="1"/>
      <p:bldP spid="74763" grpId="0" animBg="1"/>
      <p:bldP spid="74764" grpId="0" animBg="1"/>
      <p:bldP spid="74765" grpId="0" animBg="1"/>
      <p:bldP spid="74766" grpId="0" animBg="1"/>
      <p:bldP spid="74767" grpId="0" animBg="1"/>
      <p:bldP spid="74768" grpId="0" animBg="1"/>
      <p:bldP spid="74769" grpId="0" animBg="1"/>
      <p:bldP spid="74770" grpId="0" animBg="1"/>
      <p:bldP spid="74771" grpId="0" animBg="1"/>
      <p:bldP spid="74772" grpId="0" animBg="1"/>
      <p:bldP spid="74773" grpId="0" animBg="1"/>
      <p:bldP spid="7477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E69A0D3F-407B-034E-AE7C-B54754FC7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281" y="456841"/>
            <a:ext cx="8229600" cy="595895"/>
          </a:xfrm>
        </p:spPr>
        <p:txBody>
          <a:bodyPr/>
          <a:lstStyle/>
          <a:p>
            <a:pPr defTabSz="914305" fontAlgn="auto">
              <a:spcAft>
                <a:spcPts val="0"/>
              </a:spcAft>
              <a:defRPr/>
            </a:pPr>
            <a:r>
              <a:rPr lang="en-US" altLang="en-US" sz="3599" dirty="0" err="1">
                <a:solidFill>
                  <a:srgbClr val="002060"/>
                </a:solidFill>
                <a:latin typeface="Agency FB" charset="0"/>
              </a:rPr>
              <a:t>Kecerdasan</a:t>
            </a:r>
            <a:r>
              <a:rPr lang="en-US" altLang="en-US" sz="3599" dirty="0">
                <a:solidFill>
                  <a:srgbClr val="002060"/>
                </a:solidFill>
                <a:latin typeface="Agency FB" charset="0"/>
              </a:rPr>
              <a:t> </a:t>
            </a:r>
            <a:r>
              <a:rPr lang="en-US" altLang="en-US" sz="3599" dirty="0" err="1">
                <a:solidFill>
                  <a:srgbClr val="002060"/>
                </a:solidFill>
                <a:latin typeface="Agency FB" charset="0"/>
              </a:rPr>
              <a:t>Emosi</a:t>
            </a:r>
            <a:endParaRPr lang="en-US" altLang="en-US" sz="3599" dirty="0">
              <a:solidFill>
                <a:srgbClr val="002060"/>
              </a:solidFill>
              <a:latin typeface="Agency FB" charset="0"/>
            </a:endParaRPr>
          </a:p>
        </p:txBody>
      </p:sp>
      <p:sp>
        <p:nvSpPr>
          <p:cNvPr id="26627" name="Rectangle 1">
            <a:extLst>
              <a:ext uri="{FF2B5EF4-FFF2-40B4-BE49-F238E27FC236}">
                <a16:creationId xmlns:a16="http://schemas.microsoft.com/office/drawing/2014/main" id="{600A8818-454E-D947-BE80-AECC90927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81" y="6167057"/>
            <a:ext cx="8457120" cy="64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err="1">
                <a:solidFill>
                  <a:srgbClr val="FFC000"/>
                </a:solidFill>
              </a:rPr>
              <a:t>Menurut</a:t>
            </a:r>
            <a:r>
              <a:rPr lang="en-US" altLang="en-US" dirty="0">
                <a:solidFill>
                  <a:srgbClr val="FFC000"/>
                </a:solidFill>
              </a:rPr>
              <a:t> Daniel Goleman </a:t>
            </a:r>
            <a:r>
              <a:rPr lang="en-US" altLang="en-US" dirty="0" err="1">
                <a:solidFill>
                  <a:srgbClr val="FFC000"/>
                </a:solidFill>
              </a:rPr>
              <a:t>dalam</a:t>
            </a:r>
            <a:r>
              <a:rPr lang="en-US" altLang="en-US" dirty="0">
                <a:solidFill>
                  <a:srgbClr val="FFC000"/>
                </a:solidFill>
              </a:rPr>
              <a:t> </a:t>
            </a:r>
            <a:r>
              <a:rPr lang="en-US" altLang="en-US" dirty="0" err="1">
                <a:solidFill>
                  <a:srgbClr val="FFC000"/>
                </a:solidFill>
              </a:rPr>
              <a:t>bukunya</a:t>
            </a:r>
            <a:r>
              <a:rPr lang="en-US" altLang="en-US" dirty="0">
                <a:solidFill>
                  <a:srgbClr val="FFC000"/>
                </a:solidFill>
              </a:rPr>
              <a:t> </a:t>
            </a:r>
            <a:r>
              <a:rPr lang="en-US" altLang="en-US" dirty="0" err="1">
                <a:solidFill>
                  <a:srgbClr val="FFC000"/>
                </a:solidFill>
              </a:rPr>
              <a:t>Kecerdasan</a:t>
            </a:r>
            <a:r>
              <a:rPr lang="en-US" altLang="en-US" dirty="0">
                <a:solidFill>
                  <a:srgbClr val="FFC000"/>
                </a:solidFill>
              </a:rPr>
              <a:t> </a:t>
            </a:r>
            <a:r>
              <a:rPr lang="en-US" altLang="en-US" dirty="0" err="1">
                <a:solidFill>
                  <a:srgbClr val="FFC000"/>
                </a:solidFill>
              </a:rPr>
              <a:t>Emosional</a:t>
            </a:r>
            <a:r>
              <a:rPr lang="en-US" altLang="en-US" dirty="0">
                <a:solidFill>
                  <a:srgbClr val="FFC000"/>
                </a:solidFill>
              </a:rPr>
              <a:t>, </a:t>
            </a:r>
            <a:r>
              <a:rPr lang="en-US" altLang="en-US" dirty="0" err="1">
                <a:solidFill>
                  <a:srgbClr val="FFC000"/>
                </a:solidFill>
              </a:rPr>
              <a:t>semua</a:t>
            </a:r>
            <a:r>
              <a:rPr lang="en-US" altLang="en-US" dirty="0">
                <a:solidFill>
                  <a:srgbClr val="FFC000"/>
                </a:solidFill>
              </a:rPr>
              <a:t> </a:t>
            </a:r>
            <a:r>
              <a:rPr lang="en-US" altLang="en-US" dirty="0" err="1">
                <a:solidFill>
                  <a:srgbClr val="FFC000"/>
                </a:solidFill>
              </a:rPr>
              <a:t>emosi</a:t>
            </a:r>
            <a:r>
              <a:rPr lang="en-US" altLang="en-US" dirty="0">
                <a:solidFill>
                  <a:srgbClr val="FFC000"/>
                </a:solidFill>
              </a:rPr>
              <a:t> (2002:7)</a:t>
            </a:r>
            <a:endParaRPr lang="en-US" altLang="en-US" i="1" dirty="0">
              <a:solidFill>
                <a:srgbClr val="FFC000"/>
              </a:solidFill>
              <a:latin typeface="Britannic Bold" panose="020B0903060703020204" pitchFamily="34" charset="77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2FE3F59-DB0A-D74A-9AF3-B3E22BE83A13}"/>
              </a:ext>
            </a:extLst>
          </p:cNvPr>
          <p:cNvSpPr txBox="1">
            <a:spLocks/>
          </p:cNvSpPr>
          <p:nvPr/>
        </p:nvSpPr>
        <p:spPr>
          <a:xfrm>
            <a:off x="111637" y="1340767"/>
            <a:ext cx="8844408" cy="4826289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1007943" fontAlgn="auto">
              <a:spcBef>
                <a:spcPts val="1102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4400" kern="0" dirty="0" err="1">
                <a:solidFill>
                  <a:srgbClr val="002060"/>
                </a:solidFill>
                <a:latin typeface="Brush Script MT" charset="0"/>
              </a:rPr>
              <a:t>Kecerdasan</a:t>
            </a:r>
            <a:r>
              <a:rPr lang="en-US" altLang="en-US" sz="4400" kern="0" dirty="0">
                <a:solidFill>
                  <a:srgbClr val="002060"/>
                </a:solidFill>
                <a:latin typeface="Brush Script MT" charset="0"/>
              </a:rPr>
              <a:t> </a:t>
            </a:r>
            <a:r>
              <a:rPr lang="en-US" altLang="en-US" sz="4400" kern="0" dirty="0" err="1">
                <a:solidFill>
                  <a:srgbClr val="002060"/>
                </a:solidFill>
                <a:latin typeface="Brush Script MT" charset="0"/>
              </a:rPr>
              <a:t>Emosi</a:t>
            </a:r>
            <a:r>
              <a:rPr lang="en-US" altLang="en-US" sz="4400" kern="0" dirty="0">
                <a:solidFill>
                  <a:srgbClr val="002060"/>
                </a:solidFill>
                <a:latin typeface="Brush Script MT" charset="0"/>
              </a:rPr>
              <a:t> </a:t>
            </a:r>
            <a:r>
              <a:rPr lang="en-US" altLang="en-US" sz="4400" kern="0" dirty="0" err="1">
                <a:solidFill>
                  <a:srgbClr val="002060"/>
                </a:solidFill>
                <a:latin typeface="Brush Script MT" charset="0"/>
              </a:rPr>
              <a:t>adalah</a:t>
            </a:r>
            <a:r>
              <a:rPr lang="en-US" altLang="en-US" sz="4400" kern="0" dirty="0">
                <a:solidFill>
                  <a:srgbClr val="002060"/>
                </a:solidFill>
                <a:latin typeface="Brush Script MT" charset="0"/>
              </a:rPr>
              <a:t> </a:t>
            </a:r>
            <a:r>
              <a:rPr lang="en-US" altLang="en-US" sz="4400" kern="0" dirty="0" err="1">
                <a:solidFill>
                  <a:srgbClr val="002060"/>
                </a:solidFill>
                <a:latin typeface="Brush Script MT" charset="0"/>
              </a:rPr>
              <a:t>kemampuan</a:t>
            </a:r>
            <a:r>
              <a:rPr lang="en-US" altLang="en-US" sz="4400" kern="0" dirty="0">
                <a:solidFill>
                  <a:srgbClr val="002060"/>
                </a:solidFill>
                <a:latin typeface="Brush Script MT" charset="0"/>
              </a:rPr>
              <a:t> </a:t>
            </a:r>
            <a:r>
              <a:rPr lang="en-US" altLang="en-US" sz="4400" kern="0" dirty="0" err="1">
                <a:solidFill>
                  <a:srgbClr val="002060"/>
                </a:solidFill>
                <a:latin typeface="Brush Script MT" charset="0"/>
              </a:rPr>
              <a:t>seseorang</a:t>
            </a:r>
            <a:r>
              <a:rPr lang="en-US" altLang="en-US" sz="4400" kern="0" dirty="0">
                <a:solidFill>
                  <a:srgbClr val="002060"/>
                </a:solidFill>
                <a:latin typeface="Brush Script MT" charset="0"/>
              </a:rPr>
              <a:t> </a:t>
            </a:r>
            <a:r>
              <a:rPr lang="en-US" altLang="en-US" sz="4400" kern="0" dirty="0" err="1">
                <a:solidFill>
                  <a:srgbClr val="002060"/>
                </a:solidFill>
                <a:latin typeface="Brush Script MT" charset="0"/>
              </a:rPr>
              <a:t>untuk</a:t>
            </a:r>
            <a:r>
              <a:rPr lang="en-US" altLang="en-US" sz="4400" kern="0" dirty="0">
                <a:solidFill>
                  <a:srgbClr val="002060"/>
                </a:solidFill>
                <a:latin typeface="Brush Script MT" charset="0"/>
              </a:rPr>
              <a:t> </a:t>
            </a:r>
            <a:r>
              <a:rPr lang="en-US" altLang="en-US" sz="4400" kern="0" dirty="0" err="1">
                <a:solidFill>
                  <a:srgbClr val="002060"/>
                </a:solidFill>
                <a:latin typeface="Brush Script MT" charset="0"/>
              </a:rPr>
              <a:t>memahami</a:t>
            </a:r>
            <a:r>
              <a:rPr lang="en-US" altLang="en-US" sz="4400" kern="0" dirty="0">
                <a:solidFill>
                  <a:srgbClr val="002060"/>
                </a:solidFill>
                <a:latin typeface="Brush Script MT" charset="0"/>
              </a:rPr>
              <a:t> </a:t>
            </a:r>
            <a:r>
              <a:rPr lang="en-US" altLang="en-US" sz="4400" kern="0" dirty="0" err="1">
                <a:solidFill>
                  <a:srgbClr val="002060"/>
                </a:solidFill>
                <a:latin typeface="Brush Script MT" charset="0"/>
              </a:rPr>
              <a:t>serta</a:t>
            </a:r>
            <a:r>
              <a:rPr lang="en-US" altLang="en-US" sz="4400" kern="0" dirty="0">
                <a:solidFill>
                  <a:srgbClr val="002060"/>
                </a:solidFill>
                <a:latin typeface="Brush Script MT" charset="0"/>
              </a:rPr>
              <a:t> </a:t>
            </a:r>
            <a:r>
              <a:rPr lang="en-US" altLang="en-US" sz="4400" kern="0" dirty="0" err="1">
                <a:solidFill>
                  <a:srgbClr val="002060"/>
                </a:solidFill>
                <a:latin typeface="Brush Script MT" charset="0"/>
              </a:rPr>
              <a:t>mengatur</a:t>
            </a:r>
            <a:r>
              <a:rPr lang="en-US" altLang="en-US" sz="4400" kern="0" dirty="0">
                <a:solidFill>
                  <a:srgbClr val="002060"/>
                </a:solidFill>
                <a:latin typeface="Brush Script MT" charset="0"/>
              </a:rPr>
              <a:t> </a:t>
            </a:r>
            <a:r>
              <a:rPr lang="en-US" altLang="en-US" sz="4400" kern="0" dirty="0" err="1">
                <a:solidFill>
                  <a:srgbClr val="002060"/>
                </a:solidFill>
                <a:latin typeface="Brush Script MT" charset="0"/>
              </a:rPr>
              <a:t>suasana</a:t>
            </a:r>
            <a:r>
              <a:rPr lang="en-US" altLang="en-US" sz="4400" kern="0" dirty="0">
                <a:solidFill>
                  <a:srgbClr val="002060"/>
                </a:solidFill>
                <a:latin typeface="Brush Script MT" charset="0"/>
              </a:rPr>
              <a:t> </a:t>
            </a:r>
            <a:r>
              <a:rPr lang="en-US" altLang="en-US" sz="4400" kern="0" dirty="0" err="1">
                <a:solidFill>
                  <a:srgbClr val="002060"/>
                </a:solidFill>
                <a:latin typeface="Brush Script MT" charset="0"/>
              </a:rPr>
              <a:t>hati</a:t>
            </a:r>
            <a:r>
              <a:rPr lang="en-US" altLang="en-US" sz="4400" kern="0" dirty="0">
                <a:solidFill>
                  <a:srgbClr val="002060"/>
                </a:solidFill>
                <a:latin typeface="Brush Script MT" charset="0"/>
              </a:rPr>
              <a:t> agar </a:t>
            </a:r>
            <a:r>
              <a:rPr lang="en-US" altLang="en-US" sz="4400" kern="0" dirty="0" err="1">
                <a:solidFill>
                  <a:srgbClr val="002060"/>
                </a:solidFill>
                <a:latin typeface="Brush Script MT" charset="0"/>
              </a:rPr>
              <a:t>tidak</a:t>
            </a:r>
            <a:r>
              <a:rPr lang="en-US" altLang="en-US" sz="4400" kern="0" dirty="0">
                <a:solidFill>
                  <a:srgbClr val="002060"/>
                </a:solidFill>
                <a:latin typeface="Brush Script MT" charset="0"/>
              </a:rPr>
              <a:t> </a:t>
            </a:r>
            <a:r>
              <a:rPr lang="en-US" altLang="en-US" sz="4400" kern="0" dirty="0" err="1">
                <a:solidFill>
                  <a:srgbClr val="002060"/>
                </a:solidFill>
                <a:latin typeface="Brush Script MT" charset="0"/>
              </a:rPr>
              <a:t>melumpuhkan</a:t>
            </a:r>
            <a:r>
              <a:rPr lang="en-US" altLang="en-US" sz="4400" kern="0" dirty="0">
                <a:solidFill>
                  <a:srgbClr val="002060"/>
                </a:solidFill>
                <a:latin typeface="Brush Script MT" charset="0"/>
              </a:rPr>
              <a:t> </a:t>
            </a:r>
            <a:r>
              <a:rPr lang="en-US" altLang="en-US" sz="4400" kern="0" dirty="0" err="1">
                <a:solidFill>
                  <a:srgbClr val="002060"/>
                </a:solidFill>
                <a:latin typeface="Brush Script MT" charset="0"/>
              </a:rPr>
              <a:t>kejernihan</a:t>
            </a:r>
            <a:r>
              <a:rPr lang="en-US" altLang="en-US" sz="4400" kern="0" dirty="0">
                <a:solidFill>
                  <a:srgbClr val="002060"/>
                </a:solidFill>
                <a:latin typeface="Brush Script MT" charset="0"/>
              </a:rPr>
              <a:t> </a:t>
            </a:r>
            <a:r>
              <a:rPr lang="en-US" altLang="en-US" sz="4400" kern="0" dirty="0" err="1">
                <a:solidFill>
                  <a:srgbClr val="002060"/>
                </a:solidFill>
                <a:latin typeface="Brush Script MT" charset="0"/>
              </a:rPr>
              <a:t>berfikir</a:t>
            </a:r>
            <a:r>
              <a:rPr lang="en-US" altLang="en-US" sz="4400" kern="0" dirty="0">
                <a:solidFill>
                  <a:srgbClr val="002060"/>
                </a:solidFill>
                <a:latin typeface="Brush Script MT" charset="0"/>
              </a:rPr>
              <a:t> </a:t>
            </a:r>
            <a:r>
              <a:rPr lang="en-US" altLang="en-US" sz="4400" kern="0" dirty="0" err="1">
                <a:solidFill>
                  <a:srgbClr val="002060"/>
                </a:solidFill>
                <a:latin typeface="Brush Script MT" charset="0"/>
              </a:rPr>
              <a:t>otak</a:t>
            </a:r>
            <a:r>
              <a:rPr lang="en-US" altLang="en-US" sz="4400" kern="0" dirty="0">
                <a:solidFill>
                  <a:srgbClr val="002060"/>
                </a:solidFill>
                <a:latin typeface="Brush Script MT" charset="0"/>
              </a:rPr>
              <a:t> </a:t>
            </a:r>
            <a:r>
              <a:rPr lang="en-US" altLang="en-US" sz="4400" kern="0" dirty="0" err="1">
                <a:solidFill>
                  <a:srgbClr val="002060"/>
                </a:solidFill>
                <a:latin typeface="Brush Script MT" charset="0"/>
              </a:rPr>
              <a:t>rasional</a:t>
            </a:r>
            <a:r>
              <a:rPr lang="en-US" altLang="en-US" sz="4400" kern="0" dirty="0">
                <a:solidFill>
                  <a:srgbClr val="002060"/>
                </a:solidFill>
                <a:latin typeface="Brush Script MT" charset="0"/>
              </a:rPr>
              <a:t>, </a:t>
            </a:r>
            <a:r>
              <a:rPr lang="en-US" altLang="en-US" sz="4400" kern="0" dirty="0" err="1">
                <a:solidFill>
                  <a:srgbClr val="002060"/>
                </a:solidFill>
                <a:latin typeface="Brush Script MT" charset="0"/>
              </a:rPr>
              <a:t>tetapi</a:t>
            </a:r>
            <a:r>
              <a:rPr lang="en-US" altLang="en-US" sz="4400" kern="0" dirty="0">
                <a:solidFill>
                  <a:srgbClr val="002060"/>
                </a:solidFill>
                <a:latin typeface="Brush Script MT" charset="0"/>
              </a:rPr>
              <a:t> </a:t>
            </a:r>
            <a:r>
              <a:rPr lang="en-US" altLang="en-US" sz="4400" kern="0" dirty="0" err="1">
                <a:solidFill>
                  <a:srgbClr val="002060"/>
                </a:solidFill>
                <a:latin typeface="Brush Script MT" charset="0"/>
              </a:rPr>
              <a:t>mampu</a:t>
            </a:r>
            <a:r>
              <a:rPr lang="en-US" altLang="en-US" sz="4400" kern="0" dirty="0">
                <a:solidFill>
                  <a:srgbClr val="002060"/>
                </a:solidFill>
                <a:latin typeface="Brush Script MT" charset="0"/>
              </a:rPr>
              <a:t> </a:t>
            </a:r>
            <a:r>
              <a:rPr lang="en-US" altLang="en-US" sz="4400" kern="0" dirty="0" err="1">
                <a:solidFill>
                  <a:srgbClr val="002060"/>
                </a:solidFill>
                <a:latin typeface="Brush Script MT" charset="0"/>
              </a:rPr>
              <a:t>menampilkan</a:t>
            </a:r>
            <a:r>
              <a:rPr lang="en-US" altLang="en-US" sz="4400" kern="0" dirty="0">
                <a:solidFill>
                  <a:srgbClr val="002060"/>
                </a:solidFill>
                <a:latin typeface="Brush Script MT" charset="0"/>
              </a:rPr>
              <a:t> </a:t>
            </a:r>
            <a:r>
              <a:rPr lang="en-US" altLang="en-US" sz="4400" kern="0" dirty="0" err="1">
                <a:solidFill>
                  <a:srgbClr val="002060"/>
                </a:solidFill>
                <a:latin typeface="Brush Script MT" charset="0"/>
              </a:rPr>
              <a:t>beberapa</a:t>
            </a:r>
            <a:r>
              <a:rPr lang="en-US" altLang="en-US" sz="4400" kern="0" dirty="0">
                <a:solidFill>
                  <a:srgbClr val="002060"/>
                </a:solidFill>
                <a:latin typeface="Brush Script MT" charset="0"/>
              </a:rPr>
              <a:t> </a:t>
            </a:r>
            <a:r>
              <a:rPr lang="en-US" altLang="en-US" sz="4400" kern="0" dirty="0" err="1">
                <a:solidFill>
                  <a:srgbClr val="002060"/>
                </a:solidFill>
                <a:latin typeface="Brush Script MT" charset="0"/>
              </a:rPr>
              <a:t>kecakapan</a:t>
            </a:r>
            <a:r>
              <a:rPr lang="en-US" altLang="en-US" sz="4400" kern="0" dirty="0">
                <a:solidFill>
                  <a:srgbClr val="002060"/>
                </a:solidFill>
                <a:latin typeface="Brush Script MT" charset="0"/>
              </a:rPr>
              <a:t>, </a:t>
            </a:r>
            <a:r>
              <a:rPr lang="en-US" altLang="en-US" sz="4400" kern="0" dirty="0" err="1">
                <a:solidFill>
                  <a:srgbClr val="002060"/>
                </a:solidFill>
                <a:latin typeface="Brush Script MT" charset="0"/>
              </a:rPr>
              <a:t>baik</a:t>
            </a:r>
            <a:r>
              <a:rPr lang="en-US" altLang="en-US" sz="4400" kern="0" dirty="0">
                <a:solidFill>
                  <a:srgbClr val="002060"/>
                </a:solidFill>
                <a:latin typeface="Brush Script MT" charset="0"/>
              </a:rPr>
              <a:t> </a:t>
            </a:r>
            <a:r>
              <a:rPr lang="en-US" altLang="en-US" sz="4400" kern="0" dirty="0" err="1">
                <a:solidFill>
                  <a:srgbClr val="002060"/>
                </a:solidFill>
                <a:latin typeface="Brush Script MT" charset="0"/>
              </a:rPr>
              <a:t>kecakapan</a:t>
            </a:r>
            <a:r>
              <a:rPr lang="en-US" altLang="en-US" sz="4400" kern="0" dirty="0">
                <a:solidFill>
                  <a:srgbClr val="002060"/>
                </a:solidFill>
                <a:latin typeface="Brush Script MT" charset="0"/>
              </a:rPr>
              <a:t> </a:t>
            </a:r>
            <a:r>
              <a:rPr lang="en-US" altLang="en-US" sz="4400" kern="0" dirty="0" err="1">
                <a:solidFill>
                  <a:srgbClr val="002060"/>
                </a:solidFill>
                <a:latin typeface="Brush Script MT" charset="0"/>
              </a:rPr>
              <a:t>pribadi</a:t>
            </a:r>
            <a:r>
              <a:rPr lang="en-US" altLang="en-US" sz="4400" kern="0" dirty="0">
                <a:solidFill>
                  <a:srgbClr val="002060"/>
                </a:solidFill>
                <a:latin typeface="Brush Script MT" charset="0"/>
              </a:rPr>
              <a:t> </a:t>
            </a:r>
            <a:r>
              <a:rPr lang="en-US" altLang="en-US" sz="4400" kern="0" dirty="0" err="1">
                <a:solidFill>
                  <a:srgbClr val="002060"/>
                </a:solidFill>
                <a:latin typeface="Brush Script MT" charset="0"/>
              </a:rPr>
              <a:t>maupun</a:t>
            </a:r>
            <a:r>
              <a:rPr lang="en-US" altLang="en-US" sz="4400" kern="0" dirty="0">
                <a:solidFill>
                  <a:srgbClr val="002060"/>
                </a:solidFill>
                <a:latin typeface="Brush Script MT" charset="0"/>
              </a:rPr>
              <a:t> </a:t>
            </a:r>
            <a:r>
              <a:rPr lang="en-US" altLang="en-US" sz="4400" kern="0" dirty="0" err="1">
                <a:solidFill>
                  <a:srgbClr val="002060"/>
                </a:solidFill>
                <a:latin typeface="Brush Script MT" charset="0"/>
              </a:rPr>
              <a:t>kecakapan</a:t>
            </a:r>
            <a:r>
              <a:rPr lang="en-US" altLang="en-US" sz="4400" kern="0" dirty="0">
                <a:solidFill>
                  <a:srgbClr val="002060"/>
                </a:solidFill>
                <a:latin typeface="Brush Script MT" charset="0"/>
              </a:rPr>
              <a:t> </a:t>
            </a:r>
            <a:r>
              <a:rPr lang="en-US" altLang="en-US" sz="4400" kern="0" dirty="0" err="1">
                <a:solidFill>
                  <a:srgbClr val="002060"/>
                </a:solidFill>
                <a:latin typeface="Brush Script MT" charset="0"/>
              </a:rPr>
              <a:t>antar</a:t>
            </a:r>
            <a:r>
              <a:rPr lang="en-US" altLang="en-US" sz="4400" kern="0" dirty="0">
                <a:solidFill>
                  <a:srgbClr val="002060"/>
                </a:solidFill>
                <a:latin typeface="Brush Script MT" charset="0"/>
              </a:rPr>
              <a:t> </a:t>
            </a:r>
            <a:r>
              <a:rPr lang="en-US" altLang="en-US" sz="4400" kern="0" dirty="0" err="1">
                <a:solidFill>
                  <a:srgbClr val="002060"/>
                </a:solidFill>
                <a:latin typeface="Brush Script MT" charset="0"/>
              </a:rPr>
              <a:t>pribadi</a:t>
            </a:r>
            <a:r>
              <a:rPr lang="en-US" altLang="en-US" sz="4400" kern="0" dirty="0">
                <a:solidFill>
                  <a:srgbClr val="002060"/>
                </a:solidFill>
                <a:latin typeface="Brush Script MT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47402120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Latar</a:t>
            </a:r>
            <a:r>
              <a:rPr lang="en-US" dirty="0"/>
              <a:t> </a:t>
            </a:r>
            <a:r>
              <a:rPr lang="en-US" dirty="0" err="1"/>
              <a:t>Belakang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Kuliah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73216"/>
            <a:ext cx="8305800" cy="1080120"/>
          </a:xfrm>
        </p:spPr>
        <p:txBody>
          <a:bodyPr/>
          <a:lstStyle/>
          <a:p>
            <a:pPr marL="0" indent="0" algn="ctr">
              <a:buNone/>
            </a:pPr>
            <a:r>
              <a:rPr lang="en-GB" sz="5400" dirty="0" err="1"/>
              <a:t>Pertumbuhan</a:t>
            </a:r>
            <a:r>
              <a:rPr lang="en-GB" sz="5400" dirty="0"/>
              <a:t> </a:t>
            </a:r>
            <a:r>
              <a:rPr lang="en-GB" sz="5400" dirty="0" err="1"/>
              <a:t>organisasi</a:t>
            </a:r>
            <a:r>
              <a:rPr lang="en-GB" sz="5400" dirty="0"/>
              <a:t>.</a:t>
            </a:r>
            <a:endParaRPr lang="en-US" sz="5400" dirty="0"/>
          </a:p>
        </p:txBody>
      </p:sp>
      <p:pic>
        <p:nvPicPr>
          <p:cNvPr id="3074" name="Picture 2" descr="mage result for evaluasi kiner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1340768"/>
            <a:ext cx="5365757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83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Latar</a:t>
            </a:r>
            <a:r>
              <a:rPr lang="en-US" dirty="0"/>
              <a:t> </a:t>
            </a:r>
            <a:r>
              <a:rPr lang="en-US" dirty="0" err="1"/>
              <a:t>Belakang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Kuliah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012085"/>
            <a:ext cx="8305800" cy="1236314"/>
          </a:xfrm>
        </p:spPr>
        <p:txBody>
          <a:bodyPr/>
          <a:lstStyle/>
          <a:p>
            <a:pPr marL="0" indent="0" algn="ctr">
              <a:buNone/>
            </a:pPr>
            <a:r>
              <a:rPr lang="en-GB" sz="4000" b="1" dirty="0" err="1"/>
              <a:t>Pengelolaan</a:t>
            </a:r>
            <a:r>
              <a:rPr lang="en-GB" sz="4000" b="1" dirty="0"/>
              <a:t> </a:t>
            </a:r>
            <a:r>
              <a:rPr lang="en-GB" sz="4000" b="1" dirty="0" err="1"/>
              <a:t>Keuangan</a:t>
            </a:r>
            <a:r>
              <a:rPr lang="en-GB" sz="4000" b="1" dirty="0"/>
              <a:t> </a:t>
            </a:r>
            <a:r>
              <a:rPr lang="en-GB" sz="4000" b="1" dirty="0" err="1"/>
              <a:t>Semakin</a:t>
            </a:r>
            <a:r>
              <a:rPr lang="en-GB" sz="4000" b="1" dirty="0"/>
              <a:t> </a:t>
            </a:r>
            <a:r>
              <a:rPr lang="en-GB" sz="4000" b="1" dirty="0" err="1"/>
              <a:t>Komplek</a:t>
            </a:r>
            <a:r>
              <a:rPr lang="en-GB" sz="4000" b="1" dirty="0"/>
              <a:t>.</a:t>
            </a:r>
            <a:endParaRPr lang="en-US" sz="4000" b="1" dirty="0"/>
          </a:p>
        </p:txBody>
      </p:sp>
      <p:pic>
        <p:nvPicPr>
          <p:cNvPr id="2050" name="Picture 2" descr="mage result for perencanaan dan pengendal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66770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958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Latarbelakang</a:t>
            </a:r>
            <a:r>
              <a:rPr lang="en-US" dirty="0"/>
              <a:t> Mata </a:t>
            </a:r>
            <a:r>
              <a:rPr lang="en-US" dirty="0" err="1"/>
              <a:t>Kuliah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799143"/>
            <a:ext cx="8534400" cy="1449257"/>
          </a:xfrm>
        </p:spPr>
        <p:txBody>
          <a:bodyPr/>
          <a:lstStyle/>
          <a:p>
            <a:pPr marL="0" indent="0" algn="ctr">
              <a:buNone/>
            </a:pPr>
            <a:r>
              <a:rPr lang="en-GB" sz="6000" b="1" dirty="0" err="1"/>
              <a:t>Kepercayaan</a:t>
            </a:r>
            <a:r>
              <a:rPr lang="en-GB" sz="6000" b="1" dirty="0"/>
              <a:t> </a:t>
            </a:r>
            <a:r>
              <a:rPr lang="en-GB" sz="6000" b="1" dirty="0" err="1"/>
              <a:t>Steakholder</a:t>
            </a:r>
            <a:endParaRPr lang="en-GB" sz="6000" b="1" i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8580EA-412F-C143-BB42-F05452984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689" y="1340768"/>
            <a:ext cx="5162607" cy="320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95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Deskripsi</a:t>
            </a:r>
            <a:r>
              <a:rPr lang="en-US" dirty="0"/>
              <a:t> Mata </a:t>
            </a:r>
            <a:r>
              <a:rPr lang="en-US" dirty="0" err="1"/>
              <a:t>Kuliah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82390"/>
            <a:ext cx="8305800" cy="2714962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Auditing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merupakan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kegiatan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jasa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yang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amat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penting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bagi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dunia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usaha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perekonomian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dan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pemerintahan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Fungsi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auditing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adalah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menjamin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keandalan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dan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relevansi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informasi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akuntansi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yang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akan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digunakan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dalam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pengambilan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keputusan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terutama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keputusan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ekonomi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Perubahan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kegiatan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usaha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pereonomian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dan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politik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di Indonesia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cukup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signikan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oleh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sebab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itu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diperlukan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pengembangan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dan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praktek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pengetahuan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tentang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auditing,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sebagaimana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halnya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yang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terjadi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di negara-negara lain</a:t>
            </a:r>
            <a:r>
              <a:rPr lang="en-ID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  <a:endParaRPr lang="en-US" sz="2000" i="1" u="sng" dirty="0">
              <a:solidFill>
                <a:srgbClr val="C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4" name="Picture 2" descr="mage result for konsep dasar sistem informas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0" t="8143" r="3816" b="6361"/>
          <a:stretch/>
        </p:blipFill>
        <p:spPr bwMode="auto">
          <a:xfrm>
            <a:off x="2590800" y="1295400"/>
            <a:ext cx="3695700" cy="258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56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B031D-70EB-0145-A1B5-113ABEB83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CP: CAPAIAN SIKAP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CF75F-F69C-5940-ADCE-C6CC89E83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sz="1400" dirty="0" err="1"/>
              <a:t>bertakwa</a:t>
            </a:r>
            <a:r>
              <a:rPr lang="en-US" sz="1400" dirty="0"/>
              <a:t> </a:t>
            </a:r>
            <a:r>
              <a:rPr lang="en-US" sz="1400" dirty="0" err="1"/>
              <a:t>kepada</a:t>
            </a:r>
            <a:r>
              <a:rPr lang="en-US" sz="1400" dirty="0"/>
              <a:t> </a:t>
            </a:r>
            <a:r>
              <a:rPr lang="en-US" sz="1400" dirty="0" err="1"/>
              <a:t>Tuhan</a:t>
            </a:r>
            <a:r>
              <a:rPr lang="en-US" sz="1400" dirty="0"/>
              <a:t> Yang </a:t>
            </a:r>
            <a:r>
              <a:rPr lang="en-US" sz="1400" dirty="0" err="1"/>
              <a:t>Maha</a:t>
            </a:r>
            <a:r>
              <a:rPr lang="en-US" sz="1400" dirty="0"/>
              <a:t> </a:t>
            </a:r>
            <a:r>
              <a:rPr lang="en-US" sz="1400" dirty="0" err="1"/>
              <a:t>Esa</a:t>
            </a:r>
            <a:r>
              <a:rPr lang="en-US" sz="1400" dirty="0"/>
              <a:t> dan </a:t>
            </a:r>
            <a:r>
              <a:rPr lang="en-US" sz="1400" dirty="0" err="1"/>
              <a:t>mampu</a:t>
            </a:r>
            <a:r>
              <a:rPr lang="en-US" sz="1400" dirty="0"/>
              <a:t> </a:t>
            </a:r>
            <a:r>
              <a:rPr lang="en-US" sz="1400" dirty="0" err="1"/>
              <a:t>menunjukkan</a:t>
            </a:r>
            <a:r>
              <a:rPr lang="en-US" sz="1400" dirty="0"/>
              <a:t> </a:t>
            </a:r>
            <a:r>
              <a:rPr lang="en-US" sz="1400" dirty="0" err="1"/>
              <a:t>sikap</a:t>
            </a:r>
            <a:r>
              <a:rPr lang="en-US" sz="1400" dirty="0"/>
              <a:t> </a:t>
            </a:r>
            <a:r>
              <a:rPr lang="en-US" sz="1400" dirty="0" err="1"/>
              <a:t>religius</a:t>
            </a:r>
            <a:r>
              <a:rPr lang="en-US" sz="1400" dirty="0"/>
              <a:t> </a:t>
            </a:r>
            <a:r>
              <a:rPr lang="en-US" sz="1400" dirty="0" err="1"/>
              <a:t>annahdliyah</a:t>
            </a:r>
            <a:r>
              <a:rPr lang="en-US" sz="1400" dirty="0"/>
              <a:t>.</a:t>
            </a:r>
          </a:p>
          <a:p>
            <a:pPr>
              <a:buFont typeface="+mj-lt"/>
              <a:buAutoNum type="arabicPeriod"/>
            </a:pPr>
            <a:r>
              <a:rPr lang="en-US" sz="1400" dirty="0" err="1"/>
              <a:t>menjunjung</a:t>
            </a:r>
            <a:r>
              <a:rPr lang="en-US" sz="1400" dirty="0"/>
              <a:t> </a:t>
            </a:r>
            <a:r>
              <a:rPr lang="en-US" sz="1400" dirty="0" err="1"/>
              <a:t>tinggi</a:t>
            </a:r>
            <a:r>
              <a:rPr lang="en-US" sz="1400" dirty="0"/>
              <a:t> </a:t>
            </a:r>
            <a:r>
              <a:rPr lang="en-US" sz="1400" dirty="0" err="1"/>
              <a:t>nilai</a:t>
            </a:r>
            <a:r>
              <a:rPr lang="en-US" sz="1400" dirty="0"/>
              <a:t> </a:t>
            </a:r>
            <a:r>
              <a:rPr lang="en-US" sz="1400" dirty="0" err="1"/>
              <a:t>kemanusiaan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menjalankan</a:t>
            </a:r>
            <a:r>
              <a:rPr lang="en-US" sz="1400" dirty="0"/>
              <a:t> </a:t>
            </a:r>
            <a:r>
              <a:rPr lang="en-US" sz="1400" dirty="0" err="1"/>
              <a:t>tugas</a:t>
            </a:r>
            <a:r>
              <a:rPr lang="en-US" sz="1400" dirty="0"/>
              <a:t> </a:t>
            </a:r>
            <a:r>
              <a:rPr lang="en-US" sz="1400" dirty="0" err="1"/>
              <a:t>berdasarkan</a:t>
            </a:r>
            <a:r>
              <a:rPr lang="en-US" sz="1400" dirty="0"/>
              <a:t> agama, moral, dan </a:t>
            </a:r>
            <a:r>
              <a:rPr lang="en-US" sz="1400" dirty="0" err="1"/>
              <a:t>etika</a:t>
            </a:r>
            <a:r>
              <a:rPr lang="en-US" sz="1400" dirty="0"/>
              <a:t>.</a:t>
            </a:r>
          </a:p>
          <a:p>
            <a:pPr>
              <a:buFont typeface="+mj-lt"/>
              <a:buAutoNum type="arabicPeriod"/>
            </a:pPr>
            <a:r>
              <a:rPr lang="en-US" sz="1400" dirty="0" err="1"/>
              <a:t>berkontribusi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peningkatan</a:t>
            </a:r>
            <a:r>
              <a:rPr lang="en-US" sz="1400" dirty="0"/>
              <a:t> </a:t>
            </a:r>
            <a:r>
              <a:rPr lang="en-US" sz="1400" dirty="0" err="1"/>
              <a:t>mutu</a:t>
            </a:r>
            <a:r>
              <a:rPr lang="en-US" sz="1400" dirty="0"/>
              <a:t> </a:t>
            </a:r>
            <a:r>
              <a:rPr lang="en-US" sz="1400" dirty="0" err="1"/>
              <a:t>kehidupan</a:t>
            </a:r>
            <a:r>
              <a:rPr lang="en-US" sz="1400" dirty="0"/>
              <a:t> </a:t>
            </a:r>
            <a:r>
              <a:rPr lang="en-US" sz="1400" dirty="0" err="1"/>
              <a:t>bermasyarakat</a:t>
            </a:r>
            <a:r>
              <a:rPr lang="en-US" sz="1400" dirty="0"/>
              <a:t>, </a:t>
            </a:r>
            <a:r>
              <a:rPr lang="en-US" sz="1400" dirty="0" err="1"/>
              <a:t>berbangsa</a:t>
            </a:r>
            <a:r>
              <a:rPr lang="en-US" sz="1400" dirty="0"/>
              <a:t>, </a:t>
            </a:r>
            <a:r>
              <a:rPr lang="en-US" sz="1400" dirty="0" err="1"/>
              <a:t>bernegara</a:t>
            </a:r>
            <a:r>
              <a:rPr lang="en-US" sz="1400" dirty="0"/>
              <a:t>, dan </a:t>
            </a:r>
            <a:r>
              <a:rPr lang="en-US" sz="1400" dirty="0" err="1"/>
              <a:t>kemajuan</a:t>
            </a:r>
            <a:r>
              <a:rPr lang="en-US" sz="1400" dirty="0"/>
              <a:t> </a:t>
            </a:r>
            <a:r>
              <a:rPr lang="en-US" sz="1400" dirty="0" err="1"/>
              <a:t>peradaban</a:t>
            </a:r>
            <a:r>
              <a:rPr lang="en-US" sz="1400" dirty="0"/>
              <a:t> </a:t>
            </a:r>
            <a:r>
              <a:rPr lang="en-US" sz="1400" dirty="0" err="1"/>
              <a:t>berdasarkan</a:t>
            </a:r>
            <a:r>
              <a:rPr lang="en-US" sz="1400" dirty="0"/>
              <a:t> Pancasila</a:t>
            </a:r>
          </a:p>
          <a:p>
            <a:pPr>
              <a:buFont typeface="+mj-lt"/>
              <a:buAutoNum type="arabicPeriod"/>
            </a:pPr>
            <a:r>
              <a:rPr lang="en-US" sz="1400" dirty="0" err="1"/>
              <a:t>berperan</a:t>
            </a:r>
            <a:r>
              <a:rPr lang="en-US" sz="1400" dirty="0"/>
              <a:t> </a:t>
            </a:r>
            <a:r>
              <a:rPr lang="en-US" sz="1400" dirty="0" err="1"/>
              <a:t>sebagai</a:t>
            </a:r>
            <a:r>
              <a:rPr lang="en-US" sz="1400" dirty="0"/>
              <a:t> </a:t>
            </a:r>
            <a:r>
              <a:rPr lang="en-US" sz="1400" dirty="0" err="1"/>
              <a:t>warga</a:t>
            </a:r>
            <a:r>
              <a:rPr lang="en-US" sz="1400" dirty="0"/>
              <a:t> negara yang </a:t>
            </a:r>
            <a:r>
              <a:rPr lang="en-US" sz="1400" dirty="0" err="1"/>
              <a:t>bangga</a:t>
            </a:r>
            <a:r>
              <a:rPr lang="en-US" sz="1400" dirty="0"/>
              <a:t> dan </a:t>
            </a:r>
            <a:r>
              <a:rPr lang="en-US" sz="1400" dirty="0" err="1"/>
              <a:t>cinta</a:t>
            </a:r>
            <a:r>
              <a:rPr lang="en-US" sz="1400" dirty="0"/>
              <a:t> </a:t>
            </a:r>
            <a:r>
              <a:rPr lang="en-US" sz="1400" dirty="0" err="1"/>
              <a:t>tanah</a:t>
            </a:r>
            <a:r>
              <a:rPr lang="en-US" sz="1400" dirty="0"/>
              <a:t> air, </a:t>
            </a:r>
            <a:r>
              <a:rPr lang="en-US" sz="1400" dirty="0" err="1"/>
              <a:t>memiliki</a:t>
            </a:r>
            <a:r>
              <a:rPr lang="en-US" sz="1400" dirty="0"/>
              <a:t> </a:t>
            </a:r>
            <a:r>
              <a:rPr lang="en-US" sz="1400" dirty="0" err="1"/>
              <a:t>nasionalisme</a:t>
            </a:r>
            <a:r>
              <a:rPr lang="en-US" sz="1400" dirty="0"/>
              <a:t> </a:t>
            </a:r>
            <a:r>
              <a:rPr lang="en-US" sz="1400" dirty="0" err="1"/>
              <a:t>serta</a:t>
            </a:r>
            <a:r>
              <a:rPr lang="en-US" sz="1400" dirty="0"/>
              <a:t> rasa </a:t>
            </a:r>
            <a:r>
              <a:rPr lang="en-US" sz="1400" dirty="0" err="1"/>
              <a:t>tanggungjawab</a:t>
            </a:r>
            <a:r>
              <a:rPr lang="en-US" sz="1400" dirty="0"/>
              <a:t> pada negara dan </a:t>
            </a:r>
            <a:r>
              <a:rPr lang="en-US" sz="1400" dirty="0" err="1"/>
              <a:t>bangsa</a:t>
            </a:r>
            <a:endParaRPr lang="en-US" sz="1400" dirty="0"/>
          </a:p>
          <a:p>
            <a:pPr>
              <a:buFont typeface="+mj-lt"/>
              <a:buAutoNum type="arabicPeriod"/>
            </a:pPr>
            <a:r>
              <a:rPr lang="en-US" sz="1400" dirty="0" err="1"/>
              <a:t>menghargai</a:t>
            </a:r>
            <a:r>
              <a:rPr lang="en-US" sz="1400" dirty="0"/>
              <a:t> </a:t>
            </a:r>
            <a:r>
              <a:rPr lang="en-US" sz="1400" dirty="0" err="1"/>
              <a:t>keanekaragaman</a:t>
            </a:r>
            <a:r>
              <a:rPr lang="en-US" sz="1400" dirty="0"/>
              <a:t> </a:t>
            </a:r>
            <a:r>
              <a:rPr lang="en-US" sz="1400" dirty="0" err="1"/>
              <a:t>budaya</a:t>
            </a:r>
            <a:r>
              <a:rPr lang="en-US" sz="1400" dirty="0"/>
              <a:t>, </a:t>
            </a:r>
            <a:r>
              <a:rPr lang="en-US" sz="1400" dirty="0" err="1"/>
              <a:t>pandangan</a:t>
            </a:r>
            <a:r>
              <a:rPr lang="en-US" sz="1400" dirty="0"/>
              <a:t>, agama, dan </a:t>
            </a:r>
            <a:r>
              <a:rPr lang="en-US" sz="1400" dirty="0" err="1"/>
              <a:t>kepercayaan</a:t>
            </a:r>
            <a:r>
              <a:rPr lang="en-US" sz="1400" dirty="0"/>
              <a:t>, </a:t>
            </a:r>
            <a:r>
              <a:rPr lang="en-US" sz="1400" dirty="0" err="1"/>
              <a:t>serta</a:t>
            </a:r>
            <a:r>
              <a:rPr lang="en-US" sz="1400" dirty="0"/>
              <a:t> </a:t>
            </a:r>
            <a:r>
              <a:rPr lang="en-US" sz="1400" dirty="0" err="1"/>
              <a:t>pendapat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temuan</a:t>
            </a:r>
            <a:r>
              <a:rPr lang="en-US" sz="1400" dirty="0"/>
              <a:t> </a:t>
            </a:r>
            <a:r>
              <a:rPr lang="en-US" sz="1400" dirty="0" err="1"/>
              <a:t>orisinal</a:t>
            </a:r>
            <a:r>
              <a:rPr lang="en-US" sz="1400" dirty="0"/>
              <a:t> orang lain</a:t>
            </a:r>
          </a:p>
          <a:p>
            <a:pPr>
              <a:buFont typeface="+mj-lt"/>
              <a:buAutoNum type="arabicPeriod"/>
            </a:pPr>
            <a:r>
              <a:rPr lang="en-US" sz="1400" dirty="0" err="1"/>
              <a:t>bekerja</a:t>
            </a:r>
            <a:r>
              <a:rPr lang="en-US" sz="1400" dirty="0"/>
              <a:t> </a:t>
            </a:r>
            <a:r>
              <a:rPr lang="en-US" sz="1400" dirty="0" err="1"/>
              <a:t>sama</a:t>
            </a:r>
            <a:r>
              <a:rPr lang="en-US" sz="1400" dirty="0"/>
              <a:t> dan </a:t>
            </a:r>
            <a:r>
              <a:rPr lang="en-US" sz="1400" dirty="0" err="1"/>
              <a:t>memiliki</a:t>
            </a:r>
            <a:r>
              <a:rPr lang="en-US" sz="1400" dirty="0"/>
              <a:t> </a:t>
            </a:r>
            <a:r>
              <a:rPr lang="en-US" sz="1400" dirty="0" err="1"/>
              <a:t>kepekaan</a:t>
            </a:r>
            <a:r>
              <a:rPr lang="en-US" sz="1400" dirty="0"/>
              <a:t> </a:t>
            </a:r>
            <a:r>
              <a:rPr lang="en-US" sz="1400" dirty="0" err="1"/>
              <a:t>sosial</a:t>
            </a:r>
            <a:r>
              <a:rPr lang="en-US" sz="1400" dirty="0"/>
              <a:t> </a:t>
            </a:r>
            <a:r>
              <a:rPr lang="en-US" sz="1400" dirty="0" err="1"/>
              <a:t>serta</a:t>
            </a:r>
            <a:r>
              <a:rPr lang="en-US" sz="1400" dirty="0"/>
              <a:t> </a:t>
            </a:r>
            <a:r>
              <a:rPr lang="en-US" sz="1400" dirty="0" err="1"/>
              <a:t>kepedulian</a:t>
            </a:r>
            <a:r>
              <a:rPr lang="en-US" sz="1400" dirty="0"/>
              <a:t> </a:t>
            </a:r>
            <a:r>
              <a:rPr lang="en-US" sz="1400" dirty="0" err="1"/>
              <a:t>terhadap</a:t>
            </a:r>
            <a:r>
              <a:rPr lang="en-US" sz="1400" dirty="0"/>
              <a:t> </a:t>
            </a:r>
            <a:r>
              <a:rPr lang="en-US" sz="1400" dirty="0" err="1"/>
              <a:t>masyarakat</a:t>
            </a:r>
            <a:r>
              <a:rPr lang="en-US" sz="1400" dirty="0"/>
              <a:t> dan </a:t>
            </a:r>
            <a:r>
              <a:rPr lang="en-US" sz="1400" dirty="0" err="1"/>
              <a:t>lingkungan</a:t>
            </a:r>
            <a:endParaRPr lang="en-US" sz="1400" dirty="0"/>
          </a:p>
          <a:p>
            <a:pPr>
              <a:buFont typeface="+mj-lt"/>
              <a:buAutoNum type="arabicPeriod"/>
            </a:pPr>
            <a:r>
              <a:rPr lang="en-US" sz="1400" dirty="0" err="1"/>
              <a:t>taat</a:t>
            </a:r>
            <a:r>
              <a:rPr lang="en-US" sz="1400" dirty="0"/>
              <a:t> </a:t>
            </a:r>
            <a:r>
              <a:rPr lang="en-US" sz="1400" dirty="0" err="1"/>
              <a:t>hukum</a:t>
            </a:r>
            <a:r>
              <a:rPr lang="en-US" sz="1400" dirty="0"/>
              <a:t> dan </a:t>
            </a:r>
            <a:r>
              <a:rPr lang="en-US" sz="1400" dirty="0" err="1"/>
              <a:t>disiplin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kehidupan</a:t>
            </a:r>
            <a:r>
              <a:rPr lang="en-US" sz="1400" dirty="0"/>
              <a:t> </a:t>
            </a:r>
            <a:r>
              <a:rPr lang="en-US" sz="1400" dirty="0" err="1"/>
              <a:t>bermasyarakat</a:t>
            </a:r>
            <a:r>
              <a:rPr lang="en-US" sz="1400" dirty="0"/>
              <a:t> dan </a:t>
            </a:r>
            <a:r>
              <a:rPr lang="en-US" sz="1400" dirty="0" err="1"/>
              <a:t>bernegara</a:t>
            </a:r>
            <a:r>
              <a:rPr lang="en-US" sz="1400" dirty="0"/>
              <a:t> </a:t>
            </a:r>
          </a:p>
          <a:p>
            <a:pPr>
              <a:buFont typeface="+mj-lt"/>
              <a:buAutoNum type="arabicPeriod"/>
            </a:pPr>
            <a:r>
              <a:rPr lang="en-US" sz="1400" dirty="0" err="1"/>
              <a:t>menginternalisasi</a:t>
            </a:r>
            <a:r>
              <a:rPr lang="en-US" sz="1400" dirty="0"/>
              <a:t> </a:t>
            </a:r>
            <a:r>
              <a:rPr lang="en-US" sz="1400" dirty="0" err="1"/>
              <a:t>nilai</a:t>
            </a:r>
            <a:r>
              <a:rPr lang="en-US" sz="1400" dirty="0"/>
              <a:t>, </a:t>
            </a:r>
            <a:r>
              <a:rPr lang="en-US" sz="1400" dirty="0" err="1"/>
              <a:t>norma</a:t>
            </a:r>
            <a:r>
              <a:rPr lang="en-US" sz="1400" dirty="0"/>
              <a:t>, dan </a:t>
            </a:r>
            <a:r>
              <a:rPr lang="en-US" sz="1400" dirty="0" err="1"/>
              <a:t>etika</a:t>
            </a:r>
            <a:r>
              <a:rPr lang="en-US" sz="1400" dirty="0"/>
              <a:t> </a:t>
            </a:r>
            <a:r>
              <a:rPr lang="en-US" sz="1400" dirty="0" err="1"/>
              <a:t>akademik</a:t>
            </a:r>
            <a:endParaRPr lang="en-US" sz="1400" dirty="0"/>
          </a:p>
          <a:p>
            <a:pPr>
              <a:buFont typeface="+mj-lt"/>
              <a:buAutoNum type="arabicPeriod"/>
            </a:pPr>
            <a:r>
              <a:rPr lang="en-US" sz="1400" dirty="0" err="1"/>
              <a:t>menunjukkan</a:t>
            </a:r>
            <a:r>
              <a:rPr lang="en-US" sz="1400" dirty="0"/>
              <a:t> </a:t>
            </a:r>
            <a:r>
              <a:rPr lang="en-US" sz="1400" dirty="0" err="1"/>
              <a:t>sikap</a:t>
            </a:r>
            <a:r>
              <a:rPr lang="en-US" sz="1400" dirty="0"/>
              <a:t> </a:t>
            </a:r>
            <a:r>
              <a:rPr lang="en-US" sz="1400" dirty="0" err="1"/>
              <a:t>bertanggungjawab</a:t>
            </a:r>
            <a:r>
              <a:rPr lang="en-US" sz="1400" dirty="0"/>
              <a:t> </a:t>
            </a:r>
            <a:r>
              <a:rPr lang="en-US" sz="1400" dirty="0" err="1"/>
              <a:t>atas</a:t>
            </a:r>
            <a:r>
              <a:rPr lang="en-US" sz="1400" dirty="0"/>
              <a:t> </a:t>
            </a:r>
            <a:r>
              <a:rPr lang="en-US" sz="1400" dirty="0" err="1"/>
              <a:t>pekerjaan</a:t>
            </a:r>
            <a:r>
              <a:rPr lang="en-US" sz="1400" dirty="0"/>
              <a:t> di </a:t>
            </a:r>
            <a:r>
              <a:rPr lang="en-US" sz="1400" dirty="0" err="1"/>
              <a:t>bidang</a:t>
            </a:r>
            <a:r>
              <a:rPr lang="en-US" sz="1400" dirty="0"/>
              <a:t> </a:t>
            </a:r>
            <a:r>
              <a:rPr lang="en-US" sz="1400" dirty="0" err="1"/>
              <a:t>keahliannya</a:t>
            </a:r>
            <a:r>
              <a:rPr lang="en-US" sz="1400" dirty="0"/>
              <a:t> </a:t>
            </a:r>
            <a:r>
              <a:rPr lang="en-US" sz="1400" dirty="0" err="1"/>
              <a:t>secara</a:t>
            </a:r>
            <a:r>
              <a:rPr lang="en-US" sz="1400" dirty="0"/>
              <a:t> </a:t>
            </a:r>
            <a:r>
              <a:rPr lang="en-US" sz="1400" dirty="0" err="1"/>
              <a:t>mandiri</a:t>
            </a:r>
            <a:r>
              <a:rPr lang="en-US" sz="1400" dirty="0"/>
              <a:t> </a:t>
            </a:r>
          </a:p>
          <a:p>
            <a:pPr>
              <a:buFont typeface="+mj-lt"/>
              <a:buAutoNum type="arabicPeriod"/>
            </a:pPr>
            <a:r>
              <a:rPr lang="en-US" sz="1400" dirty="0" err="1"/>
              <a:t>menginternalisasi</a:t>
            </a:r>
            <a:r>
              <a:rPr lang="en-US" sz="1400" dirty="0"/>
              <a:t> </a:t>
            </a:r>
            <a:r>
              <a:rPr lang="en-US" sz="1400" dirty="0" err="1"/>
              <a:t>semangat</a:t>
            </a:r>
            <a:r>
              <a:rPr lang="en-US" sz="1400" dirty="0"/>
              <a:t> </a:t>
            </a:r>
            <a:r>
              <a:rPr lang="en-US" sz="1400" dirty="0" err="1"/>
              <a:t>kemandirian</a:t>
            </a:r>
            <a:r>
              <a:rPr lang="en-US" sz="1400" dirty="0"/>
              <a:t>, </a:t>
            </a:r>
            <a:r>
              <a:rPr lang="en-US" sz="1400" dirty="0" err="1"/>
              <a:t>kejuangan</a:t>
            </a:r>
            <a:r>
              <a:rPr lang="en-US" sz="1400" dirty="0"/>
              <a:t>, dan </a:t>
            </a:r>
            <a:r>
              <a:rPr lang="en-US" sz="1400" dirty="0" err="1"/>
              <a:t>kewirausahaan</a:t>
            </a:r>
            <a:endParaRPr lang="en-US" sz="1400" dirty="0"/>
          </a:p>
          <a:p>
            <a:pPr>
              <a:buFont typeface="+mj-lt"/>
              <a:buAutoNum type="arabicPeriod"/>
            </a:pPr>
            <a:r>
              <a:rPr lang="en-US" sz="1400" dirty="0" err="1"/>
              <a:t>menginternalisasi</a:t>
            </a:r>
            <a:r>
              <a:rPr lang="en-US" sz="1400" dirty="0"/>
              <a:t> </a:t>
            </a:r>
            <a:r>
              <a:rPr lang="en-US" sz="1400" dirty="0" err="1"/>
              <a:t>prinsip-prinsip</a:t>
            </a:r>
            <a:r>
              <a:rPr lang="en-US" sz="1400" dirty="0"/>
              <a:t> </a:t>
            </a:r>
            <a:r>
              <a:rPr lang="en-US" sz="1400" dirty="0" err="1"/>
              <a:t>etika</a:t>
            </a:r>
            <a:r>
              <a:rPr lang="en-US" sz="1400" dirty="0"/>
              <a:t> </a:t>
            </a:r>
            <a:r>
              <a:rPr lang="en-US" sz="1400" dirty="0" err="1"/>
              <a:t>bisnis</a:t>
            </a:r>
            <a:r>
              <a:rPr lang="en-US" sz="1400" dirty="0"/>
              <a:t> dan </a:t>
            </a:r>
            <a:r>
              <a:rPr lang="en-US" sz="1400" dirty="0" err="1"/>
              <a:t>profesi</a:t>
            </a:r>
            <a:r>
              <a:rPr lang="en-US" sz="1400" dirty="0"/>
              <a:t> </a:t>
            </a:r>
            <a:r>
              <a:rPr lang="en-US" sz="1400" dirty="0" err="1"/>
              <a:t>akuntan</a:t>
            </a:r>
            <a:endParaRPr lang="en-US" sz="1400" dirty="0"/>
          </a:p>
          <a:p>
            <a:pPr>
              <a:buFont typeface="+mj-lt"/>
              <a:buAutoNum type="arabicPeriod"/>
            </a:pPr>
            <a:r>
              <a:rPr lang="en-US" sz="1400" dirty="0" err="1"/>
              <a:t>Menjadi</a:t>
            </a:r>
            <a:r>
              <a:rPr lang="en-US" sz="1400" dirty="0"/>
              <a:t> </a:t>
            </a:r>
            <a:r>
              <a:rPr lang="en-US" sz="1400" dirty="0" err="1"/>
              <a:t>cendekia</a:t>
            </a:r>
            <a:r>
              <a:rPr lang="en-US" sz="1400" dirty="0"/>
              <a:t> yang </a:t>
            </a:r>
            <a:r>
              <a:rPr lang="en-US" sz="1400" dirty="0" err="1"/>
              <a:t>menjunjung</a:t>
            </a:r>
            <a:r>
              <a:rPr lang="en-US" sz="1400" dirty="0"/>
              <a:t> </a:t>
            </a:r>
            <a:r>
              <a:rPr lang="en-US" sz="1400" dirty="0" err="1"/>
              <a:t>tinggi</a:t>
            </a:r>
            <a:r>
              <a:rPr lang="en-US" sz="1400" dirty="0"/>
              <a:t> </a:t>
            </a:r>
            <a:r>
              <a:rPr lang="en-US" sz="1400" dirty="0" err="1"/>
              <a:t>kebenaran</a:t>
            </a:r>
            <a:r>
              <a:rPr lang="en-US" sz="1400" dirty="0"/>
              <a:t>, </a:t>
            </a:r>
            <a:r>
              <a:rPr lang="en-US" sz="1400" dirty="0" err="1"/>
              <a:t>kebaikan</a:t>
            </a:r>
            <a:r>
              <a:rPr lang="en-US" sz="1400" dirty="0"/>
              <a:t> dan </a:t>
            </a:r>
            <a:r>
              <a:rPr lang="en-US" sz="1400" dirty="0" err="1"/>
              <a:t>keindahan</a:t>
            </a:r>
            <a:endParaRPr lang="en-US" sz="1400" dirty="0"/>
          </a:p>
          <a:p>
            <a:pPr>
              <a:buFont typeface="+mj-lt"/>
              <a:buAutoNum type="arabicPeriod"/>
            </a:pPr>
            <a:r>
              <a:rPr lang="en-US" sz="1400" dirty="0"/>
              <a:t>Mampu </a:t>
            </a:r>
            <a:r>
              <a:rPr lang="en-US" sz="1400" dirty="0" err="1"/>
              <a:t>melakukan</a:t>
            </a:r>
            <a:r>
              <a:rPr lang="en-US" sz="1400" dirty="0"/>
              <a:t> </a:t>
            </a:r>
            <a:r>
              <a:rPr lang="en-US" sz="1400" dirty="0" err="1"/>
              <a:t>pemberdayaan</a:t>
            </a:r>
            <a:r>
              <a:rPr lang="en-US" sz="1400" dirty="0"/>
              <a:t> </a:t>
            </a:r>
            <a:r>
              <a:rPr lang="en-US" sz="1400" dirty="0" err="1"/>
              <a:t>masyarakat</a:t>
            </a:r>
            <a:r>
              <a:rPr lang="en-US" sz="1400" dirty="0"/>
              <a:t> di </a:t>
            </a:r>
            <a:r>
              <a:rPr lang="en-US" sz="1400" dirty="0" err="1"/>
              <a:t>bidang</a:t>
            </a:r>
            <a:r>
              <a:rPr lang="en-US" sz="1400" dirty="0"/>
              <a:t> </a:t>
            </a:r>
            <a:r>
              <a:rPr lang="en-US" sz="1400" dirty="0" err="1"/>
              <a:t>sosial</a:t>
            </a:r>
            <a:r>
              <a:rPr lang="en-US" sz="1400" dirty="0"/>
              <a:t>, </a:t>
            </a:r>
            <a:r>
              <a:rPr lang="en-US" sz="1400" dirty="0" err="1"/>
              <a:t>budaya</a:t>
            </a:r>
            <a:r>
              <a:rPr lang="en-US" sz="1400" dirty="0"/>
              <a:t>, </a:t>
            </a:r>
            <a:r>
              <a:rPr lang="en-US" sz="1400" dirty="0" err="1"/>
              <a:t>ekonomi</a:t>
            </a:r>
            <a:r>
              <a:rPr lang="en-US" sz="1400" dirty="0"/>
              <a:t>, dan </a:t>
            </a:r>
            <a:r>
              <a:rPr lang="en-US" sz="1400" dirty="0" err="1"/>
              <a:t>hukum</a:t>
            </a:r>
            <a:endParaRPr lang="en-US" sz="1400" dirty="0"/>
          </a:p>
          <a:p>
            <a:pPr>
              <a:buFont typeface="+mj-lt"/>
              <a:buAutoNum type="arabicPeriod"/>
            </a:pPr>
            <a:r>
              <a:rPr lang="en-US" sz="1400" dirty="0" err="1"/>
              <a:t>Menunjukkan</a:t>
            </a:r>
            <a:r>
              <a:rPr lang="en-US" sz="1400" dirty="0"/>
              <a:t> </a:t>
            </a:r>
            <a:r>
              <a:rPr lang="en-US" sz="1400" dirty="0" err="1"/>
              <a:t>sikap</a:t>
            </a:r>
            <a:r>
              <a:rPr lang="en-US" sz="1400" dirty="0"/>
              <a:t> </a:t>
            </a:r>
            <a:r>
              <a:rPr lang="en-US" sz="1400" dirty="0" err="1"/>
              <a:t>jujur</a:t>
            </a:r>
            <a:r>
              <a:rPr lang="en-US" sz="1400" dirty="0"/>
              <a:t>, </a:t>
            </a:r>
            <a:r>
              <a:rPr lang="en-US" sz="1400" dirty="0" err="1"/>
              <a:t>luhur</a:t>
            </a:r>
            <a:r>
              <a:rPr lang="en-US" sz="1400" dirty="0"/>
              <a:t> dan </a:t>
            </a:r>
            <a:r>
              <a:rPr lang="en-US" sz="1400" dirty="0" err="1"/>
              <a:t>setia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menjalankan</a:t>
            </a:r>
            <a:r>
              <a:rPr lang="en-US" sz="1400" dirty="0"/>
              <a:t> </a:t>
            </a:r>
            <a:r>
              <a:rPr lang="en-US" sz="1400" dirty="0" err="1"/>
              <a:t>profesi</a:t>
            </a:r>
            <a:r>
              <a:rPr lang="en-US" sz="1400" dirty="0"/>
              <a:t> dan </a:t>
            </a:r>
            <a:r>
              <a:rPr lang="en-US" sz="1400" dirty="0" err="1"/>
              <a:t>pekerjaannya</a:t>
            </a:r>
            <a:endParaRPr lang="en-US" sz="1400" dirty="0"/>
          </a:p>
          <a:p>
            <a:pPr>
              <a:buFont typeface="+mj-lt"/>
              <a:buAutoNum type="arabicPeriod"/>
            </a:pPr>
            <a:r>
              <a:rPr lang="en-US" sz="1400" dirty="0" err="1"/>
              <a:t>Menunjukkan</a:t>
            </a:r>
            <a:r>
              <a:rPr lang="en-US" sz="1400" dirty="0"/>
              <a:t> </a:t>
            </a:r>
            <a:r>
              <a:rPr lang="en-US" sz="1400" dirty="0" err="1"/>
              <a:t>sikap</a:t>
            </a:r>
            <a:r>
              <a:rPr lang="en-US" sz="1400" dirty="0"/>
              <a:t> </a:t>
            </a:r>
            <a:r>
              <a:rPr lang="en-US" sz="1400" dirty="0" err="1"/>
              <a:t>saling</a:t>
            </a:r>
            <a:r>
              <a:rPr lang="en-US" sz="1400" dirty="0"/>
              <a:t> </a:t>
            </a:r>
            <a:r>
              <a:rPr lang="en-US" sz="1400" dirty="0" err="1"/>
              <a:t>percaya</a:t>
            </a:r>
            <a:r>
              <a:rPr lang="en-US" sz="1400" dirty="0"/>
              <a:t>, </a:t>
            </a:r>
            <a:r>
              <a:rPr lang="en-US" sz="1400" dirty="0" err="1"/>
              <a:t>saling</a:t>
            </a:r>
            <a:r>
              <a:rPr lang="en-US" sz="1400" dirty="0"/>
              <a:t> </a:t>
            </a:r>
            <a:r>
              <a:rPr lang="en-US" sz="1400" dirty="0" err="1"/>
              <a:t>melayani</a:t>
            </a:r>
            <a:r>
              <a:rPr lang="en-US" sz="1400" dirty="0"/>
              <a:t>, dan </a:t>
            </a:r>
            <a:r>
              <a:rPr lang="en-US" sz="1400" dirty="0" err="1"/>
              <a:t>menjunjung</a:t>
            </a:r>
            <a:r>
              <a:rPr lang="en-US" sz="1400" dirty="0"/>
              <a:t> </a:t>
            </a:r>
            <a:r>
              <a:rPr lang="en-US" sz="1400" dirty="0" err="1"/>
              <a:t>tinggi</a:t>
            </a:r>
            <a:r>
              <a:rPr lang="en-US" sz="1400" dirty="0"/>
              <a:t> </a:t>
            </a:r>
            <a:r>
              <a:rPr lang="en-US" sz="1400" dirty="0" err="1"/>
              <a:t>kesetaraan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profesi</a:t>
            </a:r>
            <a:r>
              <a:rPr lang="en-US" sz="1400" dirty="0"/>
              <a:t> dan </a:t>
            </a:r>
            <a:r>
              <a:rPr lang="en-US" sz="1400" dirty="0" err="1"/>
              <a:t>pekerjaannya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68299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539CC-B3FD-6248-81E4-5A9A2C5C3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CP: CAPAIAN PENGETAHUAN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8028A-A2A7-A345-A7C1-C68CA7551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Menguasai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teoritis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mendalam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Akuntansi</a:t>
            </a:r>
            <a:r>
              <a:rPr lang="en-US" dirty="0"/>
              <a:t> dan </a:t>
            </a:r>
            <a:r>
              <a:rPr lang="en-US" dirty="0" err="1"/>
              <a:t>Pelaporan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Akuntansi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dan </a:t>
            </a:r>
            <a:r>
              <a:rPr lang="en-US" dirty="0" err="1"/>
              <a:t>Pengendalian</a:t>
            </a: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/>
              <a:t>Pengauditan</a:t>
            </a:r>
            <a:r>
              <a:rPr lang="en-US" b="1" dirty="0"/>
              <a:t> dan </a:t>
            </a:r>
            <a:r>
              <a:rPr lang="en-US" b="1" dirty="0" err="1"/>
              <a:t>Asurans</a:t>
            </a:r>
            <a:r>
              <a:rPr lang="en-US" b="1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Akuntansi</a:t>
            </a:r>
            <a:r>
              <a:rPr lang="en-US" dirty="0"/>
              <a:t> Syariah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Akuntansi</a:t>
            </a:r>
            <a:r>
              <a:rPr lang="en-US" dirty="0"/>
              <a:t> </a:t>
            </a:r>
            <a:r>
              <a:rPr lang="en-US" dirty="0" err="1"/>
              <a:t>Sektor</a:t>
            </a:r>
            <a:r>
              <a:rPr lang="en-US" dirty="0"/>
              <a:t> </a:t>
            </a:r>
            <a:r>
              <a:rPr lang="en-US" dirty="0" err="1"/>
              <a:t>Publik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645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886AF-406A-5C4D-9FFE-00283F3EF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CP: CAPAIAN KETRAMPILAN UMUM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C9F2E-9852-AA47-A5AD-87236C2DB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400" dirty="0"/>
              <a:t>Mampu </a:t>
            </a:r>
            <a:r>
              <a:rPr lang="en-US" sz="3400" dirty="0" err="1"/>
              <a:t>menerapkan</a:t>
            </a:r>
            <a:r>
              <a:rPr lang="en-US" sz="3400" dirty="0"/>
              <a:t> </a:t>
            </a:r>
            <a:r>
              <a:rPr lang="en-US" sz="3400" dirty="0" err="1"/>
              <a:t>pemikiran</a:t>
            </a:r>
            <a:r>
              <a:rPr lang="en-US" sz="3400" dirty="0"/>
              <a:t> </a:t>
            </a:r>
            <a:r>
              <a:rPr lang="en-US" sz="3400" dirty="0" err="1"/>
              <a:t>logis</a:t>
            </a:r>
            <a:r>
              <a:rPr lang="en-US" sz="3400" dirty="0"/>
              <a:t>, </a:t>
            </a:r>
            <a:r>
              <a:rPr lang="en-US" sz="3400" dirty="0" err="1"/>
              <a:t>kritis</a:t>
            </a:r>
            <a:r>
              <a:rPr lang="en-US" sz="3400" dirty="0"/>
              <a:t>, </a:t>
            </a:r>
            <a:r>
              <a:rPr lang="en-US" sz="3400" dirty="0" err="1"/>
              <a:t>sistematis</a:t>
            </a:r>
            <a:r>
              <a:rPr lang="en-US" sz="3400" dirty="0"/>
              <a:t>, dan </a:t>
            </a:r>
            <a:r>
              <a:rPr lang="en-US" sz="3400" dirty="0" err="1"/>
              <a:t>inovatif</a:t>
            </a:r>
            <a:r>
              <a:rPr lang="en-US" sz="3400" dirty="0"/>
              <a:t> </a:t>
            </a:r>
            <a:r>
              <a:rPr lang="en-US" sz="3400" dirty="0" err="1"/>
              <a:t>dalam</a:t>
            </a:r>
            <a:r>
              <a:rPr lang="en-US" sz="3400" dirty="0"/>
              <a:t> </a:t>
            </a:r>
            <a:r>
              <a:rPr lang="en-US" sz="3400" dirty="0" err="1"/>
              <a:t>konteks</a:t>
            </a:r>
            <a:r>
              <a:rPr lang="en-US" sz="3400" dirty="0"/>
              <a:t> </a:t>
            </a:r>
            <a:r>
              <a:rPr lang="en-US" sz="3400" dirty="0" err="1"/>
              <a:t>pengembangan</a:t>
            </a:r>
            <a:r>
              <a:rPr lang="en-US" sz="3400" dirty="0"/>
              <a:t> </a:t>
            </a:r>
            <a:r>
              <a:rPr lang="en-US" sz="3400" dirty="0" err="1"/>
              <a:t>atau</a:t>
            </a:r>
            <a:r>
              <a:rPr lang="en-US" sz="3400" dirty="0"/>
              <a:t> </a:t>
            </a:r>
            <a:r>
              <a:rPr lang="en-US" sz="3400" dirty="0" err="1"/>
              <a:t>implementasi</a:t>
            </a:r>
            <a:r>
              <a:rPr lang="en-US" sz="3400" dirty="0"/>
              <a:t> </a:t>
            </a:r>
            <a:r>
              <a:rPr lang="en-US" sz="3400" dirty="0" err="1"/>
              <a:t>ilmu</a:t>
            </a:r>
            <a:r>
              <a:rPr lang="en-US" sz="3400" dirty="0"/>
              <a:t> </a:t>
            </a:r>
            <a:r>
              <a:rPr lang="en-US" sz="3400" dirty="0" err="1"/>
              <a:t>pengetahuan</a:t>
            </a:r>
            <a:r>
              <a:rPr lang="en-US" sz="3400" dirty="0"/>
              <a:t> dan </a:t>
            </a:r>
            <a:r>
              <a:rPr lang="en-US" sz="3400" dirty="0" err="1"/>
              <a:t>teknologi</a:t>
            </a:r>
            <a:r>
              <a:rPr lang="en-US" sz="3400" dirty="0"/>
              <a:t> yang </a:t>
            </a:r>
            <a:r>
              <a:rPr lang="en-US" sz="3400" dirty="0" err="1"/>
              <a:t>memperhatikan</a:t>
            </a:r>
            <a:r>
              <a:rPr lang="en-US" sz="3400" dirty="0"/>
              <a:t> dan </a:t>
            </a:r>
            <a:r>
              <a:rPr lang="en-US" sz="3400" dirty="0" err="1"/>
              <a:t>menerapkan</a:t>
            </a:r>
            <a:r>
              <a:rPr lang="en-US" sz="3400" dirty="0"/>
              <a:t> </a:t>
            </a:r>
            <a:r>
              <a:rPr lang="en-US" sz="3400" dirty="0" err="1"/>
              <a:t>nilai</a:t>
            </a:r>
            <a:r>
              <a:rPr lang="en-US" sz="3400" dirty="0"/>
              <a:t> </a:t>
            </a:r>
            <a:r>
              <a:rPr lang="en-US" sz="3400" dirty="0" err="1"/>
              <a:t>humaniora</a:t>
            </a:r>
            <a:r>
              <a:rPr lang="en-US" sz="3400" dirty="0"/>
              <a:t> yang </a:t>
            </a:r>
            <a:r>
              <a:rPr lang="en-US" sz="3400" dirty="0" err="1"/>
              <a:t>sesuai</a:t>
            </a:r>
            <a:r>
              <a:rPr lang="en-US" sz="3400" dirty="0"/>
              <a:t> </a:t>
            </a:r>
            <a:r>
              <a:rPr lang="en-US" sz="3400" dirty="0" err="1"/>
              <a:t>dengan</a:t>
            </a:r>
            <a:r>
              <a:rPr lang="en-US" sz="3400" dirty="0"/>
              <a:t> </a:t>
            </a:r>
            <a:r>
              <a:rPr lang="en-US" sz="3400" dirty="0" err="1"/>
              <a:t>bidang</a:t>
            </a:r>
            <a:r>
              <a:rPr lang="en-US" sz="3400" dirty="0"/>
              <a:t> </a:t>
            </a:r>
            <a:r>
              <a:rPr lang="en-US" sz="3400" dirty="0" err="1"/>
              <a:t>keahliannya</a:t>
            </a:r>
            <a:endParaRPr lang="en-US" sz="3400" dirty="0"/>
          </a:p>
          <a:p>
            <a:pPr marL="514350" indent="-514350">
              <a:buFont typeface="+mj-lt"/>
              <a:buAutoNum type="arabicPeriod"/>
            </a:pPr>
            <a:r>
              <a:rPr lang="en-US" sz="3400" dirty="0"/>
              <a:t>Mampu </a:t>
            </a:r>
            <a:r>
              <a:rPr lang="en-US" sz="3400" dirty="0" err="1"/>
              <a:t>menunjukkan</a:t>
            </a:r>
            <a:r>
              <a:rPr lang="en-US" sz="3400" dirty="0"/>
              <a:t> </a:t>
            </a:r>
            <a:r>
              <a:rPr lang="en-US" sz="3400" dirty="0" err="1"/>
              <a:t>kinerja</a:t>
            </a:r>
            <a:r>
              <a:rPr lang="en-US" sz="3400" dirty="0"/>
              <a:t> </a:t>
            </a:r>
            <a:r>
              <a:rPr lang="en-US" sz="3400" dirty="0" err="1"/>
              <a:t>mandiri</a:t>
            </a:r>
            <a:r>
              <a:rPr lang="en-US" sz="3400" dirty="0"/>
              <a:t>, </a:t>
            </a:r>
            <a:r>
              <a:rPr lang="en-US" sz="3400" dirty="0" err="1"/>
              <a:t>bermutu</a:t>
            </a:r>
            <a:r>
              <a:rPr lang="en-US" sz="3400" dirty="0"/>
              <a:t>, dan </a:t>
            </a:r>
            <a:r>
              <a:rPr lang="en-US" sz="3400" dirty="0" err="1"/>
              <a:t>terukur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026632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34360-760F-BE46-82B4-EBBDE2FAB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CP: CAPAIAN KETRAMPILAN KHUSUS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24D6F-2B2F-6949-8EDE-C127F7EC0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600" dirty="0"/>
              <a:t>Mampu </a:t>
            </a:r>
            <a:r>
              <a:rPr lang="en-US" sz="2600" dirty="0" err="1"/>
              <a:t>menyusun</a:t>
            </a:r>
            <a:r>
              <a:rPr lang="en-US" sz="2600" dirty="0"/>
              <a:t> </a:t>
            </a:r>
            <a:r>
              <a:rPr lang="en-US" sz="2600" dirty="0" err="1"/>
              <a:t>kertas</a:t>
            </a:r>
            <a:r>
              <a:rPr lang="en-US" sz="2600" dirty="0"/>
              <a:t> </a:t>
            </a:r>
            <a:r>
              <a:rPr lang="en-US" sz="2600" dirty="0" err="1"/>
              <a:t>kerja</a:t>
            </a:r>
            <a:r>
              <a:rPr lang="en-US" sz="2600" dirty="0"/>
              <a:t> audit </a:t>
            </a:r>
            <a:r>
              <a:rPr lang="en-US" sz="2600" dirty="0" err="1"/>
              <a:t>melalui</a:t>
            </a:r>
            <a:r>
              <a:rPr lang="en-US" sz="2600" dirty="0"/>
              <a:t> </a:t>
            </a:r>
            <a:r>
              <a:rPr lang="en-US" sz="2600" dirty="0" err="1"/>
              <a:t>pengumpulan</a:t>
            </a:r>
            <a:r>
              <a:rPr lang="en-US" sz="2600" dirty="0"/>
              <a:t> dan </a:t>
            </a:r>
            <a:r>
              <a:rPr lang="en-US" sz="2600" dirty="0" err="1"/>
              <a:t>pengikhtisaran</a:t>
            </a:r>
            <a:r>
              <a:rPr lang="en-US" sz="2600" dirty="0"/>
              <a:t> </a:t>
            </a:r>
            <a:r>
              <a:rPr lang="en-US" sz="2600" dirty="0" err="1"/>
              <a:t>bukti</a:t>
            </a:r>
            <a:r>
              <a:rPr lang="en-US" sz="2600" dirty="0"/>
              <a:t> audit </a:t>
            </a:r>
            <a:r>
              <a:rPr lang="en-US" sz="2600" dirty="0" err="1"/>
              <a:t>secara</a:t>
            </a:r>
            <a:r>
              <a:rPr lang="en-US" sz="2600" dirty="0"/>
              <a:t> </a:t>
            </a:r>
            <a:r>
              <a:rPr lang="en-US" sz="2600" dirty="0" err="1"/>
              <a:t>mandiri</a:t>
            </a:r>
            <a:r>
              <a:rPr lang="en-US" sz="2600" dirty="0"/>
              <a:t>, dan </a:t>
            </a:r>
            <a:r>
              <a:rPr lang="en-US" sz="2600" dirty="0" err="1"/>
              <a:t>berkontribusi</a:t>
            </a:r>
            <a:r>
              <a:rPr lang="en-US" sz="2600" dirty="0"/>
              <a:t>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dirty="0" err="1"/>
              <a:t>tim</a:t>
            </a:r>
            <a:r>
              <a:rPr lang="en-US" sz="2600" dirty="0"/>
              <a:t>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mengevaluasi</a:t>
            </a:r>
            <a:r>
              <a:rPr lang="en-US" sz="2600" dirty="0"/>
              <a:t> </a:t>
            </a:r>
            <a:r>
              <a:rPr lang="en-US" sz="2600" dirty="0" err="1"/>
              <a:t>bukti</a:t>
            </a:r>
            <a:r>
              <a:rPr lang="en-US" sz="2600" dirty="0"/>
              <a:t> audit </a:t>
            </a:r>
            <a:r>
              <a:rPr lang="en-US" sz="2600" dirty="0" err="1"/>
              <a:t>atas</a:t>
            </a:r>
            <a:r>
              <a:rPr lang="en-US" sz="2600" dirty="0"/>
              <a:t> </a:t>
            </a:r>
            <a:r>
              <a:rPr lang="en-US" sz="2600" dirty="0" err="1"/>
              <a:t>laporan</a:t>
            </a:r>
            <a:r>
              <a:rPr lang="en-US" sz="2600" dirty="0"/>
              <a:t> </a:t>
            </a:r>
            <a:r>
              <a:rPr lang="en-US" sz="2600" dirty="0" err="1"/>
              <a:t>keuangan</a:t>
            </a:r>
            <a:r>
              <a:rPr lang="en-US" sz="2600" dirty="0"/>
              <a:t> </a:t>
            </a:r>
            <a:r>
              <a:rPr lang="en-US" sz="2600" dirty="0" err="1"/>
              <a:t>entitas</a:t>
            </a:r>
            <a:r>
              <a:rPr lang="en-US" sz="2600" dirty="0"/>
              <a:t> </a:t>
            </a:r>
            <a:r>
              <a:rPr lang="en-US" sz="2600" dirty="0" err="1"/>
              <a:t>komersial</a:t>
            </a:r>
            <a:r>
              <a:rPr lang="en-US" sz="2600" dirty="0"/>
              <a:t> </a:t>
            </a:r>
            <a:r>
              <a:rPr lang="en-US" sz="2600" dirty="0" err="1"/>
              <a:t>sesuai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standar</a:t>
            </a:r>
            <a:r>
              <a:rPr lang="en-US" sz="2600" dirty="0"/>
              <a:t> audit dan </a:t>
            </a:r>
            <a:r>
              <a:rPr lang="en-US" sz="2600" dirty="0" err="1"/>
              <a:t>ketentuan</a:t>
            </a:r>
            <a:r>
              <a:rPr lang="en-US" sz="2600" dirty="0"/>
              <a:t> </a:t>
            </a:r>
            <a:r>
              <a:rPr lang="en-US" sz="2600" dirty="0" err="1"/>
              <a:t>perundang-undangan</a:t>
            </a:r>
            <a:r>
              <a:rPr lang="en-US" sz="2600" dirty="0"/>
              <a:t> yang </a:t>
            </a:r>
            <a:r>
              <a:rPr lang="en-US" sz="2600" dirty="0" err="1"/>
              <a:t>berlaku</a:t>
            </a:r>
            <a:r>
              <a:rPr lang="en-US" sz="2600" dirty="0"/>
              <a:t> </a:t>
            </a:r>
            <a:r>
              <a:rPr lang="en-US" sz="2600" dirty="0" err="1"/>
              <a:t>dalam</a:t>
            </a:r>
            <a:r>
              <a:rPr lang="en-US" sz="2600" dirty="0"/>
              <a:t> audit </a:t>
            </a:r>
            <a:r>
              <a:rPr lang="en-US" sz="2600" dirty="0" err="1"/>
              <a:t>atas</a:t>
            </a:r>
            <a:r>
              <a:rPr lang="en-US" sz="2600" dirty="0"/>
              <a:t> </a:t>
            </a:r>
            <a:r>
              <a:rPr lang="en-US" sz="2600" dirty="0" err="1"/>
              <a:t>laporan</a:t>
            </a:r>
            <a:r>
              <a:rPr lang="en-US" sz="2600" dirty="0"/>
              <a:t> </a:t>
            </a:r>
            <a:r>
              <a:rPr lang="en-US" sz="2600" dirty="0" err="1"/>
              <a:t>keuangan</a:t>
            </a:r>
            <a:r>
              <a:rPr lang="en-US" sz="26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b="1" dirty="0"/>
              <a:t>Mampu </a:t>
            </a:r>
            <a:r>
              <a:rPr lang="en-US" sz="2600" b="1" dirty="0" err="1"/>
              <a:t>menyusun</a:t>
            </a:r>
            <a:r>
              <a:rPr lang="en-US" sz="2600" b="1" dirty="0"/>
              <a:t> </a:t>
            </a:r>
            <a:r>
              <a:rPr lang="en-US" sz="2600" b="1" dirty="0" err="1"/>
              <a:t>kertas</a:t>
            </a:r>
            <a:r>
              <a:rPr lang="en-US" sz="2600" b="1" dirty="0"/>
              <a:t> </a:t>
            </a:r>
            <a:r>
              <a:rPr lang="en-US" sz="2600" b="1" dirty="0" err="1"/>
              <a:t>kerja</a:t>
            </a:r>
            <a:r>
              <a:rPr lang="en-US" sz="2600" b="1" dirty="0"/>
              <a:t> audit </a:t>
            </a:r>
            <a:r>
              <a:rPr lang="en-US" sz="2600" b="1" dirty="0" err="1"/>
              <a:t>melalui</a:t>
            </a:r>
            <a:r>
              <a:rPr lang="en-US" sz="2600" b="1" dirty="0"/>
              <a:t> </a:t>
            </a:r>
            <a:r>
              <a:rPr lang="en-US" sz="2600" b="1" dirty="0" err="1"/>
              <a:t>pengumpulan</a:t>
            </a:r>
            <a:r>
              <a:rPr lang="en-US" sz="2600" b="1" dirty="0"/>
              <a:t> dan </a:t>
            </a:r>
            <a:r>
              <a:rPr lang="en-US" sz="2600" b="1" dirty="0" err="1"/>
              <a:t>pengikhtisaran</a:t>
            </a:r>
            <a:r>
              <a:rPr lang="en-US" sz="2600" b="1" dirty="0"/>
              <a:t> </a:t>
            </a:r>
            <a:r>
              <a:rPr lang="en-US" sz="2600" b="1" dirty="0" err="1"/>
              <a:t>bukti</a:t>
            </a:r>
            <a:r>
              <a:rPr lang="en-US" sz="2600" b="1" dirty="0"/>
              <a:t> audit </a:t>
            </a:r>
            <a:r>
              <a:rPr lang="en-US" sz="2600" b="1" dirty="0" err="1"/>
              <a:t>secara</a:t>
            </a:r>
            <a:r>
              <a:rPr lang="en-US" sz="2600" b="1" dirty="0"/>
              <a:t> </a:t>
            </a:r>
            <a:r>
              <a:rPr lang="en-US" sz="2600" b="1" dirty="0" err="1"/>
              <a:t>mandiri</a:t>
            </a:r>
            <a:r>
              <a:rPr lang="en-US" sz="2600" b="1" dirty="0"/>
              <a:t>, dan </a:t>
            </a:r>
            <a:r>
              <a:rPr lang="en-US" sz="2600" b="1" dirty="0" err="1"/>
              <a:t>berkontribusi</a:t>
            </a:r>
            <a:r>
              <a:rPr lang="en-US" sz="2600" b="1" dirty="0"/>
              <a:t> </a:t>
            </a:r>
            <a:r>
              <a:rPr lang="en-US" sz="2600" b="1" dirty="0" err="1"/>
              <a:t>dalam</a:t>
            </a:r>
            <a:r>
              <a:rPr lang="en-US" sz="2600" b="1" dirty="0"/>
              <a:t> </a:t>
            </a:r>
            <a:r>
              <a:rPr lang="en-US" sz="2600" b="1" dirty="0" err="1"/>
              <a:t>tim</a:t>
            </a:r>
            <a:r>
              <a:rPr lang="en-US" sz="2600" b="1" dirty="0"/>
              <a:t> </a:t>
            </a:r>
            <a:r>
              <a:rPr lang="en-US" sz="2600" b="1" dirty="0" err="1"/>
              <a:t>untuk</a:t>
            </a:r>
            <a:r>
              <a:rPr lang="en-US" sz="2600" b="1" dirty="0"/>
              <a:t> </a:t>
            </a:r>
            <a:r>
              <a:rPr lang="en-US" sz="2600" b="1" dirty="0" err="1"/>
              <a:t>mengevaluasi</a:t>
            </a:r>
            <a:r>
              <a:rPr lang="en-US" sz="2600" b="1" dirty="0"/>
              <a:t> </a:t>
            </a:r>
            <a:r>
              <a:rPr lang="en-US" sz="2600" b="1" dirty="0" err="1"/>
              <a:t>bukti</a:t>
            </a:r>
            <a:r>
              <a:rPr lang="en-US" sz="2600" b="1" dirty="0"/>
              <a:t> audit </a:t>
            </a:r>
            <a:r>
              <a:rPr lang="en-US" sz="2600" dirty="0" err="1"/>
              <a:t>atas</a:t>
            </a:r>
            <a:r>
              <a:rPr lang="en-US" sz="2600" dirty="0"/>
              <a:t> </a:t>
            </a:r>
            <a:r>
              <a:rPr lang="en-US" sz="2600" dirty="0" err="1"/>
              <a:t>kepatuhan</a:t>
            </a:r>
            <a:r>
              <a:rPr lang="en-US" sz="2600" dirty="0"/>
              <a:t> </a:t>
            </a:r>
            <a:r>
              <a:rPr lang="en-US" sz="2600" dirty="0" err="1"/>
              <a:t>syariah</a:t>
            </a:r>
            <a:r>
              <a:rPr lang="en-US" sz="2600" dirty="0"/>
              <a:t> </a:t>
            </a:r>
            <a:r>
              <a:rPr lang="en-US" sz="2600" dirty="0" err="1"/>
              <a:t>lembaga</a:t>
            </a:r>
            <a:r>
              <a:rPr lang="en-US" sz="2600" dirty="0"/>
              <a:t> </a:t>
            </a:r>
            <a:r>
              <a:rPr lang="en-US" sz="2600" dirty="0" err="1"/>
              <a:t>bisnis</a:t>
            </a:r>
            <a:r>
              <a:rPr lang="en-US" sz="2600" dirty="0"/>
              <a:t> </a:t>
            </a:r>
            <a:r>
              <a:rPr lang="en-US" sz="2600" dirty="0" err="1"/>
              <a:t>keuangan</a:t>
            </a:r>
            <a:r>
              <a:rPr lang="en-US" sz="2600" dirty="0"/>
              <a:t> </a:t>
            </a:r>
            <a:r>
              <a:rPr lang="en-US" sz="2600" dirty="0" err="1"/>
              <a:t>syariah</a:t>
            </a:r>
            <a:r>
              <a:rPr lang="en-US" sz="2600" dirty="0"/>
              <a:t> </a:t>
            </a:r>
            <a:r>
              <a:rPr lang="en-US" sz="2600" dirty="0" err="1"/>
              <a:t>sesuai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standar</a:t>
            </a:r>
            <a:r>
              <a:rPr lang="en-US" sz="2600" dirty="0"/>
              <a:t> audit dan </a:t>
            </a:r>
            <a:r>
              <a:rPr lang="en-US" sz="2600" dirty="0" err="1"/>
              <a:t>ketentuan</a:t>
            </a:r>
            <a:r>
              <a:rPr lang="en-US" sz="2600" dirty="0"/>
              <a:t> </a:t>
            </a:r>
            <a:r>
              <a:rPr lang="en-US" sz="2600" dirty="0" err="1"/>
              <a:t>perundang-undangan</a:t>
            </a:r>
            <a:r>
              <a:rPr lang="en-US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849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nice-green-gradient-powerpoint-templates.jpg">
            <a:extLst>
              <a:ext uri="{FF2B5EF4-FFF2-40B4-BE49-F238E27FC236}">
                <a16:creationId xmlns:a16="http://schemas.microsoft.com/office/drawing/2014/main" id="{E5C1DBE8-B84B-6547-9682-D1CBEB9E0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401E8-C05D-374F-8582-34D7F557A21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401366"/>
            <a:ext cx="7630716" cy="4433888"/>
          </a:xfrm>
        </p:spPr>
        <p:txBody>
          <a:bodyPr>
            <a:normAutofit/>
          </a:bodyPr>
          <a:lstStyle/>
          <a:p>
            <a:pPr marL="385763" indent="-385763" fontAlgn="auto">
              <a:spcAft>
                <a:spcPts val="0"/>
              </a:spcAft>
              <a:buNone/>
              <a:defRPr/>
            </a:pPr>
            <a:r>
              <a:rPr lang="id-ID" sz="18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itchFamily="34" charset="0"/>
                <a:cs typeface="Aharoni" panose="02010803020104030203" pitchFamily="2" charset="-79"/>
              </a:rPr>
              <a:t>1. SAHNYA AMAL DENGAN NIAT</a:t>
            </a:r>
          </a:p>
          <a:p>
            <a:pPr marL="271463" indent="0" fontAlgn="auto">
              <a:spcAft>
                <a:spcPts val="0"/>
              </a:spcAft>
              <a:buNone/>
              <a:defRPr/>
            </a:pPr>
            <a:r>
              <a:rPr lang="id-ID" sz="1800" b="1" dirty="0">
                <a:solidFill>
                  <a:schemeClr val="bg1"/>
                </a:solidFill>
              </a:rPr>
              <a:t>Setiap orang yang menuntut ilmu harus punya niat, karena sahnya amal dengan niat.</a:t>
            </a:r>
          </a:p>
          <a:p>
            <a:pPr marL="271463" indent="0" fontAlgn="auto">
              <a:spcAft>
                <a:spcPts val="0"/>
              </a:spcAft>
              <a:buNone/>
              <a:defRPr/>
            </a:pPr>
            <a:r>
              <a:rPr lang="id-ID" sz="1800" b="1" dirty="0">
                <a:solidFill>
                  <a:schemeClr val="bg1"/>
                </a:solidFill>
              </a:rPr>
              <a:t>Dasarnya:</a:t>
            </a:r>
          </a:p>
          <a:p>
            <a:pPr marL="271463" indent="0" fontAlgn="auto">
              <a:spcAft>
                <a:spcPts val="0"/>
              </a:spcAft>
              <a:buNone/>
              <a:defRPr/>
            </a:pPr>
            <a:r>
              <a:rPr lang="id-ID" sz="1800" b="1" dirty="0">
                <a:solidFill>
                  <a:srgbClr val="FFFF00"/>
                </a:solidFill>
              </a:rPr>
              <a:t>La </a:t>
            </a:r>
            <a:r>
              <a:rPr lang="id-ID" sz="1800" b="1" dirty="0" err="1">
                <a:solidFill>
                  <a:srgbClr val="FFFF00"/>
                </a:solidFill>
              </a:rPr>
              <a:t>budda</a:t>
            </a:r>
            <a:r>
              <a:rPr lang="id-ID" sz="1800" b="1" dirty="0">
                <a:solidFill>
                  <a:srgbClr val="FFFF00"/>
                </a:solidFill>
              </a:rPr>
              <a:t> </a:t>
            </a:r>
            <a:r>
              <a:rPr lang="id-ID" sz="1800" b="1" dirty="0" err="1">
                <a:solidFill>
                  <a:srgbClr val="FFFF00"/>
                </a:solidFill>
              </a:rPr>
              <a:t>lith</a:t>
            </a:r>
            <a:r>
              <a:rPr lang="id-ID" sz="1800" b="1" dirty="0">
                <a:solidFill>
                  <a:srgbClr val="FFFF00"/>
                </a:solidFill>
              </a:rPr>
              <a:t> - </a:t>
            </a:r>
            <a:r>
              <a:rPr lang="id-ID" sz="1800" b="1" dirty="0" err="1">
                <a:solidFill>
                  <a:srgbClr val="FFFF00"/>
                </a:solidFill>
              </a:rPr>
              <a:t>tholibi</a:t>
            </a:r>
            <a:r>
              <a:rPr lang="id-ID" sz="1800" b="1" dirty="0">
                <a:solidFill>
                  <a:srgbClr val="FFFF00"/>
                </a:solidFill>
              </a:rPr>
              <a:t> min – </a:t>
            </a:r>
            <a:r>
              <a:rPr lang="id-ID" sz="1800" b="1" dirty="0" err="1">
                <a:solidFill>
                  <a:srgbClr val="FFFF00"/>
                </a:solidFill>
              </a:rPr>
              <a:t>niyyati</a:t>
            </a:r>
            <a:r>
              <a:rPr lang="id-ID" sz="1800" b="1" dirty="0">
                <a:solidFill>
                  <a:srgbClr val="FFFF00"/>
                </a:solidFill>
              </a:rPr>
              <a:t> </a:t>
            </a:r>
          </a:p>
          <a:p>
            <a:pPr marL="271463" indent="0" fontAlgn="auto">
              <a:spcAft>
                <a:spcPts val="0"/>
              </a:spcAft>
              <a:buNone/>
              <a:defRPr/>
            </a:pPr>
            <a:r>
              <a:rPr lang="id-ID" sz="1800" b="1" dirty="0">
                <a:solidFill>
                  <a:srgbClr val="FFFF00"/>
                </a:solidFill>
              </a:rPr>
              <a:t>Ay </a:t>
            </a:r>
            <a:r>
              <a:rPr lang="id-ID" sz="1800" b="1" dirty="0" err="1">
                <a:solidFill>
                  <a:srgbClr val="FFFF00"/>
                </a:solidFill>
              </a:rPr>
              <a:t>innamal</a:t>
            </a:r>
            <a:r>
              <a:rPr lang="id-ID" sz="1800" b="1" dirty="0">
                <a:solidFill>
                  <a:srgbClr val="FFFF00"/>
                </a:solidFill>
              </a:rPr>
              <a:t> – </a:t>
            </a:r>
            <a:r>
              <a:rPr lang="id-ID" sz="1800" b="1" dirty="0" err="1">
                <a:solidFill>
                  <a:srgbClr val="FFFF00"/>
                </a:solidFill>
              </a:rPr>
              <a:t>a’malu</a:t>
            </a:r>
            <a:r>
              <a:rPr lang="id-ID" sz="1800" b="1" dirty="0">
                <a:solidFill>
                  <a:srgbClr val="FFFF00"/>
                </a:solidFill>
              </a:rPr>
              <a:t> bin – </a:t>
            </a:r>
            <a:r>
              <a:rPr lang="id-ID" sz="1800" b="1" dirty="0" err="1">
                <a:solidFill>
                  <a:srgbClr val="FFFF00"/>
                </a:solidFill>
              </a:rPr>
              <a:t>niyyati</a:t>
            </a:r>
            <a:endParaRPr lang="id-ID" sz="1800" b="1" dirty="0">
              <a:solidFill>
                <a:srgbClr val="FFFF00"/>
              </a:solidFill>
            </a:endParaRPr>
          </a:p>
          <a:p>
            <a:pPr marL="271463" indent="0" fontAlgn="auto">
              <a:spcAft>
                <a:spcPts val="0"/>
              </a:spcAft>
              <a:buNone/>
              <a:defRPr/>
            </a:pPr>
            <a:endParaRPr lang="id-ID" sz="1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9220" name="Picture 3">
            <a:extLst>
              <a:ext uri="{FF2B5EF4-FFF2-40B4-BE49-F238E27FC236}">
                <a16:creationId xmlns:a16="http://schemas.microsoft.com/office/drawing/2014/main" id="{EEBCCE56-F8C7-AF45-AABC-9BEF1E8F90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5" t="42055" r="44403" b="41595"/>
          <a:stretch>
            <a:fillRect/>
          </a:stretch>
        </p:blipFill>
        <p:spPr bwMode="auto">
          <a:xfrm>
            <a:off x="4824412" y="2393156"/>
            <a:ext cx="4043363" cy="156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0E69AE1-4A6B-C746-B9E3-E91D040DE090}"/>
              </a:ext>
            </a:extLst>
          </p:cNvPr>
          <p:cNvSpPr/>
          <p:nvPr/>
        </p:nvSpPr>
        <p:spPr>
          <a:xfrm>
            <a:off x="179512" y="4203482"/>
            <a:ext cx="4254541" cy="8749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b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Wong kang numprih - ilmu wajib – nduwe niat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b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Dawuh nabi – sahe amal – kanti niat</a:t>
            </a:r>
            <a:endParaRPr lang="id-ID" sz="1600" b="1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DD7A1EC-CBF0-5F43-A663-E4D1D5BA4B50}"/>
              </a:ext>
            </a:extLst>
          </p:cNvPr>
          <p:cNvSpPr/>
          <p:nvPr/>
        </p:nvSpPr>
        <p:spPr>
          <a:xfrm>
            <a:off x="4706008" y="4206096"/>
            <a:ext cx="4161767" cy="8841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b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Penuntut (il-mu) wajib (ba-ginya) niat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b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Sabda nabi – sahnya amal – dengan niat </a:t>
            </a:r>
            <a:endParaRPr lang="id-ID" sz="1600" b="1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88807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3FB94-EBCB-3540-8AE0-B79DF708A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CP: MK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57262-7DC1-8243-BA7F-668A250CC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68760"/>
            <a:ext cx="8305800" cy="5256584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1400" dirty="0" err="1"/>
              <a:t>Mahasiswa</a:t>
            </a:r>
            <a:r>
              <a:rPr lang="en-US" sz="1400" dirty="0"/>
              <a:t> </a:t>
            </a:r>
            <a:r>
              <a:rPr lang="en-US" sz="1400" dirty="0" err="1"/>
              <a:t>mampu</a:t>
            </a:r>
            <a:r>
              <a:rPr lang="en-US" sz="1400" dirty="0"/>
              <a:t> </a:t>
            </a:r>
            <a:r>
              <a:rPr lang="en-US" sz="1400" dirty="0" err="1"/>
              <a:t>mengelola</a:t>
            </a:r>
            <a:r>
              <a:rPr lang="en-US" sz="1400" dirty="0"/>
              <a:t> </a:t>
            </a:r>
            <a:r>
              <a:rPr lang="en-US" sz="1400" dirty="0" err="1"/>
              <a:t>waktu</a:t>
            </a:r>
            <a:r>
              <a:rPr lang="en-US" sz="1400" dirty="0"/>
              <a:t> </a:t>
            </a:r>
            <a:r>
              <a:rPr lang="en-US" sz="1400" dirty="0" err="1"/>
              <a:t>belajar</a:t>
            </a:r>
            <a:r>
              <a:rPr lang="en-US" sz="1400" dirty="0"/>
              <a:t> </a:t>
            </a:r>
            <a:r>
              <a:rPr lang="en-US" sz="1400" dirty="0" err="1"/>
              <a:t>sesuai</a:t>
            </a:r>
            <a:r>
              <a:rPr lang="en-US" sz="1400" dirty="0"/>
              <a:t> </a:t>
            </a:r>
            <a:r>
              <a:rPr lang="en-US" sz="1400" dirty="0" err="1"/>
              <a:t>lingkup</a:t>
            </a:r>
            <a:r>
              <a:rPr lang="en-US" sz="1400" dirty="0"/>
              <a:t> dan </a:t>
            </a:r>
            <a:r>
              <a:rPr lang="en-US" sz="1400" dirty="0" err="1"/>
              <a:t>tugas</a:t>
            </a:r>
            <a:r>
              <a:rPr lang="en-US" sz="1400" dirty="0"/>
              <a:t> </a:t>
            </a:r>
            <a:r>
              <a:rPr lang="en-US" sz="1400" dirty="0" err="1"/>
              <a:t>tugas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perkuliahan</a:t>
            </a:r>
            <a:r>
              <a:rPr lang="en-US" sz="1400" dirty="0"/>
              <a:t> dan </a:t>
            </a:r>
            <a:r>
              <a:rPr lang="en-US" sz="1400" dirty="0" err="1"/>
              <a:t>konsep</a:t>
            </a:r>
            <a:r>
              <a:rPr lang="en-US" sz="1400" dirty="0"/>
              <a:t> </a:t>
            </a:r>
            <a:r>
              <a:rPr lang="en-US" sz="1400" dirty="0" err="1"/>
              <a:t>metodologi</a:t>
            </a:r>
            <a:r>
              <a:rPr lang="en-US" sz="1400" dirty="0"/>
              <a:t> audit</a:t>
            </a:r>
          </a:p>
          <a:p>
            <a:pPr>
              <a:buFont typeface="+mj-lt"/>
              <a:buAutoNum type="arabicPeriod"/>
            </a:pPr>
            <a:r>
              <a:rPr lang="en-US" sz="1400" dirty="0" err="1"/>
              <a:t>Mahasiswa</a:t>
            </a:r>
            <a:r>
              <a:rPr lang="en-US" sz="1400" dirty="0"/>
              <a:t> </a:t>
            </a:r>
            <a:r>
              <a:rPr lang="en-US" sz="1400" dirty="0" err="1"/>
              <a:t>mampu</a:t>
            </a:r>
            <a:r>
              <a:rPr lang="en-US" sz="1400" dirty="0"/>
              <a:t> </a:t>
            </a:r>
            <a:r>
              <a:rPr lang="en-US" sz="1400" dirty="0" err="1"/>
              <a:t>memahami</a:t>
            </a:r>
            <a:r>
              <a:rPr lang="en-US" sz="1400" dirty="0"/>
              <a:t> </a:t>
            </a:r>
            <a:r>
              <a:rPr lang="en-US" sz="1400" dirty="0" err="1"/>
              <a:t>konsep</a:t>
            </a:r>
            <a:r>
              <a:rPr lang="en-US" sz="1400" dirty="0"/>
              <a:t> audit </a:t>
            </a:r>
            <a:r>
              <a:rPr lang="en-US" sz="1400" dirty="0" err="1"/>
              <a:t>siklus</a:t>
            </a:r>
            <a:r>
              <a:rPr lang="en-US" sz="1400" dirty="0"/>
              <a:t> </a:t>
            </a:r>
            <a:r>
              <a:rPr lang="en-US" sz="1400" dirty="0" err="1"/>
              <a:t>pendapatan</a:t>
            </a:r>
            <a:r>
              <a:rPr lang="en-US" sz="1400" dirty="0"/>
              <a:t> </a:t>
            </a:r>
            <a:r>
              <a:rPr lang="en-US" sz="1400" dirty="0" err="1"/>
              <a:t>diperusahaan</a:t>
            </a:r>
            <a:r>
              <a:rPr lang="en-US" sz="1400" dirty="0"/>
              <a:t> pada </a:t>
            </a:r>
            <a:r>
              <a:rPr lang="en-US" sz="1400" dirty="0" err="1"/>
              <a:t>pengujian</a:t>
            </a:r>
            <a:r>
              <a:rPr lang="en-US" sz="1400" dirty="0"/>
              <a:t> </a:t>
            </a:r>
            <a:r>
              <a:rPr lang="en-US" sz="1400" dirty="0" err="1"/>
              <a:t>pengendalian</a:t>
            </a:r>
            <a:r>
              <a:rPr lang="en-US" sz="1400" dirty="0"/>
              <a:t> dan </a:t>
            </a:r>
            <a:r>
              <a:rPr lang="en-US" sz="1400" dirty="0" err="1"/>
              <a:t>pengujian</a:t>
            </a:r>
            <a:r>
              <a:rPr lang="en-US" sz="1400" dirty="0"/>
              <a:t> </a:t>
            </a:r>
            <a:r>
              <a:rPr lang="en-US" sz="1400" dirty="0" err="1"/>
              <a:t>subtantif</a:t>
            </a:r>
            <a:r>
              <a:rPr lang="en-US" sz="1400" dirty="0"/>
              <a:t> </a:t>
            </a:r>
            <a:r>
              <a:rPr lang="en-US" sz="1400" dirty="0" err="1"/>
              <a:t>terhadap</a:t>
            </a:r>
            <a:r>
              <a:rPr lang="en-US" sz="1400" dirty="0"/>
              <a:t> </a:t>
            </a:r>
            <a:r>
              <a:rPr lang="en-US" sz="1400" dirty="0" err="1"/>
              <a:t>saldo</a:t>
            </a:r>
            <a:r>
              <a:rPr lang="en-US" sz="1400" dirty="0"/>
              <a:t> </a:t>
            </a:r>
            <a:r>
              <a:rPr lang="en-US" sz="1400" dirty="0" err="1"/>
              <a:t>piutang</a:t>
            </a:r>
            <a:r>
              <a:rPr lang="en-US" sz="1400" dirty="0"/>
              <a:t> </a:t>
            </a:r>
            <a:r>
              <a:rPr lang="en-US" sz="1400" dirty="0" err="1"/>
              <a:t>usaha</a:t>
            </a:r>
            <a:endParaRPr lang="en-US" sz="1400" dirty="0"/>
          </a:p>
          <a:p>
            <a:pPr>
              <a:buFont typeface="+mj-lt"/>
              <a:buAutoNum type="arabicPeriod"/>
            </a:pPr>
            <a:r>
              <a:rPr lang="en-US" sz="1400" dirty="0" err="1"/>
              <a:t>Mahasiswa</a:t>
            </a:r>
            <a:r>
              <a:rPr lang="en-US" sz="1400" dirty="0"/>
              <a:t> </a:t>
            </a:r>
            <a:r>
              <a:rPr lang="en-US" sz="1400" dirty="0" err="1"/>
              <a:t>mampu</a:t>
            </a:r>
            <a:r>
              <a:rPr lang="en-US" sz="1400" dirty="0"/>
              <a:t> </a:t>
            </a:r>
            <a:r>
              <a:rPr lang="en-US" sz="1400" dirty="0" err="1"/>
              <a:t>memahami</a:t>
            </a:r>
            <a:r>
              <a:rPr lang="en-US" sz="1400" dirty="0"/>
              <a:t> </a:t>
            </a:r>
            <a:r>
              <a:rPr lang="en-US" sz="1400" dirty="0" err="1"/>
              <a:t>konsep</a:t>
            </a:r>
            <a:r>
              <a:rPr lang="en-US" sz="1400" dirty="0"/>
              <a:t> audit </a:t>
            </a:r>
            <a:r>
              <a:rPr lang="en-US" sz="1400" dirty="0" err="1"/>
              <a:t>siklus</a:t>
            </a:r>
            <a:r>
              <a:rPr lang="en-US" sz="1400" dirty="0"/>
              <a:t> </a:t>
            </a:r>
            <a:r>
              <a:rPr lang="en-US" sz="1400" dirty="0" err="1"/>
              <a:t>pengeluaran</a:t>
            </a:r>
            <a:r>
              <a:rPr lang="en-US" sz="1400" dirty="0"/>
              <a:t> </a:t>
            </a:r>
            <a:r>
              <a:rPr lang="en-US" sz="1400" dirty="0" err="1"/>
              <a:t>diperusahaan</a:t>
            </a:r>
            <a:r>
              <a:rPr lang="en-US" sz="1400" dirty="0"/>
              <a:t> pada </a:t>
            </a:r>
            <a:r>
              <a:rPr lang="en-US" sz="1400" dirty="0" err="1"/>
              <a:t>pengujian</a:t>
            </a:r>
            <a:r>
              <a:rPr lang="en-US" sz="1400" dirty="0"/>
              <a:t> </a:t>
            </a:r>
            <a:r>
              <a:rPr lang="en-US" sz="1400" dirty="0" err="1"/>
              <a:t>pengendalian</a:t>
            </a:r>
            <a:r>
              <a:rPr lang="en-US" sz="1400" dirty="0"/>
              <a:t> dan </a:t>
            </a:r>
            <a:r>
              <a:rPr lang="en-US" sz="1400" dirty="0" err="1"/>
              <a:t>pengujian</a:t>
            </a:r>
            <a:r>
              <a:rPr lang="en-US" sz="1400" dirty="0"/>
              <a:t> </a:t>
            </a:r>
            <a:r>
              <a:rPr lang="en-US" sz="1400" dirty="0" err="1"/>
              <a:t>subtantif</a:t>
            </a:r>
            <a:r>
              <a:rPr lang="en-US" sz="1400" dirty="0"/>
              <a:t> </a:t>
            </a:r>
            <a:r>
              <a:rPr lang="en-US" sz="1400" dirty="0" err="1"/>
              <a:t>terhadap</a:t>
            </a:r>
            <a:r>
              <a:rPr lang="en-US" sz="1400" dirty="0"/>
              <a:t> </a:t>
            </a:r>
            <a:r>
              <a:rPr lang="en-US" sz="1400" dirty="0" err="1"/>
              <a:t>saldo</a:t>
            </a:r>
            <a:r>
              <a:rPr lang="en-US" sz="1400" dirty="0"/>
              <a:t> utang </a:t>
            </a:r>
            <a:r>
              <a:rPr lang="en-US" sz="1400" dirty="0" err="1"/>
              <a:t>usaha</a:t>
            </a:r>
            <a:endParaRPr lang="en-US" sz="1400" dirty="0"/>
          </a:p>
          <a:p>
            <a:pPr>
              <a:buFont typeface="+mj-lt"/>
              <a:buAutoNum type="arabicPeriod"/>
            </a:pPr>
            <a:r>
              <a:rPr lang="en-US" sz="1400" dirty="0" err="1"/>
              <a:t>Mahasiswa</a:t>
            </a:r>
            <a:r>
              <a:rPr lang="en-US" sz="1400" dirty="0"/>
              <a:t> </a:t>
            </a:r>
            <a:r>
              <a:rPr lang="en-US" sz="1400" dirty="0" err="1"/>
              <a:t>mampu</a:t>
            </a:r>
            <a:r>
              <a:rPr lang="en-US" sz="1400" dirty="0"/>
              <a:t> </a:t>
            </a:r>
            <a:r>
              <a:rPr lang="en-US" sz="1400" dirty="0" err="1"/>
              <a:t>memahami</a:t>
            </a:r>
            <a:r>
              <a:rPr lang="en-US" sz="1400" dirty="0"/>
              <a:t> </a:t>
            </a:r>
            <a:r>
              <a:rPr lang="en-US" sz="1400" dirty="0" err="1"/>
              <a:t>konsep</a:t>
            </a:r>
            <a:r>
              <a:rPr lang="en-US" sz="1400" dirty="0"/>
              <a:t> audit </a:t>
            </a:r>
            <a:r>
              <a:rPr lang="en-US" sz="1400" dirty="0" err="1"/>
              <a:t>siklus</a:t>
            </a:r>
            <a:r>
              <a:rPr lang="en-US" sz="1400" dirty="0"/>
              <a:t> </a:t>
            </a:r>
            <a:r>
              <a:rPr lang="en-US" sz="1400" dirty="0" err="1"/>
              <a:t>pengeluaran</a:t>
            </a:r>
            <a:r>
              <a:rPr lang="en-US" sz="1400" dirty="0"/>
              <a:t> </a:t>
            </a:r>
            <a:r>
              <a:rPr lang="en-US" sz="1400" dirty="0" err="1"/>
              <a:t>diperusahaan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pengujian</a:t>
            </a:r>
            <a:r>
              <a:rPr lang="en-US" sz="1400" dirty="0"/>
              <a:t> </a:t>
            </a:r>
            <a:r>
              <a:rPr lang="en-US" sz="1400" dirty="0" err="1"/>
              <a:t>subtantif</a:t>
            </a:r>
            <a:r>
              <a:rPr lang="en-US" sz="1400" dirty="0"/>
              <a:t> </a:t>
            </a:r>
            <a:r>
              <a:rPr lang="en-US" sz="1400" dirty="0" err="1"/>
              <a:t>terhadap</a:t>
            </a:r>
            <a:r>
              <a:rPr lang="en-US" sz="1400" dirty="0"/>
              <a:t> </a:t>
            </a:r>
            <a:r>
              <a:rPr lang="en-US" sz="1400" dirty="0" err="1"/>
              <a:t>aset</a:t>
            </a:r>
            <a:r>
              <a:rPr lang="en-US" sz="1400" dirty="0"/>
              <a:t> </a:t>
            </a:r>
            <a:r>
              <a:rPr lang="en-US" sz="1400" dirty="0" err="1"/>
              <a:t>tetap</a:t>
            </a:r>
            <a:endParaRPr lang="en-US" sz="1400" dirty="0"/>
          </a:p>
          <a:p>
            <a:pPr>
              <a:buFont typeface="+mj-lt"/>
              <a:buAutoNum type="arabicPeriod"/>
            </a:pPr>
            <a:r>
              <a:rPr lang="en-US" sz="1400" dirty="0" err="1"/>
              <a:t>Mahasiswa</a:t>
            </a:r>
            <a:r>
              <a:rPr lang="en-US" sz="1400" dirty="0"/>
              <a:t> </a:t>
            </a:r>
            <a:r>
              <a:rPr lang="en-US" sz="1400" dirty="0" err="1"/>
              <a:t>mampu</a:t>
            </a:r>
            <a:r>
              <a:rPr lang="en-US" sz="1400" dirty="0"/>
              <a:t> </a:t>
            </a:r>
            <a:r>
              <a:rPr lang="en-US" sz="1400" dirty="0" err="1"/>
              <a:t>memahami</a:t>
            </a:r>
            <a:r>
              <a:rPr lang="en-US" sz="1400" dirty="0"/>
              <a:t> </a:t>
            </a:r>
            <a:r>
              <a:rPr lang="en-US" sz="1400" dirty="0" err="1"/>
              <a:t>konsep</a:t>
            </a:r>
            <a:r>
              <a:rPr lang="en-US" sz="1400" dirty="0"/>
              <a:t> audit </a:t>
            </a:r>
            <a:r>
              <a:rPr lang="en-US" sz="1400" dirty="0" err="1"/>
              <a:t>siklus</a:t>
            </a:r>
            <a:r>
              <a:rPr lang="en-US" sz="1400" dirty="0"/>
              <a:t> </a:t>
            </a:r>
            <a:r>
              <a:rPr lang="en-US" sz="1400" dirty="0" err="1"/>
              <a:t>pengeluaran</a:t>
            </a:r>
            <a:r>
              <a:rPr lang="en-US" sz="1400" dirty="0"/>
              <a:t> </a:t>
            </a:r>
            <a:r>
              <a:rPr lang="en-US" sz="1400" dirty="0" err="1"/>
              <a:t>diperusahaan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pengujian</a:t>
            </a:r>
            <a:r>
              <a:rPr lang="en-US" sz="1400" dirty="0"/>
              <a:t> </a:t>
            </a:r>
            <a:r>
              <a:rPr lang="en-US" sz="1400" dirty="0" err="1"/>
              <a:t>subtantif</a:t>
            </a:r>
            <a:r>
              <a:rPr lang="en-US" sz="1400" dirty="0"/>
              <a:t> </a:t>
            </a:r>
            <a:r>
              <a:rPr lang="en-US" sz="1400" dirty="0" err="1"/>
              <a:t>terhadap</a:t>
            </a:r>
            <a:r>
              <a:rPr lang="en-US" sz="1400" dirty="0"/>
              <a:t> </a:t>
            </a:r>
            <a:r>
              <a:rPr lang="en-US" sz="1400" dirty="0" err="1"/>
              <a:t>aset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berwujud</a:t>
            </a:r>
            <a:endParaRPr lang="en-US" sz="1400" dirty="0"/>
          </a:p>
          <a:p>
            <a:pPr>
              <a:buFont typeface="+mj-lt"/>
              <a:buAutoNum type="arabicPeriod"/>
            </a:pPr>
            <a:r>
              <a:rPr lang="en-US" sz="1400" dirty="0" err="1"/>
              <a:t>Mahasiswa</a:t>
            </a:r>
            <a:r>
              <a:rPr lang="en-US" sz="1400" dirty="0"/>
              <a:t> </a:t>
            </a:r>
            <a:r>
              <a:rPr lang="en-US" sz="1400" dirty="0" err="1"/>
              <a:t>mampu</a:t>
            </a:r>
            <a:r>
              <a:rPr lang="en-US" sz="1400" dirty="0"/>
              <a:t> </a:t>
            </a:r>
            <a:r>
              <a:rPr lang="en-US" sz="1400" dirty="0" err="1"/>
              <a:t>memahami</a:t>
            </a:r>
            <a:r>
              <a:rPr lang="en-US" sz="1400" dirty="0"/>
              <a:t> </a:t>
            </a:r>
            <a:r>
              <a:rPr lang="en-US" sz="1400" dirty="0" err="1"/>
              <a:t>konsep</a:t>
            </a:r>
            <a:r>
              <a:rPr lang="en-US" sz="1400" dirty="0"/>
              <a:t> audit </a:t>
            </a:r>
            <a:r>
              <a:rPr lang="en-US" sz="1400" dirty="0" err="1"/>
              <a:t>siklus</a:t>
            </a:r>
            <a:r>
              <a:rPr lang="en-US" sz="1400" dirty="0"/>
              <a:t> </a:t>
            </a:r>
            <a:r>
              <a:rPr lang="en-US" sz="1400" dirty="0" err="1"/>
              <a:t>produksi</a:t>
            </a:r>
            <a:r>
              <a:rPr lang="en-US" sz="1400" dirty="0"/>
              <a:t> </a:t>
            </a:r>
            <a:r>
              <a:rPr lang="en-US" sz="1400" dirty="0" err="1"/>
              <a:t>diperusahaan</a:t>
            </a:r>
            <a:r>
              <a:rPr lang="en-US" sz="1400" dirty="0"/>
              <a:t> </a:t>
            </a:r>
            <a:r>
              <a:rPr lang="en-US" sz="1400" dirty="0" err="1"/>
              <a:t>manufaktur</a:t>
            </a:r>
            <a:r>
              <a:rPr lang="en-US" sz="1400" dirty="0"/>
              <a:t> pada </a:t>
            </a:r>
            <a:r>
              <a:rPr lang="en-US" sz="1400" dirty="0" err="1"/>
              <a:t>pengujian</a:t>
            </a:r>
            <a:r>
              <a:rPr lang="en-US" sz="1400" dirty="0"/>
              <a:t> </a:t>
            </a:r>
            <a:r>
              <a:rPr lang="en-US" sz="1400" dirty="0" err="1"/>
              <a:t>pengendalian</a:t>
            </a:r>
            <a:endParaRPr lang="en-US" sz="1400" dirty="0"/>
          </a:p>
          <a:p>
            <a:pPr>
              <a:buFont typeface="+mj-lt"/>
              <a:buAutoNum type="arabicPeriod"/>
            </a:pPr>
            <a:r>
              <a:rPr lang="en-US" sz="1400" dirty="0" err="1"/>
              <a:t>Mahasiswa</a:t>
            </a:r>
            <a:r>
              <a:rPr lang="en-US" sz="1400" dirty="0"/>
              <a:t> </a:t>
            </a:r>
            <a:r>
              <a:rPr lang="en-US" sz="1400" dirty="0" err="1"/>
              <a:t>mampu</a:t>
            </a:r>
            <a:r>
              <a:rPr lang="en-US" sz="1400" dirty="0"/>
              <a:t> </a:t>
            </a:r>
            <a:r>
              <a:rPr lang="en-US" sz="1400" dirty="0" err="1"/>
              <a:t>memahami</a:t>
            </a:r>
            <a:r>
              <a:rPr lang="en-US" sz="1400" dirty="0"/>
              <a:t> </a:t>
            </a:r>
            <a:r>
              <a:rPr lang="en-US" sz="1400" dirty="0" err="1"/>
              <a:t>konsep</a:t>
            </a:r>
            <a:r>
              <a:rPr lang="en-US" sz="1400" dirty="0"/>
              <a:t> audit </a:t>
            </a:r>
            <a:r>
              <a:rPr lang="en-US" sz="1400" dirty="0" err="1"/>
              <a:t>siklus</a:t>
            </a:r>
            <a:r>
              <a:rPr lang="en-US" sz="1400" dirty="0"/>
              <a:t> </a:t>
            </a:r>
            <a:r>
              <a:rPr lang="en-US" sz="1400" dirty="0" err="1"/>
              <a:t>produksi</a:t>
            </a:r>
            <a:r>
              <a:rPr lang="en-US" sz="1400" dirty="0"/>
              <a:t> </a:t>
            </a:r>
            <a:r>
              <a:rPr lang="en-US" sz="1400" dirty="0" err="1"/>
              <a:t>diperusahaan</a:t>
            </a:r>
            <a:r>
              <a:rPr lang="en-US" sz="1400" dirty="0"/>
              <a:t> </a:t>
            </a:r>
            <a:r>
              <a:rPr lang="en-US" sz="1400" dirty="0" err="1"/>
              <a:t>manufaktur</a:t>
            </a:r>
            <a:r>
              <a:rPr lang="en-US" sz="1400" dirty="0"/>
              <a:t> </a:t>
            </a:r>
            <a:r>
              <a:rPr lang="en-US" sz="1400" dirty="0" err="1"/>
              <a:t>Pengujian</a:t>
            </a:r>
            <a:r>
              <a:rPr lang="en-US" sz="1400" dirty="0"/>
              <a:t> </a:t>
            </a:r>
            <a:r>
              <a:rPr lang="en-US" sz="1400" dirty="0" err="1"/>
              <a:t>subtantif</a:t>
            </a:r>
            <a:r>
              <a:rPr lang="en-US" sz="1400" dirty="0"/>
              <a:t> </a:t>
            </a:r>
            <a:r>
              <a:rPr lang="en-US" sz="1400" dirty="0" err="1"/>
              <a:t>terhadap</a:t>
            </a:r>
            <a:r>
              <a:rPr lang="en-US" sz="1400" dirty="0"/>
              <a:t> </a:t>
            </a:r>
            <a:r>
              <a:rPr lang="en-US" sz="1400" dirty="0" err="1"/>
              <a:t>saldo</a:t>
            </a:r>
            <a:r>
              <a:rPr lang="en-US" sz="1400" dirty="0"/>
              <a:t> </a:t>
            </a:r>
            <a:r>
              <a:rPr lang="en-US" sz="1400" dirty="0" err="1"/>
              <a:t>sediaan</a:t>
            </a:r>
            <a:endParaRPr lang="en-US" sz="1400" dirty="0"/>
          </a:p>
          <a:p>
            <a:pPr>
              <a:buFont typeface="+mj-lt"/>
              <a:buAutoNum type="arabicPeriod"/>
            </a:pPr>
            <a:r>
              <a:rPr lang="en-US" sz="1400" dirty="0" err="1"/>
              <a:t>Mahasiswa</a:t>
            </a:r>
            <a:r>
              <a:rPr lang="en-US" sz="1400" dirty="0"/>
              <a:t> </a:t>
            </a:r>
            <a:r>
              <a:rPr lang="en-US" sz="1400" dirty="0" err="1"/>
              <a:t>mampu</a:t>
            </a:r>
            <a:r>
              <a:rPr lang="en-US" sz="1400" dirty="0"/>
              <a:t> </a:t>
            </a:r>
            <a:r>
              <a:rPr lang="en-US" sz="1400" dirty="0" err="1"/>
              <a:t>memahami</a:t>
            </a:r>
            <a:r>
              <a:rPr lang="en-US" sz="1400" dirty="0"/>
              <a:t> </a:t>
            </a:r>
            <a:r>
              <a:rPr lang="en-US" sz="1400" dirty="0" err="1"/>
              <a:t>konsep</a:t>
            </a:r>
            <a:r>
              <a:rPr lang="en-US" sz="1400" dirty="0"/>
              <a:t> audit </a:t>
            </a:r>
            <a:r>
              <a:rPr lang="en-US" sz="1400" dirty="0" err="1"/>
              <a:t>siklus</a:t>
            </a:r>
            <a:r>
              <a:rPr lang="en-US" sz="1400" dirty="0"/>
              <a:t> </a:t>
            </a:r>
            <a:r>
              <a:rPr lang="en-US" sz="1400" dirty="0" err="1"/>
              <a:t>jasa</a:t>
            </a:r>
            <a:r>
              <a:rPr lang="en-US" sz="1400" dirty="0"/>
              <a:t> personalia </a:t>
            </a:r>
            <a:r>
              <a:rPr lang="en-US" sz="1400" dirty="0" err="1"/>
              <a:t>diperusahaan</a:t>
            </a:r>
            <a:r>
              <a:rPr lang="en-US" sz="1400" dirty="0"/>
              <a:t> pada </a:t>
            </a:r>
            <a:r>
              <a:rPr lang="en-US" sz="1400" dirty="0" err="1"/>
              <a:t>Pengujian</a:t>
            </a:r>
            <a:r>
              <a:rPr lang="en-US" sz="1400" dirty="0"/>
              <a:t> </a:t>
            </a:r>
            <a:r>
              <a:rPr lang="en-US" sz="1400" dirty="0" err="1"/>
              <a:t>pengendalian</a:t>
            </a:r>
            <a:r>
              <a:rPr lang="en-US" sz="1400" dirty="0"/>
              <a:t> dan </a:t>
            </a:r>
            <a:r>
              <a:rPr lang="en-US" sz="1400" dirty="0" err="1"/>
              <a:t>pengujian</a:t>
            </a:r>
            <a:r>
              <a:rPr lang="en-US" sz="1400" dirty="0"/>
              <a:t> </a:t>
            </a:r>
            <a:r>
              <a:rPr lang="en-US" sz="1400" dirty="0" err="1"/>
              <a:t>subtantif</a:t>
            </a:r>
            <a:endParaRPr lang="en-US" sz="1400" dirty="0"/>
          </a:p>
          <a:p>
            <a:pPr>
              <a:buFont typeface="+mj-lt"/>
              <a:buAutoNum type="arabicPeriod"/>
            </a:pPr>
            <a:r>
              <a:rPr lang="en-US" sz="1400" dirty="0" err="1"/>
              <a:t>Mahasiswa</a:t>
            </a:r>
            <a:r>
              <a:rPr lang="en-US" sz="1400" dirty="0"/>
              <a:t> </a:t>
            </a:r>
            <a:r>
              <a:rPr lang="en-US" sz="1400" dirty="0" err="1"/>
              <a:t>mampu</a:t>
            </a:r>
            <a:r>
              <a:rPr lang="en-US" sz="1400" dirty="0"/>
              <a:t> </a:t>
            </a:r>
            <a:r>
              <a:rPr lang="en-US" sz="1400" dirty="0" err="1"/>
              <a:t>memahami</a:t>
            </a:r>
            <a:r>
              <a:rPr lang="en-US" sz="1400" dirty="0"/>
              <a:t> </a:t>
            </a:r>
            <a:r>
              <a:rPr lang="en-US" sz="1400" dirty="0" err="1"/>
              <a:t>konsep</a:t>
            </a:r>
            <a:r>
              <a:rPr lang="en-US" sz="1400" dirty="0"/>
              <a:t> audit dan </a:t>
            </a:r>
            <a:r>
              <a:rPr lang="en-US" sz="1400" dirty="0" err="1"/>
              <a:t>pengujian</a:t>
            </a:r>
            <a:r>
              <a:rPr lang="en-US" sz="1400" dirty="0"/>
              <a:t> </a:t>
            </a:r>
            <a:r>
              <a:rPr lang="en-US" sz="1400" dirty="0" err="1"/>
              <a:t>subtantif</a:t>
            </a:r>
            <a:r>
              <a:rPr lang="en-US" sz="1400" dirty="0"/>
              <a:t> </a:t>
            </a:r>
            <a:r>
              <a:rPr lang="en-US" sz="1400" dirty="0" err="1"/>
              <a:t>terhadap</a:t>
            </a:r>
            <a:r>
              <a:rPr lang="en-US" sz="1400" dirty="0"/>
              <a:t> </a:t>
            </a:r>
            <a:r>
              <a:rPr lang="en-US" sz="1400" dirty="0" err="1"/>
              <a:t>investasi</a:t>
            </a:r>
            <a:r>
              <a:rPr lang="en-US" sz="1400" dirty="0"/>
              <a:t> </a:t>
            </a:r>
            <a:r>
              <a:rPr lang="en-US" sz="1400" dirty="0" err="1"/>
              <a:t>diperusahaan</a:t>
            </a:r>
            <a:r>
              <a:rPr lang="en-US" sz="1400" dirty="0"/>
              <a:t> </a:t>
            </a:r>
          </a:p>
          <a:p>
            <a:pPr>
              <a:buFont typeface="+mj-lt"/>
              <a:buAutoNum type="arabicPeriod"/>
            </a:pPr>
            <a:r>
              <a:rPr lang="en-US" sz="1400" dirty="0" err="1"/>
              <a:t>Mahasiswa</a:t>
            </a:r>
            <a:r>
              <a:rPr lang="en-US" sz="1400" dirty="0"/>
              <a:t> </a:t>
            </a:r>
            <a:r>
              <a:rPr lang="en-US" sz="1400" dirty="0" err="1"/>
              <a:t>mampu</a:t>
            </a:r>
            <a:r>
              <a:rPr lang="en-US" sz="1400" dirty="0"/>
              <a:t> </a:t>
            </a:r>
            <a:r>
              <a:rPr lang="en-US" sz="1400" dirty="0" err="1"/>
              <a:t>memahami</a:t>
            </a:r>
            <a:r>
              <a:rPr lang="en-US" sz="1400" dirty="0"/>
              <a:t> </a:t>
            </a:r>
            <a:r>
              <a:rPr lang="en-US" sz="1400" dirty="0" err="1"/>
              <a:t>konsep</a:t>
            </a:r>
            <a:r>
              <a:rPr lang="en-US" sz="1400" dirty="0"/>
              <a:t> audit dan </a:t>
            </a:r>
            <a:r>
              <a:rPr lang="en-US" sz="1400" dirty="0" err="1"/>
              <a:t>pengujian</a:t>
            </a:r>
            <a:r>
              <a:rPr lang="en-US" sz="1400" dirty="0"/>
              <a:t> </a:t>
            </a:r>
            <a:r>
              <a:rPr lang="en-US" sz="1400" dirty="0" err="1"/>
              <a:t>subtantif</a:t>
            </a:r>
            <a:r>
              <a:rPr lang="en-US" sz="1400" dirty="0"/>
              <a:t> </a:t>
            </a:r>
            <a:r>
              <a:rPr lang="en-US" sz="1400" dirty="0" err="1"/>
              <a:t>terhadap</a:t>
            </a:r>
            <a:r>
              <a:rPr lang="en-US" sz="1400" dirty="0"/>
              <a:t> utang </a:t>
            </a:r>
            <a:r>
              <a:rPr lang="en-US" sz="1400" dirty="0" err="1"/>
              <a:t>jangka</a:t>
            </a:r>
            <a:r>
              <a:rPr lang="en-US" sz="1400" dirty="0"/>
              <a:t> </a:t>
            </a:r>
            <a:r>
              <a:rPr lang="en-US" sz="1400" dirty="0" err="1"/>
              <a:t>panjang</a:t>
            </a:r>
            <a:r>
              <a:rPr lang="en-US" sz="1400" dirty="0"/>
              <a:t> </a:t>
            </a:r>
            <a:r>
              <a:rPr lang="en-US" sz="1400" dirty="0" err="1"/>
              <a:t>diperusahaan</a:t>
            </a:r>
            <a:endParaRPr lang="en-US" sz="1400" dirty="0"/>
          </a:p>
          <a:p>
            <a:pPr>
              <a:buFont typeface="+mj-lt"/>
              <a:buAutoNum type="arabicPeriod"/>
            </a:pPr>
            <a:r>
              <a:rPr lang="en-US" sz="1400" dirty="0" err="1"/>
              <a:t>Mahasiswa</a:t>
            </a:r>
            <a:r>
              <a:rPr lang="en-US" sz="1400" dirty="0"/>
              <a:t> </a:t>
            </a:r>
            <a:r>
              <a:rPr lang="en-US" sz="1400" dirty="0" err="1"/>
              <a:t>mampu</a:t>
            </a:r>
            <a:r>
              <a:rPr lang="en-US" sz="1400" dirty="0"/>
              <a:t> </a:t>
            </a:r>
            <a:r>
              <a:rPr lang="en-US" sz="1400" dirty="0" err="1"/>
              <a:t>memahami</a:t>
            </a:r>
            <a:r>
              <a:rPr lang="en-US" sz="1400" dirty="0"/>
              <a:t> </a:t>
            </a:r>
            <a:r>
              <a:rPr lang="en-US" sz="1400" dirty="0" err="1"/>
              <a:t>konsep</a:t>
            </a:r>
            <a:r>
              <a:rPr lang="en-US" sz="1400" dirty="0"/>
              <a:t> audit dan </a:t>
            </a:r>
            <a:r>
              <a:rPr lang="en-US" sz="1400" dirty="0" err="1"/>
              <a:t>pengujian</a:t>
            </a:r>
            <a:r>
              <a:rPr lang="en-US" sz="1400" dirty="0"/>
              <a:t> </a:t>
            </a:r>
            <a:r>
              <a:rPr lang="en-US" sz="1400" dirty="0" err="1"/>
              <a:t>subtantif</a:t>
            </a:r>
            <a:r>
              <a:rPr lang="en-US" sz="1400" dirty="0"/>
              <a:t> </a:t>
            </a:r>
            <a:r>
              <a:rPr lang="en-US" sz="1400" dirty="0" err="1"/>
              <a:t>terhadap</a:t>
            </a:r>
            <a:r>
              <a:rPr lang="en-US" sz="1400" dirty="0"/>
              <a:t> </a:t>
            </a:r>
            <a:r>
              <a:rPr lang="en-US" sz="1400" dirty="0" err="1"/>
              <a:t>ekuitas</a:t>
            </a:r>
            <a:r>
              <a:rPr lang="en-US" sz="1400" dirty="0"/>
              <a:t> </a:t>
            </a:r>
            <a:r>
              <a:rPr lang="en-US" sz="1400" dirty="0" err="1"/>
              <a:t>pemegang</a:t>
            </a:r>
            <a:r>
              <a:rPr lang="en-US" sz="1400" dirty="0"/>
              <a:t> </a:t>
            </a:r>
            <a:r>
              <a:rPr lang="en-US" sz="1400" dirty="0" err="1"/>
              <a:t>saham</a:t>
            </a:r>
            <a:r>
              <a:rPr lang="en-US" sz="1400" dirty="0"/>
              <a:t> </a:t>
            </a:r>
            <a:r>
              <a:rPr lang="en-US" sz="1400" dirty="0" err="1"/>
              <a:t>diperusahaan</a:t>
            </a:r>
            <a:endParaRPr lang="en-US" sz="1400" dirty="0"/>
          </a:p>
          <a:p>
            <a:pPr>
              <a:buFont typeface="+mj-lt"/>
              <a:buAutoNum type="arabicPeriod"/>
            </a:pPr>
            <a:r>
              <a:rPr lang="en-US" sz="1400" dirty="0" err="1"/>
              <a:t>Mahasiswa</a:t>
            </a:r>
            <a:r>
              <a:rPr lang="en-US" sz="1400" dirty="0"/>
              <a:t> </a:t>
            </a:r>
            <a:r>
              <a:rPr lang="en-US" sz="1400" dirty="0" err="1"/>
              <a:t>mampu</a:t>
            </a:r>
            <a:r>
              <a:rPr lang="en-US" sz="1400" dirty="0"/>
              <a:t> </a:t>
            </a:r>
            <a:r>
              <a:rPr lang="en-US" sz="1400" dirty="0" err="1"/>
              <a:t>memahami</a:t>
            </a:r>
            <a:r>
              <a:rPr lang="en-US" sz="1400" dirty="0"/>
              <a:t> </a:t>
            </a:r>
            <a:r>
              <a:rPr lang="en-US" sz="1400" dirty="0" err="1"/>
              <a:t>konsep</a:t>
            </a:r>
            <a:r>
              <a:rPr lang="en-US" sz="1400" dirty="0"/>
              <a:t> </a:t>
            </a:r>
            <a:r>
              <a:rPr lang="en-US" sz="1400" dirty="0" err="1"/>
              <a:t>pengujian</a:t>
            </a:r>
            <a:r>
              <a:rPr lang="en-US" sz="1400" dirty="0"/>
              <a:t> </a:t>
            </a:r>
            <a:r>
              <a:rPr lang="en-US" sz="1400" dirty="0" err="1"/>
              <a:t>subtantif</a:t>
            </a:r>
            <a:r>
              <a:rPr lang="en-US" sz="1400" dirty="0"/>
              <a:t> </a:t>
            </a:r>
            <a:r>
              <a:rPr lang="en-US" sz="1400" dirty="0" err="1"/>
              <a:t>terhadap</a:t>
            </a:r>
            <a:r>
              <a:rPr lang="en-US" sz="1400" dirty="0"/>
              <a:t> </a:t>
            </a:r>
            <a:r>
              <a:rPr lang="en-US" sz="1400" dirty="0" err="1"/>
              <a:t>saldo</a:t>
            </a:r>
            <a:r>
              <a:rPr lang="en-US" sz="1400" dirty="0"/>
              <a:t> kas</a:t>
            </a:r>
          </a:p>
          <a:p>
            <a:pPr>
              <a:buFont typeface="+mj-lt"/>
              <a:buAutoNum type="arabicPeriod"/>
            </a:pPr>
            <a:r>
              <a:rPr lang="en-US" sz="1400" dirty="0" err="1"/>
              <a:t>Mahasiswa</a:t>
            </a:r>
            <a:r>
              <a:rPr lang="en-US" sz="1400" dirty="0"/>
              <a:t> </a:t>
            </a:r>
            <a:r>
              <a:rPr lang="en-US" sz="1400" dirty="0" err="1"/>
              <a:t>mampu</a:t>
            </a:r>
            <a:r>
              <a:rPr lang="en-US" sz="1400" dirty="0"/>
              <a:t> </a:t>
            </a:r>
            <a:r>
              <a:rPr lang="en-US" sz="1400" dirty="0" err="1"/>
              <a:t>memahami</a:t>
            </a:r>
            <a:r>
              <a:rPr lang="en-US" sz="1400" dirty="0"/>
              <a:t> </a:t>
            </a:r>
            <a:r>
              <a:rPr lang="en-US" sz="1400" dirty="0" err="1"/>
              <a:t>konsep</a:t>
            </a:r>
            <a:r>
              <a:rPr lang="en-US" sz="1400" dirty="0"/>
              <a:t> </a:t>
            </a:r>
            <a:r>
              <a:rPr lang="en-US" sz="1400" dirty="0" err="1"/>
              <a:t>penyelesaian</a:t>
            </a:r>
            <a:r>
              <a:rPr lang="en-US" sz="1400" dirty="0"/>
              <a:t> </a:t>
            </a:r>
            <a:r>
              <a:rPr lang="en-US" sz="1400" dirty="0" err="1"/>
              <a:t>pekerjaan</a:t>
            </a:r>
            <a:r>
              <a:rPr lang="en-US" sz="1400" dirty="0"/>
              <a:t> Audit </a:t>
            </a:r>
            <a:r>
              <a:rPr lang="en-US" sz="1400" dirty="0" err="1"/>
              <a:t>diperusahaan</a:t>
            </a:r>
            <a:r>
              <a:rPr lang="en-US" sz="1400" dirty="0"/>
              <a:t>.</a:t>
            </a:r>
          </a:p>
          <a:p>
            <a:pPr>
              <a:buFont typeface="+mj-lt"/>
              <a:buAutoNum type="arabicPeriod"/>
            </a:pPr>
            <a:r>
              <a:rPr lang="en-US" sz="1400" dirty="0" err="1"/>
              <a:t>Mahasiswa</a:t>
            </a:r>
            <a:r>
              <a:rPr lang="en-US" sz="1400" dirty="0"/>
              <a:t> </a:t>
            </a:r>
            <a:r>
              <a:rPr lang="en-US" sz="1400" dirty="0" err="1"/>
              <a:t>mampu</a:t>
            </a:r>
            <a:r>
              <a:rPr lang="en-US" sz="1400" dirty="0"/>
              <a:t> </a:t>
            </a:r>
            <a:r>
              <a:rPr lang="en-US" sz="1400" dirty="0" err="1"/>
              <a:t>memahami</a:t>
            </a:r>
            <a:r>
              <a:rPr lang="en-US" sz="1400" dirty="0"/>
              <a:t> </a:t>
            </a:r>
            <a:r>
              <a:rPr lang="en-US" sz="1400" dirty="0" err="1"/>
              <a:t>konsep</a:t>
            </a:r>
            <a:r>
              <a:rPr lang="en-US" sz="1400" dirty="0"/>
              <a:t> </a:t>
            </a:r>
            <a:r>
              <a:rPr lang="en-US" sz="1400" dirty="0" err="1"/>
              <a:t>laporan</a:t>
            </a:r>
            <a:r>
              <a:rPr lang="en-US" sz="1400" dirty="0"/>
              <a:t> Audit.</a:t>
            </a:r>
          </a:p>
        </p:txBody>
      </p:sp>
    </p:spTree>
    <p:extLst>
      <p:ext uri="{BB962C8B-B14F-4D97-AF65-F5344CB8AC3E}">
        <p14:creationId xmlns:p14="http://schemas.microsoft.com/office/powerpoint/2010/main" val="3240542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95704-8706-7749-A16E-0FFA2AE71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Skema</a:t>
            </a:r>
            <a:r>
              <a:rPr lang="en-US" dirty="0"/>
              <a:t> </a:t>
            </a:r>
            <a:r>
              <a:rPr lang="en-US" dirty="0" err="1"/>
              <a:t>Kompetensi</a:t>
            </a:r>
            <a:endParaRPr lang="en-US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842101D-DE8C-0448-A10A-5AEE5F7736B8}"/>
              </a:ext>
            </a:extLst>
          </p:cNvPr>
          <p:cNvSpPr/>
          <p:nvPr/>
        </p:nvSpPr>
        <p:spPr>
          <a:xfrm>
            <a:off x="107505" y="1000108"/>
            <a:ext cx="8928991" cy="5741260"/>
          </a:xfrm>
          <a:prstGeom prst="rect">
            <a:avLst/>
          </a:prstGeom>
          <a:noFill/>
        </p:spPr>
      </p:sp>
      <p:sp>
        <p:nvSpPr>
          <p:cNvPr id="69" name="Text Box 44">
            <a:extLst>
              <a:ext uri="{FF2B5EF4-FFF2-40B4-BE49-F238E27FC236}">
                <a16:creationId xmlns:a16="http://schemas.microsoft.com/office/drawing/2014/main" id="{FC92FD76-51F6-F84D-9AFE-77333C588AA5}"/>
              </a:ext>
            </a:extLst>
          </p:cNvPr>
          <p:cNvSpPr txBox="1">
            <a:spLocks/>
          </p:cNvSpPr>
          <p:nvPr/>
        </p:nvSpPr>
        <p:spPr bwMode="auto">
          <a:xfrm>
            <a:off x="2810884" y="6382453"/>
            <a:ext cx="3329436" cy="2913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Profil</a:t>
            </a:r>
            <a:r>
              <a:rPr lang="en-GB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Mata </a:t>
            </a:r>
            <a:r>
              <a:rPr lang="en-GB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Kuliah</a:t>
            </a:r>
            <a:endParaRPr lang="en-ID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0" name="Line 45">
            <a:extLst>
              <a:ext uri="{FF2B5EF4-FFF2-40B4-BE49-F238E27FC236}">
                <a16:creationId xmlns:a16="http://schemas.microsoft.com/office/drawing/2014/main" id="{14A40BD1-79E5-E946-AC16-F80E23DA5004}"/>
              </a:ext>
            </a:extLst>
          </p:cNvPr>
          <p:cNvCxnSpPr>
            <a:cxnSpLocks/>
          </p:cNvCxnSpPr>
          <p:nvPr/>
        </p:nvCxnSpPr>
        <p:spPr bwMode="auto">
          <a:xfrm>
            <a:off x="115980" y="6274127"/>
            <a:ext cx="8912042" cy="542"/>
          </a:xfrm>
          <a:prstGeom prst="line">
            <a:avLst/>
          </a:prstGeom>
          <a:noFill/>
          <a:ln w="9525">
            <a:solidFill>
              <a:srgbClr val="C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" name="Text Box 46">
            <a:extLst>
              <a:ext uri="{FF2B5EF4-FFF2-40B4-BE49-F238E27FC236}">
                <a16:creationId xmlns:a16="http://schemas.microsoft.com/office/drawing/2014/main" id="{DDCD4270-DC00-844C-B21C-DF184D8621EF}"/>
              </a:ext>
            </a:extLst>
          </p:cNvPr>
          <p:cNvSpPr txBox="1">
            <a:spLocks/>
          </p:cNvSpPr>
          <p:nvPr/>
        </p:nvSpPr>
        <p:spPr bwMode="auto">
          <a:xfrm>
            <a:off x="331021" y="4229399"/>
            <a:ext cx="1712917" cy="481670"/>
          </a:xfrm>
          <a:prstGeom prst="rect">
            <a:avLst/>
          </a:prstGeom>
          <a:noFill/>
          <a:ln w="38100">
            <a:solidFill>
              <a:schemeClr val="lt1">
                <a:lumMod val="95000"/>
                <a:lumOff val="0"/>
              </a:schemeClr>
            </a:solidFill>
            <a:miter lim="800000"/>
            <a:headEnd/>
            <a:tailEnd/>
          </a:ln>
          <a:effectLst>
            <a:outerShdw dist="28398" dir="3806097" sx="1000" sy="1000" algn="ctr" rotWithShape="0">
              <a:schemeClr val="accent6">
                <a:lumMod val="50000"/>
                <a:lumOff val="0"/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100000"/>
                    <a:lumOff val="0"/>
                  </a:schemeClr>
                </a:solidFill>
              </a14:hiddenFill>
            </a:ext>
          </a:extLst>
        </p:spPr>
        <p:txBody>
          <a:bodyPr rot="0" vert="horz" wrap="square" lIns="91440" tIns="45720" rIns="91440" bIns="45720" anchor="ctr" anchorCtr="0" upright="1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100" i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Auditing the Investing Cycles</a:t>
            </a:r>
            <a:endParaRPr lang="en-ID" sz="11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 Box 47">
            <a:extLst>
              <a:ext uri="{FF2B5EF4-FFF2-40B4-BE49-F238E27FC236}">
                <a16:creationId xmlns:a16="http://schemas.microsoft.com/office/drawing/2014/main" id="{3C0C69A8-C4D2-2D40-9A64-B4C23DC4403F}"/>
              </a:ext>
            </a:extLst>
          </p:cNvPr>
          <p:cNvSpPr txBox="1">
            <a:spLocks/>
          </p:cNvSpPr>
          <p:nvPr/>
        </p:nvSpPr>
        <p:spPr bwMode="auto">
          <a:xfrm>
            <a:off x="3725847" y="4206734"/>
            <a:ext cx="1494698" cy="521588"/>
          </a:xfrm>
          <a:prstGeom prst="rect">
            <a:avLst/>
          </a:prstGeom>
          <a:noFill/>
          <a:ln w="38100">
            <a:solidFill>
              <a:schemeClr val="lt1">
                <a:lumMod val="95000"/>
                <a:lumOff val="0"/>
              </a:schemeClr>
            </a:solidFill>
            <a:miter lim="800000"/>
            <a:headEnd/>
            <a:tailEnd/>
          </a:ln>
          <a:effectLst>
            <a:outerShdw dist="28398" dir="3806097" sx="1000" sy="1000" algn="ctr" rotWithShape="0">
              <a:schemeClr val="accent6">
                <a:lumMod val="50000"/>
                <a:lumOff val="0"/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100000"/>
                    <a:lumOff val="0"/>
                  </a:schemeClr>
                </a:solidFill>
              </a14:hiddenFill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100" i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Auditing Financing Cycles</a:t>
            </a:r>
            <a:endParaRPr lang="en-ID" sz="11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 Box 53">
            <a:extLst>
              <a:ext uri="{FF2B5EF4-FFF2-40B4-BE49-F238E27FC236}">
                <a16:creationId xmlns:a16="http://schemas.microsoft.com/office/drawing/2014/main" id="{3BAFFE9D-FFD7-CF49-B155-1F16B64CC199}"/>
              </a:ext>
            </a:extLst>
          </p:cNvPr>
          <p:cNvSpPr txBox="1">
            <a:spLocks/>
          </p:cNvSpPr>
          <p:nvPr/>
        </p:nvSpPr>
        <p:spPr bwMode="auto">
          <a:xfrm>
            <a:off x="215806" y="1348584"/>
            <a:ext cx="8812466" cy="1308695"/>
          </a:xfrm>
          <a:prstGeom prst="rect">
            <a:avLst/>
          </a:prstGeom>
          <a:noFill/>
          <a:ln w="31750">
            <a:solidFill>
              <a:schemeClr val="dk1">
                <a:lumMod val="100000"/>
                <a:lumOff val="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>
                    <a:lumMod val="100000"/>
                    <a:lumOff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600" b="1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Mampu </a:t>
            </a:r>
            <a:r>
              <a:rPr lang="en-GB" sz="1600" b="1" dirty="0" err="1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menyusun</a:t>
            </a:r>
            <a:r>
              <a:rPr lang="en-GB" sz="1600" b="1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kertas</a:t>
            </a:r>
            <a:r>
              <a:rPr lang="en-GB" sz="1600" b="1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GB" sz="1600" b="1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audit </a:t>
            </a:r>
            <a:r>
              <a:rPr lang="en-GB" sz="1600" b="1" dirty="0" err="1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GB" sz="1600" b="1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pengumpulan</a:t>
            </a:r>
            <a:r>
              <a:rPr lang="en-GB" sz="1600" b="1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GB" sz="1600" b="1" dirty="0" err="1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pengikhtisaran</a:t>
            </a:r>
            <a:r>
              <a:rPr lang="en-GB" sz="1600" b="1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bukti</a:t>
            </a:r>
            <a:r>
              <a:rPr lang="en-GB" sz="1600" b="1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audit </a:t>
            </a:r>
            <a:r>
              <a:rPr lang="en-GB" sz="1600" b="1" dirty="0" err="1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GB" sz="1600" b="1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mandiri</a:t>
            </a:r>
            <a:r>
              <a:rPr lang="en-GB" sz="1600" b="1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GB" sz="1600" b="1" dirty="0" err="1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berkontribusi</a:t>
            </a:r>
            <a:r>
              <a:rPr lang="en-GB" sz="1600" b="1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GB" sz="1600" b="1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GB" sz="1600" b="1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GB" sz="1600" b="1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mengevaluasi</a:t>
            </a:r>
            <a:r>
              <a:rPr lang="en-GB" sz="1600" b="1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bukti</a:t>
            </a:r>
            <a:r>
              <a:rPr lang="en-GB" sz="1600" b="1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audit </a:t>
            </a:r>
            <a:r>
              <a:rPr lang="en-GB" sz="1600" b="1" dirty="0" err="1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GB" sz="1600" b="1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laporan</a:t>
            </a:r>
            <a:r>
              <a:rPr lang="en-GB" sz="1600" b="1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keuangan</a:t>
            </a:r>
            <a:r>
              <a:rPr lang="en-GB" sz="1600" b="1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entitas</a:t>
            </a:r>
            <a:r>
              <a:rPr lang="en-GB" sz="1600" b="1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komersial</a:t>
            </a:r>
            <a:r>
              <a:rPr lang="en-GB" sz="1600" b="1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sesuai</a:t>
            </a:r>
            <a:r>
              <a:rPr lang="en-GB" sz="1600" b="1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GB" sz="1600" b="1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standar</a:t>
            </a:r>
            <a:r>
              <a:rPr lang="en-GB" sz="1600" b="1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audit dan </a:t>
            </a:r>
            <a:r>
              <a:rPr lang="en-GB" sz="1600" b="1" dirty="0" err="1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ketentuan</a:t>
            </a:r>
            <a:r>
              <a:rPr lang="en-GB" sz="1600" b="1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perundang-undangan</a:t>
            </a:r>
            <a:r>
              <a:rPr lang="en-GB" sz="1600" b="1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GB" sz="1600" b="1" dirty="0" err="1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berlaku</a:t>
            </a:r>
            <a:r>
              <a:rPr lang="en-GB" sz="1600" b="1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GB" sz="1600" b="1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audit </a:t>
            </a:r>
            <a:r>
              <a:rPr lang="en-GB" sz="1600" b="1" dirty="0" err="1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GB" sz="1600" b="1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laporan</a:t>
            </a:r>
            <a:r>
              <a:rPr lang="en-GB" sz="1600" b="1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keuangan</a:t>
            </a:r>
            <a:endParaRPr lang="en-ID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 Box 54">
            <a:extLst>
              <a:ext uri="{FF2B5EF4-FFF2-40B4-BE49-F238E27FC236}">
                <a16:creationId xmlns:a16="http://schemas.microsoft.com/office/drawing/2014/main" id="{1C0A826E-E776-FC4A-828E-D74FE5C45735}"/>
              </a:ext>
            </a:extLst>
          </p:cNvPr>
          <p:cNvSpPr txBox="1">
            <a:spLocks/>
          </p:cNvSpPr>
          <p:nvPr/>
        </p:nvSpPr>
        <p:spPr bwMode="auto">
          <a:xfrm>
            <a:off x="717672" y="1016697"/>
            <a:ext cx="7606962" cy="240621"/>
          </a:xfrm>
          <a:prstGeom prst="rect">
            <a:avLst/>
          </a:prstGeom>
          <a:noFill/>
          <a:ln w="31750">
            <a:solidFill>
              <a:schemeClr val="dk1">
                <a:lumMod val="100000"/>
                <a:lumOff val="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>
                    <a:lumMod val="100000"/>
                    <a:lumOff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d-ID" sz="11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CAPAIAN (</a:t>
            </a:r>
            <a:r>
              <a:rPr lang="id-ID" sz="11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LEARNING OUTCOME</a:t>
            </a:r>
            <a:r>
              <a:rPr lang="id-ID" sz="11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D" sz="1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 Box 80">
            <a:extLst>
              <a:ext uri="{FF2B5EF4-FFF2-40B4-BE49-F238E27FC236}">
                <a16:creationId xmlns:a16="http://schemas.microsoft.com/office/drawing/2014/main" id="{330F7DDA-B329-5F40-8325-6B7BD2DFC153}"/>
              </a:ext>
            </a:extLst>
          </p:cNvPr>
          <p:cNvSpPr txBox="1">
            <a:spLocks/>
          </p:cNvSpPr>
          <p:nvPr/>
        </p:nvSpPr>
        <p:spPr bwMode="auto">
          <a:xfrm>
            <a:off x="6609100" y="4229399"/>
            <a:ext cx="1773298" cy="521046"/>
          </a:xfrm>
          <a:prstGeom prst="rect">
            <a:avLst/>
          </a:prstGeom>
          <a:noFill/>
          <a:ln w="38100">
            <a:solidFill>
              <a:schemeClr val="lt1">
                <a:lumMod val="95000"/>
                <a:lumOff val="0"/>
              </a:schemeClr>
            </a:solidFill>
            <a:miter lim="800000"/>
            <a:headEnd/>
            <a:tailEnd/>
          </a:ln>
          <a:effectLst>
            <a:outerShdw dist="28398" dir="3806097" sx="1000" sy="1000" algn="ctr" rotWithShape="0">
              <a:schemeClr val="accent6">
                <a:lumMod val="50000"/>
                <a:lumOff val="0"/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100000"/>
                    <a:lumOff val="0"/>
                  </a:schemeClr>
                </a:solidFill>
              </a14:hiddenFill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100" i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Auditing Equity</a:t>
            </a:r>
            <a:endParaRPr lang="en-ID" sz="11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 Box 81">
            <a:extLst>
              <a:ext uri="{FF2B5EF4-FFF2-40B4-BE49-F238E27FC236}">
                <a16:creationId xmlns:a16="http://schemas.microsoft.com/office/drawing/2014/main" id="{F7850EBF-47D2-B747-8E07-C4BD9E31BF91}"/>
              </a:ext>
            </a:extLst>
          </p:cNvPr>
          <p:cNvSpPr txBox="1">
            <a:spLocks/>
          </p:cNvSpPr>
          <p:nvPr/>
        </p:nvSpPr>
        <p:spPr bwMode="auto">
          <a:xfrm>
            <a:off x="149109" y="3123978"/>
            <a:ext cx="2118636" cy="521046"/>
          </a:xfrm>
          <a:prstGeom prst="rect">
            <a:avLst/>
          </a:prstGeom>
          <a:noFill/>
          <a:ln w="38100">
            <a:solidFill>
              <a:schemeClr val="lt1">
                <a:lumMod val="95000"/>
                <a:lumOff val="0"/>
              </a:schemeClr>
            </a:solidFill>
            <a:miter lim="800000"/>
            <a:headEnd/>
            <a:tailEnd/>
          </a:ln>
          <a:effectLst>
            <a:outerShdw dist="28398" dir="3806097" sx="1000" sy="1000" algn="ctr" rotWithShape="0">
              <a:schemeClr val="accent6">
                <a:lumMod val="50000"/>
                <a:lumOff val="0"/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100000"/>
                    <a:lumOff val="0"/>
                  </a:schemeClr>
                </a:solidFill>
              </a14:hiddenFill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4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Auditing Cash Balances</a:t>
            </a:r>
            <a:endParaRPr lang="en-ID" sz="14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 Box 89">
            <a:extLst>
              <a:ext uri="{FF2B5EF4-FFF2-40B4-BE49-F238E27FC236}">
                <a16:creationId xmlns:a16="http://schemas.microsoft.com/office/drawing/2014/main" id="{C24EDC4B-5953-B242-8026-819F8BFCC906}"/>
              </a:ext>
            </a:extLst>
          </p:cNvPr>
          <p:cNvSpPr txBox="1">
            <a:spLocks/>
          </p:cNvSpPr>
          <p:nvPr/>
        </p:nvSpPr>
        <p:spPr bwMode="auto">
          <a:xfrm>
            <a:off x="421063" y="5330611"/>
            <a:ext cx="2157831" cy="521588"/>
          </a:xfrm>
          <a:prstGeom prst="rect">
            <a:avLst/>
          </a:prstGeom>
          <a:noFill/>
          <a:ln w="38100">
            <a:solidFill>
              <a:schemeClr val="lt1">
                <a:lumMod val="95000"/>
                <a:lumOff val="0"/>
              </a:schemeClr>
            </a:solidFill>
            <a:miter lim="800000"/>
            <a:headEnd/>
            <a:tailEnd/>
          </a:ln>
          <a:effectLst>
            <a:outerShdw dist="28398" sx="1000" sy="1000" algn="ctr" rotWithShape="0">
              <a:schemeClr val="accent2">
                <a:lumMod val="50000"/>
                <a:lumOff val="0"/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100000"/>
                    <a:lumOff val="0"/>
                  </a:schemeClr>
                </a:solidFill>
              </a14:hiddenFill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100" i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Auditing the Revenue Cycle</a:t>
            </a:r>
            <a:endParaRPr lang="en-ID" sz="11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 Box 90">
            <a:extLst>
              <a:ext uri="{FF2B5EF4-FFF2-40B4-BE49-F238E27FC236}">
                <a16:creationId xmlns:a16="http://schemas.microsoft.com/office/drawing/2014/main" id="{B1C7B2B3-AB02-274F-8189-562C4D5D2949}"/>
              </a:ext>
            </a:extLst>
          </p:cNvPr>
          <p:cNvSpPr txBox="1">
            <a:spLocks/>
          </p:cNvSpPr>
          <p:nvPr/>
        </p:nvSpPr>
        <p:spPr bwMode="auto">
          <a:xfrm>
            <a:off x="2951774" y="5330611"/>
            <a:ext cx="1494698" cy="521588"/>
          </a:xfrm>
          <a:prstGeom prst="rect">
            <a:avLst/>
          </a:prstGeom>
          <a:noFill/>
          <a:ln w="38100">
            <a:solidFill>
              <a:schemeClr val="lt1">
                <a:lumMod val="95000"/>
                <a:lumOff val="0"/>
              </a:schemeClr>
            </a:solidFill>
            <a:miter lim="800000"/>
            <a:headEnd/>
            <a:tailEnd/>
          </a:ln>
          <a:effectLst>
            <a:outerShdw dist="28398" sx="1000" sy="1000" algn="ctr" rotWithShape="0">
              <a:schemeClr val="accent2">
                <a:lumMod val="50000"/>
                <a:lumOff val="0"/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100000"/>
                    <a:lumOff val="0"/>
                  </a:schemeClr>
                </a:solidFill>
              </a14:hiddenFill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100" i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Auditing the Expenditure Cycle</a:t>
            </a:r>
            <a:endParaRPr lang="en-ID" sz="11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 Box 91">
            <a:extLst>
              <a:ext uri="{FF2B5EF4-FFF2-40B4-BE49-F238E27FC236}">
                <a16:creationId xmlns:a16="http://schemas.microsoft.com/office/drawing/2014/main" id="{F26A6E9A-1EF3-2D43-88E3-014CD188DEE6}"/>
              </a:ext>
            </a:extLst>
          </p:cNvPr>
          <p:cNvSpPr txBox="1">
            <a:spLocks/>
          </p:cNvSpPr>
          <p:nvPr/>
        </p:nvSpPr>
        <p:spPr bwMode="auto">
          <a:xfrm>
            <a:off x="4771682" y="5330611"/>
            <a:ext cx="1713368" cy="521588"/>
          </a:xfrm>
          <a:prstGeom prst="rect">
            <a:avLst/>
          </a:prstGeom>
          <a:noFill/>
          <a:ln w="38100">
            <a:solidFill>
              <a:schemeClr val="lt1">
                <a:lumMod val="95000"/>
                <a:lumOff val="0"/>
              </a:schemeClr>
            </a:solidFill>
            <a:miter lim="800000"/>
            <a:headEnd/>
            <a:tailEnd/>
          </a:ln>
          <a:effectLst>
            <a:outerShdw dist="28398" dir="3806097" sx="1000" sy="1000" algn="ctr" rotWithShape="0">
              <a:schemeClr val="accent2">
                <a:lumMod val="50000"/>
                <a:lumOff val="0"/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100000"/>
                    <a:lumOff val="0"/>
                  </a:schemeClr>
                </a:solidFill>
              </a14:hiddenFill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100" i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Auditing the Production Cycle</a:t>
            </a:r>
            <a:endParaRPr lang="en-ID" sz="11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 Box 92">
            <a:extLst>
              <a:ext uri="{FF2B5EF4-FFF2-40B4-BE49-F238E27FC236}">
                <a16:creationId xmlns:a16="http://schemas.microsoft.com/office/drawing/2014/main" id="{EA1C901D-E078-BE4A-A489-9069FFD23EA4}"/>
              </a:ext>
            </a:extLst>
          </p:cNvPr>
          <p:cNvSpPr txBox="1">
            <a:spLocks/>
          </p:cNvSpPr>
          <p:nvPr/>
        </p:nvSpPr>
        <p:spPr bwMode="auto">
          <a:xfrm>
            <a:off x="6869041" y="5340360"/>
            <a:ext cx="1779744" cy="511839"/>
          </a:xfrm>
          <a:prstGeom prst="rect">
            <a:avLst/>
          </a:prstGeom>
          <a:noFill/>
          <a:ln w="38100">
            <a:solidFill>
              <a:schemeClr val="lt1">
                <a:lumMod val="95000"/>
                <a:lumOff val="0"/>
              </a:schemeClr>
            </a:solidFill>
            <a:miter lim="800000"/>
            <a:headEnd/>
            <a:tailEnd/>
          </a:ln>
          <a:effectLst>
            <a:outerShdw dist="28398" dir="3806097" sx="1000" sy="1000" algn="ctr" rotWithShape="0">
              <a:schemeClr val="accent2">
                <a:lumMod val="50000"/>
                <a:lumOff val="0"/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100000"/>
                    <a:lumOff val="0"/>
                  </a:schemeClr>
                </a:solidFill>
              </a14:hiddenFill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100" i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Auditing Personnel Service Cycles</a:t>
            </a:r>
            <a:endParaRPr lang="en-ID" sz="11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1" name="AutoShape 105">
            <a:extLst>
              <a:ext uri="{FF2B5EF4-FFF2-40B4-BE49-F238E27FC236}">
                <a16:creationId xmlns:a16="http://schemas.microsoft.com/office/drawing/2014/main" id="{A6C37140-8FF8-BB4E-B52E-C3587672DD0E}"/>
              </a:ext>
            </a:extLst>
          </p:cNvPr>
          <p:cNvCxnSpPr>
            <a:cxnSpLocks/>
          </p:cNvCxnSpPr>
          <p:nvPr/>
        </p:nvCxnSpPr>
        <p:spPr bwMode="auto">
          <a:xfrm>
            <a:off x="2610673" y="5591675"/>
            <a:ext cx="309321" cy="54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4" name="AutoShape 113">
            <a:extLst>
              <a:ext uri="{FF2B5EF4-FFF2-40B4-BE49-F238E27FC236}">
                <a16:creationId xmlns:a16="http://schemas.microsoft.com/office/drawing/2014/main" id="{2A4C1588-FA83-FA4E-A03B-F508B18470CA}"/>
              </a:ext>
            </a:extLst>
          </p:cNvPr>
          <p:cNvCxnSpPr>
            <a:cxnSpLocks/>
          </p:cNvCxnSpPr>
          <p:nvPr/>
        </p:nvCxnSpPr>
        <p:spPr bwMode="auto">
          <a:xfrm>
            <a:off x="4478251" y="5591675"/>
            <a:ext cx="261652" cy="54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" name="AutoShape 114">
            <a:extLst>
              <a:ext uri="{FF2B5EF4-FFF2-40B4-BE49-F238E27FC236}">
                <a16:creationId xmlns:a16="http://schemas.microsoft.com/office/drawing/2014/main" id="{C2BFD0E3-3FC0-9740-8094-C478A05EEECA}"/>
              </a:ext>
            </a:extLst>
          </p:cNvPr>
          <p:cNvCxnSpPr>
            <a:cxnSpLocks/>
          </p:cNvCxnSpPr>
          <p:nvPr/>
        </p:nvCxnSpPr>
        <p:spPr bwMode="auto">
          <a:xfrm>
            <a:off x="6501600" y="5591675"/>
            <a:ext cx="269067" cy="48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" name="AutoShape 115">
            <a:extLst>
              <a:ext uri="{FF2B5EF4-FFF2-40B4-BE49-F238E27FC236}">
                <a16:creationId xmlns:a16="http://schemas.microsoft.com/office/drawing/2014/main" id="{8A31B416-ABFC-2249-9159-36254014B74D}"/>
              </a:ext>
            </a:extLst>
          </p:cNvPr>
          <p:cNvCxnSpPr>
            <a:cxnSpLocks/>
            <a:stCxn id="80" idx="0"/>
            <a:endCxn id="71" idx="2"/>
          </p:cNvCxnSpPr>
          <p:nvPr/>
        </p:nvCxnSpPr>
        <p:spPr bwMode="auto">
          <a:xfrm rot="16200000" flipV="1">
            <a:off x="4158551" y="1739999"/>
            <a:ext cx="629291" cy="657143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7" name="Text Box 116">
            <a:extLst>
              <a:ext uri="{FF2B5EF4-FFF2-40B4-BE49-F238E27FC236}">
                <a16:creationId xmlns:a16="http://schemas.microsoft.com/office/drawing/2014/main" id="{F8FE70EB-96F4-4648-9CF1-AC408059E1D8}"/>
              </a:ext>
            </a:extLst>
          </p:cNvPr>
          <p:cNvSpPr txBox="1">
            <a:spLocks/>
          </p:cNvSpPr>
          <p:nvPr/>
        </p:nvSpPr>
        <p:spPr bwMode="auto">
          <a:xfrm>
            <a:off x="3469780" y="3140968"/>
            <a:ext cx="1953382" cy="563565"/>
          </a:xfrm>
          <a:prstGeom prst="rect">
            <a:avLst/>
          </a:prstGeom>
          <a:noFill/>
          <a:ln w="38100">
            <a:solidFill>
              <a:schemeClr val="lt1">
                <a:lumMod val="95000"/>
                <a:lumOff val="0"/>
              </a:schemeClr>
            </a:solidFill>
            <a:miter lim="800000"/>
            <a:headEnd/>
            <a:tailEnd/>
          </a:ln>
          <a:effectLst>
            <a:outerShdw dist="28398" dir="3806097" sx="1000" sy="1000" algn="ctr" rotWithShape="0">
              <a:schemeClr val="accent5">
                <a:lumMod val="50000"/>
                <a:lumOff val="0"/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5">
                    <a:lumMod val="100000"/>
                    <a:lumOff val="0"/>
                  </a:schemeClr>
                </a:solidFill>
              </a14:hiddenFill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D" sz="11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Completing Audit</a:t>
            </a:r>
          </a:p>
        </p:txBody>
      </p:sp>
      <p:sp>
        <p:nvSpPr>
          <p:cNvPr id="88" name="Text Box 117">
            <a:extLst>
              <a:ext uri="{FF2B5EF4-FFF2-40B4-BE49-F238E27FC236}">
                <a16:creationId xmlns:a16="http://schemas.microsoft.com/office/drawing/2014/main" id="{30A016CD-59C6-4543-97C8-92DB8C16D849}"/>
              </a:ext>
            </a:extLst>
          </p:cNvPr>
          <p:cNvSpPr txBox="1">
            <a:spLocks/>
          </p:cNvSpPr>
          <p:nvPr/>
        </p:nvSpPr>
        <p:spPr bwMode="auto">
          <a:xfrm>
            <a:off x="6639290" y="3140451"/>
            <a:ext cx="1712917" cy="465127"/>
          </a:xfrm>
          <a:prstGeom prst="rect">
            <a:avLst/>
          </a:prstGeom>
          <a:noFill/>
          <a:ln w="38100">
            <a:solidFill>
              <a:schemeClr val="lt1">
                <a:lumMod val="95000"/>
                <a:lumOff val="0"/>
              </a:schemeClr>
            </a:solidFill>
            <a:miter lim="800000"/>
            <a:headEnd/>
            <a:tailEnd/>
          </a:ln>
          <a:effectLst>
            <a:outerShdw dist="28398" dir="3806097" sx="1000" sy="1000" algn="ctr" rotWithShape="0">
              <a:schemeClr val="accent5">
                <a:lumMod val="50000"/>
                <a:lumOff val="0"/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5">
                    <a:lumMod val="100000"/>
                    <a:lumOff val="0"/>
                  </a:schemeClr>
                </a:solidFill>
              </a14:hiddenFill>
            </a:ext>
          </a:extLst>
        </p:spPr>
        <p:txBody>
          <a:bodyPr rot="0" vert="horz" wrap="square" lIns="91440" tIns="45720" rIns="91440" bIns="45720" anchor="ctr" anchorCtr="0" upright="1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1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Reporting on Audited Financial Statements</a:t>
            </a:r>
            <a:endParaRPr lang="en-ID" sz="11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9" name="AutoShape 119">
            <a:extLst>
              <a:ext uri="{FF2B5EF4-FFF2-40B4-BE49-F238E27FC236}">
                <a16:creationId xmlns:a16="http://schemas.microsoft.com/office/drawing/2014/main" id="{8395CD62-D6B5-1A45-A29C-5F0D1DC2B2BE}"/>
              </a:ext>
            </a:extLst>
          </p:cNvPr>
          <p:cNvCxnSpPr>
            <a:cxnSpLocks/>
          </p:cNvCxnSpPr>
          <p:nvPr/>
        </p:nvCxnSpPr>
        <p:spPr bwMode="auto">
          <a:xfrm>
            <a:off x="2621670" y="3395915"/>
            <a:ext cx="545549" cy="54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0" name="AutoShape 120">
            <a:extLst>
              <a:ext uri="{FF2B5EF4-FFF2-40B4-BE49-F238E27FC236}">
                <a16:creationId xmlns:a16="http://schemas.microsoft.com/office/drawing/2014/main" id="{9693434B-5982-C442-81C7-6A721C296405}"/>
              </a:ext>
            </a:extLst>
          </p:cNvPr>
          <p:cNvCxnSpPr>
            <a:cxnSpLocks/>
            <a:stCxn id="88" idx="0"/>
          </p:cNvCxnSpPr>
          <p:nvPr/>
        </p:nvCxnSpPr>
        <p:spPr bwMode="auto">
          <a:xfrm rot="16200000" flipV="1">
            <a:off x="7242078" y="2886779"/>
            <a:ext cx="391906" cy="11543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" name="AutoShape 115">
            <a:extLst>
              <a:ext uri="{FF2B5EF4-FFF2-40B4-BE49-F238E27FC236}">
                <a16:creationId xmlns:a16="http://schemas.microsoft.com/office/drawing/2014/main" id="{27691AB0-5222-884A-8F2A-28C7216BA5ED}"/>
              </a:ext>
            </a:extLst>
          </p:cNvPr>
          <p:cNvCxnSpPr>
            <a:cxnSpLocks/>
          </p:cNvCxnSpPr>
          <p:nvPr/>
        </p:nvCxnSpPr>
        <p:spPr bwMode="auto">
          <a:xfrm rot="16200000" flipV="1">
            <a:off x="4036982" y="524540"/>
            <a:ext cx="599583" cy="6764804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" name="AutoShape 119">
            <a:extLst>
              <a:ext uri="{FF2B5EF4-FFF2-40B4-BE49-F238E27FC236}">
                <a16:creationId xmlns:a16="http://schemas.microsoft.com/office/drawing/2014/main" id="{95D59C6D-C8DF-B945-B041-78F655122B25}"/>
              </a:ext>
            </a:extLst>
          </p:cNvPr>
          <p:cNvCxnSpPr>
            <a:cxnSpLocks/>
          </p:cNvCxnSpPr>
          <p:nvPr/>
        </p:nvCxnSpPr>
        <p:spPr bwMode="auto">
          <a:xfrm>
            <a:off x="2621670" y="4467528"/>
            <a:ext cx="532270" cy="54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" name="AutoShape 119">
            <a:extLst>
              <a:ext uri="{FF2B5EF4-FFF2-40B4-BE49-F238E27FC236}">
                <a16:creationId xmlns:a16="http://schemas.microsoft.com/office/drawing/2014/main" id="{95087E02-69C7-1F4B-92E3-71DADFAF1669}"/>
              </a:ext>
            </a:extLst>
          </p:cNvPr>
          <p:cNvCxnSpPr>
            <a:cxnSpLocks/>
          </p:cNvCxnSpPr>
          <p:nvPr/>
        </p:nvCxnSpPr>
        <p:spPr bwMode="auto">
          <a:xfrm>
            <a:off x="5542468" y="4485293"/>
            <a:ext cx="545549" cy="54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AutoShape 119">
            <a:extLst>
              <a:ext uri="{FF2B5EF4-FFF2-40B4-BE49-F238E27FC236}">
                <a16:creationId xmlns:a16="http://schemas.microsoft.com/office/drawing/2014/main" id="{5A50D96D-27E2-2F4E-BA40-866BE0EE00F7}"/>
              </a:ext>
            </a:extLst>
          </p:cNvPr>
          <p:cNvCxnSpPr>
            <a:cxnSpLocks/>
          </p:cNvCxnSpPr>
          <p:nvPr/>
        </p:nvCxnSpPr>
        <p:spPr bwMode="auto">
          <a:xfrm>
            <a:off x="5562053" y="3422208"/>
            <a:ext cx="545549" cy="54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20550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1" grpId="0" animBg="1"/>
      <p:bldP spid="72" grpId="0" animBg="1"/>
      <p:bldP spid="73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7" grpId="0" animBg="1"/>
      <p:bldP spid="8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82128-BA3A-E343-87B4-BF445A6B4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84D80-E549-9448-8D97-EF4403A63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sz="1600" dirty="0" err="1"/>
              <a:t>Profil</a:t>
            </a:r>
            <a:r>
              <a:rPr lang="en-US" sz="1600" dirty="0"/>
              <a:t> Mata </a:t>
            </a:r>
            <a:r>
              <a:rPr lang="en-US" sz="1600" dirty="0" err="1"/>
              <a:t>Kuliah</a:t>
            </a:r>
            <a:r>
              <a:rPr lang="en-US" sz="1600" dirty="0"/>
              <a:t> dan </a:t>
            </a:r>
            <a:r>
              <a:rPr lang="en-US" sz="1600" dirty="0" err="1"/>
              <a:t>konsep</a:t>
            </a:r>
            <a:r>
              <a:rPr lang="en-US" sz="1600" dirty="0"/>
              <a:t> </a:t>
            </a:r>
            <a:r>
              <a:rPr lang="en-US" sz="1600" dirty="0" err="1"/>
              <a:t>metodologi</a:t>
            </a:r>
            <a:r>
              <a:rPr lang="en-US" sz="1600" dirty="0"/>
              <a:t> audit</a:t>
            </a:r>
          </a:p>
          <a:p>
            <a:pPr>
              <a:buFont typeface="+mj-lt"/>
              <a:buAutoNum type="arabicPeriod"/>
            </a:pPr>
            <a:r>
              <a:rPr lang="en-US" sz="1600" dirty="0"/>
              <a:t>Audit </a:t>
            </a:r>
            <a:r>
              <a:rPr lang="en-US" sz="1600" dirty="0" err="1"/>
              <a:t>terhadap</a:t>
            </a:r>
            <a:r>
              <a:rPr lang="en-US" sz="1600" dirty="0"/>
              <a:t> </a:t>
            </a:r>
            <a:r>
              <a:rPr lang="en-US" sz="1600" dirty="0" err="1"/>
              <a:t>siklus</a:t>
            </a:r>
            <a:r>
              <a:rPr lang="en-US" sz="1600" dirty="0"/>
              <a:t> </a:t>
            </a:r>
            <a:r>
              <a:rPr lang="en-US" sz="1600" dirty="0" err="1"/>
              <a:t>pendapatan</a:t>
            </a:r>
            <a:r>
              <a:rPr lang="en-US" sz="1600" dirty="0"/>
              <a:t>: </a:t>
            </a:r>
            <a:r>
              <a:rPr lang="en-US" sz="1600" dirty="0" err="1"/>
              <a:t>pengujian</a:t>
            </a:r>
            <a:r>
              <a:rPr lang="en-US" sz="1600" dirty="0"/>
              <a:t> </a:t>
            </a:r>
            <a:r>
              <a:rPr lang="en-US" sz="1600" dirty="0" err="1"/>
              <a:t>pengendalian</a:t>
            </a:r>
            <a:r>
              <a:rPr lang="en-US" sz="1600" dirty="0"/>
              <a:t> dan </a:t>
            </a:r>
            <a:r>
              <a:rPr lang="en-US" sz="1600" dirty="0" err="1"/>
              <a:t>pengujian</a:t>
            </a:r>
            <a:r>
              <a:rPr lang="en-US" sz="1600" dirty="0"/>
              <a:t> </a:t>
            </a:r>
            <a:r>
              <a:rPr lang="en-US" sz="1600" dirty="0" err="1"/>
              <a:t>subtantif</a:t>
            </a:r>
            <a:r>
              <a:rPr lang="en-US" sz="1600" dirty="0"/>
              <a:t> </a:t>
            </a:r>
            <a:r>
              <a:rPr lang="en-US" sz="1600" dirty="0" err="1"/>
              <a:t>terhadap</a:t>
            </a:r>
            <a:r>
              <a:rPr lang="en-US" sz="1600" dirty="0"/>
              <a:t> </a:t>
            </a:r>
            <a:r>
              <a:rPr lang="en-US" sz="1600" dirty="0" err="1"/>
              <a:t>saldo</a:t>
            </a:r>
            <a:r>
              <a:rPr lang="en-US" sz="1600" dirty="0"/>
              <a:t> </a:t>
            </a:r>
            <a:r>
              <a:rPr lang="en-US" sz="1600" dirty="0" err="1"/>
              <a:t>piutang</a:t>
            </a:r>
            <a:r>
              <a:rPr lang="en-US" sz="1600" dirty="0"/>
              <a:t> </a:t>
            </a:r>
            <a:r>
              <a:rPr lang="en-US" sz="1600" dirty="0" err="1"/>
              <a:t>usaha</a:t>
            </a:r>
            <a:endParaRPr lang="en-US" sz="1600" dirty="0"/>
          </a:p>
          <a:p>
            <a:pPr>
              <a:buFont typeface="+mj-lt"/>
              <a:buAutoNum type="arabicPeriod"/>
            </a:pPr>
            <a:r>
              <a:rPr lang="en-US" sz="1600" dirty="0"/>
              <a:t>Audit </a:t>
            </a:r>
            <a:r>
              <a:rPr lang="en-US" sz="1600" dirty="0" err="1"/>
              <a:t>terhadap</a:t>
            </a:r>
            <a:r>
              <a:rPr lang="en-US" sz="1600" dirty="0"/>
              <a:t> </a:t>
            </a:r>
            <a:r>
              <a:rPr lang="en-US" sz="1600" dirty="0" err="1"/>
              <a:t>siklus</a:t>
            </a:r>
            <a:r>
              <a:rPr lang="en-US" sz="1600" dirty="0"/>
              <a:t> </a:t>
            </a:r>
            <a:r>
              <a:rPr lang="en-US" sz="1600" dirty="0" err="1"/>
              <a:t>pengeluaran</a:t>
            </a:r>
            <a:r>
              <a:rPr lang="en-US" sz="1600" dirty="0"/>
              <a:t>: </a:t>
            </a:r>
            <a:r>
              <a:rPr lang="en-US" sz="1600" dirty="0" err="1"/>
              <a:t>pengujian</a:t>
            </a:r>
            <a:r>
              <a:rPr lang="en-US" sz="1600" dirty="0"/>
              <a:t> </a:t>
            </a:r>
            <a:r>
              <a:rPr lang="en-US" sz="1600" dirty="0" err="1"/>
              <a:t>pengendalian</a:t>
            </a:r>
            <a:r>
              <a:rPr lang="en-US" sz="1600" dirty="0"/>
              <a:t> dan </a:t>
            </a:r>
            <a:r>
              <a:rPr lang="en-US" sz="1600" dirty="0" err="1"/>
              <a:t>pengujian</a:t>
            </a:r>
            <a:r>
              <a:rPr lang="en-US" sz="1600" dirty="0"/>
              <a:t> </a:t>
            </a:r>
            <a:r>
              <a:rPr lang="en-US" sz="1600" dirty="0" err="1"/>
              <a:t>subtantif</a:t>
            </a:r>
            <a:r>
              <a:rPr lang="en-US" sz="1600" dirty="0"/>
              <a:t> </a:t>
            </a:r>
            <a:r>
              <a:rPr lang="en-US" sz="1600" dirty="0" err="1"/>
              <a:t>terhadap</a:t>
            </a:r>
            <a:r>
              <a:rPr lang="en-US" sz="1600" dirty="0"/>
              <a:t> </a:t>
            </a:r>
            <a:r>
              <a:rPr lang="en-US" sz="1600" dirty="0" err="1"/>
              <a:t>saldo</a:t>
            </a:r>
            <a:r>
              <a:rPr lang="en-US" sz="1600" dirty="0"/>
              <a:t> utang </a:t>
            </a:r>
            <a:r>
              <a:rPr lang="en-US" sz="1600" dirty="0" err="1"/>
              <a:t>usaha</a:t>
            </a:r>
            <a:endParaRPr lang="en-US" sz="1600" dirty="0"/>
          </a:p>
          <a:p>
            <a:pPr>
              <a:buFont typeface="+mj-lt"/>
              <a:buAutoNum type="arabicPeriod"/>
            </a:pPr>
            <a:r>
              <a:rPr lang="en-US" sz="1600" dirty="0"/>
              <a:t>Audit </a:t>
            </a:r>
            <a:r>
              <a:rPr lang="en-US" sz="1600" dirty="0" err="1"/>
              <a:t>terhadap</a:t>
            </a:r>
            <a:r>
              <a:rPr lang="en-US" sz="1600" dirty="0"/>
              <a:t> </a:t>
            </a:r>
            <a:r>
              <a:rPr lang="en-US" sz="1600" dirty="0" err="1"/>
              <a:t>siklus</a:t>
            </a:r>
            <a:r>
              <a:rPr lang="en-US" sz="1600" dirty="0"/>
              <a:t> </a:t>
            </a:r>
            <a:r>
              <a:rPr lang="en-US" sz="1600" dirty="0" err="1"/>
              <a:t>pengeluaran</a:t>
            </a:r>
            <a:r>
              <a:rPr lang="en-US" sz="1600" dirty="0"/>
              <a:t>: </a:t>
            </a:r>
            <a:r>
              <a:rPr lang="en-US" sz="1600" dirty="0" err="1"/>
              <a:t>Pengujian</a:t>
            </a:r>
            <a:r>
              <a:rPr lang="en-US" sz="1600" dirty="0"/>
              <a:t> </a:t>
            </a:r>
            <a:r>
              <a:rPr lang="en-US" sz="1600" dirty="0" err="1"/>
              <a:t>sutantif</a:t>
            </a:r>
            <a:r>
              <a:rPr lang="en-US" sz="1600" dirty="0"/>
              <a:t> </a:t>
            </a:r>
            <a:r>
              <a:rPr lang="en-US" sz="1600" dirty="0" err="1"/>
              <a:t>terhadap</a:t>
            </a:r>
            <a:r>
              <a:rPr lang="en-US" sz="1600" dirty="0"/>
              <a:t> </a:t>
            </a:r>
            <a:r>
              <a:rPr lang="en-US" sz="1600" dirty="0" err="1"/>
              <a:t>aset</a:t>
            </a:r>
            <a:r>
              <a:rPr lang="en-US" sz="1600" dirty="0"/>
              <a:t> </a:t>
            </a:r>
            <a:r>
              <a:rPr lang="en-US" sz="1600" dirty="0" err="1"/>
              <a:t>tetap</a:t>
            </a:r>
            <a:endParaRPr lang="en-US" sz="1600" dirty="0"/>
          </a:p>
          <a:p>
            <a:pPr>
              <a:buFont typeface="+mj-lt"/>
              <a:buAutoNum type="arabicPeriod"/>
            </a:pPr>
            <a:r>
              <a:rPr lang="en-US" sz="1600" dirty="0"/>
              <a:t>Audit </a:t>
            </a:r>
            <a:r>
              <a:rPr lang="en-US" sz="1600" dirty="0" err="1"/>
              <a:t>terhadap</a:t>
            </a:r>
            <a:r>
              <a:rPr lang="en-US" sz="1600" dirty="0"/>
              <a:t> </a:t>
            </a:r>
            <a:r>
              <a:rPr lang="en-US" sz="1600" dirty="0" err="1"/>
              <a:t>siklus</a:t>
            </a:r>
            <a:r>
              <a:rPr lang="en-US" sz="1600" dirty="0"/>
              <a:t> </a:t>
            </a:r>
            <a:r>
              <a:rPr lang="en-US" sz="1600" dirty="0" err="1"/>
              <a:t>pengeluaran</a:t>
            </a:r>
            <a:r>
              <a:rPr lang="en-US" sz="1600" dirty="0"/>
              <a:t>: </a:t>
            </a:r>
            <a:r>
              <a:rPr lang="en-US" sz="1600" dirty="0" err="1"/>
              <a:t>Pengujian</a:t>
            </a:r>
            <a:r>
              <a:rPr lang="en-US" sz="1600" dirty="0"/>
              <a:t> </a:t>
            </a:r>
            <a:r>
              <a:rPr lang="en-US" sz="1600" dirty="0" err="1"/>
              <a:t>sutantif</a:t>
            </a:r>
            <a:r>
              <a:rPr lang="en-US" sz="1600" dirty="0"/>
              <a:t> </a:t>
            </a:r>
            <a:r>
              <a:rPr lang="en-US" sz="1600" dirty="0" err="1"/>
              <a:t>terhadap</a:t>
            </a:r>
            <a:r>
              <a:rPr lang="en-US" sz="1600" dirty="0"/>
              <a:t> </a:t>
            </a:r>
            <a:r>
              <a:rPr lang="en-US" sz="1600" dirty="0" err="1"/>
              <a:t>aset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berwujud</a:t>
            </a:r>
            <a:endParaRPr lang="en-US" sz="1600" dirty="0"/>
          </a:p>
          <a:p>
            <a:pPr>
              <a:buFont typeface="+mj-lt"/>
              <a:buAutoNum type="arabicPeriod"/>
            </a:pPr>
            <a:r>
              <a:rPr lang="en-US" sz="1600" dirty="0"/>
              <a:t>Audit </a:t>
            </a:r>
            <a:r>
              <a:rPr lang="en-US" sz="1600" dirty="0" err="1"/>
              <a:t>terhadap</a:t>
            </a:r>
            <a:r>
              <a:rPr lang="en-US" sz="1600" dirty="0"/>
              <a:t> </a:t>
            </a:r>
            <a:r>
              <a:rPr lang="en-US" sz="1600" dirty="0" err="1"/>
              <a:t>Siklus</a:t>
            </a:r>
            <a:r>
              <a:rPr lang="en-US" sz="1600" dirty="0"/>
              <a:t> </a:t>
            </a:r>
            <a:r>
              <a:rPr lang="en-US" sz="1600" dirty="0" err="1"/>
              <a:t>produksi</a:t>
            </a:r>
            <a:r>
              <a:rPr lang="en-US" sz="1600" dirty="0"/>
              <a:t>: </a:t>
            </a:r>
            <a:r>
              <a:rPr lang="en-US" sz="1600" dirty="0" err="1"/>
              <a:t>Pengujian</a:t>
            </a:r>
            <a:r>
              <a:rPr lang="en-US" sz="1600" dirty="0"/>
              <a:t> </a:t>
            </a:r>
            <a:r>
              <a:rPr lang="en-US" sz="1600" dirty="0" err="1"/>
              <a:t>pengendalian</a:t>
            </a:r>
            <a:endParaRPr lang="en-US" sz="1600" dirty="0"/>
          </a:p>
          <a:p>
            <a:pPr>
              <a:buFont typeface="+mj-lt"/>
              <a:buAutoNum type="arabicPeriod"/>
            </a:pPr>
            <a:r>
              <a:rPr lang="en-US" sz="1600" dirty="0"/>
              <a:t>Audit </a:t>
            </a:r>
            <a:r>
              <a:rPr lang="en-US" sz="1600" dirty="0" err="1"/>
              <a:t>terhadap</a:t>
            </a:r>
            <a:r>
              <a:rPr lang="en-US" sz="1600" dirty="0"/>
              <a:t> </a:t>
            </a:r>
            <a:r>
              <a:rPr lang="en-US" sz="1600" dirty="0" err="1"/>
              <a:t>Siklus</a:t>
            </a:r>
            <a:r>
              <a:rPr lang="en-US" sz="1600" dirty="0"/>
              <a:t> </a:t>
            </a:r>
            <a:r>
              <a:rPr lang="en-US" sz="1600" dirty="0" err="1"/>
              <a:t>produksi</a:t>
            </a:r>
            <a:r>
              <a:rPr lang="en-US" sz="1600" dirty="0"/>
              <a:t>: </a:t>
            </a:r>
            <a:r>
              <a:rPr lang="en-US" sz="1600" dirty="0" err="1"/>
              <a:t>Pengujian</a:t>
            </a:r>
            <a:r>
              <a:rPr lang="en-US" sz="1600" dirty="0"/>
              <a:t> </a:t>
            </a:r>
            <a:r>
              <a:rPr lang="en-US" sz="1600" dirty="0" err="1"/>
              <a:t>subtantif</a:t>
            </a:r>
            <a:r>
              <a:rPr lang="en-US" sz="1600" dirty="0"/>
              <a:t> </a:t>
            </a:r>
            <a:r>
              <a:rPr lang="en-US" sz="1600" dirty="0" err="1"/>
              <a:t>terhadap</a:t>
            </a:r>
            <a:r>
              <a:rPr lang="en-US" sz="1600" dirty="0"/>
              <a:t> </a:t>
            </a:r>
            <a:r>
              <a:rPr lang="en-US" sz="1600" dirty="0" err="1"/>
              <a:t>saldo</a:t>
            </a:r>
            <a:r>
              <a:rPr lang="en-US" sz="1600" dirty="0"/>
              <a:t> </a:t>
            </a:r>
            <a:r>
              <a:rPr lang="en-US" sz="1600" dirty="0" err="1"/>
              <a:t>sediaan</a:t>
            </a:r>
            <a:endParaRPr lang="en-US" sz="1600" dirty="0"/>
          </a:p>
          <a:p>
            <a:pPr>
              <a:buFont typeface="+mj-lt"/>
              <a:buAutoNum type="arabicPeriod"/>
            </a:pPr>
            <a:r>
              <a:rPr lang="en-US" sz="1600" dirty="0"/>
              <a:t>Audit </a:t>
            </a:r>
            <a:r>
              <a:rPr lang="en-US" sz="1600" dirty="0" err="1"/>
              <a:t>terhadap</a:t>
            </a:r>
            <a:r>
              <a:rPr lang="en-US" sz="1600" dirty="0"/>
              <a:t> </a:t>
            </a:r>
            <a:r>
              <a:rPr lang="en-US" sz="1600" dirty="0" err="1"/>
              <a:t>siklus</a:t>
            </a:r>
            <a:r>
              <a:rPr lang="en-US" sz="1600" dirty="0"/>
              <a:t> </a:t>
            </a:r>
            <a:r>
              <a:rPr lang="en-US" sz="1600" dirty="0" err="1"/>
              <a:t>jasa</a:t>
            </a:r>
            <a:r>
              <a:rPr lang="en-US" sz="1600" dirty="0"/>
              <a:t> </a:t>
            </a:r>
            <a:r>
              <a:rPr lang="en-US" sz="1600" dirty="0" err="1"/>
              <a:t>personel</a:t>
            </a:r>
            <a:r>
              <a:rPr lang="en-US" sz="1600" dirty="0"/>
              <a:t>: </a:t>
            </a:r>
            <a:r>
              <a:rPr lang="en-US" sz="1600" dirty="0" err="1"/>
              <a:t>Pengujian</a:t>
            </a:r>
            <a:r>
              <a:rPr lang="en-US" sz="1600" dirty="0"/>
              <a:t> </a:t>
            </a:r>
            <a:r>
              <a:rPr lang="en-US" sz="1600" dirty="0" err="1"/>
              <a:t>pengendalian</a:t>
            </a:r>
            <a:r>
              <a:rPr lang="en-US" sz="1600" dirty="0"/>
              <a:t> dan </a:t>
            </a:r>
            <a:r>
              <a:rPr lang="en-US" sz="1600" dirty="0" err="1"/>
              <a:t>pengujian</a:t>
            </a:r>
            <a:r>
              <a:rPr lang="en-US" sz="1600" dirty="0"/>
              <a:t> </a:t>
            </a:r>
            <a:r>
              <a:rPr lang="en-US" sz="1600" dirty="0" err="1"/>
              <a:t>subtantif</a:t>
            </a:r>
            <a:endParaRPr lang="en-US" sz="1600" dirty="0"/>
          </a:p>
          <a:p>
            <a:pPr>
              <a:buFont typeface="+mj-lt"/>
              <a:buAutoNum type="arabicPeriod"/>
            </a:pPr>
            <a:r>
              <a:rPr lang="en-US" sz="1600" dirty="0" err="1"/>
              <a:t>Pengujian</a:t>
            </a:r>
            <a:r>
              <a:rPr lang="en-US" sz="1600" dirty="0"/>
              <a:t> </a:t>
            </a:r>
            <a:r>
              <a:rPr lang="en-US" sz="1600" dirty="0" err="1"/>
              <a:t>subtantif</a:t>
            </a:r>
            <a:r>
              <a:rPr lang="en-US" sz="1600" dirty="0"/>
              <a:t> </a:t>
            </a:r>
            <a:r>
              <a:rPr lang="en-US" sz="1600" dirty="0" err="1"/>
              <a:t>terhadap</a:t>
            </a:r>
            <a:r>
              <a:rPr lang="en-US" sz="1600" dirty="0"/>
              <a:t> </a:t>
            </a:r>
            <a:r>
              <a:rPr lang="en-US" sz="1600" dirty="0" err="1"/>
              <a:t>investasi</a:t>
            </a:r>
            <a:endParaRPr lang="en-US" sz="1600" dirty="0"/>
          </a:p>
          <a:p>
            <a:pPr>
              <a:buFont typeface="+mj-lt"/>
              <a:buAutoNum type="arabicPeriod"/>
            </a:pPr>
            <a:r>
              <a:rPr lang="en-US" sz="1600" dirty="0" err="1"/>
              <a:t>Pengujian</a:t>
            </a:r>
            <a:r>
              <a:rPr lang="en-US" sz="1600" dirty="0"/>
              <a:t> </a:t>
            </a:r>
            <a:r>
              <a:rPr lang="en-US" sz="1600" dirty="0" err="1"/>
              <a:t>subtantif</a:t>
            </a:r>
            <a:r>
              <a:rPr lang="en-US" sz="1600" dirty="0"/>
              <a:t> </a:t>
            </a:r>
            <a:r>
              <a:rPr lang="en-US" sz="1600" dirty="0" err="1"/>
              <a:t>terhadap</a:t>
            </a:r>
            <a:r>
              <a:rPr lang="en-US" sz="1600" dirty="0"/>
              <a:t> utang </a:t>
            </a:r>
            <a:r>
              <a:rPr lang="en-US" sz="1600" dirty="0" err="1"/>
              <a:t>jangka</a:t>
            </a:r>
            <a:r>
              <a:rPr lang="en-US" sz="1600" dirty="0"/>
              <a:t> </a:t>
            </a:r>
            <a:r>
              <a:rPr lang="en-US" sz="1600" dirty="0" err="1"/>
              <a:t>panjang</a:t>
            </a:r>
            <a:endParaRPr lang="en-US" sz="1600" dirty="0"/>
          </a:p>
          <a:p>
            <a:pPr>
              <a:buFont typeface="+mj-lt"/>
              <a:buAutoNum type="arabicPeriod"/>
            </a:pPr>
            <a:r>
              <a:rPr lang="en-US" sz="1600" dirty="0" err="1"/>
              <a:t>Pengujian</a:t>
            </a:r>
            <a:r>
              <a:rPr lang="en-US" sz="1600" dirty="0"/>
              <a:t> </a:t>
            </a:r>
            <a:r>
              <a:rPr lang="en-US" sz="1600" dirty="0" err="1"/>
              <a:t>subtantif</a:t>
            </a:r>
            <a:r>
              <a:rPr lang="en-US" sz="1600" dirty="0"/>
              <a:t> </a:t>
            </a:r>
            <a:r>
              <a:rPr lang="en-US" sz="1600" dirty="0" err="1"/>
              <a:t>terhadap</a:t>
            </a:r>
            <a:r>
              <a:rPr lang="en-US" sz="1600" dirty="0"/>
              <a:t> </a:t>
            </a:r>
            <a:r>
              <a:rPr lang="en-US" sz="1600" dirty="0" err="1"/>
              <a:t>ekuitas</a:t>
            </a:r>
            <a:r>
              <a:rPr lang="en-US" sz="1600" dirty="0"/>
              <a:t> </a:t>
            </a:r>
            <a:r>
              <a:rPr lang="en-US" sz="1600" dirty="0" err="1"/>
              <a:t>pemegang</a:t>
            </a:r>
            <a:r>
              <a:rPr lang="en-US" sz="1600" dirty="0"/>
              <a:t> </a:t>
            </a:r>
            <a:r>
              <a:rPr lang="en-US" sz="1600" dirty="0" err="1"/>
              <a:t>saham</a:t>
            </a:r>
            <a:endParaRPr lang="en-US" sz="1600" dirty="0"/>
          </a:p>
          <a:p>
            <a:pPr>
              <a:buFont typeface="+mj-lt"/>
              <a:buAutoNum type="arabicPeriod"/>
            </a:pPr>
            <a:r>
              <a:rPr lang="en-US" sz="1600" dirty="0" err="1"/>
              <a:t>Pengujian</a:t>
            </a:r>
            <a:r>
              <a:rPr lang="en-US" sz="1600" dirty="0"/>
              <a:t> </a:t>
            </a:r>
            <a:r>
              <a:rPr lang="en-US" sz="1600" dirty="0" err="1"/>
              <a:t>subtantif</a:t>
            </a:r>
            <a:r>
              <a:rPr lang="en-US" sz="1600" dirty="0"/>
              <a:t> </a:t>
            </a:r>
            <a:r>
              <a:rPr lang="en-US" sz="1600" dirty="0" err="1"/>
              <a:t>terhadap</a:t>
            </a:r>
            <a:r>
              <a:rPr lang="en-US" sz="1600" dirty="0"/>
              <a:t> </a:t>
            </a:r>
            <a:r>
              <a:rPr lang="en-US" sz="1600" dirty="0" err="1"/>
              <a:t>saldo</a:t>
            </a:r>
            <a:r>
              <a:rPr lang="en-US" sz="1600" dirty="0"/>
              <a:t> kas</a:t>
            </a:r>
          </a:p>
          <a:p>
            <a:pPr>
              <a:buFont typeface="+mj-lt"/>
              <a:buAutoNum type="arabicPeriod"/>
            </a:pPr>
            <a:r>
              <a:rPr lang="en-US" sz="1600" dirty="0" err="1"/>
              <a:t>Penyelesaian</a:t>
            </a:r>
            <a:r>
              <a:rPr lang="en-US" sz="1600" dirty="0"/>
              <a:t> </a:t>
            </a:r>
            <a:r>
              <a:rPr lang="en-US" sz="1600" dirty="0" err="1"/>
              <a:t>pekerjaan</a:t>
            </a:r>
            <a:r>
              <a:rPr lang="en-US" sz="1600" dirty="0"/>
              <a:t> Audit</a:t>
            </a:r>
          </a:p>
          <a:p>
            <a:pPr>
              <a:buFont typeface="+mj-lt"/>
              <a:buAutoNum type="arabicPeriod"/>
            </a:pPr>
            <a:r>
              <a:rPr lang="en-US" sz="1600" dirty="0" err="1"/>
              <a:t>Laporan</a:t>
            </a:r>
            <a:r>
              <a:rPr lang="en-US" sz="1600" dirty="0"/>
              <a:t> Audit</a:t>
            </a:r>
          </a:p>
        </p:txBody>
      </p:sp>
    </p:spTree>
    <p:extLst>
      <p:ext uri="{BB962C8B-B14F-4D97-AF65-F5344CB8AC3E}">
        <p14:creationId xmlns:p14="http://schemas.microsoft.com/office/powerpoint/2010/main" val="338012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17E9-62C2-824C-8394-B0F3EE8A8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Pertemuan</a:t>
            </a:r>
            <a:r>
              <a:rPr lang="en-US" dirty="0"/>
              <a:t>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1968F-6C09-0E49-B3DC-C35E89A7E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err="1"/>
              <a:t>Profil</a:t>
            </a:r>
            <a:r>
              <a:rPr lang="en-US" sz="3200" dirty="0"/>
              <a:t> Mata </a:t>
            </a:r>
            <a:r>
              <a:rPr lang="en-US" sz="3200" dirty="0" err="1"/>
              <a:t>Kuliah</a:t>
            </a:r>
            <a:r>
              <a:rPr lang="en-US" sz="3200" dirty="0"/>
              <a:t> dan </a:t>
            </a:r>
            <a:r>
              <a:rPr lang="en-US" sz="3200" dirty="0" err="1"/>
              <a:t>konsep</a:t>
            </a:r>
            <a:r>
              <a:rPr lang="en-US" sz="3200" dirty="0"/>
              <a:t> </a:t>
            </a:r>
            <a:r>
              <a:rPr lang="en-US" sz="3200" dirty="0" err="1"/>
              <a:t>metodologi</a:t>
            </a:r>
            <a:r>
              <a:rPr lang="en-US" sz="3200" dirty="0"/>
              <a:t> audit</a:t>
            </a:r>
          </a:p>
          <a:p>
            <a:pPr marL="0" indent="0">
              <a:buNone/>
            </a:pPr>
            <a:r>
              <a:rPr lang="en-US" sz="3200" dirty="0"/>
              <a:t>Sub </a:t>
            </a:r>
            <a:r>
              <a:rPr lang="en-US" sz="3200" dirty="0" err="1"/>
              <a:t>Pokok</a:t>
            </a:r>
            <a:r>
              <a:rPr lang="en-US" sz="3200" dirty="0"/>
              <a:t> </a:t>
            </a:r>
            <a:r>
              <a:rPr lang="en-US" sz="3200" dirty="0" err="1"/>
              <a:t>Bahasan</a:t>
            </a:r>
            <a:r>
              <a:rPr lang="en-US" sz="3200" dirty="0"/>
              <a:t>:</a:t>
            </a:r>
          </a:p>
          <a:p>
            <a:r>
              <a:rPr lang="en-US" sz="3200" dirty="0" err="1"/>
              <a:t>Kontrak</a:t>
            </a:r>
            <a:r>
              <a:rPr lang="en-US" sz="3200" dirty="0"/>
              <a:t> </a:t>
            </a:r>
            <a:r>
              <a:rPr lang="en-US" sz="3200" dirty="0" err="1"/>
              <a:t>perkuliahan</a:t>
            </a:r>
            <a:r>
              <a:rPr lang="en-US" sz="3200" dirty="0"/>
              <a:t> auditing II</a:t>
            </a:r>
          </a:p>
          <a:p>
            <a:r>
              <a:rPr lang="en-US" sz="3200" dirty="0" err="1"/>
              <a:t>Hubungan</a:t>
            </a:r>
            <a:r>
              <a:rPr lang="en-US" sz="3200" dirty="0"/>
              <a:t> </a:t>
            </a:r>
            <a:r>
              <a:rPr lang="en-US" sz="3200" dirty="0" err="1"/>
              <a:t>antara</a:t>
            </a:r>
            <a:r>
              <a:rPr lang="en-US" sz="3200" dirty="0"/>
              <a:t> strategi audit </a:t>
            </a:r>
            <a:r>
              <a:rPr lang="en-US" sz="3200" dirty="0" err="1"/>
              <a:t>awal</a:t>
            </a:r>
            <a:r>
              <a:rPr lang="en-US" sz="3200" dirty="0"/>
              <a:t> dan </a:t>
            </a:r>
            <a:r>
              <a:rPr lang="en-US" sz="3200" dirty="0" err="1"/>
              <a:t>siklus</a:t>
            </a:r>
            <a:r>
              <a:rPr lang="en-US" sz="3200" dirty="0"/>
              <a:t> </a:t>
            </a:r>
            <a:r>
              <a:rPr lang="en-US" sz="3200" dirty="0" err="1"/>
              <a:t>transaksi</a:t>
            </a:r>
            <a:endParaRPr lang="en-US" sz="3200" dirty="0"/>
          </a:p>
          <a:p>
            <a:r>
              <a:rPr lang="en-US" sz="3200" dirty="0" err="1"/>
              <a:t>Penyusunan</a:t>
            </a:r>
            <a:r>
              <a:rPr lang="en-US" sz="3200" dirty="0"/>
              <a:t> program audit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pengujian</a:t>
            </a:r>
            <a:r>
              <a:rPr lang="en-US" sz="3200" dirty="0"/>
              <a:t> </a:t>
            </a:r>
            <a:r>
              <a:rPr lang="en-US" sz="3200" dirty="0" err="1"/>
              <a:t>pengendalian</a:t>
            </a:r>
            <a:endParaRPr lang="en-US" sz="3200" dirty="0"/>
          </a:p>
          <a:p>
            <a:r>
              <a:rPr lang="en-US" sz="3200" dirty="0"/>
              <a:t>Model </a:t>
            </a:r>
            <a:r>
              <a:rPr lang="en-US" sz="3200" dirty="0" err="1"/>
              <a:t>belajar</a:t>
            </a:r>
            <a:r>
              <a:rPr lang="en-US" sz="3200" dirty="0"/>
              <a:t> </a:t>
            </a:r>
            <a:r>
              <a:rPr lang="en-US" sz="3200" dirty="0" err="1"/>
              <a:t>mengajar</a:t>
            </a:r>
            <a:r>
              <a:rPr lang="en-US" sz="3200" dirty="0"/>
              <a:t> </a:t>
            </a:r>
            <a:r>
              <a:rPr lang="en-US" sz="3200" dirty="0" err="1"/>
              <a:t>perancangan</a:t>
            </a:r>
            <a:r>
              <a:rPr lang="en-US" sz="3200" dirty="0"/>
              <a:t> program </a:t>
            </a:r>
            <a:r>
              <a:rPr lang="en-US" sz="3200" dirty="0" err="1"/>
              <a:t>pengujian</a:t>
            </a:r>
            <a:r>
              <a:rPr lang="en-US" sz="3200" dirty="0"/>
              <a:t> </a:t>
            </a:r>
            <a:r>
              <a:rPr lang="en-US" sz="3200" dirty="0" err="1"/>
              <a:t>subtantif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942254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96CD6-B3AE-7049-9A05-6BC1CD3E9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Pertemuan</a:t>
            </a:r>
            <a:r>
              <a:rPr lang="en-US" dirty="0"/>
              <a:t>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3640B-68AB-A64D-819E-E453E0F89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28736"/>
            <a:ext cx="8305800" cy="5168616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Audit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siklus</a:t>
            </a:r>
            <a:r>
              <a:rPr lang="en-US" sz="2000" dirty="0"/>
              <a:t> </a:t>
            </a:r>
            <a:r>
              <a:rPr lang="en-US" sz="2000" dirty="0" err="1"/>
              <a:t>pendapatan</a:t>
            </a:r>
            <a:r>
              <a:rPr lang="en-US" sz="2000" dirty="0"/>
              <a:t>: </a:t>
            </a:r>
            <a:r>
              <a:rPr lang="en-US" sz="2000" dirty="0" err="1"/>
              <a:t>pengujian</a:t>
            </a:r>
            <a:r>
              <a:rPr lang="en-US" sz="2000" dirty="0"/>
              <a:t> </a:t>
            </a:r>
            <a:r>
              <a:rPr lang="en-US" sz="2000" dirty="0" err="1"/>
              <a:t>pengendalian</a:t>
            </a:r>
            <a:r>
              <a:rPr lang="en-US" sz="2000" dirty="0"/>
              <a:t> dan </a:t>
            </a:r>
            <a:r>
              <a:rPr lang="en-US" sz="2000" dirty="0" err="1"/>
              <a:t>pengujian</a:t>
            </a:r>
            <a:r>
              <a:rPr lang="en-US" sz="2000" dirty="0"/>
              <a:t> </a:t>
            </a:r>
            <a:r>
              <a:rPr lang="en-US" sz="2000" dirty="0" err="1"/>
              <a:t>subtantif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saldo</a:t>
            </a:r>
            <a:r>
              <a:rPr lang="en-US" sz="2000" dirty="0"/>
              <a:t> </a:t>
            </a:r>
            <a:r>
              <a:rPr lang="en-US" sz="2000" dirty="0" err="1"/>
              <a:t>piutang</a:t>
            </a:r>
            <a:r>
              <a:rPr lang="en-US" sz="2000" dirty="0"/>
              <a:t> </a:t>
            </a:r>
            <a:r>
              <a:rPr lang="en-US" sz="2000" dirty="0" err="1"/>
              <a:t>usaha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Sub </a:t>
            </a:r>
            <a:r>
              <a:rPr lang="en-US" sz="2000" dirty="0" err="1"/>
              <a:t>Pokok</a:t>
            </a:r>
            <a:r>
              <a:rPr lang="en-US" sz="2000" dirty="0"/>
              <a:t> </a:t>
            </a:r>
            <a:r>
              <a:rPr lang="en-US" sz="2000" dirty="0" err="1"/>
              <a:t>Bahasan</a:t>
            </a:r>
            <a:r>
              <a:rPr lang="en-US" sz="2000" dirty="0"/>
              <a:t>:</a:t>
            </a:r>
          </a:p>
          <a:p>
            <a:r>
              <a:rPr lang="en-US" sz="2000" dirty="0" err="1"/>
              <a:t>Deskripsi</a:t>
            </a:r>
            <a:r>
              <a:rPr lang="en-US" sz="2000" dirty="0"/>
              <a:t> </a:t>
            </a:r>
            <a:r>
              <a:rPr lang="en-US" sz="2000" dirty="0" err="1"/>
              <a:t>Siklus</a:t>
            </a:r>
            <a:r>
              <a:rPr lang="en-US" sz="2000" dirty="0"/>
              <a:t> </a:t>
            </a:r>
            <a:r>
              <a:rPr lang="en-US" sz="2000" dirty="0" err="1"/>
              <a:t>Pendapatan</a:t>
            </a:r>
            <a:endParaRPr lang="en-US" sz="2000" dirty="0"/>
          </a:p>
          <a:p>
            <a:r>
              <a:rPr lang="en-US" sz="2000" dirty="0" err="1"/>
              <a:t>Tujuan</a:t>
            </a:r>
            <a:r>
              <a:rPr lang="en-US" sz="2000" dirty="0"/>
              <a:t> Audit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siklus</a:t>
            </a:r>
            <a:r>
              <a:rPr lang="en-US" sz="2000" dirty="0"/>
              <a:t> </a:t>
            </a:r>
            <a:r>
              <a:rPr lang="en-US" sz="2000" dirty="0" err="1"/>
              <a:t>pendapatan</a:t>
            </a:r>
            <a:endParaRPr lang="en-US" sz="2000" dirty="0"/>
          </a:p>
          <a:p>
            <a:r>
              <a:rPr lang="en-US" sz="2000" dirty="0" err="1"/>
              <a:t>Perancangan</a:t>
            </a:r>
            <a:r>
              <a:rPr lang="en-US" sz="2000" dirty="0"/>
              <a:t> program audit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pengujian</a:t>
            </a:r>
            <a:r>
              <a:rPr lang="en-US" sz="2000" dirty="0"/>
              <a:t> </a:t>
            </a:r>
            <a:r>
              <a:rPr lang="en-US" sz="2000" dirty="0" err="1"/>
              <a:t>pengendalian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siklus</a:t>
            </a:r>
            <a:r>
              <a:rPr lang="en-US" sz="2000" dirty="0"/>
              <a:t> </a:t>
            </a:r>
            <a:r>
              <a:rPr lang="en-US" sz="2000" dirty="0" err="1"/>
              <a:t>pendapatan</a:t>
            </a:r>
            <a:endParaRPr lang="en-US" sz="2000" dirty="0"/>
          </a:p>
          <a:p>
            <a:r>
              <a:rPr lang="en-US" sz="2000" dirty="0" err="1"/>
              <a:t>Perancangan</a:t>
            </a:r>
            <a:r>
              <a:rPr lang="en-US" sz="2000" dirty="0"/>
              <a:t> program audit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pengujian</a:t>
            </a:r>
            <a:r>
              <a:rPr lang="en-US" sz="2000" dirty="0"/>
              <a:t> </a:t>
            </a:r>
            <a:r>
              <a:rPr lang="en-US" sz="2000" dirty="0" err="1"/>
              <a:t>pengendalian</a:t>
            </a:r>
            <a:r>
              <a:rPr lang="en-US" sz="2000" dirty="0"/>
              <a:t> </a:t>
            </a:r>
            <a:r>
              <a:rPr lang="en-US" sz="2000" dirty="0" err="1"/>
              <a:t>transaksi</a:t>
            </a:r>
            <a:r>
              <a:rPr lang="en-US" sz="2000" dirty="0"/>
              <a:t> </a:t>
            </a:r>
            <a:r>
              <a:rPr lang="en-US" sz="2000" dirty="0" err="1"/>
              <a:t>penjualan</a:t>
            </a:r>
            <a:r>
              <a:rPr lang="en-US" sz="2000" dirty="0"/>
              <a:t> </a:t>
            </a:r>
            <a:r>
              <a:rPr lang="en-US" sz="2000" dirty="0" err="1"/>
              <a:t>kredit</a:t>
            </a:r>
            <a:endParaRPr lang="en-US" sz="2000" dirty="0"/>
          </a:p>
          <a:p>
            <a:r>
              <a:rPr lang="en-US" sz="2000" dirty="0" err="1"/>
              <a:t>Perancangan</a:t>
            </a:r>
            <a:r>
              <a:rPr lang="en-US" sz="2000" dirty="0"/>
              <a:t> program audit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pengujian</a:t>
            </a:r>
            <a:r>
              <a:rPr lang="en-US" sz="2000" dirty="0"/>
              <a:t> </a:t>
            </a:r>
            <a:r>
              <a:rPr lang="en-US" sz="2000" dirty="0" err="1"/>
              <a:t>pengendalian</a:t>
            </a:r>
            <a:r>
              <a:rPr lang="en-US" sz="2000" dirty="0"/>
              <a:t> </a:t>
            </a:r>
            <a:r>
              <a:rPr lang="en-US" sz="2000" dirty="0" err="1"/>
              <a:t>transaksi</a:t>
            </a:r>
            <a:r>
              <a:rPr lang="en-US" sz="2000" dirty="0"/>
              <a:t> </a:t>
            </a:r>
            <a:r>
              <a:rPr lang="en-US" sz="2000" dirty="0" err="1"/>
              <a:t>penjualan</a:t>
            </a:r>
            <a:r>
              <a:rPr lang="en-US" sz="2000" dirty="0"/>
              <a:t> </a:t>
            </a:r>
            <a:r>
              <a:rPr lang="en-US" sz="2000" dirty="0" err="1"/>
              <a:t>tunai</a:t>
            </a:r>
            <a:endParaRPr lang="en-US" sz="2000" dirty="0"/>
          </a:p>
          <a:p>
            <a:r>
              <a:rPr lang="en-US" sz="2000" dirty="0" err="1"/>
              <a:t>Perancangan</a:t>
            </a:r>
            <a:r>
              <a:rPr lang="en-US" sz="2000" dirty="0"/>
              <a:t> program audit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pengujian</a:t>
            </a:r>
            <a:r>
              <a:rPr lang="en-US" sz="2000" dirty="0"/>
              <a:t> </a:t>
            </a:r>
            <a:r>
              <a:rPr lang="en-US" sz="2000" dirty="0" err="1"/>
              <a:t>pengendalian</a:t>
            </a:r>
            <a:r>
              <a:rPr lang="en-US" sz="2000" dirty="0"/>
              <a:t> </a:t>
            </a:r>
            <a:r>
              <a:rPr lang="en-US" sz="2000" dirty="0" err="1"/>
              <a:t>transaksi</a:t>
            </a:r>
            <a:r>
              <a:rPr lang="en-US" sz="2000" dirty="0"/>
              <a:t> </a:t>
            </a:r>
            <a:r>
              <a:rPr lang="en-US" sz="2000" dirty="0" err="1"/>
              <a:t>retur</a:t>
            </a:r>
            <a:r>
              <a:rPr lang="en-US" sz="2000" dirty="0"/>
              <a:t> </a:t>
            </a:r>
            <a:r>
              <a:rPr lang="en-US" sz="2000" dirty="0" err="1"/>
              <a:t>penjualan</a:t>
            </a:r>
            <a:endParaRPr lang="en-US" sz="2000" dirty="0"/>
          </a:p>
          <a:p>
            <a:r>
              <a:rPr lang="en-US" sz="2000" dirty="0" err="1"/>
              <a:t>Perancangan</a:t>
            </a:r>
            <a:r>
              <a:rPr lang="en-US" sz="2000" dirty="0"/>
              <a:t> program audit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pengujian</a:t>
            </a:r>
            <a:r>
              <a:rPr lang="en-US" sz="2000" dirty="0"/>
              <a:t> </a:t>
            </a:r>
            <a:r>
              <a:rPr lang="en-US" sz="2000" dirty="0" err="1"/>
              <a:t>pengendalian</a:t>
            </a:r>
            <a:r>
              <a:rPr lang="en-US" sz="2000" dirty="0"/>
              <a:t> </a:t>
            </a:r>
            <a:r>
              <a:rPr lang="en-US" sz="2000" dirty="0" err="1"/>
              <a:t>transaksi</a:t>
            </a:r>
            <a:r>
              <a:rPr lang="en-US" sz="2000" dirty="0"/>
              <a:t> </a:t>
            </a:r>
            <a:r>
              <a:rPr lang="en-US" sz="2000" dirty="0" err="1"/>
              <a:t>pencadangan</a:t>
            </a:r>
            <a:r>
              <a:rPr lang="en-US" sz="2000" dirty="0"/>
              <a:t> </a:t>
            </a:r>
            <a:r>
              <a:rPr lang="en-US" sz="2000" dirty="0" err="1"/>
              <a:t>kerugian</a:t>
            </a:r>
            <a:r>
              <a:rPr lang="en-US" sz="2000" dirty="0"/>
              <a:t> </a:t>
            </a:r>
            <a:r>
              <a:rPr lang="en-US" sz="2000" dirty="0" err="1"/>
              <a:t>piutang</a:t>
            </a:r>
            <a:endParaRPr lang="en-US" sz="2000" dirty="0"/>
          </a:p>
          <a:p>
            <a:r>
              <a:rPr lang="en-US" sz="2000" dirty="0" err="1"/>
              <a:t>Perancangan</a:t>
            </a:r>
            <a:r>
              <a:rPr lang="en-US" sz="2000" dirty="0"/>
              <a:t> program audit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pengujian</a:t>
            </a:r>
            <a:r>
              <a:rPr lang="en-US" sz="2000" dirty="0"/>
              <a:t> </a:t>
            </a:r>
            <a:r>
              <a:rPr lang="en-US" sz="2000" dirty="0" err="1"/>
              <a:t>pengendalian</a:t>
            </a:r>
            <a:r>
              <a:rPr lang="en-US" sz="2000" dirty="0"/>
              <a:t> </a:t>
            </a:r>
            <a:r>
              <a:rPr lang="en-US" sz="2000" dirty="0" err="1"/>
              <a:t>transaksi</a:t>
            </a:r>
            <a:r>
              <a:rPr lang="en-US" sz="2000" dirty="0"/>
              <a:t> </a:t>
            </a:r>
            <a:r>
              <a:rPr lang="en-US" sz="2000" dirty="0" err="1"/>
              <a:t>penghapusan</a:t>
            </a:r>
            <a:r>
              <a:rPr lang="en-US" sz="2000" dirty="0"/>
              <a:t> </a:t>
            </a:r>
            <a:r>
              <a:rPr lang="en-US" sz="2000" dirty="0" err="1"/>
              <a:t>piutang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01360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75933-1F14-DC47-B472-91B7EFE30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Pertemuan</a:t>
            </a:r>
            <a:r>
              <a:rPr lang="en-US" dirty="0"/>
              <a:t>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E545A-5289-384C-AD78-B6B46815B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Audit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siklus</a:t>
            </a:r>
            <a:r>
              <a:rPr lang="en-US" sz="2000" dirty="0"/>
              <a:t> </a:t>
            </a:r>
            <a:r>
              <a:rPr lang="en-US" sz="2000" dirty="0" err="1"/>
              <a:t>pengeluaran</a:t>
            </a:r>
            <a:r>
              <a:rPr lang="en-US" sz="2000" dirty="0"/>
              <a:t>: </a:t>
            </a:r>
            <a:r>
              <a:rPr lang="en-US" sz="2000" dirty="0" err="1"/>
              <a:t>pengujian</a:t>
            </a:r>
            <a:r>
              <a:rPr lang="en-US" sz="2000" dirty="0"/>
              <a:t> </a:t>
            </a:r>
            <a:r>
              <a:rPr lang="en-US" sz="2000" dirty="0" err="1"/>
              <a:t>pengendalian</a:t>
            </a:r>
            <a:r>
              <a:rPr lang="en-US" sz="2000" dirty="0"/>
              <a:t> dan </a:t>
            </a:r>
            <a:r>
              <a:rPr lang="en-US" sz="2000" dirty="0" err="1"/>
              <a:t>pengujian</a:t>
            </a:r>
            <a:r>
              <a:rPr lang="en-US" sz="2000" dirty="0"/>
              <a:t> </a:t>
            </a:r>
            <a:r>
              <a:rPr lang="en-US" sz="2000" dirty="0" err="1"/>
              <a:t>subtantif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saldo</a:t>
            </a:r>
            <a:r>
              <a:rPr lang="en-US" sz="2000" dirty="0"/>
              <a:t> utang </a:t>
            </a:r>
            <a:r>
              <a:rPr lang="en-US" sz="2000" dirty="0" err="1"/>
              <a:t>usaha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Sub </a:t>
            </a:r>
            <a:r>
              <a:rPr lang="en-US" sz="2000" dirty="0" err="1"/>
              <a:t>Pokok</a:t>
            </a:r>
            <a:r>
              <a:rPr lang="en-US" sz="2000" dirty="0"/>
              <a:t> </a:t>
            </a:r>
            <a:r>
              <a:rPr lang="en-US" sz="2000" dirty="0" err="1"/>
              <a:t>Bahasan</a:t>
            </a:r>
            <a:r>
              <a:rPr lang="en-US" sz="2000" dirty="0"/>
              <a:t>:</a:t>
            </a:r>
          </a:p>
          <a:p>
            <a:r>
              <a:rPr lang="en-US" sz="2000" dirty="0" err="1"/>
              <a:t>Deskripsi</a:t>
            </a:r>
            <a:r>
              <a:rPr lang="en-US" sz="2000" dirty="0"/>
              <a:t> </a:t>
            </a:r>
            <a:r>
              <a:rPr lang="en-US" sz="2000" dirty="0" err="1"/>
              <a:t>siklus</a:t>
            </a:r>
            <a:r>
              <a:rPr lang="en-US" sz="2000" dirty="0"/>
              <a:t> </a:t>
            </a:r>
            <a:r>
              <a:rPr lang="en-US" sz="2000" dirty="0" err="1"/>
              <a:t>pengeluaran</a:t>
            </a:r>
            <a:endParaRPr lang="en-US" sz="2000" dirty="0"/>
          </a:p>
          <a:p>
            <a:r>
              <a:rPr lang="en-US" sz="2000" dirty="0" err="1"/>
              <a:t>Tujuan</a:t>
            </a:r>
            <a:r>
              <a:rPr lang="en-US" sz="2000" dirty="0"/>
              <a:t> audit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siklus</a:t>
            </a:r>
            <a:r>
              <a:rPr lang="en-US" sz="2000" dirty="0"/>
              <a:t> </a:t>
            </a:r>
            <a:r>
              <a:rPr lang="en-US" sz="2000" dirty="0" err="1"/>
              <a:t>pengeluaran</a:t>
            </a:r>
            <a:endParaRPr lang="en-US" sz="2000" dirty="0"/>
          </a:p>
          <a:p>
            <a:r>
              <a:rPr lang="en-US" sz="2000" dirty="0" err="1"/>
              <a:t>Perancangan</a:t>
            </a:r>
            <a:r>
              <a:rPr lang="en-US" sz="2000" dirty="0"/>
              <a:t> program audit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pengujian</a:t>
            </a:r>
            <a:r>
              <a:rPr lang="en-US" sz="2000" dirty="0"/>
              <a:t> </a:t>
            </a:r>
            <a:r>
              <a:rPr lang="en-US" sz="2000" dirty="0" err="1"/>
              <a:t>pengendalian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siklus</a:t>
            </a:r>
            <a:r>
              <a:rPr lang="en-US" sz="2000" dirty="0"/>
              <a:t> </a:t>
            </a:r>
            <a:r>
              <a:rPr lang="en-US" sz="2000" dirty="0" err="1"/>
              <a:t>pengeluaran</a:t>
            </a:r>
            <a:endParaRPr lang="en-US" sz="2000" dirty="0"/>
          </a:p>
          <a:p>
            <a:r>
              <a:rPr lang="en-US" sz="2000" dirty="0" err="1"/>
              <a:t>Perancangan</a:t>
            </a:r>
            <a:r>
              <a:rPr lang="en-US" sz="2000" dirty="0"/>
              <a:t> program audit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pengujian</a:t>
            </a:r>
            <a:r>
              <a:rPr lang="en-US" sz="2000" dirty="0"/>
              <a:t> </a:t>
            </a:r>
            <a:r>
              <a:rPr lang="en-US" sz="2000" dirty="0" err="1"/>
              <a:t>pengendalian</a:t>
            </a:r>
            <a:r>
              <a:rPr lang="en-US" sz="2000" dirty="0"/>
              <a:t> </a:t>
            </a:r>
            <a:r>
              <a:rPr lang="en-US" sz="2000" dirty="0" err="1"/>
              <a:t>transaksi</a:t>
            </a:r>
            <a:r>
              <a:rPr lang="en-US" sz="2000" dirty="0"/>
              <a:t> </a:t>
            </a:r>
            <a:r>
              <a:rPr lang="en-US" sz="2000" dirty="0" err="1"/>
              <a:t>pembelian</a:t>
            </a:r>
            <a:endParaRPr lang="en-US" sz="2000" dirty="0"/>
          </a:p>
          <a:p>
            <a:r>
              <a:rPr lang="en-US" sz="2000" dirty="0" err="1"/>
              <a:t>Perancangan</a:t>
            </a:r>
            <a:r>
              <a:rPr lang="en-US" sz="2000" dirty="0"/>
              <a:t> program audit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pengujian</a:t>
            </a:r>
            <a:r>
              <a:rPr lang="en-US" sz="2000" dirty="0"/>
              <a:t> </a:t>
            </a:r>
            <a:r>
              <a:rPr lang="en-US" sz="2000" dirty="0" err="1"/>
              <a:t>pengendalian</a:t>
            </a:r>
            <a:r>
              <a:rPr lang="en-US" sz="2000" dirty="0"/>
              <a:t> </a:t>
            </a:r>
            <a:r>
              <a:rPr lang="en-US" sz="2000" dirty="0" err="1"/>
              <a:t>transaksi</a:t>
            </a:r>
            <a:r>
              <a:rPr lang="en-US" sz="2000" dirty="0"/>
              <a:t> </a:t>
            </a:r>
            <a:r>
              <a:rPr lang="en-US" sz="2000" dirty="0" err="1"/>
              <a:t>pengeluaran</a:t>
            </a:r>
            <a:r>
              <a:rPr lang="en-US" sz="2000" dirty="0"/>
              <a:t> kas</a:t>
            </a:r>
          </a:p>
          <a:p>
            <a:r>
              <a:rPr lang="en-US" sz="2000" dirty="0" err="1"/>
              <a:t>Deskripsi</a:t>
            </a:r>
            <a:r>
              <a:rPr lang="en-US" sz="2000" dirty="0"/>
              <a:t> utang </a:t>
            </a:r>
            <a:r>
              <a:rPr lang="en-US" sz="2000" dirty="0" err="1"/>
              <a:t>usaha</a:t>
            </a:r>
            <a:endParaRPr lang="en-US" sz="2000" dirty="0"/>
          </a:p>
          <a:p>
            <a:r>
              <a:rPr lang="en-US" sz="2000" dirty="0" err="1"/>
              <a:t>Prinsip</a:t>
            </a:r>
            <a:r>
              <a:rPr lang="en-US" sz="2000" dirty="0"/>
              <a:t> </a:t>
            </a:r>
            <a:r>
              <a:rPr lang="en-US" sz="2000" dirty="0" err="1"/>
              <a:t>akuntansi</a:t>
            </a:r>
            <a:r>
              <a:rPr lang="en-US" sz="2000" dirty="0"/>
              <a:t> </a:t>
            </a:r>
            <a:r>
              <a:rPr lang="en-US" sz="2000" dirty="0" err="1"/>
              <a:t>berterima</a:t>
            </a:r>
            <a:r>
              <a:rPr lang="en-US" sz="2000" dirty="0"/>
              <a:t> </a:t>
            </a:r>
            <a:r>
              <a:rPr lang="en-US" sz="2000" dirty="0" err="1"/>
              <a:t>umum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penyajian</a:t>
            </a:r>
            <a:r>
              <a:rPr lang="en-US" sz="2000" dirty="0"/>
              <a:t> utang </a:t>
            </a:r>
            <a:r>
              <a:rPr lang="en-US" sz="2000" dirty="0" err="1"/>
              <a:t>lancar</a:t>
            </a:r>
            <a:r>
              <a:rPr lang="en-US" sz="2000" dirty="0"/>
              <a:t> di </a:t>
            </a:r>
            <a:r>
              <a:rPr lang="en-US" sz="2000" dirty="0" err="1"/>
              <a:t>Neraca</a:t>
            </a:r>
            <a:endParaRPr lang="en-US" sz="2000" dirty="0"/>
          </a:p>
          <a:p>
            <a:r>
              <a:rPr lang="en-US" sz="2000" dirty="0" err="1"/>
              <a:t>Tujuan</a:t>
            </a:r>
            <a:r>
              <a:rPr lang="en-US" sz="2000" dirty="0"/>
              <a:t> </a:t>
            </a:r>
            <a:r>
              <a:rPr lang="en-US" sz="2000" dirty="0" err="1"/>
              <a:t>pengujian</a:t>
            </a:r>
            <a:r>
              <a:rPr lang="en-US" sz="2000" dirty="0"/>
              <a:t> </a:t>
            </a:r>
            <a:r>
              <a:rPr lang="en-US" sz="2000" dirty="0" err="1"/>
              <a:t>subtantif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utang </a:t>
            </a:r>
            <a:r>
              <a:rPr lang="en-US" sz="2000" dirty="0" err="1"/>
              <a:t>usaha</a:t>
            </a:r>
            <a:endParaRPr lang="en-US" sz="2000" dirty="0"/>
          </a:p>
          <a:p>
            <a:r>
              <a:rPr lang="en-US" sz="2000" dirty="0"/>
              <a:t>Program </a:t>
            </a:r>
            <a:r>
              <a:rPr lang="en-US" sz="2000" dirty="0" err="1"/>
              <a:t>pengujian</a:t>
            </a:r>
            <a:r>
              <a:rPr lang="en-US" sz="2000" dirty="0"/>
              <a:t> </a:t>
            </a:r>
            <a:r>
              <a:rPr lang="en-US" sz="2000" dirty="0" err="1"/>
              <a:t>subtantif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utang </a:t>
            </a:r>
            <a:r>
              <a:rPr lang="en-US" sz="2000" dirty="0" err="1"/>
              <a:t>usaha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461361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02B44-5681-9542-9B6A-9EFAF8F13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Pertemuan</a:t>
            </a:r>
            <a:r>
              <a:rPr lang="en-US" dirty="0"/>
              <a:t>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679BD-0724-0748-AD56-C8F573D5F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Audit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siklus</a:t>
            </a:r>
            <a:r>
              <a:rPr lang="en-US" dirty="0"/>
              <a:t> </a:t>
            </a:r>
            <a:r>
              <a:rPr lang="en-US" dirty="0" err="1"/>
              <a:t>pengeluaran</a:t>
            </a:r>
            <a:r>
              <a:rPr lang="en-US" dirty="0"/>
              <a:t>: </a:t>
            </a:r>
            <a:r>
              <a:rPr lang="en-US" dirty="0" err="1"/>
              <a:t>Pengujian</a:t>
            </a:r>
            <a:r>
              <a:rPr lang="en-US" dirty="0"/>
              <a:t> </a:t>
            </a:r>
            <a:r>
              <a:rPr lang="en-US" dirty="0" err="1"/>
              <a:t>sutantif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tetap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Sub </a:t>
            </a:r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/>
              <a:t>Bahasan</a:t>
            </a:r>
            <a:r>
              <a:rPr lang="en-US" dirty="0"/>
              <a:t>:</a:t>
            </a:r>
          </a:p>
          <a:p>
            <a:r>
              <a:rPr lang="en-US" dirty="0" err="1"/>
              <a:t>Deskripsi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tetap</a:t>
            </a:r>
            <a:endParaRPr lang="en-US" dirty="0"/>
          </a:p>
          <a:p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 </a:t>
            </a:r>
            <a:r>
              <a:rPr lang="en-US" dirty="0" err="1"/>
              <a:t>berterima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penyajian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di </a:t>
            </a:r>
            <a:r>
              <a:rPr lang="en-US" dirty="0" err="1"/>
              <a:t>Neraca</a:t>
            </a:r>
            <a:endParaRPr lang="en-US" dirty="0"/>
          </a:p>
          <a:p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pengujian</a:t>
            </a:r>
            <a:r>
              <a:rPr lang="en-US" dirty="0"/>
              <a:t> </a:t>
            </a:r>
            <a:r>
              <a:rPr lang="en-US" dirty="0" err="1"/>
              <a:t>subtantif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saldo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tetap</a:t>
            </a:r>
            <a:endParaRPr lang="en-US" dirty="0"/>
          </a:p>
          <a:p>
            <a:r>
              <a:rPr lang="en-US" dirty="0"/>
              <a:t>Program </a:t>
            </a:r>
            <a:r>
              <a:rPr lang="en-US" dirty="0" err="1"/>
              <a:t>pengujian</a:t>
            </a:r>
            <a:r>
              <a:rPr lang="en-US" dirty="0"/>
              <a:t> </a:t>
            </a:r>
            <a:r>
              <a:rPr lang="en-US" dirty="0" err="1"/>
              <a:t>subtantif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saldo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tetap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1414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A868C-14A3-5E41-A551-42D593751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Pertemuan</a:t>
            </a:r>
            <a:r>
              <a:rPr lang="en-US" dirty="0"/>
              <a:t>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4AE3C-1887-EA4C-8DD1-676FCC899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Audit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siklus</a:t>
            </a:r>
            <a:r>
              <a:rPr lang="en-US" dirty="0"/>
              <a:t> </a:t>
            </a:r>
            <a:r>
              <a:rPr lang="en-US" dirty="0" err="1"/>
              <a:t>pengeluaran</a:t>
            </a:r>
            <a:r>
              <a:rPr lang="en-US" dirty="0"/>
              <a:t>: </a:t>
            </a:r>
            <a:r>
              <a:rPr lang="en-US" dirty="0" err="1"/>
              <a:t>Pengujian</a:t>
            </a:r>
            <a:r>
              <a:rPr lang="en-US" dirty="0"/>
              <a:t> </a:t>
            </a:r>
            <a:r>
              <a:rPr lang="en-US" dirty="0" err="1"/>
              <a:t>sutantif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berwujud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Sub </a:t>
            </a:r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/>
              <a:t>Bahasan</a:t>
            </a:r>
            <a:r>
              <a:rPr lang="en-US" dirty="0"/>
              <a:t>:</a:t>
            </a:r>
          </a:p>
          <a:p>
            <a:r>
              <a:rPr lang="en-US" dirty="0" err="1"/>
              <a:t>Deskripsi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berwujud</a:t>
            </a:r>
            <a:endParaRPr lang="en-US" dirty="0"/>
          </a:p>
          <a:p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 </a:t>
            </a:r>
            <a:r>
              <a:rPr lang="en-US" dirty="0" err="1"/>
              <a:t>berterima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penyajian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berwujud</a:t>
            </a:r>
            <a:r>
              <a:rPr lang="en-US" dirty="0"/>
              <a:t> di </a:t>
            </a:r>
            <a:r>
              <a:rPr lang="en-US" dirty="0" err="1"/>
              <a:t>Neraca</a:t>
            </a:r>
            <a:endParaRPr lang="en-US" dirty="0"/>
          </a:p>
          <a:p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pengujian</a:t>
            </a:r>
            <a:r>
              <a:rPr lang="en-US" dirty="0"/>
              <a:t> </a:t>
            </a:r>
            <a:r>
              <a:rPr lang="en-US" dirty="0" err="1"/>
              <a:t>subtantif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berwujud</a:t>
            </a:r>
            <a:endParaRPr lang="en-US" dirty="0"/>
          </a:p>
          <a:p>
            <a:r>
              <a:rPr lang="en-US" dirty="0"/>
              <a:t>Program </a:t>
            </a:r>
            <a:r>
              <a:rPr lang="en-US" dirty="0" err="1"/>
              <a:t>pengujian</a:t>
            </a:r>
            <a:r>
              <a:rPr lang="en-US" dirty="0"/>
              <a:t> </a:t>
            </a:r>
            <a:r>
              <a:rPr lang="en-US" dirty="0" err="1"/>
              <a:t>subtantif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berwujud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8156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CA336-AC5C-AA44-ACAF-030FA08B0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Pertemuan</a:t>
            </a:r>
            <a:r>
              <a:rPr lang="en-US" dirty="0"/>
              <a:t>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4E7F8-4BEB-F442-B9E1-CE63C78B4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Audit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Siklus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: </a:t>
            </a:r>
            <a:r>
              <a:rPr lang="en-US" dirty="0" err="1"/>
              <a:t>Pengujian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Sub </a:t>
            </a:r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/>
              <a:t>Bahasan</a:t>
            </a:r>
            <a:r>
              <a:rPr lang="en-US" dirty="0"/>
              <a:t>:</a:t>
            </a:r>
          </a:p>
          <a:p>
            <a:r>
              <a:rPr lang="en-US" dirty="0" err="1"/>
              <a:t>Deskripsi</a:t>
            </a:r>
            <a:r>
              <a:rPr lang="en-US" dirty="0"/>
              <a:t> </a:t>
            </a:r>
            <a:r>
              <a:rPr lang="en-US" dirty="0" err="1"/>
              <a:t>Siklus</a:t>
            </a:r>
            <a:r>
              <a:rPr lang="en-US" dirty="0"/>
              <a:t> </a:t>
            </a:r>
            <a:r>
              <a:rPr lang="en-US" dirty="0" err="1"/>
              <a:t>Produksi</a:t>
            </a:r>
            <a:endParaRPr lang="en-US" dirty="0"/>
          </a:p>
          <a:p>
            <a:r>
              <a:rPr lang="en-US" dirty="0" err="1"/>
              <a:t>Tujuan</a:t>
            </a:r>
            <a:r>
              <a:rPr lang="en-US" dirty="0"/>
              <a:t> audit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siklus</a:t>
            </a:r>
            <a:r>
              <a:rPr lang="en-US" dirty="0"/>
              <a:t> </a:t>
            </a:r>
            <a:r>
              <a:rPr lang="en-US" dirty="0" err="1"/>
              <a:t>produksi</a:t>
            </a:r>
            <a:endParaRPr lang="en-US" dirty="0"/>
          </a:p>
          <a:p>
            <a:r>
              <a:rPr lang="en-US" dirty="0" err="1"/>
              <a:t>Perancangan</a:t>
            </a:r>
            <a:r>
              <a:rPr lang="en-US" dirty="0"/>
              <a:t> program audit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pengujian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siklus</a:t>
            </a:r>
            <a:r>
              <a:rPr lang="en-US" dirty="0"/>
              <a:t> </a:t>
            </a:r>
            <a:r>
              <a:rPr lang="en-US" dirty="0" err="1"/>
              <a:t>produksi</a:t>
            </a:r>
            <a:endParaRPr lang="en-US" dirty="0"/>
          </a:p>
          <a:p>
            <a:r>
              <a:rPr lang="en-US" dirty="0" err="1"/>
              <a:t>Perancangan</a:t>
            </a:r>
            <a:r>
              <a:rPr lang="en-US" dirty="0"/>
              <a:t> program audit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pengujian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manufaktur</a:t>
            </a:r>
            <a:endParaRPr lang="en-US" dirty="0"/>
          </a:p>
          <a:p>
            <a:r>
              <a:rPr lang="en-US" dirty="0" err="1"/>
              <a:t>Perancangan</a:t>
            </a:r>
            <a:r>
              <a:rPr lang="en-US" dirty="0"/>
              <a:t> program audit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pengujian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penghitungan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</a:t>
            </a:r>
            <a:r>
              <a:rPr lang="en-US" dirty="0" err="1"/>
              <a:t>sediaan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0259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00F55-7CC5-0846-89E3-01EBFC75C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Pertemuan</a:t>
            </a:r>
            <a:r>
              <a:rPr lang="en-US" dirty="0"/>
              <a:t>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D0D95-D2D4-344A-B54E-AA8BE21A0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Audit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Siklus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: </a:t>
            </a:r>
            <a:r>
              <a:rPr lang="en-US" dirty="0" err="1"/>
              <a:t>Pengujian</a:t>
            </a:r>
            <a:r>
              <a:rPr lang="en-US" dirty="0"/>
              <a:t> </a:t>
            </a:r>
            <a:r>
              <a:rPr lang="en-US" dirty="0" err="1"/>
              <a:t>subtantif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saldo</a:t>
            </a:r>
            <a:r>
              <a:rPr lang="en-US" dirty="0"/>
              <a:t> </a:t>
            </a:r>
            <a:r>
              <a:rPr lang="en-US" dirty="0" err="1"/>
              <a:t>sediaan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Sub </a:t>
            </a:r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/>
              <a:t>Bahasan</a:t>
            </a:r>
            <a:r>
              <a:rPr lang="en-US" dirty="0"/>
              <a:t>:</a:t>
            </a:r>
          </a:p>
          <a:p>
            <a:r>
              <a:rPr lang="en-US" dirty="0" err="1"/>
              <a:t>Deskripsi</a:t>
            </a:r>
            <a:r>
              <a:rPr lang="en-US" dirty="0"/>
              <a:t> </a:t>
            </a:r>
            <a:r>
              <a:rPr lang="en-US" dirty="0" err="1"/>
              <a:t>Sediaan</a:t>
            </a:r>
            <a:endParaRPr lang="en-US" dirty="0"/>
          </a:p>
          <a:p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 </a:t>
            </a:r>
            <a:r>
              <a:rPr lang="en-US" dirty="0" err="1"/>
              <a:t>berterima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penyajian</a:t>
            </a:r>
            <a:r>
              <a:rPr lang="en-US" dirty="0"/>
              <a:t> </a:t>
            </a:r>
            <a:r>
              <a:rPr lang="en-US" dirty="0" err="1"/>
              <a:t>Sediaan</a:t>
            </a:r>
            <a:r>
              <a:rPr lang="en-US" dirty="0"/>
              <a:t> di </a:t>
            </a:r>
            <a:r>
              <a:rPr lang="en-US" dirty="0" err="1"/>
              <a:t>Neraca</a:t>
            </a:r>
            <a:endParaRPr lang="en-US" dirty="0"/>
          </a:p>
          <a:p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pengujian</a:t>
            </a:r>
            <a:r>
              <a:rPr lang="en-US" dirty="0"/>
              <a:t> </a:t>
            </a:r>
            <a:r>
              <a:rPr lang="en-US" dirty="0" err="1"/>
              <a:t>subtantif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Sediaan</a:t>
            </a:r>
            <a:endParaRPr lang="en-US" dirty="0"/>
          </a:p>
          <a:p>
            <a:r>
              <a:rPr lang="en-US" dirty="0"/>
              <a:t>Program </a:t>
            </a:r>
            <a:r>
              <a:rPr lang="en-US" dirty="0" err="1"/>
              <a:t>pengujian</a:t>
            </a:r>
            <a:r>
              <a:rPr lang="en-US" dirty="0"/>
              <a:t> </a:t>
            </a:r>
            <a:r>
              <a:rPr lang="en-US" dirty="0" err="1"/>
              <a:t>subtantif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saldo</a:t>
            </a:r>
            <a:r>
              <a:rPr lang="en-US" dirty="0"/>
              <a:t> </a:t>
            </a:r>
            <a:r>
              <a:rPr lang="en-US" dirty="0" err="1"/>
              <a:t>Sediaan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108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nice-green-gradient-powerpoint-templates.jpg">
            <a:extLst>
              <a:ext uri="{FF2B5EF4-FFF2-40B4-BE49-F238E27FC236}">
                <a16:creationId xmlns:a16="http://schemas.microsoft.com/office/drawing/2014/main" id="{9B3B7CB6-AAA9-C448-B2B9-648DC203B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55F4A-98EF-114F-B67E-93D43845318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7182" y="1270397"/>
            <a:ext cx="7828360" cy="2661047"/>
          </a:xfrm>
        </p:spPr>
        <p:txBody>
          <a:bodyPr>
            <a:no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id-ID" sz="135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itchFamily="34" charset="0"/>
                <a:cs typeface="Aharoni" panose="02010803020104030203" pitchFamily="2" charset="-79"/>
              </a:rPr>
              <a:t>2. AMAL DUNIA YANG JADI AMAL AKHERAT	</a:t>
            </a:r>
          </a:p>
          <a:p>
            <a:pPr marL="201216" indent="0" fontAlgn="auto">
              <a:spcAft>
                <a:spcPts val="0"/>
              </a:spcAft>
              <a:buNone/>
              <a:defRPr/>
            </a:pPr>
            <a:r>
              <a:rPr lang="id-ID" sz="1350" b="1" dirty="0">
                <a:solidFill>
                  <a:schemeClr val="bg1"/>
                </a:solidFill>
                <a:latin typeface="+mj-lt"/>
                <a:cs typeface="Aharoni" panose="02010803020104030203" pitchFamily="2" charset="-79"/>
              </a:rPr>
              <a:t>Banyak amal yang kelihatannya berupa amal dunia, tetapi karena niat yang benar maka menjadi amal </a:t>
            </a:r>
            <a:r>
              <a:rPr lang="id-ID" sz="1350" b="1" dirty="0" err="1">
                <a:solidFill>
                  <a:schemeClr val="bg1"/>
                </a:solidFill>
                <a:latin typeface="+mj-lt"/>
                <a:cs typeface="Aharoni" panose="02010803020104030203" pitchFamily="2" charset="-79"/>
              </a:rPr>
              <a:t>akherat</a:t>
            </a:r>
            <a:r>
              <a:rPr lang="id-ID" sz="1350" dirty="0">
                <a:solidFill>
                  <a:schemeClr val="bg1"/>
                </a:solidFill>
                <a:latin typeface="+mj-lt"/>
                <a:cs typeface="Aharoni" panose="02010803020104030203" pitchFamily="2" charset="-79"/>
              </a:rPr>
              <a:t>.</a:t>
            </a:r>
          </a:p>
          <a:p>
            <a:pPr marL="201216" indent="0" fontAlgn="auto">
              <a:spcAft>
                <a:spcPts val="0"/>
              </a:spcAft>
              <a:buNone/>
              <a:defRPr/>
            </a:pPr>
            <a:r>
              <a:rPr lang="id-ID" sz="1350" dirty="0">
                <a:solidFill>
                  <a:schemeClr val="bg1"/>
                </a:solidFill>
                <a:latin typeface="+mj-lt"/>
                <a:cs typeface="Aharoni" panose="02010803020104030203" pitchFamily="2" charset="-79"/>
              </a:rPr>
              <a:t>Contoh : makan diniati untuk mendapatkan kekuatan dalam melaksanakan ibadah, maka termasuk amal akherat dan diberi pahala oleh Allah, </a:t>
            </a:r>
          </a:p>
          <a:p>
            <a:pPr marL="201216" indent="0" fontAlgn="auto">
              <a:spcAft>
                <a:spcPts val="0"/>
              </a:spcAft>
              <a:buNone/>
              <a:defRPr/>
            </a:pPr>
            <a:r>
              <a:rPr lang="id-ID" sz="135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  <a:cs typeface="Aharoni" panose="02010803020104030203" pitchFamily="2" charset="-79"/>
              </a:rPr>
              <a:t>Dasarnya..</a:t>
            </a:r>
            <a:endParaRPr lang="id-ID" sz="1350" b="1" dirty="0">
              <a:solidFill>
                <a:schemeClr val="accent4">
                  <a:lumMod val="20000"/>
                  <a:lumOff val="80000"/>
                </a:schemeClr>
              </a:solidFill>
              <a:cs typeface="Aharoni" panose="02010803020104030203" pitchFamily="2" charset="-79"/>
            </a:endParaRPr>
          </a:p>
          <a:p>
            <a:pPr marL="201216" indent="0" fontAlgn="auto">
              <a:spcAft>
                <a:spcPts val="0"/>
              </a:spcAft>
              <a:buNone/>
              <a:defRPr/>
            </a:pPr>
            <a:r>
              <a:rPr lang="id-ID" sz="1350" b="1" dirty="0" err="1">
                <a:solidFill>
                  <a:srgbClr val="FFFF00"/>
                </a:solidFill>
                <a:cs typeface="Aharoni" panose="02010803020104030203" pitchFamily="2" charset="-79"/>
              </a:rPr>
              <a:t>Kam’amalin</a:t>
            </a:r>
            <a:r>
              <a:rPr lang="id-ID" sz="1350" b="1" dirty="0">
                <a:solidFill>
                  <a:srgbClr val="FFFF00"/>
                </a:solidFill>
                <a:cs typeface="Aharoni" panose="02010803020104030203" pitchFamily="2" charset="-79"/>
              </a:rPr>
              <a:t> – </a:t>
            </a:r>
            <a:r>
              <a:rPr lang="id-ID" sz="1350" b="1" dirty="0" err="1">
                <a:solidFill>
                  <a:srgbClr val="FFFF00"/>
                </a:solidFill>
                <a:cs typeface="Aharoni" panose="02010803020104030203" pitchFamily="2" charset="-79"/>
              </a:rPr>
              <a:t>minad</a:t>
            </a:r>
            <a:r>
              <a:rPr lang="id-ID" sz="1350" b="1" dirty="0">
                <a:solidFill>
                  <a:srgbClr val="FFFF00"/>
                </a:solidFill>
                <a:cs typeface="Aharoni" panose="02010803020104030203" pitchFamily="2" charset="-79"/>
              </a:rPr>
              <a:t> </a:t>
            </a:r>
            <a:r>
              <a:rPr lang="id-ID" sz="1350" b="1" dirty="0" err="1">
                <a:solidFill>
                  <a:srgbClr val="FFFF00"/>
                </a:solidFill>
                <a:cs typeface="Aharoni" panose="02010803020104030203" pitchFamily="2" charset="-79"/>
              </a:rPr>
              <a:t>duna</a:t>
            </a:r>
            <a:r>
              <a:rPr lang="id-ID" sz="1350" b="1" dirty="0">
                <a:solidFill>
                  <a:srgbClr val="FFFF00"/>
                </a:solidFill>
                <a:cs typeface="Aharoni" panose="02010803020104030203" pitchFamily="2" charset="-79"/>
              </a:rPr>
              <a:t> – </a:t>
            </a:r>
            <a:r>
              <a:rPr lang="id-ID" sz="1350" b="1" dirty="0" err="1">
                <a:solidFill>
                  <a:srgbClr val="FFFF00"/>
                </a:solidFill>
                <a:cs typeface="Aharoni" panose="02010803020104030203" pitchFamily="2" charset="-79"/>
              </a:rPr>
              <a:t>biniyyati</a:t>
            </a:r>
            <a:endParaRPr lang="id-ID" sz="1350" b="1" dirty="0">
              <a:solidFill>
                <a:srgbClr val="FFFF00"/>
              </a:solidFill>
              <a:cs typeface="Aharoni" panose="02010803020104030203" pitchFamily="2" charset="-79"/>
            </a:endParaRPr>
          </a:p>
          <a:p>
            <a:pPr marL="201216" indent="0" fontAlgn="auto">
              <a:spcAft>
                <a:spcPts val="0"/>
              </a:spcAft>
              <a:buNone/>
              <a:defRPr/>
            </a:pPr>
            <a:r>
              <a:rPr lang="id-ID" sz="1350" b="1" dirty="0" err="1">
                <a:solidFill>
                  <a:srgbClr val="FFFF00"/>
                </a:solidFill>
                <a:cs typeface="Aharoni" panose="02010803020104030203" pitchFamily="2" charset="-79"/>
              </a:rPr>
              <a:t>Shohihatin</a:t>
            </a:r>
            <a:r>
              <a:rPr lang="id-ID" sz="1350" b="1" dirty="0">
                <a:solidFill>
                  <a:srgbClr val="FFFF00"/>
                </a:solidFill>
                <a:cs typeface="Aharoni" panose="02010803020104030203" pitchFamily="2" charset="-79"/>
              </a:rPr>
              <a:t> – </a:t>
            </a:r>
            <a:r>
              <a:rPr lang="id-ID" sz="1350" b="1" dirty="0" err="1">
                <a:solidFill>
                  <a:srgbClr val="FFFF00"/>
                </a:solidFill>
                <a:cs typeface="Aharoni" panose="02010803020104030203" pitchFamily="2" charset="-79"/>
              </a:rPr>
              <a:t>shoro</a:t>
            </a:r>
            <a:r>
              <a:rPr lang="id-ID" sz="1350" b="1" dirty="0">
                <a:solidFill>
                  <a:srgbClr val="FFFF00"/>
                </a:solidFill>
                <a:cs typeface="Aharoni" panose="02010803020104030203" pitchFamily="2" charset="-79"/>
              </a:rPr>
              <a:t> minal – </a:t>
            </a:r>
            <a:r>
              <a:rPr lang="id-ID" sz="1350" b="1" dirty="0" err="1">
                <a:solidFill>
                  <a:srgbClr val="FFFF00"/>
                </a:solidFill>
                <a:cs typeface="Aharoni" panose="02010803020104030203" pitchFamily="2" charset="-79"/>
              </a:rPr>
              <a:t>akhiroti</a:t>
            </a:r>
            <a:endParaRPr lang="id-ID" sz="1350" b="1" dirty="0">
              <a:solidFill>
                <a:srgbClr val="FFFF00"/>
              </a:solidFill>
              <a:cs typeface="Aharoni" panose="02010803020104030203" pitchFamily="2" charset="-79"/>
            </a:endParaRPr>
          </a:p>
          <a:p>
            <a:pPr marL="201216" indent="0" fontAlgn="auto">
              <a:spcAft>
                <a:spcPts val="0"/>
              </a:spcAft>
              <a:buNone/>
              <a:defRPr/>
            </a:pPr>
            <a:endParaRPr lang="id-ID" sz="1350" b="1" dirty="0">
              <a:solidFill>
                <a:srgbClr val="FFFF00"/>
              </a:solidFill>
              <a:cs typeface="Aharoni" panose="02010803020104030203" pitchFamily="2" charset="-79"/>
            </a:endParaRPr>
          </a:p>
          <a:p>
            <a:pPr marL="201216" indent="0" fontAlgn="auto">
              <a:spcAft>
                <a:spcPts val="0"/>
              </a:spcAft>
              <a:buNone/>
              <a:defRPr/>
            </a:pPr>
            <a:endParaRPr lang="id-ID" sz="1350" b="1" dirty="0">
              <a:solidFill>
                <a:srgbClr val="FFFF00"/>
              </a:solidFill>
              <a:cs typeface="Aharoni" panose="02010803020104030203" pitchFamily="2" charset="-79"/>
            </a:endParaRPr>
          </a:p>
          <a:p>
            <a:pPr marL="201216" indent="0" fontAlgn="auto">
              <a:spcAft>
                <a:spcPts val="0"/>
              </a:spcAft>
              <a:buNone/>
              <a:defRPr/>
            </a:pPr>
            <a:endParaRPr lang="id-ID" sz="1350" dirty="0">
              <a:solidFill>
                <a:schemeClr val="accent4">
                  <a:lumMod val="20000"/>
                  <a:lumOff val="80000"/>
                </a:schemeClr>
              </a:solidFill>
              <a:latin typeface="Arial Black" pitchFamily="34" charset="0"/>
              <a:cs typeface="Aharoni" panose="02010803020104030203" pitchFamily="2" charset="-79"/>
            </a:endParaRPr>
          </a:p>
        </p:txBody>
      </p:sp>
      <p:pic>
        <p:nvPicPr>
          <p:cNvPr id="10244" name="Picture 1">
            <a:extLst>
              <a:ext uri="{FF2B5EF4-FFF2-40B4-BE49-F238E27FC236}">
                <a16:creationId xmlns:a16="http://schemas.microsoft.com/office/drawing/2014/main" id="{D3E70B67-B349-984B-9684-24F29731C2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18" t="46289" r="23991" b="38647"/>
          <a:stretch>
            <a:fillRect/>
          </a:stretch>
        </p:blipFill>
        <p:spPr bwMode="auto">
          <a:xfrm>
            <a:off x="5297092" y="2488406"/>
            <a:ext cx="3307556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 descr="C:\Users\ULI\Downloads\Documents\unisnu.png">
            <a:extLst>
              <a:ext uri="{FF2B5EF4-FFF2-40B4-BE49-F238E27FC236}">
                <a16:creationId xmlns:a16="http://schemas.microsoft.com/office/drawing/2014/main" id="{DBFEA5F9-030E-5F49-97D0-5BFEE54B6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394" y="857250"/>
            <a:ext cx="969169" cy="987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0DFEB14-32FD-A84A-B20F-5277802A74B1}"/>
              </a:ext>
            </a:extLst>
          </p:cNvPr>
          <p:cNvSpPr/>
          <p:nvPr/>
        </p:nvSpPr>
        <p:spPr>
          <a:xfrm>
            <a:off x="460773" y="4096942"/>
            <a:ext cx="3902869" cy="79176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200" dirty="0" err="1">
                <a:latin typeface="Arial Black" pitchFamily="34" charset="0"/>
                <a:cs typeface="Aharoni" panose="02010803020104030203" pitchFamily="2" charset="-79"/>
              </a:rPr>
              <a:t>Akeh</a:t>
            </a:r>
            <a:r>
              <a:rPr lang="id-ID" sz="1200" dirty="0">
                <a:latin typeface="Arial Black" pitchFamily="34" charset="0"/>
                <a:cs typeface="Aharoni" panose="02010803020104030203" pitchFamily="2" charset="-79"/>
              </a:rPr>
              <a:t> amal – </a:t>
            </a:r>
            <a:r>
              <a:rPr lang="id-ID" sz="1200" dirty="0" err="1">
                <a:latin typeface="Arial Black" pitchFamily="34" charset="0"/>
                <a:cs typeface="Aharoni" panose="02010803020104030203" pitchFamily="2" charset="-79"/>
              </a:rPr>
              <a:t>ndunyo</a:t>
            </a:r>
            <a:r>
              <a:rPr lang="id-ID" sz="1200" dirty="0">
                <a:latin typeface="Arial Black" pitchFamily="34" charset="0"/>
                <a:cs typeface="Aharoni" panose="02010803020104030203" pitchFamily="2" charset="-79"/>
              </a:rPr>
              <a:t> sebab – kanti niat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200" dirty="0">
                <a:latin typeface="Arial Black" pitchFamily="34" charset="0"/>
                <a:cs typeface="Aharoni" panose="02010803020104030203" pitchFamily="2" charset="-79"/>
              </a:rPr>
              <a:t>Kang </a:t>
            </a:r>
            <a:r>
              <a:rPr lang="id-ID" sz="1200" dirty="0" err="1">
                <a:latin typeface="Arial Black" pitchFamily="34" charset="0"/>
                <a:cs typeface="Aharoni" panose="02010803020104030203" pitchFamily="2" charset="-79"/>
              </a:rPr>
              <a:t>bener</a:t>
            </a:r>
            <a:r>
              <a:rPr lang="id-ID" sz="1200" dirty="0">
                <a:latin typeface="Arial Black" pitchFamily="34" charset="0"/>
                <a:cs typeface="Aharoni" panose="02010803020104030203" pitchFamily="2" charset="-79"/>
              </a:rPr>
              <a:t> (</a:t>
            </a:r>
            <a:r>
              <a:rPr lang="id-ID" sz="1200" dirty="0" err="1">
                <a:latin typeface="Arial Black" pitchFamily="34" charset="0"/>
                <a:cs typeface="Aharoni" panose="02010803020104030203" pitchFamily="2" charset="-79"/>
              </a:rPr>
              <a:t>mong</a:t>
            </a:r>
            <a:r>
              <a:rPr lang="id-ID" sz="1200" dirty="0">
                <a:latin typeface="Arial Black" pitchFamily="34" charset="0"/>
                <a:cs typeface="Aharoni" panose="02010803020104030203" pitchFamily="2" charset="-79"/>
              </a:rPr>
              <a:t> – </a:t>
            </a:r>
            <a:r>
              <a:rPr lang="id-ID" sz="1200" dirty="0" err="1">
                <a:latin typeface="Arial Black" pitchFamily="34" charset="0"/>
                <a:cs typeface="Aharoni" panose="02010803020104030203" pitchFamily="2" charset="-79"/>
              </a:rPr>
              <a:t>ko</a:t>
            </a:r>
            <a:r>
              <a:rPr lang="id-ID" sz="1200" dirty="0">
                <a:latin typeface="Arial Black" pitchFamily="34" charset="0"/>
                <a:cs typeface="Aharoni" panose="02010803020104030203" pitchFamily="2" charset="-79"/>
              </a:rPr>
              <a:t>) dadi (</a:t>
            </a:r>
            <a:r>
              <a:rPr lang="id-ID" sz="1200" dirty="0" err="1">
                <a:latin typeface="Arial Black" pitchFamily="34" charset="0"/>
                <a:cs typeface="Aharoni" panose="02010803020104030203" pitchFamily="2" charset="-79"/>
              </a:rPr>
              <a:t>a</a:t>
            </a:r>
            <a:r>
              <a:rPr lang="id-ID" sz="1200" dirty="0">
                <a:latin typeface="Arial Black" pitchFamily="34" charset="0"/>
                <a:cs typeface="Aharoni" panose="02010803020104030203" pitchFamily="2" charset="-79"/>
              </a:rPr>
              <a:t> – mal) akhirat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F698C03-95FD-4C4A-8780-67DD23724879}"/>
              </a:ext>
            </a:extLst>
          </p:cNvPr>
          <p:cNvSpPr/>
          <p:nvPr/>
        </p:nvSpPr>
        <p:spPr>
          <a:xfrm>
            <a:off x="4702969" y="4139804"/>
            <a:ext cx="3644504" cy="79176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200">
                <a:latin typeface="Arial Black" pitchFamily="34" charset="0"/>
                <a:cs typeface="Aharoni" panose="02010803020104030203" pitchFamily="2" charset="-79"/>
              </a:rPr>
              <a:t>Banyak amal – dunia sebab – dengan niat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200">
                <a:latin typeface="Arial Black" pitchFamily="34" charset="0"/>
                <a:cs typeface="Aharoni" panose="02010803020104030203" pitchFamily="2" charset="-79"/>
              </a:rPr>
              <a:t>yang benar (ma-ka) jadi (a-mal) akhirat</a:t>
            </a:r>
            <a:endParaRPr lang="id-ID" sz="1200" dirty="0">
              <a:latin typeface="Arial Black" pitchFamily="34" charset="0"/>
              <a:cs typeface="Aharoni" panose="02010803020104030203" pitchFamily="2" charset="-79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A9536E8-F870-8942-919B-F231E40A5C26}"/>
              </a:ext>
            </a:extLst>
          </p:cNvPr>
          <p:cNvSpPr txBox="1">
            <a:spLocks/>
          </p:cNvSpPr>
          <p:nvPr/>
        </p:nvSpPr>
        <p:spPr bwMode="auto">
          <a:xfrm>
            <a:off x="539354" y="5185173"/>
            <a:ext cx="7828359" cy="61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77500" lnSpcReduction="20000"/>
          </a:bodyPr>
          <a:lstStyle/>
          <a:p>
            <a:pPr marL="602456" indent="-602456" fontAlgn="auto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70000"/>
              <a:tabLst>
                <a:tab pos="673894" algn="l"/>
              </a:tabLst>
              <a:defRPr/>
            </a:pPr>
            <a:r>
              <a:rPr lang="id-ID" sz="1500" b="1">
                <a:latin typeface="+mn-lt"/>
                <a:cs typeface="Aharoni" panose="02010803020104030203" pitchFamily="2" charset="-79"/>
              </a:rPr>
              <a:t>Ket	: Begitu juga sebaliknya. Banyak amal yang kelihatannya amal akhirat, tetapi karena niat yang salah maka menjadi amal dunia. </a:t>
            </a:r>
          </a:p>
          <a:p>
            <a:pPr marL="602456" indent="-602456" fontAlgn="auto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70000"/>
              <a:tabLst>
                <a:tab pos="673894" algn="l"/>
              </a:tabLst>
              <a:defRPr/>
            </a:pPr>
            <a:r>
              <a:rPr lang="id-ID" sz="1500" b="1">
                <a:latin typeface="+mn-lt"/>
                <a:cs typeface="Aharoni" panose="02010803020104030203" pitchFamily="2" charset="-79"/>
              </a:rPr>
              <a:t>	Contoh : sholat yang niatnya pamer</a:t>
            </a:r>
          </a:p>
          <a:p>
            <a:pPr marL="201216" fontAlgn="auto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endParaRPr lang="id-ID" sz="1500" b="1">
              <a:solidFill>
                <a:srgbClr val="FFFF00"/>
              </a:solidFill>
              <a:latin typeface="+mn-lt"/>
              <a:cs typeface="Aharoni" panose="02010803020104030203" pitchFamily="2" charset="-79"/>
            </a:endParaRPr>
          </a:p>
          <a:p>
            <a:pPr marL="201216" fontAlgn="auto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endParaRPr lang="id-ID" sz="1500" dirty="0">
              <a:solidFill>
                <a:schemeClr val="accent4">
                  <a:lumMod val="20000"/>
                  <a:lumOff val="80000"/>
                </a:schemeClr>
              </a:solidFill>
              <a:latin typeface="Arial Black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900384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9099E-C757-3649-BE76-7EF0918C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Pertemuan</a:t>
            </a:r>
            <a:r>
              <a:rPr lang="en-US" dirty="0"/>
              <a:t> 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E62A5-6B1A-314D-8E60-A6F449EA5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6000" dirty="0" err="1"/>
              <a:t>Evaluasi</a:t>
            </a:r>
            <a:r>
              <a:rPr lang="en-US" sz="6000" dirty="0"/>
              <a:t> Tengah Semester</a:t>
            </a:r>
          </a:p>
        </p:txBody>
      </p:sp>
    </p:spTree>
    <p:extLst>
      <p:ext uri="{BB962C8B-B14F-4D97-AF65-F5344CB8AC3E}">
        <p14:creationId xmlns:p14="http://schemas.microsoft.com/office/powerpoint/2010/main" val="31565716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23E91-3C28-1546-A3B5-FC28179C8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Pertemuan</a:t>
            </a:r>
            <a:r>
              <a:rPr lang="en-US" dirty="0"/>
              <a:t> 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4B277-91BF-A640-9DC1-7D49A312D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Audit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siklus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personel</a:t>
            </a:r>
            <a:r>
              <a:rPr lang="en-US" dirty="0"/>
              <a:t>: </a:t>
            </a:r>
            <a:r>
              <a:rPr lang="en-US" dirty="0" err="1"/>
              <a:t>Pengujian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r>
              <a:rPr lang="en-US" dirty="0"/>
              <a:t> dan </a:t>
            </a:r>
            <a:r>
              <a:rPr lang="en-US" dirty="0" err="1"/>
              <a:t>pengujian</a:t>
            </a:r>
            <a:r>
              <a:rPr lang="en-US" dirty="0"/>
              <a:t> </a:t>
            </a:r>
            <a:r>
              <a:rPr lang="en-US" dirty="0" err="1"/>
              <a:t>subtantif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Sub </a:t>
            </a:r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/>
              <a:t>Bahasan</a:t>
            </a:r>
            <a:r>
              <a:rPr lang="en-US" dirty="0"/>
              <a:t>:</a:t>
            </a:r>
          </a:p>
          <a:p>
            <a:r>
              <a:rPr lang="en-US" dirty="0" err="1"/>
              <a:t>Deskripsi</a:t>
            </a:r>
            <a:r>
              <a:rPr lang="en-US" dirty="0"/>
              <a:t> </a:t>
            </a:r>
            <a:r>
              <a:rPr lang="en-US" dirty="0" err="1"/>
              <a:t>Siklus</a:t>
            </a:r>
            <a:r>
              <a:rPr lang="en-US" dirty="0"/>
              <a:t> Jasa </a:t>
            </a:r>
            <a:r>
              <a:rPr lang="en-US" dirty="0" err="1"/>
              <a:t>Personel</a:t>
            </a:r>
            <a:endParaRPr lang="en-US" dirty="0"/>
          </a:p>
          <a:p>
            <a:r>
              <a:rPr lang="en-US" dirty="0" err="1"/>
              <a:t>Tujuan</a:t>
            </a:r>
            <a:r>
              <a:rPr lang="en-US" dirty="0"/>
              <a:t> audit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siklus</a:t>
            </a:r>
            <a:r>
              <a:rPr lang="en-US" dirty="0"/>
              <a:t> Jasa </a:t>
            </a:r>
            <a:r>
              <a:rPr lang="en-US" dirty="0" err="1"/>
              <a:t>Personel</a:t>
            </a:r>
            <a:endParaRPr lang="en-US" dirty="0"/>
          </a:p>
          <a:p>
            <a:r>
              <a:rPr lang="en-US" dirty="0" err="1"/>
              <a:t>Perancangan</a:t>
            </a:r>
            <a:r>
              <a:rPr lang="en-US" dirty="0"/>
              <a:t> program audit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pengujian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siklus</a:t>
            </a:r>
            <a:r>
              <a:rPr lang="en-US" dirty="0"/>
              <a:t> Jasa </a:t>
            </a:r>
            <a:r>
              <a:rPr lang="en-US" dirty="0" err="1"/>
              <a:t>Personel</a:t>
            </a:r>
            <a:endParaRPr lang="en-US" dirty="0"/>
          </a:p>
          <a:p>
            <a:r>
              <a:rPr lang="en-US" dirty="0" err="1"/>
              <a:t>Evaluasi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pengujian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endParaRPr lang="en-US" dirty="0"/>
          </a:p>
          <a:p>
            <a:r>
              <a:rPr lang="en-US" dirty="0" err="1"/>
              <a:t>Pengujian</a:t>
            </a:r>
            <a:r>
              <a:rPr lang="en-US" dirty="0"/>
              <a:t> </a:t>
            </a:r>
            <a:r>
              <a:rPr lang="en-US" dirty="0" err="1"/>
              <a:t>subtantif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saldo</a:t>
            </a:r>
            <a:r>
              <a:rPr lang="en-US" dirty="0"/>
              <a:t> </a:t>
            </a:r>
            <a:r>
              <a:rPr lang="en-US" dirty="0" err="1"/>
              <a:t>akun</a:t>
            </a:r>
            <a:r>
              <a:rPr lang="en-US" dirty="0"/>
              <a:t> yang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siklus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personel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9587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35A5A-1B4E-6F45-BD27-6EDCBE41D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Pertemuan</a:t>
            </a:r>
            <a:r>
              <a:rPr lang="en-US" dirty="0"/>
              <a:t>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8DE51-9A0F-0645-A3BC-5658AA4A4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err="1"/>
              <a:t>Pengujian</a:t>
            </a:r>
            <a:r>
              <a:rPr lang="en-US" sz="3600" dirty="0"/>
              <a:t> </a:t>
            </a:r>
            <a:r>
              <a:rPr lang="en-US" sz="3600" dirty="0" err="1"/>
              <a:t>subtantif</a:t>
            </a:r>
            <a:r>
              <a:rPr lang="en-US" sz="3600" dirty="0"/>
              <a:t> </a:t>
            </a:r>
            <a:r>
              <a:rPr lang="en-US" sz="3600" dirty="0" err="1"/>
              <a:t>terhadap</a:t>
            </a:r>
            <a:r>
              <a:rPr lang="en-US" sz="3600" dirty="0"/>
              <a:t> </a:t>
            </a:r>
            <a:r>
              <a:rPr lang="en-US" sz="3600" dirty="0" err="1"/>
              <a:t>investasi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Sub </a:t>
            </a:r>
            <a:r>
              <a:rPr lang="en-US" sz="3600" dirty="0" err="1"/>
              <a:t>Pokok</a:t>
            </a:r>
            <a:r>
              <a:rPr lang="en-US" sz="3600" dirty="0"/>
              <a:t> </a:t>
            </a:r>
            <a:r>
              <a:rPr lang="en-US" sz="3600" dirty="0" err="1"/>
              <a:t>Bahasan</a:t>
            </a:r>
            <a:r>
              <a:rPr lang="en-US" sz="3600" dirty="0"/>
              <a:t>:</a:t>
            </a:r>
          </a:p>
          <a:p>
            <a:r>
              <a:rPr lang="en-US" sz="3600" dirty="0" err="1"/>
              <a:t>Deskripsi</a:t>
            </a:r>
            <a:r>
              <a:rPr lang="en-US" sz="3600" dirty="0"/>
              <a:t> </a:t>
            </a:r>
            <a:r>
              <a:rPr lang="en-US" sz="3600" dirty="0" err="1"/>
              <a:t>Investasi</a:t>
            </a:r>
            <a:endParaRPr lang="en-US" sz="3600" dirty="0"/>
          </a:p>
          <a:p>
            <a:r>
              <a:rPr lang="en-US" sz="3600" dirty="0" err="1"/>
              <a:t>Prinsip</a:t>
            </a:r>
            <a:r>
              <a:rPr lang="en-US" sz="3600" dirty="0"/>
              <a:t> </a:t>
            </a:r>
            <a:r>
              <a:rPr lang="en-US" sz="3600" dirty="0" err="1"/>
              <a:t>akuntansi</a:t>
            </a:r>
            <a:r>
              <a:rPr lang="en-US" sz="3600" dirty="0"/>
              <a:t> </a:t>
            </a:r>
            <a:r>
              <a:rPr lang="en-US" sz="3600" dirty="0" err="1"/>
              <a:t>berterima</a:t>
            </a:r>
            <a:r>
              <a:rPr lang="en-US" sz="3600" dirty="0"/>
              <a:t> </a:t>
            </a:r>
            <a:r>
              <a:rPr lang="en-US" sz="3600" dirty="0" err="1"/>
              <a:t>umum</a:t>
            </a:r>
            <a:r>
              <a:rPr lang="en-US" sz="3600" dirty="0"/>
              <a:t> </a:t>
            </a:r>
            <a:r>
              <a:rPr lang="en-US" sz="3600" dirty="0" err="1"/>
              <a:t>dalam</a:t>
            </a:r>
            <a:r>
              <a:rPr lang="en-US" sz="3600" dirty="0"/>
              <a:t> </a:t>
            </a:r>
            <a:r>
              <a:rPr lang="en-US" sz="3600" dirty="0" err="1"/>
              <a:t>penyajian</a:t>
            </a:r>
            <a:r>
              <a:rPr lang="en-US" sz="3600" dirty="0"/>
              <a:t> </a:t>
            </a:r>
            <a:r>
              <a:rPr lang="en-US" sz="3600" dirty="0" err="1"/>
              <a:t>Investasi</a:t>
            </a:r>
            <a:r>
              <a:rPr lang="en-US" sz="3600" dirty="0"/>
              <a:t> di </a:t>
            </a:r>
            <a:r>
              <a:rPr lang="en-US" sz="3600" dirty="0" err="1"/>
              <a:t>Neraca</a:t>
            </a:r>
            <a:endParaRPr lang="en-US" sz="3600" dirty="0"/>
          </a:p>
          <a:p>
            <a:r>
              <a:rPr lang="en-US" sz="3600" dirty="0" err="1"/>
              <a:t>Tujuan</a:t>
            </a:r>
            <a:r>
              <a:rPr lang="en-US" sz="3600" dirty="0"/>
              <a:t> </a:t>
            </a:r>
            <a:r>
              <a:rPr lang="en-US" sz="3600" dirty="0" err="1"/>
              <a:t>pengujian</a:t>
            </a:r>
            <a:r>
              <a:rPr lang="en-US" sz="3600" dirty="0"/>
              <a:t> </a:t>
            </a:r>
            <a:r>
              <a:rPr lang="en-US" sz="3600" dirty="0" err="1"/>
              <a:t>subtantif</a:t>
            </a:r>
            <a:r>
              <a:rPr lang="en-US" sz="3600" dirty="0"/>
              <a:t> </a:t>
            </a:r>
            <a:r>
              <a:rPr lang="en-US" sz="3600" dirty="0" err="1"/>
              <a:t>terhadap</a:t>
            </a:r>
            <a:r>
              <a:rPr lang="en-US" sz="3600" dirty="0"/>
              <a:t> </a:t>
            </a:r>
            <a:r>
              <a:rPr lang="en-US" sz="3600" dirty="0" err="1"/>
              <a:t>Investasi</a:t>
            </a:r>
            <a:endParaRPr lang="en-US" sz="3600" dirty="0"/>
          </a:p>
          <a:p>
            <a:r>
              <a:rPr lang="en-US" sz="3600" dirty="0"/>
              <a:t>Program </a:t>
            </a:r>
            <a:r>
              <a:rPr lang="en-US" sz="3600" dirty="0" err="1"/>
              <a:t>pengujian</a:t>
            </a:r>
            <a:r>
              <a:rPr lang="en-US" sz="3600" dirty="0"/>
              <a:t> </a:t>
            </a:r>
            <a:r>
              <a:rPr lang="en-US" sz="3600" dirty="0" err="1"/>
              <a:t>subtantif</a:t>
            </a:r>
            <a:r>
              <a:rPr lang="en-US" sz="3600" dirty="0"/>
              <a:t> </a:t>
            </a:r>
            <a:r>
              <a:rPr lang="en-US" sz="3600" dirty="0" err="1"/>
              <a:t>terhadap</a:t>
            </a:r>
            <a:r>
              <a:rPr lang="en-US" sz="3600" dirty="0"/>
              <a:t> </a:t>
            </a:r>
            <a:r>
              <a:rPr lang="en-US" sz="3600" dirty="0" err="1"/>
              <a:t>investasi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560291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1ED0A-E3EE-0D4B-A840-F2F80BC10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Pertemuan</a:t>
            </a:r>
            <a:r>
              <a:rPr lang="en-US" dirty="0"/>
              <a:t> 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75671-FB03-4D4E-981A-597A6B91C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err="1"/>
              <a:t>Pengujian</a:t>
            </a:r>
            <a:r>
              <a:rPr lang="en-US" sz="3200" dirty="0"/>
              <a:t> </a:t>
            </a:r>
            <a:r>
              <a:rPr lang="en-US" sz="3200" dirty="0" err="1"/>
              <a:t>subtantif</a:t>
            </a:r>
            <a:r>
              <a:rPr lang="en-US" sz="3200" dirty="0"/>
              <a:t> </a:t>
            </a:r>
            <a:r>
              <a:rPr lang="en-US" sz="3200" dirty="0" err="1"/>
              <a:t>terhadap</a:t>
            </a:r>
            <a:r>
              <a:rPr lang="en-US" sz="3200" dirty="0"/>
              <a:t> utang </a:t>
            </a:r>
            <a:r>
              <a:rPr lang="en-US" sz="3200" dirty="0" err="1"/>
              <a:t>jangka</a:t>
            </a:r>
            <a:r>
              <a:rPr lang="en-US" sz="3200" dirty="0"/>
              <a:t> </a:t>
            </a:r>
            <a:r>
              <a:rPr lang="en-US" sz="3200" dirty="0" err="1"/>
              <a:t>panjang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Sub </a:t>
            </a:r>
            <a:r>
              <a:rPr lang="en-US" sz="3200" dirty="0" err="1"/>
              <a:t>Pokok</a:t>
            </a:r>
            <a:r>
              <a:rPr lang="en-US" sz="3200" dirty="0"/>
              <a:t> </a:t>
            </a:r>
            <a:r>
              <a:rPr lang="en-US" sz="3200" dirty="0" err="1"/>
              <a:t>Bahasan</a:t>
            </a:r>
            <a:r>
              <a:rPr lang="en-US" sz="3200" dirty="0"/>
              <a:t>:</a:t>
            </a:r>
          </a:p>
          <a:p>
            <a:r>
              <a:rPr lang="en-US" sz="3200" dirty="0" err="1"/>
              <a:t>Deskripsi</a:t>
            </a:r>
            <a:r>
              <a:rPr lang="en-US" sz="3200" dirty="0"/>
              <a:t> utang </a:t>
            </a:r>
            <a:r>
              <a:rPr lang="en-US" sz="3200" dirty="0" err="1"/>
              <a:t>jangka</a:t>
            </a:r>
            <a:r>
              <a:rPr lang="en-US" sz="3200" dirty="0"/>
              <a:t> </a:t>
            </a:r>
            <a:r>
              <a:rPr lang="en-US" sz="3200" dirty="0" err="1"/>
              <a:t>panjang</a:t>
            </a:r>
            <a:endParaRPr lang="en-US" sz="3200" dirty="0"/>
          </a:p>
          <a:p>
            <a:r>
              <a:rPr lang="en-US" sz="3200" dirty="0" err="1"/>
              <a:t>Prinsip</a:t>
            </a:r>
            <a:r>
              <a:rPr lang="en-US" sz="3200" dirty="0"/>
              <a:t> </a:t>
            </a:r>
            <a:r>
              <a:rPr lang="en-US" sz="3200" dirty="0" err="1"/>
              <a:t>akuntansi</a:t>
            </a:r>
            <a:r>
              <a:rPr lang="en-US" sz="3200" dirty="0"/>
              <a:t> </a:t>
            </a:r>
            <a:r>
              <a:rPr lang="en-US" sz="3200" dirty="0" err="1"/>
              <a:t>berterima</a:t>
            </a:r>
            <a:r>
              <a:rPr lang="en-US" sz="3200" dirty="0"/>
              <a:t> </a:t>
            </a:r>
            <a:r>
              <a:rPr lang="en-US" sz="3200" dirty="0" err="1"/>
              <a:t>umum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penyajian</a:t>
            </a:r>
            <a:r>
              <a:rPr lang="en-US" sz="3200" dirty="0"/>
              <a:t> utang </a:t>
            </a:r>
            <a:r>
              <a:rPr lang="en-US" sz="3200" dirty="0" err="1"/>
              <a:t>jangka</a:t>
            </a:r>
            <a:r>
              <a:rPr lang="en-US" sz="3200" dirty="0"/>
              <a:t> </a:t>
            </a:r>
            <a:r>
              <a:rPr lang="en-US" sz="3200" dirty="0" err="1"/>
              <a:t>panjang</a:t>
            </a:r>
            <a:r>
              <a:rPr lang="en-US" sz="3200" dirty="0"/>
              <a:t> di </a:t>
            </a:r>
            <a:r>
              <a:rPr lang="en-US" sz="3200" dirty="0" err="1"/>
              <a:t>Neraca</a:t>
            </a:r>
            <a:endParaRPr lang="en-US" sz="3200" dirty="0"/>
          </a:p>
          <a:p>
            <a:r>
              <a:rPr lang="en-US" sz="3200" dirty="0" err="1"/>
              <a:t>Tujuan</a:t>
            </a:r>
            <a:r>
              <a:rPr lang="en-US" sz="3200" dirty="0"/>
              <a:t> </a:t>
            </a:r>
            <a:r>
              <a:rPr lang="en-US" sz="3200" dirty="0" err="1"/>
              <a:t>pengujian</a:t>
            </a:r>
            <a:r>
              <a:rPr lang="en-US" sz="3200" dirty="0"/>
              <a:t> </a:t>
            </a:r>
            <a:r>
              <a:rPr lang="en-US" sz="3200" dirty="0" err="1"/>
              <a:t>subtantif</a:t>
            </a:r>
            <a:r>
              <a:rPr lang="en-US" sz="3200" dirty="0"/>
              <a:t> </a:t>
            </a:r>
            <a:r>
              <a:rPr lang="en-US" sz="3200" dirty="0" err="1"/>
              <a:t>terhadap</a:t>
            </a:r>
            <a:r>
              <a:rPr lang="en-US" sz="3200" dirty="0"/>
              <a:t> utang </a:t>
            </a:r>
            <a:r>
              <a:rPr lang="en-US" sz="3200" dirty="0" err="1"/>
              <a:t>jangka</a:t>
            </a:r>
            <a:r>
              <a:rPr lang="en-US" sz="3200" dirty="0"/>
              <a:t> </a:t>
            </a:r>
            <a:r>
              <a:rPr lang="en-US" sz="3200" dirty="0" err="1"/>
              <a:t>panjang</a:t>
            </a:r>
            <a:endParaRPr lang="en-US" sz="3200" dirty="0"/>
          </a:p>
          <a:p>
            <a:r>
              <a:rPr lang="en-US" sz="3200" dirty="0"/>
              <a:t>Program </a:t>
            </a:r>
            <a:r>
              <a:rPr lang="en-US" sz="3200" dirty="0" err="1"/>
              <a:t>pengujian</a:t>
            </a:r>
            <a:r>
              <a:rPr lang="en-US" sz="3200" dirty="0"/>
              <a:t> </a:t>
            </a:r>
            <a:r>
              <a:rPr lang="en-US" sz="3200" dirty="0" err="1"/>
              <a:t>subtantif</a:t>
            </a:r>
            <a:r>
              <a:rPr lang="en-US" sz="3200" dirty="0"/>
              <a:t> </a:t>
            </a:r>
            <a:r>
              <a:rPr lang="en-US" sz="3200" dirty="0" err="1"/>
              <a:t>terhadap</a:t>
            </a:r>
            <a:r>
              <a:rPr lang="en-US" sz="3200" dirty="0"/>
              <a:t> utang </a:t>
            </a:r>
            <a:r>
              <a:rPr lang="en-US" sz="3200" dirty="0" err="1"/>
              <a:t>jangka</a:t>
            </a:r>
            <a:r>
              <a:rPr lang="en-US" sz="3200" dirty="0"/>
              <a:t> </a:t>
            </a:r>
            <a:r>
              <a:rPr lang="en-US" sz="3200" dirty="0" err="1"/>
              <a:t>panjang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302296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18C0C-7D5C-A84F-A7BF-1FFB50D47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Pertemuan</a:t>
            </a:r>
            <a:r>
              <a:rPr lang="en-US" dirty="0"/>
              <a:t> 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93B97-8CF6-3B4D-B42C-804420C087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Pengujian</a:t>
            </a:r>
            <a:r>
              <a:rPr lang="en-US" dirty="0"/>
              <a:t> </a:t>
            </a:r>
            <a:r>
              <a:rPr lang="en-US" dirty="0" err="1"/>
              <a:t>subtantif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ekuitas</a:t>
            </a:r>
            <a:r>
              <a:rPr lang="en-US" dirty="0"/>
              <a:t> </a:t>
            </a:r>
            <a:r>
              <a:rPr lang="en-US" dirty="0" err="1"/>
              <a:t>pemegang</a:t>
            </a:r>
            <a:r>
              <a:rPr lang="en-US" dirty="0"/>
              <a:t> </a:t>
            </a:r>
            <a:r>
              <a:rPr lang="en-US" dirty="0" err="1"/>
              <a:t>saham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Sub </a:t>
            </a:r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/>
              <a:t>Bahasan</a:t>
            </a:r>
            <a:r>
              <a:rPr lang="en-US" dirty="0"/>
              <a:t>:</a:t>
            </a:r>
          </a:p>
          <a:p>
            <a:r>
              <a:rPr lang="en-US" dirty="0" err="1"/>
              <a:t>Deskripsi</a:t>
            </a:r>
            <a:r>
              <a:rPr lang="en-US" dirty="0"/>
              <a:t> Modal </a:t>
            </a:r>
            <a:r>
              <a:rPr lang="en-US" dirty="0" err="1"/>
              <a:t>Sendiri</a:t>
            </a:r>
            <a:r>
              <a:rPr lang="en-US" dirty="0"/>
              <a:t> (owners Equity)</a:t>
            </a:r>
          </a:p>
          <a:p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 </a:t>
            </a:r>
            <a:r>
              <a:rPr lang="en-US" dirty="0" err="1"/>
              <a:t>berterima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penyajian</a:t>
            </a:r>
            <a:r>
              <a:rPr lang="en-US" dirty="0"/>
              <a:t> </a:t>
            </a:r>
            <a:r>
              <a:rPr lang="en-US" dirty="0" err="1"/>
              <a:t>ekuitas</a:t>
            </a:r>
            <a:r>
              <a:rPr lang="en-US" dirty="0"/>
              <a:t> </a:t>
            </a:r>
            <a:r>
              <a:rPr lang="en-US" dirty="0" err="1"/>
              <a:t>pemegang</a:t>
            </a:r>
            <a:r>
              <a:rPr lang="en-US" dirty="0"/>
              <a:t> </a:t>
            </a:r>
            <a:r>
              <a:rPr lang="en-US" dirty="0" err="1"/>
              <a:t>saham</a:t>
            </a:r>
            <a:r>
              <a:rPr lang="en-US" dirty="0"/>
              <a:t> di </a:t>
            </a:r>
            <a:r>
              <a:rPr lang="en-US" dirty="0" err="1"/>
              <a:t>Neraca</a:t>
            </a:r>
            <a:endParaRPr lang="en-US" dirty="0"/>
          </a:p>
          <a:p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pengujian</a:t>
            </a:r>
            <a:r>
              <a:rPr lang="en-US" dirty="0"/>
              <a:t> </a:t>
            </a:r>
            <a:r>
              <a:rPr lang="en-US" dirty="0" err="1"/>
              <a:t>subtantif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ekuitas</a:t>
            </a:r>
            <a:r>
              <a:rPr lang="en-US" dirty="0"/>
              <a:t> </a:t>
            </a:r>
            <a:r>
              <a:rPr lang="en-US" dirty="0" err="1"/>
              <a:t>pemegang</a:t>
            </a:r>
            <a:r>
              <a:rPr lang="en-US" dirty="0"/>
              <a:t> </a:t>
            </a:r>
            <a:r>
              <a:rPr lang="en-US" dirty="0" err="1"/>
              <a:t>saham</a:t>
            </a:r>
            <a:endParaRPr lang="en-US" dirty="0"/>
          </a:p>
          <a:p>
            <a:r>
              <a:rPr lang="en-US" dirty="0"/>
              <a:t>Program </a:t>
            </a:r>
            <a:r>
              <a:rPr lang="en-US" dirty="0" err="1"/>
              <a:t>pengujian</a:t>
            </a:r>
            <a:r>
              <a:rPr lang="en-US" dirty="0"/>
              <a:t> </a:t>
            </a:r>
            <a:r>
              <a:rPr lang="en-US" dirty="0" err="1"/>
              <a:t>subtantif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ekuitas</a:t>
            </a:r>
            <a:r>
              <a:rPr lang="en-US" dirty="0"/>
              <a:t> </a:t>
            </a:r>
            <a:r>
              <a:rPr lang="en-US" dirty="0" err="1"/>
              <a:t>pemegang</a:t>
            </a:r>
            <a:r>
              <a:rPr lang="en-US" dirty="0"/>
              <a:t> </a:t>
            </a:r>
            <a:r>
              <a:rPr lang="en-US" dirty="0" err="1"/>
              <a:t>saham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459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83F3A-E1B5-304C-ABA1-9778952A6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Pertemuan</a:t>
            </a:r>
            <a:r>
              <a:rPr lang="en-US" dirty="0"/>
              <a:t> 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FE8B6-FB35-A242-B018-997DE5FEA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err="1"/>
              <a:t>Pengujian</a:t>
            </a:r>
            <a:r>
              <a:rPr lang="en-US" sz="3600" dirty="0"/>
              <a:t> </a:t>
            </a:r>
            <a:r>
              <a:rPr lang="en-US" sz="3600" dirty="0" err="1"/>
              <a:t>subtantif</a:t>
            </a:r>
            <a:r>
              <a:rPr lang="en-US" sz="3600" dirty="0"/>
              <a:t> </a:t>
            </a:r>
            <a:r>
              <a:rPr lang="en-US" sz="3600" dirty="0" err="1"/>
              <a:t>terhadap</a:t>
            </a:r>
            <a:r>
              <a:rPr lang="en-US" sz="3600" dirty="0"/>
              <a:t> </a:t>
            </a:r>
            <a:r>
              <a:rPr lang="en-US" sz="3600" dirty="0" err="1"/>
              <a:t>saldo</a:t>
            </a:r>
            <a:r>
              <a:rPr lang="en-US" sz="3600" dirty="0"/>
              <a:t> kas</a:t>
            </a:r>
          </a:p>
          <a:p>
            <a:pPr marL="0" indent="0">
              <a:buNone/>
            </a:pPr>
            <a:r>
              <a:rPr lang="en-US" sz="3600" dirty="0"/>
              <a:t>Sub </a:t>
            </a:r>
            <a:r>
              <a:rPr lang="en-US" sz="3600" dirty="0" err="1"/>
              <a:t>Pokok</a:t>
            </a:r>
            <a:r>
              <a:rPr lang="en-US" sz="3600" dirty="0"/>
              <a:t> </a:t>
            </a:r>
            <a:r>
              <a:rPr lang="en-US" sz="3600" dirty="0" err="1"/>
              <a:t>Bahasan</a:t>
            </a:r>
            <a:r>
              <a:rPr lang="en-US" sz="3600" dirty="0"/>
              <a:t>:</a:t>
            </a:r>
          </a:p>
          <a:p>
            <a:r>
              <a:rPr lang="en-US" sz="3600" dirty="0" err="1"/>
              <a:t>Deskripsi</a:t>
            </a:r>
            <a:r>
              <a:rPr lang="en-US" sz="3600" dirty="0"/>
              <a:t> Kas</a:t>
            </a:r>
          </a:p>
          <a:p>
            <a:r>
              <a:rPr lang="en-US" sz="3600" dirty="0" err="1"/>
              <a:t>Prinsip</a:t>
            </a:r>
            <a:r>
              <a:rPr lang="en-US" sz="3600" dirty="0"/>
              <a:t> </a:t>
            </a:r>
            <a:r>
              <a:rPr lang="en-US" sz="3600" dirty="0" err="1"/>
              <a:t>akuntansi</a:t>
            </a:r>
            <a:r>
              <a:rPr lang="en-US" sz="3600" dirty="0"/>
              <a:t> </a:t>
            </a:r>
            <a:r>
              <a:rPr lang="en-US" sz="3600" dirty="0" err="1"/>
              <a:t>berterima</a:t>
            </a:r>
            <a:r>
              <a:rPr lang="en-US" sz="3600" dirty="0"/>
              <a:t> </a:t>
            </a:r>
            <a:r>
              <a:rPr lang="en-US" sz="3600" dirty="0" err="1"/>
              <a:t>umum</a:t>
            </a:r>
            <a:r>
              <a:rPr lang="en-US" sz="3600" dirty="0"/>
              <a:t> </a:t>
            </a:r>
            <a:r>
              <a:rPr lang="en-US" sz="3600" dirty="0" err="1"/>
              <a:t>dalam</a:t>
            </a:r>
            <a:r>
              <a:rPr lang="en-US" sz="3600" dirty="0"/>
              <a:t> </a:t>
            </a:r>
            <a:r>
              <a:rPr lang="en-US" sz="3600" dirty="0" err="1"/>
              <a:t>penyajian</a:t>
            </a:r>
            <a:r>
              <a:rPr lang="en-US" sz="3600" dirty="0"/>
              <a:t> kas di </a:t>
            </a:r>
            <a:r>
              <a:rPr lang="en-US" sz="3600" dirty="0" err="1"/>
              <a:t>Neraca</a:t>
            </a:r>
            <a:endParaRPr lang="en-US" sz="3600" dirty="0"/>
          </a:p>
          <a:p>
            <a:r>
              <a:rPr lang="en-US" sz="3600" dirty="0" err="1"/>
              <a:t>Tujuan</a:t>
            </a:r>
            <a:r>
              <a:rPr lang="en-US" sz="3600" dirty="0"/>
              <a:t> </a:t>
            </a:r>
            <a:r>
              <a:rPr lang="en-US" sz="3600" dirty="0" err="1"/>
              <a:t>pengujian</a:t>
            </a:r>
            <a:r>
              <a:rPr lang="en-US" sz="3600" dirty="0"/>
              <a:t> </a:t>
            </a:r>
            <a:r>
              <a:rPr lang="en-US" sz="3600" dirty="0" err="1"/>
              <a:t>subtantif</a:t>
            </a:r>
            <a:r>
              <a:rPr lang="en-US" sz="3600" dirty="0"/>
              <a:t> </a:t>
            </a:r>
            <a:r>
              <a:rPr lang="en-US" sz="3600" dirty="0" err="1"/>
              <a:t>terhadap</a:t>
            </a:r>
            <a:r>
              <a:rPr lang="en-US" sz="3600" dirty="0"/>
              <a:t> kas</a:t>
            </a:r>
          </a:p>
          <a:p>
            <a:r>
              <a:rPr lang="en-US" sz="3600" dirty="0"/>
              <a:t>Program </a:t>
            </a:r>
            <a:r>
              <a:rPr lang="en-US" sz="3600" dirty="0" err="1"/>
              <a:t>pengujian</a:t>
            </a:r>
            <a:r>
              <a:rPr lang="en-US" sz="3600" dirty="0"/>
              <a:t> </a:t>
            </a:r>
            <a:r>
              <a:rPr lang="en-US" sz="3600" dirty="0" err="1"/>
              <a:t>subtantif</a:t>
            </a:r>
            <a:r>
              <a:rPr lang="en-US" sz="3600" dirty="0"/>
              <a:t> </a:t>
            </a:r>
            <a:r>
              <a:rPr lang="en-US" sz="3600" dirty="0" err="1"/>
              <a:t>terhadap</a:t>
            </a:r>
            <a:r>
              <a:rPr lang="en-US" sz="3600" dirty="0"/>
              <a:t> kas</a:t>
            </a:r>
          </a:p>
        </p:txBody>
      </p:sp>
    </p:spTree>
    <p:extLst>
      <p:ext uri="{BB962C8B-B14F-4D97-AF65-F5344CB8AC3E}">
        <p14:creationId xmlns:p14="http://schemas.microsoft.com/office/powerpoint/2010/main" val="26891277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5926F-01DB-C34D-958A-5A8A042EE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Pertemuan</a:t>
            </a:r>
            <a:r>
              <a:rPr lang="en-US" dirty="0"/>
              <a:t> 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E04B3-1C78-034A-85F5-DD3F17459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dirty="0" err="1"/>
              <a:t>Penyelesaian</a:t>
            </a:r>
            <a:r>
              <a:rPr lang="en-US" sz="4400" dirty="0"/>
              <a:t> </a:t>
            </a:r>
            <a:r>
              <a:rPr lang="en-US" sz="4400" dirty="0" err="1"/>
              <a:t>pekerjaan</a:t>
            </a:r>
            <a:r>
              <a:rPr lang="en-US" sz="4400" dirty="0"/>
              <a:t> Audit</a:t>
            </a:r>
          </a:p>
          <a:p>
            <a:pPr marL="0" indent="0">
              <a:buNone/>
            </a:pPr>
            <a:r>
              <a:rPr lang="en-US" sz="4400" dirty="0"/>
              <a:t>Sub </a:t>
            </a:r>
            <a:r>
              <a:rPr lang="en-US" sz="4400" dirty="0" err="1"/>
              <a:t>Pokok</a:t>
            </a:r>
            <a:r>
              <a:rPr lang="en-US" sz="4400" dirty="0"/>
              <a:t> </a:t>
            </a:r>
            <a:r>
              <a:rPr lang="en-US" sz="4400" dirty="0" err="1"/>
              <a:t>Bahasan</a:t>
            </a:r>
            <a:r>
              <a:rPr lang="en-US" sz="4400" dirty="0"/>
              <a:t>:</a:t>
            </a:r>
          </a:p>
          <a:p>
            <a:r>
              <a:rPr lang="en-US" sz="4400" dirty="0" err="1"/>
              <a:t>Penyelesaian</a:t>
            </a:r>
            <a:r>
              <a:rPr lang="en-US" sz="4400" dirty="0"/>
              <a:t> </a:t>
            </a:r>
            <a:r>
              <a:rPr lang="en-US" sz="4400" dirty="0" err="1"/>
              <a:t>pekerjaan</a:t>
            </a:r>
            <a:r>
              <a:rPr lang="en-US" sz="4400" dirty="0"/>
              <a:t> </a:t>
            </a:r>
            <a:r>
              <a:rPr lang="en-US" sz="4400" dirty="0" err="1"/>
              <a:t>lapangan</a:t>
            </a:r>
            <a:endParaRPr lang="en-US" sz="4400" dirty="0"/>
          </a:p>
          <a:p>
            <a:r>
              <a:rPr lang="en-US" sz="4400" dirty="0" err="1"/>
              <a:t>Peristiwa</a:t>
            </a:r>
            <a:r>
              <a:rPr lang="en-US" sz="4400" dirty="0"/>
              <a:t> </a:t>
            </a:r>
            <a:r>
              <a:rPr lang="en-US" sz="4400" dirty="0" err="1"/>
              <a:t>kemudian</a:t>
            </a:r>
            <a:r>
              <a:rPr lang="en-US" sz="4400" dirty="0"/>
              <a:t> (</a:t>
            </a:r>
            <a:r>
              <a:rPr lang="en-US" sz="4400" dirty="0" err="1"/>
              <a:t>Subquent</a:t>
            </a:r>
            <a:r>
              <a:rPr lang="en-US" sz="4400" dirty="0"/>
              <a:t> Event)</a:t>
            </a:r>
          </a:p>
        </p:txBody>
      </p:sp>
    </p:spTree>
    <p:extLst>
      <p:ext uri="{BB962C8B-B14F-4D97-AF65-F5344CB8AC3E}">
        <p14:creationId xmlns:p14="http://schemas.microsoft.com/office/powerpoint/2010/main" val="33310066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509D0-7C2F-484E-80D2-2E0C135FA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Pertemuan</a:t>
            </a:r>
            <a:r>
              <a:rPr lang="en-US" dirty="0"/>
              <a:t> 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21B8D-C702-354B-8B73-68AE41788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err="1"/>
              <a:t>Laporan</a:t>
            </a:r>
            <a:r>
              <a:rPr lang="en-US" sz="1800" dirty="0"/>
              <a:t> Audit</a:t>
            </a:r>
          </a:p>
          <a:p>
            <a:pPr marL="0" indent="0">
              <a:buNone/>
            </a:pPr>
            <a:r>
              <a:rPr lang="en-US" sz="1800" dirty="0"/>
              <a:t>Sub </a:t>
            </a:r>
            <a:r>
              <a:rPr lang="en-US" sz="1800" dirty="0" err="1"/>
              <a:t>Pokok</a:t>
            </a:r>
            <a:r>
              <a:rPr lang="en-US" sz="1800" dirty="0"/>
              <a:t> </a:t>
            </a:r>
            <a:r>
              <a:rPr lang="en-US" sz="1800" dirty="0" err="1"/>
              <a:t>Bahasan</a:t>
            </a:r>
            <a:r>
              <a:rPr lang="en-US" sz="1800" dirty="0"/>
              <a:t>:</a:t>
            </a:r>
          </a:p>
          <a:p>
            <a:r>
              <a:rPr lang="en-US" sz="1800" dirty="0" err="1"/>
              <a:t>Laporan</a:t>
            </a:r>
            <a:r>
              <a:rPr lang="en-US" sz="1800" dirty="0"/>
              <a:t> Audit </a:t>
            </a:r>
            <a:r>
              <a:rPr lang="en-US" sz="1800" dirty="0" err="1"/>
              <a:t>Bentuk</a:t>
            </a:r>
            <a:r>
              <a:rPr lang="en-US" sz="1800" dirty="0"/>
              <a:t> </a:t>
            </a:r>
            <a:r>
              <a:rPr lang="en-US" sz="1800" dirty="0" err="1"/>
              <a:t>Pendek</a:t>
            </a:r>
            <a:r>
              <a:rPr lang="en-US" sz="1800" dirty="0"/>
              <a:t> (Short Form Audit Report)</a:t>
            </a:r>
          </a:p>
          <a:p>
            <a:r>
              <a:rPr lang="en-US" sz="1800" dirty="0"/>
              <a:t>Isi </a:t>
            </a:r>
            <a:r>
              <a:rPr lang="en-US" sz="1800" dirty="0" err="1"/>
              <a:t>Laporan</a:t>
            </a:r>
            <a:r>
              <a:rPr lang="en-US" sz="1800" dirty="0"/>
              <a:t> Audit Baku</a:t>
            </a:r>
          </a:p>
          <a:p>
            <a:r>
              <a:rPr lang="en-US" sz="1800" dirty="0" err="1"/>
              <a:t>Tipe</a:t>
            </a:r>
            <a:r>
              <a:rPr lang="en-US" sz="1800" dirty="0"/>
              <a:t> </a:t>
            </a:r>
            <a:r>
              <a:rPr lang="en-US" sz="1800" dirty="0" err="1"/>
              <a:t>Pendapat</a:t>
            </a:r>
            <a:r>
              <a:rPr lang="en-US" sz="1800" dirty="0"/>
              <a:t> Auditor</a:t>
            </a:r>
          </a:p>
          <a:p>
            <a:r>
              <a:rPr lang="en-US" sz="1800" dirty="0" err="1"/>
              <a:t>Pengaruh</a:t>
            </a:r>
            <a:r>
              <a:rPr lang="en-US" sz="1800" dirty="0"/>
              <a:t> </a:t>
            </a:r>
            <a:r>
              <a:rPr lang="en-US" sz="1800" dirty="0" err="1"/>
              <a:t>Materialitas</a:t>
            </a:r>
            <a:r>
              <a:rPr lang="en-US" sz="1800" dirty="0"/>
              <a:t> </a:t>
            </a:r>
            <a:r>
              <a:rPr lang="en-US" sz="1800" dirty="0" err="1"/>
              <a:t>Terhadap</a:t>
            </a:r>
            <a:r>
              <a:rPr lang="en-US" sz="1800" dirty="0"/>
              <a:t> </a:t>
            </a:r>
            <a:r>
              <a:rPr lang="en-US" sz="1800" dirty="0" err="1"/>
              <a:t>Pendapat</a:t>
            </a:r>
            <a:r>
              <a:rPr lang="en-US" sz="1800" dirty="0"/>
              <a:t> Auditor</a:t>
            </a:r>
          </a:p>
          <a:p>
            <a:r>
              <a:rPr lang="en-US" sz="1800" dirty="0" err="1"/>
              <a:t>Pembatasan</a:t>
            </a:r>
            <a:r>
              <a:rPr lang="en-US" sz="1800" dirty="0"/>
              <a:t> </a:t>
            </a:r>
            <a:r>
              <a:rPr lang="en-US" sz="1800" dirty="0" err="1"/>
              <a:t>Terhadap</a:t>
            </a:r>
            <a:r>
              <a:rPr lang="en-US" sz="1800" dirty="0"/>
              <a:t> </a:t>
            </a:r>
            <a:r>
              <a:rPr lang="en-US" sz="1800" dirty="0" err="1"/>
              <a:t>Lingkup</a:t>
            </a:r>
            <a:r>
              <a:rPr lang="en-US" sz="1800" dirty="0"/>
              <a:t> Audit</a:t>
            </a:r>
          </a:p>
          <a:p>
            <a:r>
              <a:rPr lang="en-US" sz="1800" dirty="0" err="1"/>
              <a:t>Penyimpangan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Prinsip</a:t>
            </a:r>
            <a:r>
              <a:rPr lang="en-US" sz="1800" dirty="0"/>
              <a:t> </a:t>
            </a:r>
            <a:r>
              <a:rPr lang="en-US" sz="1800" dirty="0" err="1"/>
              <a:t>Akuntansi</a:t>
            </a:r>
            <a:r>
              <a:rPr lang="en-US" sz="1800" dirty="0"/>
              <a:t> </a:t>
            </a:r>
            <a:r>
              <a:rPr lang="en-US" sz="1800" dirty="0" err="1"/>
              <a:t>berterima</a:t>
            </a:r>
            <a:r>
              <a:rPr lang="en-US" sz="1800" dirty="0"/>
              <a:t> </a:t>
            </a:r>
            <a:r>
              <a:rPr lang="en-US" sz="1800" dirty="0" err="1"/>
              <a:t>Umum</a:t>
            </a:r>
            <a:endParaRPr lang="en-US" sz="1800" dirty="0"/>
          </a:p>
          <a:p>
            <a:r>
              <a:rPr lang="en-US" sz="1800" dirty="0" err="1"/>
              <a:t>Penerapan</a:t>
            </a:r>
            <a:r>
              <a:rPr lang="en-US" sz="1800" dirty="0"/>
              <a:t> </a:t>
            </a:r>
            <a:r>
              <a:rPr lang="en-US" sz="1800" dirty="0" err="1"/>
              <a:t>Prinsip</a:t>
            </a:r>
            <a:r>
              <a:rPr lang="en-US" sz="1800" dirty="0"/>
              <a:t> </a:t>
            </a:r>
            <a:r>
              <a:rPr lang="en-US" sz="1800" dirty="0" err="1"/>
              <a:t>Akuntansi</a:t>
            </a:r>
            <a:r>
              <a:rPr lang="en-US" sz="1800" dirty="0"/>
              <a:t> </a:t>
            </a:r>
            <a:r>
              <a:rPr lang="en-US" sz="1800" dirty="0" err="1"/>
              <a:t>berterima</a:t>
            </a:r>
            <a:r>
              <a:rPr lang="en-US" sz="1800" dirty="0"/>
              <a:t> </a:t>
            </a:r>
            <a:r>
              <a:rPr lang="en-US" sz="1800" dirty="0" err="1"/>
              <a:t>umum</a:t>
            </a:r>
            <a:r>
              <a:rPr lang="en-US" sz="1800" dirty="0"/>
              <a:t> yang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konsisten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tahun</a:t>
            </a:r>
            <a:r>
              <a:rPr lang="en-US" sz="1800" dirty="0"/>
              <a:t> </a:t>
            </a:r>
            <a:r>
              <a:rPr lang="en-US" sz="1800" dirty="0" err="1"/>
              <a:t>sebelumnya</a:t>
            </a:r>
            <a:endParaRPr lang="en-US" sz="1800" dirty="0"/>
          </a:p>
          <a:p>
            <a:r>
              <a:rPr lang="en-US" sz="1800" dirty="0" err="1"/>
              <a:t>Laporan</a:t>
            </a:r>
            <a:r>
              <a:rPr lang="en-US" sz="1800" dirty="0"/>
              <a:t> audit yang </a:t>
            </a:r>
            <a:r>
              <a:rPr lang="en-US" sz="1800" dirty="0" err="1"/>
              <a:t>mencakup</a:t>
            </a:r>
            <a:r>
              <a:rPr lang="en-US" sz="1800" dirty="0"/>
              <a:t> </a:t>
            </a:r>
            <a:r>
              <a:rPr lang="en-US" sz="1800" dirty="0" err="1"/>
              <a:t>dua</a:t>
            </a:r>
            <a:r>
              <a:rPr lang="en-US" sz="1800" dirty="0"/>
              <a:t> </a:t>
            </a:r>
            <a:r>
              <a:rPr lang="en-US" sz="1800" dirty="0" err="1"/>
              <a:t>periode</a:t>
            </a:r>
            <a:endParaRPr lang="en-US" sz="1800" dirty="0"/>
          </a:p>
          <a:p>
            <a:r>
              <a:rPr lang="en-US" sz="1800" dirty="0" err="1"/>
              <a:t>Laporan</a:t>
            </a:r>
            <a:r>
              <a:rPr lang="en-US" sz="1800" dirty="0"/>
              <a:t> </a:t>
            </a:r>
            <a:r>
              <a:rPr lang="en-US" sz="1800" dirty="0" err="1"/>
              <a:t>keuangan</a:t>
            </a:r>
            <a:r>
              <a:rPr lang="en-US" sz="1800" dirty="0"/>
              <a:t> </a:t>
            </a:r>
            <a:r>
              <a:rPr lang="en-US" sz="1800" dirty="0" err="1"/>
              <a:t>klien</a:t>
            </a:r>
            <a:r>
              <a:rPr lang="en-US" sz="1800" dirty="0"/>
              <a:t> </a:t>
            </a:r>
            <a:r>
              <a:rPr lang="en-US" sz="1800" dirty="0" err="1"/>
              <a:t>tahun</a:t>
            </a:r>
            <a:r>
              <a:rPr lang="en-US" sz="1800" dirty="0"/>
              <a:t> </a:t>
            </a:r>
            <a:r>
              <a:rPr lang="en-US" sz="1800" dirty="0" err="1"/>
              <a:t>sebelumnya</a:t>
            </a:r>
            <a:r>
              <a:rPr lang="en-US" sz="1800" dirty="0"/>
              <a:t> </a:t>
            </a:r>
            <a:r>
              <a:rPr lang="en-US" sz="1800" dirty="0" err="1"/>
              <a:t>diaudit</a:t>
            </a:r>
            <a:r>
              <a:rPr lang="en-US" sz="1800" dirty="0"/>
              <a:t> oleh auditor </a:t>
            </a:r>
            <a:r>
              <a:rPr lang="en-US" sz="1800" dirty="0" err="1"/>
              <a:t>independen</a:t>
            </a:r>
            <a:r>
              <a:rPr lang="en-US" sz="1800" dirty="0"/>
              <a:t> lain</a:t>
            </a:r>
          </a:p>
          <a:p>
            <a:r>
              <a:rPr lang="en-US" sz="1800" dirty="0" err="1"/>
              <a:t>Laporan</a:t>
            </a:r>
            <a:r>
              <a:rPr lang="en-US" sz="1800" dirty="0"/>
              <a:t> auditor </a:t>
            </a:r>
            <a:r>
              <a:rPr lang="en-US" sz="1800" dirty="0" err="1"/>
              <a:t>sebagian</a:t>
            </a:r>
            <a:r>
              <a:rPr lang="en-US" sz="1800" dirty="0"/>
              <a:t> </a:t>
            </a:r>
            <a:r>
              <a:rPr lang="en-US" sz="1800" dirty="0" err="1"/>
              <a:t>didasarkan</a:t>
            </a:r>
            <a:r>
              <a:rPr lang="en-US" sz="1800" dirty="0"/>
              <a:t> </a:t>
            </a:r>
            <a:r>
              <a:rPr lang="en-US" sz="1800" dirty="0" err="1"/>
              <a:t>atas</a:t>
            </a:r>
            <a:r>
              <a:rPr lang="en-US" sz="1800" dirty="0"/>
              <a:t> audit yang </a:t>
            </a:r>
            <a:r>
              <a:rPr lang="en-US" sz="1800" dirty="0" err="1"/>
              <a:t>dilakukan</a:t>
            </a:r>
            <a:r>
              <a:rPr lang="en-US" sz="1800" dirty="0"/>
              <a:t> oleh auditor </a:t>
            </a:r>
            <a:r>
              <a:rPr lang="en-US" sz="1800" dirty="0" err="1"/>
              <a:t>independen</a:t>
            </a:r>
            <a:r>
              <a:rPr lang="en-US" sz="1800" dirty="0"/>
              <a:t> lain</a:t>
            </a:r>
          </a:p>
          <a:p>
            <a:r>
              <a:rPr lang="en-US" sz="1800" dirty="0" err="1"/>
              <a:t>Jumlah</a:t>
            </a:r>
            <a:r>
              <a:rPr lang="en-US" sz="1800" dirty="0"/>
              <a:t> </a:t>
            </a:r>
            <a:r>
              <a:rPr lang="en-US" sz="1800" dirty="0" err="1"/>
              <a:t>Paragraf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Laporan</a:t>
            </a:r>
            <a:r>
              <a:rPr lang="en-US" sz="1800" dirty="0"/>
              <a:t> Audit</a:t>
            </a:r>
          </a:p>
          <a:p>
            <a:r>
              <a:rPr lang="en-US" sz="1800" dirty="0" err="1"/>
              <a:t>Laporan</a:t>
            </a:r>
            <a:r>
              <a:rPr lang="en-US" sz="1800" dirty="0"/>
              <a:t> audit </a:t>
            </a:r>
            <a:r>
              <a:rPr lang="en-US" sz="1800" dirty="0" err="1"/>
              <a:t>bentuk</a:t>
            </a:r>
            <a:r>
              <a:rPr lang="en-US" sz="1800" dirty="0"/>
              <a:t> </a:t>
            </a:r>
            <a:r>
              <a:rPr lang="en-US" sz="1800" dirty="0" err="1"/>
              <a:t>panjang</a:t>
            </a:r>
            <a:r>
              <a:rPr lang="en-US" sz="1800" dirty="0"/>
              <a:t> (Long Form Audit Report)</a:t>
            </a:r>
          </a:p>
        </p:txBody>
      </p:sp>
    </p:spTree>
    <p:extLst>
      <p:ext uri="{BB962C8B-B14F-4D97-AF65-F5344CB8AC3E}">
        <p14:creationId xmlns:p14="http://schemas.microsoft.com/office/powerpoint/2010/main" val="34988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2E27A-0B59-9742-9B28-63875216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Pertemuan</a:t>
            </a:r>
            <a:r>
              <a:rPr lang="en-US" dirty="0"/>
              <a:t> 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13666-95A2-894B-8081-62C802A28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6600" dirty="0"/>
          </a:p>
          <a:p>
            <a:pPr marL="0" indent="0">
              <a:buNone/>
            </a:pPr>
            <a:r>
              <a:rPr lang="en-US" sz="6600" dirty="0" err="1"/>
              <a:t>Evaluasi</a:t>
            </a:r>
            <a:r>
              <a:rPr lang="en-US" sz="6600" dirty="0"/>
              <a:t> Akhir Semester</a:t>
            </a:r>
          </a:p>
        </p:txBody>
      </p:sp>
    </p:spTree>
    <p:extLst>
      <p:ext uri="{BB962C8B-B14F-4D97-AF65-F5344CB8AC3E}">
        <p14:creationId xmlns:p14="http://schemas.microsoft.com/office/powerpoint/2010/main" val="42757914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BAE65-3B86-8D4A-95D1-5A2F4B74B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Daftar </a:t>
            </a:r>
            <a:r>
              <a:rPr lang="en-US" dirty="0" err="1"/>
              <a:t>Referensi</a:t>
            </a:r>
            <a:r>
              <a:rPr lang="en-US" dirty="0"/>
              <a:t>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5C953-90E6-CD4D-BDD3-4F510E236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err="1"/>
              <a:t>Mulyadi</a:t>
            </a:r>
            <a:r>
              <a:rPr lang="en-US" sz="1800" dirty="0"/>
              <a:t>, 2002, “Auditing </a:t>
            </a:r>
            <a:r>
              <a:rPr lang="en-US" sz="1800" dirty="0" err="1"/>
              <a:t>buku</a:t>
            </a:r>
            <a:r>
              <a:rPr lang="en-US" sz="1800" dirty="0"/>
              <a:t> 1”, </a:t>
            </a:r>
            <a:r>
              <a:rPr lang="en-US" sz="1800" dirty="0" err="1"/>
              <a:t>Edisi</a:t>
            </a:r>
            <a:r>
              <a:rPr lang="en-US" sz="1800" dirty="0"/>
              <a:t> 6, Yogyakarta: </a:t>
            </a:r>
            <a:r>
              <a:rPr lang="en-US" sz="1800" dirty="0" err="1"/>
              <a:t>Penerbit</a:t>
            </a:r>
            <a:r>
              <a:rPr lang="en-US" sz="1800" dirty="0"/>
              <a:t> </a:t>
            </a:r>
            <a:r>
              <a:rPr lang="en-US" sz="1800" dirty="0" err="1"/>
              <a:t>Salemba</a:t>
            </a:r>
            <a:r>
              <a:rPr lang="en-US" sz="1800" dirty="0"/>
              <a:t> </a:t>
            </a:r>
            <a:r>
              <a:rPr lang="en-US" sz="1800" dirty="0" err="1"/>
              <a:t>Empat</a:t>
            </a:r>
            <a:endParaRPr lang="en-US" sz="1800" dirty="0"/>
          </a:p>
          <a:p>
            <a:r>
              <a:rPr lang="en-US" sz="1800" dirty="0" err="1"/>
              <a:t>Mulyadi</a:t>
            </a:r>
            <a:r>
              <a:rPr lang="en-US" sz="1800" dirty="0"/>
              <a:t>, 2002, “Auditing </a:t>
            </a:r>
            <a:r>
              <a:rPr lang="en-US" sz="1800" dirty="0" err="1"/>
              <a:t>buku</a:t>
            </a:r>
            <a:r>
              <a:rPr lang="en-US" sz="1800" dirty="0"/>
              <a:t> 2”, </a:t>
            </a:r>
            <a:r>
              <a:rPr lang="en-US" sz="1800" dirty="0" err="1"/>
              <a:t>Edisi</a:t>
            </a:r>
            <a:r>
              <a:rPr lang="en-US" sz="1800" dirty="0"/>
              <a:t> 6, Yogyakarta: </a:t>
            </a:r>
            <a:r>
              <a:rPr lang="en-US" sz="1800" dirty="0" err="1"/>
              <a:t>Penerbit</a:t>
            </a:r>
            <a:r>
              <a:rPr lang="en-US" sz="1800" dirty="0"/>
              <a:t> </a:t>
            </a:r>
            <a:r>
              <a:rPr lang="en-US" sz="1800" dirty="0" err="1"/>
              <a:t>Salemba</a:t>
            </a:r>
            <a:r>
              <a:rPr lang="en-US" sz="1800" dirty="0"/>
              <a:t> </a:t>
            </a:r>
            <a:r>
              <a:rPr lang="en-US" sz="1800" dirty="0" err="1"/>
              <a:t>Empat</a:t>
            </a:r>
            <a:endParaRPr lang="en-US" sz="1800" dirty="0"/>
          </a:p>
          <a:p>
            <a:r>
              <a:rPr lang="en-US" sz="1800" dirty="0" err="1"/>
              <a:t>Sukrisno</a:t>
            </a:r>
            <a:r>
              <a:rPr lang="en-US" sz="1800" dirty="0"/>
              <a:t> </a:t>
            </a:r>
            <a:r>
              <a:rPr lang="en-US" sz="1800" dirty="0" err="1"/>
              <a:t>Agoes</a:t>
            </a:r>
            <a:r>
              <a:rPr lang="en-US" sz="1800" dirty="0"/>
              <a:t>, 2004, “Auditing </a:t>
            </a:r>
            <a:r>
              <a:rPr lang="en-US" sz="1800" dirty="0" err="1"/>
              <a:t>Jilid</a:t>
            </a:r>
            <a:r>
              <a:rPr lang="en-US" sz="1800" dirty="0"/>
              <a:t> I”, </a:t>
            </a:r>
            <a:r>
              <a:rPr lang="en-US" sz="1800" dirty="0" err="1"/>
              <a:t>Edisi</a:t>
            </a:r>
            <a:r>
              <a:rPr lang="en-US" sz="1800" dirty="0"/>
              <a:t> 3, Jakarta: Lembaga </a:t>
            </a:r>
            <a:r>
              <a:rPr lang="en-US" sz="1800" dirty="0" err="1"/>
              <a:t>Penerbit</a:t>
            </a:r>
            <a:r>
              <a:rPr lang="en-US" sz="1800" dirty="0"/>
              <a:t> </a:t>
            </a:r>
            <a:r>
              <a:rPr lang="en-US" sz="1800" dirty="0" err="1"/>
              <a:t>fakultas</a:t>
            </a:r>
            <a:r>
              <a:rPr lang="en-US" sz="1800" dirty="0"/>
              <a:t> </a:t>
            </a:r>
            <a:r>
              <a:rPr lang="en-US" sz="1800" dirty="0" err="1"/>
              <a:t>Ekonomi</a:t>
            </a:r>
            <a:r>
              <a:rPr lang="en-US" sz="1800" dirty="0"/>
              <a:t> Universitas Indonesia.</a:t>
            </a:r>
          </a:p>
          <a:p>
            <a:r>
              <a:rPr lang="en-US" sz="1800" dirty="0" err="1"/>
              <a:t>Sukrisno</a:t>
            </a:r>
            <a:r>
              <a:rPr lang="en-US" sz="1800" dirty="0"/>
              <a:t> </a:t>
            </a:r>
            <a:r>
              <a:rPr lang="en-US" sz="1800" dirty="0" err="1"/>
              <a:t>Agoes</a:t>
            </a:r>
            <a:r>
              <a:rPr lang="en-US" sz="1800" dirty="0"/>
              <a:t>, 2004, “Auditing </a:t>
            </a:r>
            <a:r>
              <a:rPr lang="en-US" sz="1800" dirty="0" err="1"/>
              <a:t>Jilid</a:t>
            </a:r>
            <a:r>
              <a:rPr lang="en-US" sz="1800" dirty="0"/>
              <a:t> II”, </a:t>
            </a:r>
            <a:r>
              <a:rPr lang="en-US" sz="1800" dirty="0" err="1"/>
              <a:t>Edisi</a:t>
            </a:r>
            <a:r>
              <a:rPr lang="en-US" sz="1800" dirty="0"/>
              <a:t> 3, Jakarta: Lembaga </a:t>
            </a:r>
            <a:r>
              <a:rPr lang="en-US" sz="1800" dirty="0" err="1"/>
              <a:t>Penerbit</a:t>
            </a:r>
            <a:r>
              <a:rPr lang="en-US" sz="1800" dirty="0"/>
              <a:t> </a:t>
            </a:r>
            <a:r>
              <a:rPr lang="en-US" sz="1800" dirty="0" err="1"/>
              <a:t>fakultas</a:t>
            </a:r>
            <a:r>
              <a:rPr lang="en-US" sz="1800" dirty="0"/>
              <a:t> </a:t>
            </a:r>
            <a:r>
              <a:rPr lang="en-US" sz="1800" dirty="0" err="1"/>
              <a:t>Ekonomi</a:t>
            </a:r>
            <a:r>
              <a:rPr lang="en-US" sz="1800" dirty="0"/>
              <a:t> Universitas Indonesia</a:t>
            </a:r>
          </a:p>
          <a:p>
            <a:r>
              <a:rPr lang="en-US" sz="1800" dirty="0"/>
              <a:t>Boynton, William C., and Johnson, Raymond N., Modern Auditing, John Wiley &amp; Sons, Inc., 8th Edition, 2006. (B) </a:t>
            </a:r>
            <a:r>
              <a:rPr lang="en-US" sz="1800" dirty="0" err="1"/>
              <a:t>í</a:t>
            </a:r>
            <a:r>
              <a:rPr lang="en-US" sz="1800" dirty="0"/>
              <a:t> </a:t>
            </a:r>
            <a:r>
              <a:rPr lang="en-US" sz="1800" dirty="0" err="1"/>
              <a:t>Buku</a:t>
            </a:r>
            <a:r>
              <a:rPr lang="en-US" sz="1800" dirty="0"/>
              <a:t> </a:t>
            </a:r>
            <a:r>
              <a:rPr lang="en-US" sz="1800" dirty="0" err="1"/>
              <a:t>Acuan</a:t>
            </a:r>
            <a:r>
              <a:rPr lang="en-US" sz="1800" dirty="0"/>
              <a:t> </a:t>
            </a:r>
            <a:r>
              <a:rPr lang="en-US" sz="1800" dirty="0" err="1"/>
              <a:t>Utana</a:t>
            </a:r>
            <a:endParaRPr lang="en-US" sz="1800" dirty="0"/>
          </a:p>
          <a:p>
            <a:r>
              <a:rPr lang="en-US" sz="1800" dirty="0"/>
              <a:t>Auditing Cases (Michael Knapp), Thompson, 2006 </a:t>
            </a:r>
          </a:p>
          <a:p>
            <a:r>
              <a:rPr lang="en-US" sz="1800" dirty="0" err="1"/>
              <a:t>Arrens</a:t>
            </a:r>
            <a:r>
              <a:rPr lang="en-US" sz="1800" dirty="0"/>
              <a:t> and </a:t>
            </a:r>
            <a:r>
              <a:rPr lang="en-US" sz="1800" dirty="0" err="1"/>
              <a:t>Loebbeck</a:t>
            </a:r>
            <a:r>
              <a:rPr lang="en-US" sz="1800" dirty="0"/>
              <a:t>, Auditing: An Integrated Approach, Prentice Hall, 10th Edition, 2006. (A)</a:t>
            </a:r>
          </a:p>
          <a:p>
            <a:r>
              <a:rPr lang="en-US" sz="1800" dirty="0" err="1"/>
              <a:t>Ikatan</a:t>
            </a:r>
            <a:r>
              <a:rPr lang="en-US" sz="1800" dirty="0"/>
              <a:t> </a:t>
            </a:r>
            <a:r>
              <a:rPr lang="en-US" sz="1800" dirty="0" err="1"/>
              <a:t>Akuntan</a:t>
            </a:r>
            <a:r>
              <a:rPr lang="en-US" sz="1800" dirty="0"/>
              <a:t> Indonesia, </a:t>
            </a:r>
            <a:r>
              <a:rPr lang="en-US" sz="1800" dirty="0" err="1"/>
              <a:t>Standar</a:t>
            </a:r>
            <a:r>
              <a:rPr lang="en-US" sz="1800" dirty="0"/>
              <a:t> </a:t>
            </a:r>
            <a:r>
              <a:rPr lang="en-US" sz="1800" dirty="0" err="1"/>
              <a:t>Profesional</a:t>
            </a:r>
            <a:r>
              <a:rPr lang="en-US" sz="1800" dirty="0"/>
              <a:t> </a:t>
            </a:r>
            <a:r>
              <a:rPr lang="en-US" sz="1800" dirty="0" err="1"/>
              <a:t>Akuntan</a:t>
            </a:r>
            <a:r>
              <a:rPr lang="en-US" sz="1800" dirty="0"/>
              <a:t> </a:t>
            </a:r>
            <a:r>
              <a:rPr lang="en-US" sz="1800" dirty="0" err="1"/>
              <a:t>Publik</a:t>
            </a:r>
            <a:r>
              <a:rPr lang="en-US" sz="1800" dirty="0"/>
              <a:t> (SPAP). 2001.</a:t>
            </a:r>
          </a:p>
          <a:p>
            <a:r>
              <a:rPr lang="en-US" sz="1800" dirty="0" err="1"/>
              <a:t>www.iaiglobal.or.id</a:t>
            </a:r>
            <a:endParaRPr lang="en-US" sz="1800" dirty="0"/>
          </a:p>
          <a:p>
            <a:r>
              <a:rPr lang="en-US" sz="1800" dirty="0" err="1"/>
              <a:t>www.bapepam.go.id</a:t>
            </a:r>
            <a:endParaRPr lang="en-US" sz="1800" dirty="0"/>
          </a:p>
          <a:p>
            <a:r>
              <a:rPr lang="en-US" sz="1800" dirty="0" err="1"/>
              <a:t>www.ifac.org</a:t>
            </a:r>
            <a:r>
              <a:rPr lang="en-US" sz="1800" dirty="0"/>
              <a:t>/</a:t>
            </a:r>
            <a:r>
              <a:rPr lang="en-US" sz="1800" dirty="0" err="1"/>
              <a:t>iaasb</a:t>
            </a:r>
            <a:r>
              <a:rPr lang="en-US" sz="1800" dirty="0"/>
              <a:t> (International Auditing and Assurance Standard Board).</a:t>
            </a:r>
          </a:p>
        </p:txBody>
      </p:sp>
    </p:spTree>
    <p:extLst>
      <p:ext uri="{BB962C8B-B14F-4D97-AF65-F5344CB8AC3E}">
        <p14:creationId xmlns:p14="http://schemas.microsoft.com/office/powerpoint/2010/main" val="2786761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5061" y="37058"/>
            <a:ext cx="8229600" cy="1143000"/>
          </a:xfrm>
        </p:spPr>
        <p:txBody>
          <a:bodyPr/>
          <a:lstStyle/>
          <a:p>
            <a:r>
              <a:rPr lang="en-US" sz="3600" dirty="0">
                <a:latin typeface="Arial Black" pitchFamily="34" charset="0"/>
              </a:rPr>
              <a:t>Agenda</a:t>
            </a:r>
            <a:endParaRPr lang="en-US" sz="1400" dirty="0">
              <a:solidFill>
                <a:schemeClr val="accent1"/>
              </a:solidFill>
              <a:latin typeface="Arial Black" pitchFamily="34" charset="0"/>
            </a:endParaRPr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1828800" y="1524000"/>
            <a:ext cx="5798285" cy="647523"/>
            <a:chOff x="1152" y="1440"/>
            <a:chExt cx="3360" cy="468"/>
          </a:xfrm>
        </p:grpSpPr>
        <p:sp>
          <p:nvSpPr>
            <p:cNvPr id="40992" name="AutoShape 32"/>
            <p:cNvSpPr>
              <a:spLocks noChangeArrowheads="1"/>
            </p:cNvSpPr>
            <p:nvPr/>
          </p:nvSpPr>
          <p:spPr bwMode="gray">
            <a:xfrm>
              <a:off x="1382" y="1475"/>
              <a:ext cx="3130" cy="421"/>
            </a:xfrm>
            <a:prstGeom prst="roundRect">
              <a:avLst>
                <a:gd name="adj" fmla="val 50000"/>
              </a:avLst>
            </a:prstGeom>
            <a:noFill/>
            <a:ln w="38100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id-ID"/>
            </a:p>
          </p:txBody>
        </p:sp>
        <p:grpSp>
          <p:nvGrpSpPr>
            <p:cNvPr id="4" name="Group 33"/>
            <p:cNvGrpSpPr>
              <a:grpSpLocks/>
            </p:cNvGrpSpPr>
            <p:nvPr/>
          </p:nvGrpSpPr>
          <p:grpSpPr bwMode="auto">
            <a:xfrm>
              <a:off x="1152" y="1440"/>
              <a:ext cx="581" cy="468"/>
              <a:chOff x="720" y="960"/>
              <a:chExt cx="987" cy="795"/>
            </a:xfrm>
          </p:grpSpPr>
          <p:sp>
            <p:nvSpPr>
              <p:cNvPr id="40994" name="Oval 34"/>
              <p:cNvSpPr>
                <a:spLocks noChangeArrowheads="1"/>
              </p:cNvSpPr>
              <p:nvPr/>
            </p:nvSpPr>
            <p:spPr bwMode="gray">
              <a:xfrm rot="1758052">
                <a:off x="747" y="987"/>
                <a:ext cx="960" cy="768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40995" name="Oval 35"/>
              <p:cNvSpPr>
                <a:spLocks noChangeArrowheads="1"/>
              </p:cNvSpPr>
              <p:nvPr/>
            </p:nvSpPr>
            <p:spPr bwMode="gray">
              <a:xfrm rot="1758052">
                <a:off x="720" y="960"/>
                <a:ext cx="960" cy="768"/>
              </a:xfrm>
              <a:prstGeom prst="ellipse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40996" name="Oval 36"/>
              <p:cNvSpPr>
                <a:spLocks noChangeArrowheads="1"/>
              </p:cNvSpPr>
              <p:nvPr/>
            </p:nvSpPr>
            <p:spPr bwMode="gray">
              <a:xfrm>
                <a:off x="816" y="1008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</p:grpSp>
        <p:sp>
          <p:nvSpPr>
            <p:cNvPr id="40997" name="Text Box 37"/>
            <p:cNvSpPr txBox="1">
              <a:spLocks noChangeArrowheads="1"/>
            </p:cNvSpPr>
            <p:nvPr/>
          </p:nvSpPr>
          <p:spPr bwMode="gray">
            <a:xfrm>
              <a:off x="1720" y="1550"/>
              <a:ext cx="1344" cy="3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id-ID" sz="2400" b="1" dirty="0" err="1"/>
                <a:t>Introduction</a:t>
              </a:r>
              <a:endParaRPr lang="en-US" sz="2400" b="1" dirty="0"/>
            </a:p>
          </p:txBody>
        </p:sp>
        <p:sp>
          <p:nvSpPr>
            <p:cNvPr id="40998" name="Text Box 38"/>
            <p:cNvSpPr txBox="1">
              <a:spLocks noChangeArrowheads="1"/>
            </p:cNvSpPr>
            <p:nvPr/>
          </p:nvSpPr>
          <p:spPr bwMode="gray">
            <a:xfrm>
              <a:off x="1294" y="1475"/>
              <a:ext cx="341" cy="4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b="1" dirty="0">
                  <a:solidFill>
                    <a:schemeClr val="accent3"/>
                  </a:solidFill>
                </a:rPr>
                <a:t>1.</a:t>
              </a:r>
            </a:p>
          </p:txBody>
        </p:sp>
      </p:grp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1828800" y="2244080"/>
            <a:ext cx="5798285" cy="647523"/>
            <a:chOff x="1152" y="1440"/>
            <a:chExt cx="3360" cy="468"/>
          </a:xfrm>
        </p:grpSpPr>
        <p:sp>
          <p:nvSpPr>
            <p:cNvPr id="41000" name="AutoShape 40"/>
            <p:cNvSpPr>
              <a:spLocks noChangeArrowheads="1"/>
            </p:cNvSpPr>
            <p:nvPr/>
          </p:nvSpPr>
          <p:spPr bwMode="gray">
            <a:xfrm>
              <a:off x="1382" y="1475"/>
              <a:ext cx="3130" cy="421"/>
            </a:xfrm>
            <a:prstGeom prst="roundRect">
              <a:avLst>
                <a:gd name="adj" fmla="val 50000"/>
              </a:avLst>
            </a:prstGeom>
            <a:noFill/>
            <a:ln w="38100" algn="ctr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id-ID"/>
            </a:p>
          </p:txBody>
        </p:sp>
        <p:grpSp>
          <p:nvGrpSpPr>
            <p:cNvPr id="6" name="Group 41"/>
            <p:cNvGrpSpPr>
              <a:grpSpLocks/>
            </p:cNvGrpSpPr>
            <p:nvPr/>
          </p:nvGrpSpPr>
          <p:grpSpPr bwMode="auto">
            <a:xfrm>
              <a:off x="1152" y="1440"/>
              <a:ext cx="581" cy="468"/>
              <a:chOff x="720" y="960"/>
              <a:chExt cx="987" cy="795"/>
            </a:xfrm>
          </p:grpSpPr>
          <p:sp>
            <p:nvSpPr>
              <p:cNvPr id="41002" name="Oval 42"/>
              <p:cNvSpPr>
                <a:spLocks noChangeArrowheads="1"/>
              </p:cNvSpPr>
              <p:nvPr/>
            </p:nvSpPr>
            <p:spPr bwMode="gray">
              <a:xfrm rot="1758052">
                <a:off x="747" y="987"/>
                <a:ext cx="960" cy="768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41003" name="Oval 43"/>
              <p:cNvSpPr>
                <a:spLocks noChangeArrowheads="1"/>
              </p:cNvSpPr>
              <p:nvPr/>
            </p:nvSpPr>
            <p:spPr bwMode="gray">
              <a:xfrm rot="1758052">
                <a:off x="720" y="960"/>
                <a:ext cx="960" cy="768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41004" name="Oval 44"/>
              <p:cNvSpPr>
                <a:spLocks noChangeArrowheads="1"/>
              </p:cNvSpPr>
              <p:nvPr/>
            </p:nvSpPr>
            <p:spPr bwMode="gray">
              <a:xfrm>
                <a:off x="816" y="1008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</p:grpSp>
        <p:sp>
          <p:nvSpPr>
            <p:cNvPr id="41005" name="Text Box 45"/>
            <p:cNvSpPr txBox="1">
              <a:spLocks noChangeArrowheads="1"/>
            </p:cNvSpPr>
            <p:nvPr/>
          </p:nvSpPr>
          <p:spPr bwMode="gray">
            <a:xfrm>
              <a:off x="1720" y="1550"/>
              <a:ext cx="1881" cy="3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id-ID" sz="2400" b="1" dirty="0"/>
                <a:t>Deskripsi </a:t>
              </a:r>
              <a:r>
                <a:rPr lang="id-ID" sz="2400" b="1" dirty="0" err="1"/>
                <a:t>Matakuliah</a:t>
              </a:r>
              <a:endParaRPr lang="en-US" sz="2400" b="1" dirty="0"/>
            </a:p>
          </p:txBody>
        </p:sp>
        <p:sp>
          <p:nvSpPr>
            <p:cNvPr id="41006" name="Text Box 46"/>
            <p:cNvSpPr txBox="1">
              <a:spLocks noChangeArrowheads="1"/>
            </p:cNvSpPr>
            <p:nvPr/>
          </p:nvSpPr>
          <p:spPr bwMode="gray">
            <a:xfrm>
              <a:off x="1294" y="1475"/>
              <a:ext cx="341" cy="4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b="1" dirty="0">
                  <a:solidFill>
                    <a:schemeClr val="accent3"/>
                  </a:solidFill>
                </a:rPr>
                <a:t>2.</a:t>
              </a:r>
            </a:p>
          </p:txBody>
        </p:sp>
      </p:grp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1828800" y="2964709"/>
            <a:ext cx="5798285" cy="647523"/>
            <a:chOff x="1152" y="1440"/>
            <a:chExt cx="3360" cy="468"/>
          </a:xfrm>
        </p:grpSpPr>
        <p:sp>
          <p:nvSpPr>
            <p:cNvPr id="41008" name="AutoShape 48"/>
            <p:cNvSpPr>
              <a:spLocks noChangeArrowheads="1"/>
            </p:cNvSpPr>
            <p:nvPr/>
          </p:nvSpPr>
          <p:spPr bwMode="gray">
            <a:xfrm>
              <a:off x="1382" y="1475"/>
              <a:ext cx="3130" cy="421"/>
            </a:xfrm>
            <a:prstGeom prst="roundRect">
              <a:avLst>
                <a:gd name="adj" fmla="val 50000"/>
              </a:avLst>
            </a:prstGeom>
            <a:noFill/>
            <a:ln w="38100" algn="ctr">
              <a:solidFill>
                <a:srgbClr val="025198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id-ID"/>
            </a:p>
          </p:txBody>
        </p:sp>
        <p:grpSp>
          <p:nvGrpSpPr>
            <p:cNvPr id="8" name="Group 49"/>
            <p:cNvGrpSpPr>
              <a:grpSpLocks/>
            </p:cNvGrpSpPr>
            <p:nvPr/>
          </p:nvGrpSpPr>
          <p:grpSpPr bwMode="auto">
            <a:xfrm>
              <a:off x="1152" y="1440"/>
              <a:ext cx="581" cy="468"/>
              <a:chOff x="720" y="960"/>
              <a:chExt cx="987" cy="795"/>
            </a:xfrm>
          </p:grpSpPr>
          <p:sp>
            <p:nvSpPr>
              <p:cNvPr id="41010" name="Oval 50"/>
              <p:cNvSpPr>
                <a:spLocks noChangeArrowheads="1"/>
              </p:cNvSpPr>
              <p:nvPr/>
            </p:nvSpPr>
            <p:spPr bwMode="gray">
              <a:xfrm rot="1758052">
                <a:off x="747" y="987"/>
                <a:ext cx="960" cy="768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41011" name="Oval 51"/>
              <p:cNvSpPr>
                <a:spLocks noChangeArrowheads="1"/>
              </p:cNvSpPr>
              <p:nvPr/>
            </p:nvSpPr>
            <p:spPr bwMode="gray">
              <a:xfrm rot="1758052">
                <a:off x="720" y="960"/>
                <a:ext cx="960" cy="768"/>
              </a:xfrm>
              <a:prstGeom prst="ellipse">
                <a:avLst/>
              </a:prstGeom>
              <a:solidFill>
                <a:srgbClr val="025198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1013" name="Text Box 53"/>
            <p:cNvSpPr txBox="1">
              <a:spLocks noChangeArrowheads="1"/>
            </p:cNvSpPr>
            <p:nvPr/>
          </p:nvSpPr>
          <p:spPr bwMode="gray">
            <a:xfrm>
              <a:off x="1720" y="1550"/>
              <a:ext cx="2010" cy="3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id-ID" sz="2400" b="1" dirty="0"/>
                <a:t>Capaian Pembelajaran</a:t>
              </a:r>
              <a:endParaRPr lang="en-US" sz="2400" b="1" dirty="0"/>
            </a:p>
          </p:txBody>
        </p:sp>
        <p:sp>
          <p:nvSpPr>
            <p:cNvPr id="41014" name="Text Box 54"/>
            <p:cNvSpPr txBox="1">
              <a:spLocks noChangeArrowheads="1"/>
            </p:cNvSpPr>
            <p:nvPr/>
          </p:nvSpPr>
          <p:spPr bwMode="gray">
            <a:xfrm>
              <a:off x="1294" y="1475"/>
              <a:ext cx="341" cy="4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b="1" dirty="0">
                  <a:solidFill>
                    <a:schemeClr val="bg1"/>
                  </a:solidFill>
                </a:rPr>
                <a:t>3.</a:t>
              </a:r>
            </a:p>
          </p:txBody>
        </p:sp>
      </p:grpSp>
      <p:grpSp>
        <p:nvGrpSpPr>
          <p:cNvPr id="9" name="Group 55"/>
          <p:cNvGrpSpPr>
            <a:grpSpLocks/>
          </p:cNvGrpSpPr>
          <p:nvPr/>
        </p:nvGrpSpPr>
        <p:grpSpPr bwMode="auto">
          <a:xfrm>
            <a:off x="1828800" y="3684240"/>
            <a:ext cx="5798285" cy="647523"/>
            <a:chOff x="1152" y="1440"/>
            <a:chExt cx="3360" cy="468"/>
          </a:xfrm>
        </p:grpSpPr>
        <p:sp>
          <p:nvSpPr>
            <p:cNvPr id="41016" name="AutoShape 56"/>
            <p:cNvSpPr>
              <a:spLocks noChangeArrowheads="1"/>
            </p:cNvSpPr>
            <p:nvPr/>
          </p:nvSpPr>
          <p:spPr bwMode="gray">
            <a:xfrm>
              <a:off x="1382" y="1475"/>
              <a:ext cx="3130" cy="421"/>
            </a:xfrm>
            <a:prstGeom prst="roundRect">
              <a:avLst>
                <a:gd name="adj" fmla="val 50000"/>
              </a:avLst>
            </a:prstGeom>
            <a:noFill/>
            <a:ln w="38100" algn="ctr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id-ID"/>
            </a:p>
          </p:txBody>
        </p:sp>
        <p:grpSp>
          <p:nvGrpSpPr>
            <p:cNvPr id="10" name="Group 57"/>
            <p:cNvGrpSpPr>
              <a:grpSpLocks/>
            </p:cNvGrpSpPr>
            <p:nvPr/>
          </p:nvGrpSpPr>
          <p:grpSpPr bwMode="auto">
            <a:xfrm>
              <a:off x="1152" y="1440"/>
              <a:ext cx="581" cy="468"/>
              <a:chOff x="720" y="960"/>
              <a:chExt cx="987" cy="795"/>
            </a:xfrm>
          </p:grpSpPr>
          <p:sp>
            <p:nvSpPr>
              <p:cNvPr id="41018" name="Oval 58"/>
              <p:cNvSpPr>
                <a:spLocks noChangeArrowheads="1"/>
              </p:cNvSpPr>
              <p:nvPr/>
            </p:nvSpPr>
            <p:spPr bwMode="gray">
              <a:xfrm rot="1758052">
                <a:off x="747" y="987"/>
                <a:ext cx="960" cy="768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41019" name="Oval 59"/>
              <p:cNvSpPr>
                <a:spLocks noChangeArrowheads="1"/>
              </p:cNvSpPr>
              <p:nvPr/>
            </p:nvSpPr>
            <p:spPr bwMode="gray">
              <a:xfrm rot="1758052">
                <a:off x="720" y="960"/>
                <a:ext cx="960" cy="768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41020" name="Oval 60"/>
              <p:cNvSpPr>
                <a:spLocks noChangeArrowheads="1"/>
              </p:cNvSpPr>
              <p:nvPr/>
            </p:nvSpPr>
            <p:spPr bwMode="gray">
              <a:xfrm>
                <a:off x="816" y="1008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</p:grpSp>
        <p:sp>
          <p:nvSpPr>
            <p:cNvPr id="41021" name="Text Box 61"/>
            <p:cNvSpPr txBox="1">
              <a:spLocks noChangeArrowheads="1"/>
            </p:cNvSpPr>
            <p:nvPr/>
          </p:nvSpPr>
          <p:spPr bwMode="gray">
            <a:xfrm>
              <a:off x="1720" y="1550"/>
              <a:ext cx="2699" cy="3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id-ID" sz="2400" b="1" dirty="0"/>
                <a:t>Rencana Kegiatan Perkuliahan</a:t>
              </a:r>
              <a:endParaRPr lang="en-US" sz="2400" b="1" dirty="0"/>
            </a:p>
          </p:txBody>
        </p:sp>
        <p:sp>
          <p:nvSpPr>
            <p:cNvPr id="41022" name="Text Box 62"/>
            <p:cNvSpPr txBox="1">
              <a:spLocks noChangeArrowheads="1"/>
            </p:cNvSpPr>
            <p:nvPr/>
          </p:nvSpPr>
          <p:spPr bwMode="gray">
            <a:xfrm>
              <a:off x="1294" y="1475"/>
              <a:ext cx="341" cy="4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b="1" dirty="0"/>
                <a:t>4.</a:t>
              </a:r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CD961-1678-4F71-88D2-FF49F969FACD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35" name="Group 31">
            <a:extLst>
              <a:ext uri="{FF2B5EF4-FFF2-40B4-BE49-F238E27FC236}">
                <a16:creationId xmlns:a16="http://schemas.microsoft.com/office/drawing/2014/main" id="{0193C483-6C1D-E542-B079-323FBB2C3296}"/>
              </a:ext>
            </a:extLst>
          </p:cNvPr>
          <p:cNvGrpSpPr>
            <a:grpSpLocks/>
          </p:cNvGrpSpPr>
          <p:nvPr/>
        </p:nvGrpSpPr>
        <p:grpSpPr bwMode="auto">
          <a:xfrm>
            <a:off x="1835696" y="4437112"/>
            <a:ext cx="5798285" cy="647523"/>
            <a:chOff x="1152" y="1440"/>
            <a:chExt cx="3360" cy="468"/>
          </a:xfrm>
        </p:grpSpPr>
        <p:sp>
          <p:nvSpPr>
            <p:cNvPr id="36" name="AutoShape 32">
              <a:extLst>
                <a:ext uri="{FF2B5EF4-FFF2-40B4-BE49-F238E27FC236}">
                  <a16:creationId xmlns:a16="http://schemas.microsoft.com/office/drawing/2014/main" id="{2AEF1AB5-CB07-9F44-95D1-4B8433075F7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382" y="1475"/>
              <a:ext cx="3130" cy="421"/>
            </a:xfrm>
            <a:prstGeom prst="roundRect">
              <a:avLst>
                <a:gd name="adj" fmla="val 50000"/>
              </a:avLst>
            </a:prstGeom>
            <a:noFill/>
            <a:ln w="38100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id-ID"/>
            </a:p>
          </p:txBody>
        </p:sp>
        <p:grpSp>
          <p:nvGrpSpPr>
            <p:cNvPr id="37" name="Group 33">
              <a:extLst>
                <a:ext uri="{FF2B5EF4-FFF2-40B4-BE49-F238E27FC236}">
                  <a16:creationId xmlns:a16="http://schemas.microsoft.com/office/drawing/2014/main" id="{ABAE3227-F58B-D44E-9470-93B75CA9B8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1440"/>
              <a:ext cx="581" cy="468"/>
              <a:chOff x="720" y="960"/>
              <a:chExt cx="987" cy="795"/>
            </a:xfrm>
          </p:grpSpPr>
          <p:sp>
            <p:nvSpPr>
              <p:cNvPr id="40" name="Oval 34">
                <a:extLst>
                  <a:ext uri="{FF2B5EF4-FFF2-40B4-BE49-F238E27FC236}">
                    <a16:creationId xmlns:a16="http://schemas.microsoft.com/office/drawing/2014/main" id="{2A36E71E-F0D9-7B4F-98A1-5574E311B7C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758052">
                <a:off x="747" y="987"/>
                <a:ext cx="960" cy="768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41" name="Oval 35">
                <a:extLst>
                  <a:ext uri="{FF2B5EF4-FFF2-40B4-BE49-F238E27FC236}">
                    <a16:creationId xmlns:a16="http://schemas.microsoft.com/office/drawing/2014/main" id="{19EE1497-C592-4646-A4E5-07432BDC33C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758052">
                <a:off x="720" y="960"/>
                <a:ext cx="960" cy="768"/>
              </a:xfrm>
              <a:prstGeom prst="ellipse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42" name="Oval 36">
                <a:extLst>
                  <a:ext uri="{FF2B5EF4-FFF2-40B4-BE49-F238E27FC236}">
                    <a16:creationId xmlns:a16="http://schemas.microsoft.com/office/drawing/2014/main" id="{DE843B38-8840-3048-BE5F-9E38FFE70FA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16" y="1008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</p:grpSp>
        <p:sp>
          <p:nvSpPr>
            <p:cNvPr id="38" name="Text Box 37">
              <a:extLst>
                <a:ext uri="{FF2B5EF4-FFF2-40B4-BE49-F238E27FC236}">
                  <a16:creationId xmlns:a16="http://schemas.microsoft.com/office/drawing/2014/main" id="{A733D38B-6FF8-A247-A849-D8EE0B35475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20" y="1550"/>
              <a:ext cx="1553" cy="3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id-ID" sz="2400" b="1" dirty="0" err="1"/>
                <a:t>Konrak</a:t>
              </a:r>
              <a:r>
                <a:rPr lang="id-ID" sz="2400" b="1" dirty="0"/>
                <a:t> Penilaian</a:t>
              </a:r>
              <a:endParaRPr lang="en-US" sz="2400" b="1" dirty="0"/>
            </a:p>
          </p:txBody>
        </p:sp>
        <p:sp>
          <p:nvSpPr>
            <p:cNvPr id="39" name="Text Box 38">
              <a:extLst>
                <a:ext uri="{FF2B5EF4-FFF2-40B4-BE49-F238E27FC236}">
                  <a16:creationId xmlns:a16="http://schemas.microsoft.com/office/drawing/2014/main" id="{920C3299-6217-CD43-B4F6-293BE211E09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312" y="1475"/>
              <a:ext cx="305" cy="4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b="1" dirty="0"/>
                <a:t>5</a:t>
              </a:r>
              <a:r>
                <a:rPr lang="en-US" sz="3200" b="1" dirty="0">
                  <a:solidFill>
                    <a:schemeClr val="accent3"/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96512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DBA63-2059-6D4F-AB89-6D2DE3BEE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47AD2-6A95-0F41-A165-BB4EFDF0F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28736"/>
            <a:ext cx="8305800" cy="920144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b="1" dirty="0">
                <a:solidFill>
                  <a:srgbClr val="FF0000"/>
                </a:solidFill>
              </a:rPr>
              <a:t>LMS</a:t>
            </a:r>
          </a:p>
        </p:txBody>
      </p:sp>
      <p:pic>
        <p:nvPicPr>
          <p:cNvPr id="1026" name="Picture 2" descr="Prosedur Blended Learning dalam Pembelajaran">
            <a:extLst>
              <a:ext uri="{FF2B5EF4-FFF2-40B4-BE49-F238E27FC236}">
                <a16:creationId xmlns:a16="http://schemas.microsoft.com/office/drawing/2014/main" id="{9F0C8520-3C6B-6943-A6E4-346568191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43" y="2348879"/>
            <a:ext cx="8131497" cy="426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43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1FDA3-927B-734B-A3BA-5A8FBB3B6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Bentuk</a:t>
            </a:r>
            <a:r>
              <a:rPr lang="en-US" dirty="0"/>
              <a:t> dan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FB213-D7F1-A640-BD98-328617A26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Sysncronus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: </a:t>
            </a:r>
            <a:r>
              <a:rPr lang="en-US" dirty="0" err="1"/>
              <a:t>Ceramah</a:t>
            </a:r>
            <a:r>
              <a:rPr lang="en-US" dirty="0"/>
              <a:t>, </a:t>
            </a:r>
            <a:r>
              <a:rPr lang="en-US" dirty="0" err="1"/>
              <a:t>diskusi</a:t>
            </a:r>
            <a:r>
              <a:rPr lang="en-US" dirty="0"/>
              <a:t>, </a:t>
            </a:r>
            <a:r>
              <a:rPr lang="en-US" dirty="0" err="1"/>
              <a:t>presentasi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/</a:t>
            </a:r>
            <a:r>
              <a:rPr lang="en-US" dirty="0" err="1"/>
              <a:t>kelompok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Sysncronus</a:t>
            </a:r>
            <a:r>
              <a:rPr lang="en-US" dirty="0"/>
              <a:t> Virtual: </a:t>
            </a:r>
            <a:r>
              <a:rPr lang="en-US" dirty="0" err="1"/>
              <a:t>Konferensi</a:t>
            </a:r>
            <a:r>
              <a:rPr lang="en-US" dirty="0"/>
              <a:t> audio, </a:t>
            </a:r>
            <a:r>
              <a:rPr lang="en-US" dirty="0" err="1"/>
              <a:t>konferensi</a:t>
            </a:r>
            <a:r>
              <a:rPr lang="en-US" dirty="0"/>
              <a:t> video, </a:t>
            </a:r>
            <a:r>
              <a:rPr lang="en-US" dirty="0" err="1"/>
              <a:t>webminar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Asyncronus</a:t>
            </a:r>
            <a:r>
              <a:rPr lang="en-US" dirty="0"/>
              <a:t> </a:t>
            </a:r>
            <a:r>
              <a:rPr lang="en-US" dirty="0" err="1"/>
              <a:t>Mandiri</a:t>
            </a:r>
            <a:r>
              <a:rPr lang="en-US" dirty="0"/>
              <a:t>: </a:t>
            </a:r>
            <a:r>
              <a:rPr lang="en-US" dirty="0" err="1"/>
              <a:t>Membaca</a:t>
            </a:r>
            <a:r>
              <a:rPr lang="en-US" dirty="0"/>
              <a:t>, </a:t>
            </a:r>
            <a:r>
              <a:rPr lang="en-US" dirty="0" err="1"/>
              <a:t>menonton</a:t>
            </a:r>
            <a:r>
              <a:rPr lang="en-US" dirty="0"/>
              <a:t>, </a:t>
            </a:r>
            <a:r>
              <a:rPr lang="en-US" dirty="0" err="1"/>
              <a:t>mendengar</a:t>
            </a:r>
            <a:r>
              <a:rPr lang="en-US" dirty="0"/>
              <a:t>, </a:t>
            </a:r>
            <a:r>
              <a:rPr lang="en-US" dirty="0" err="1"/>
              <a:t>studi</a:t>
            </a:r>
            <a:r>
              <a:rPr lang="en-US" dirty="0"/>
              <a:t> online, </a:t>
            </a:r>
            <a:r>
              <a:rPr lang="en-US" dirty="0" err="1"/>
              <a:t>praktik</a:t>
            </a:r>
            <a:r>
              <a:rPr lang="en-US" dirty="0"/>
              <a:t>, Latihan, </a:t>
            </a:r>
            <a:r>
              <a:rPr lang="en-US" dirty="0" err="1"/>
              <a:t>tes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Asyncronus</a:t>
            </a:r>
            <a:r>
              <a:rPr lang="en-US" dirty="0"/>
              <a:t> </a:t>
            </a:r>
            <a:r>
              <a:rPr lang="en-US" dirty="0" err="1"/>
              <a:t>Kolaboratif</a:t>
            </a:r>
            <a:r>
              <a:rPr lang="en-US" dirty="0"/>
              <a:t>: Forum </a:t>
            </a:r>
            <a:r>
              <a:rPr lang="en-US" dirty="0" err="1"/>
              <a:t>diskusi</a:t>
            </a:r>
            <a:r>
              <a:rPr lang="en-US" dirty="0"/>
              <a:t>, </a:t>
            </a:r>
            <a:r>
              <a:rPr lang="en-US" dirty="0" err="1"/>
              <a:t>tugas</a:t>
            </a:r>
            <a:r>
              <a:rPr lang="en-US" dirty="0"/>
              <a:t> online, </a:t>
            </a:r>
            <a:r>
              <a:rPr lang="en-US" dirty="0" err="1"/>
              <a:t>publikasi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347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7CA87-C80E-F949-9A17-6F3B01E12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Pertemuan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A1A89-9DA5-4249-940E-390514BD8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Pembukaan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Presensi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Pretest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Penjelasan</a:t>
            </a:r>
            <a:r>
              <a:rPr lang="en-US" dirty="0"/>
              <a:t> </a:t>
            </a:r>
            <a:r>
              <a:rPr lang="en-US" dirty="0" err="1"/>
              <a:t>materi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Diskusi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Simpulan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Post test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Penutup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Tugas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24817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B7A6A-8969-7843-BD8D-5AB62FF68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Mahasiswa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21C8E-6B8D-DC42-B943-A7700A13D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28800"/>
            <a:ext cx="4983088" cy="410445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4400" dirty="0" err="1"/>
              <a:t>Tugas</a:t>
            </a:r>
            <a:r>
              <a:rPr lang="en-US" sz="4400" dirty="0"/>
              <a:t> </a:t>
            </a:r>
            <a:r>
              <a:rPr lang="en-US" sz="4400" dirty="0" err="1"/>
              <a:t>Mandiri</a:t>
            </a:r>
            <a:endParaRPr lang="en-US" sz="4400" dirty="0"/>
          </a:p>
          <a:p>
            <a:pPr marL="514350" indent="-514350">
              <a:buFont typeface="+mj-lt"/>
              <a:buAutoNum type="arabicPeriod"/>
            </a:pPr>
            <a:r>
              <a:rPr lang="en-US" sz="4400" dirty="0" err="1"/>
              <a:t>Tugas</a:t>
            </a:r>
            <a:r>
              <a:rPr lang="en-US" sz="4400" dirty="0"/>
              <a:t> </a:t>
            </a:r>
            <a:r>
              <a:rPr lang="en-US" sz="4400" dirty="0" err="1"/>
              <a:t>Kelompok</a:t>
            </a:r>
            <a:endParaRPr lang="en-US" sz="4400" dirty="0"/>
          </a:p>
        </p:txBody>
      </p:sp>
      <p:pic>
        <p:nvPicPr>
          <p:cNvPr id="5122" name="Picture 2" descr="Image result for wow">
            <a:extLst>
              <a:ext uri="{FF2B5EF4-FFF2-40B4-BE49-F238E27FC236}">
                <a16:creationId xmlns:a16="http://schemas.microsoft.com/office/drawing/2014/main" id="{C9E9778D-0483-EB47-B68D-5D7590D62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2708920"/>
            <a:ext cx="364118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3269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4FF83-FA9F-774B-B922-EF3C5F95D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Tata </a:t>
            </a:r>
            <a:r>
              <a:rPr lang="en-US" dirty="0" err="1"/>
              <a:t>Tertib</a:t>
            </a:r>
            <a:r>
              <a:rPr lang="en-US" dirty="0"/>
              <a:t> </a:t>
            </a:r>
            <a:r>
              <a:rPr lang="en-US" dirty="0" err="1"/>
              <a:t>Perkuliahan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62211-5863-4243-B897-A3667932C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28736"/>
            <a:ext cx="8305800" cy="5429264"/>
          </a:xfrm>
        </p:spPr>
        <p:txBody>
          <a:bodyPr/>
          <a:lstStyle/>
          <a:p>
            <a:pPr lvl="0"/>
            <a:r>
              <a:rPr lang="en-US" sz="1800" dirty="0" err="1"/>
              <a:t>Mahasiswa</a:t>
            </a:r>
            <a:r>
              <a:rPr lang="en-US" sz="1800" dirty="0"/>
              <a:t> </a:t>
            </a:r>
            <a:r>
              <a:rPr lang="en-US" sz="1800" dirty="0" err="1"/>
              <a:t>diwajibkan</a:t>
            </a:r>
            <a:r>
              <a:rPr lang="en-US" sz="1800" dirty="0"/>
              <a:t> </a:t>
            </a:r>
            <a:r>
              <a:rPr lang="en-US" sz="1800" dirty="0" err="1"/>
              <a:t>menggunakan</a:t>
            </a:r>
            <a:r>
              <a:rPr lang="en-US" sz="1800" dirty="0"/>
              <a:t> </a:t>
            </a:r>
            <a:r>
              <a:rPr lang="en-US" sz="1800" dirty="0" err="1"/>
              <a:t>pakaian</a:t>
            </a:r>
            <a:r>
              <a:rPr lang="en-US" sz="1800" dirty="0"/>
              <a:t> </a:t>
            </a:r>
            <a:r>
              <a:rPr lang="en-US" sz="1800" dirty="0" err="1"/>
              <a:t>sopan</a:t>
            </a:r>
            <a:r>
              <a:rPr lang="en-US" sz="1800" dirty="0"/>
              <a:t>, </a:t>
            </a:r>
            <a:r>
              <a:rPr lang="en-US" sz="1800" dirty="0" err="1"/>
              <a:t>rapi</a:t>
            </a:r>
            <a:r>
              <a:rPr lang="en-US" sz="1800" dirty="0"/>
              <a:t>, </a:t>
            </a:r>
            <a:r>
              <a:rPr lang="en-US" sz="1800" dirty="0" err="1"/>
              <a:t>berkerah</a:t>
            </a:r>
            <a:r>
              <a:rPr lang="en-US" sz="1800" dirty="0"/>
              <a:t>,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waktu</a:t>
            </a:r>
            <a:r>
              <a:rPr lang="en-US" sz="1800" dirty="0"/>
              <a:t> </a:t>
            </a:r>
            <a:r>
              <a:rPr lang="en-US" sz="1800" dirty="0" err="1"/>
              <a:t>mengikuti</a:t>
            </a:r>
            <a:r>
              <a:rPr lang="en-US" sz="1800" dirty="0"/>
              <a:t> </a:t>
            </a:r>
            <a:r>
              <a:rPr lang="en-US" sz="1800" dirty="0" err="1"/>
              <a:t>perkuliahan</a:t>
            </a:r>
            <a:r>
              <a:rPr lang="en-US" sz="1800" dirty="0"/>
              <a:t> di </a:t>
            </a:r>
            <a:r>
              <a:rPr lang="en-US" sz="1800" dirty="0" err="1"/>
              <a:t>kelas</a:t>
            </a:r>
            <a:r>
              <a:rPr lang="id-ID" sz="1800" dirty="0"/>
              <a:t>.</a:t>
            </a:r>
            <a:endParaRPr lang="en-ID" sz="1800" dirty="0"/>
          </a:p>
          <a:p>
            <a:pPr lvl="0"/>
            <a:r>
              <a:rPr lang="en-US" sz="1800" dirty="0" err="1"/>
              <a:t>Mahasiswa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diperkenankan</a:t>
            </a:r>
            <a:r>
              <a:rPr lang="en-US" sz="1800" dirty="0"/>
              <a:t> </a:t>
            </a:r>
            <a:r>
              <a:rPr lang="en-US" sz="1800" dirty="0" err="1"/>
              <a:t>memakai</a:t>
            </a:r>
            <a:r>
              <a:rPr lang="en-US" sz="1800" dirty="0"/>
              <a:t> sandal </a:t>
            </a:r>
            <a:r>
              <a:rPr lang="en-US" sz="1800" dirty="0" err="1"/>
              <a:t>waktu</a:t>
            </a:r>
            <a:r>
              <a:rPr lang="en-US" sz="1800" dirty="0"/>
              <a:t> </a:t>
            </a:r>
            <a:r>
              <a:rPr lang="en-US" sz="1800" dirty="0" err="1"/>
              <a:t>mengikuti</a:t>
            </a:r>
            <a:r>
              <a:rPr lang="en-US" sz="1800" dirty="0"/>
              <a:t> </a:t>
            </a:r>
            <a:r>
              <a:rPr lang="en-US" sz="1800" dirty="0" err="1"/>
              <a:t>perkuliahan</a:t>
            </a:r>
            <a:r>
              <a:rPr lang="en-US" sz="1800" dirty="0"/>
              <a:t>, </a:t>
            </a:r>
            <a:r>
              <a:rPr lang="en-US" sz="1800" dirty="0" err="1"/>
              <a:t>kecuali</a:t>
            </a:r>
            <a:r>
              <a:rPr lang="en-US" sz="1800" dirty="0"/>
              <a:t> </a:t>
            </a:r>
            <a:r>
              <a:rPr lang="en-US" sz="1800" dirty="0" err="1"/>
              <a:t>alasan</a:t>
            </a:r>
            <a:r>
              <a:rPr lang="en-US" sz="1800" dirty="0"/>
              <a:t> </a:t>
            </a:r>
            <a:r>
              <a:rPr lang="en-US" sz="1800" dirty="0" err="1"/>
              <a:t>tertentu</a:t>
            </a:r>
            <a:r>
              <a:rPr lang="en-US" sz="1800" dirty="0"/>
              <a:t> (</a:t>
            </a:r>
            <a:r>
              <a:rPr lang="en-US" sz="1800" dirty="0" err="1"/>
              <a:t>sakit</a:t>
            </a:r>
            <a:r>
              <a:rPr lang="en-US" sz="1800" dirty="0"/>
              <a:t>, </a:t>
            </a:r>
            <a:r>
              <a:rPr lang="en-US" sz="1800" dirty="0" err="1"/>
              <a:t>habis</a:t>
            </a:r>
            <a:r>
              <a:rPr lang="en-US" sz="1800" dirty="0"/>
              <a:t> </a:t>
            </a:r>
            <a:r>
              <a:rPr lang="en-US" sz="1800" dirty="0" err="1"/>
              <a:t>kecelakaan</a:t>
            </a:r>
            <a:r>
              <a:rPr lang="en-US" sz="1800" dirty="0"/>
              <a:t>)</a:t>
            </a:r>
            <a:r>
              <a:rPr lang="id-ID" sz="1800" dirty="0"/>
              <a:t>.</a:t>
            </a:r>
            <a:endParaRPr lang="en-ID" sz="1800" dirty="0"/>
          </a:p>
          <a:p>
            <a:pPr lvl="0"/>
            <a:r>
              <a:rPr lang="en-US" sz="1800" dirty="0" err="1"/>
              <a:t>Perkulian</a:t>
            </a:r>
            <a:r>
              <a:rPr lang="en-US" sz="1800" dirty="0"/>
              <a:t> </a:t>
            </a:r>
            <a:r>
              <a:rPr lang="en-US" sz="1800" dirty="0" err="1"/>
              <a:t>menggunakan</a:t>
            </a:r>
            <a:r>
              <a:rPr lang="en-US" sz="1800" dirty="0"/>
              <a:t> media </a:t>
            </a:r>
            <a:r>
              <a:rPr lang="en-US" sz="1800" dirty="0" err="1"/>
              <a:t>lms.unisnu.ac.id</a:t>
            </a:r>
            <a:r>
              <a:rPr lang="id-ID" sz="1800" dirty="0"/>
              <a:t>.</a:t>
            </a:r>
            <a:endParaRPr lang="en-ID" sz="1800" dirty="0"/>
          </a:p>
          <a:p>
            <a:pPr lvl="0"/>
            <a:r>
              <a:rPr lang="en-US" sz="1800" dirty="0" err="1"/>
              <a:t>Keterlambatan</a:t>
            </a:r>
            <a:r>
              <a:rPr lang="en-US" sz="1800" dirty="0"/>
              <a:t> </a:t>
            </a:r>
            <a:r>
              <a:rPr lang="en-US" sz="1800" dirty="0" err="1"/>
              <a:t>masuk</a:t>
            </a:r>
            <a:r>
              <a:rPr lang="en-US" sz="1800" dirty="0"/>
              <a:t> di </a:t>
            </a:r>
            <a:r>
              <a:rPr lang="en-US" sz="1800" dirty="0" err="1"/>
              <a:t>kelas</a:t>
            </a:r>
            <a:r>
              <a:rPr lang="en-US" sz="1800" dirty="0"/>
              <a:t> </a:t>
            </a:r>
            <a:r>
              <a:rPr lang="en-US" sz="1800" dirty="0" err="1"/>
              <a:t>hanya</a:t>
            </a:r>
            <a:r>
              <a:rPr lang="en-US" sz="1800" dirty="0"/>
              <a:t> </a:t>
            </a:r>
            <a:r>
              <a:rPr lang="en-US" sz="1800" dirty="0" err="1"/>
              <a:t>diijinkan</a:t>
            </a:r>
            <a:r>
              <a:rPr lang="en-US" sz="1800" dirty="0"/>
              <a:t> </a:t>
            </a:r>
            <a:r>
              <a:rPr lang="en-US" sz="1800" dirty="0" err="1"/>
              <a:t>maksimal</a:t>
            </a:r>
            <a:r>
              <a:rPr lang="en-US" sz="1800" dirty="0"/>
              <a:t> 15 </a:t>
            </a:r>
            <a:r>
              <a:rPr lang="en-US" sz="1800" dirty="0" err="1"/>
              <a:t>menit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jadwal</a:t>
            </a:r>
            <a:r>
              <a:rPr lang="en-US" sz="1800" dirty="0"/>
              <a:t>. </a:t>
            </a:r>
            <a:r>
              <a:rPr lang="en-US" sz="1800" dirty="0" err="1"/>
              <a:t>Lewat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batas</a:t>
            </a:r>
            <a:r>
              <a:rPr lang="en-US" sz="1800" dirty="0"/>
              <a:t> </a:t>
            </a:r>
            <a:r>
              <a:rPr lang="en-US" sz="1800" dirty="0" err="1"/>
              <a:t>tersebut</a:t>
            </a:r>
            <a:r>
              <a:rPr lang="en-US" sz="1800" dirty="0"/>
              <a:t> </a:t>
            </a:r>
            <a:r>
              <a:rPr lang="en-US" sz="1800" dirty="0" err="1"/>
              <a:t>mahasiswa</a:t>
            </a:r>
            <a:r>
              <a:rPr lang="en-US" sz="1800" dirty="0"/>
              <a:t> </a:t>
            </a:r>
            <a:r>
              <a:rPr lang="en-US" sz="1800" dirty="0" err="1"/>
              <a:t>boleh</a:t>
            </a:r>
            <a:r>
              <a:rPr lang="en-US" sz="1800" dirty="0"/>
              <a:t> </a:t>
            </a:r>
            <a:r>
              <a:rPr lang="en-US" sz="1800" dirty="0" err="1"/>
              <a:t>masuk</a:t>
            </a:r>
            <a:r>
              <a:rPr lang="en-US" sz="1800" dirty="0"/>
              <a:t> </a:t>
            </a:r>
            <a:r>
              <a:rPr lang="en-US" sz="1800" dirty="0" err="1"/>
              <a:t>tapi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diperkenankan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id-ID" sz="1800" dirty="0"/>
              <a:t>presensi</a:t>
            </a:r>
            <a:r>
              <a:rPr lang="en-US" sz="1800" dirty="0"/>
              <a:t>.</a:t>
            </a:r>
            <a:endParaRPr lang="en-ID" sz="1800" dirty="0"/>
          </a:p>
          <a:p>
            <a:pPr lvl="0"/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diperkenankan</a:t>
            </a:r>
            <a:r>
              <a:rPr lang="en-US" sz="1800" dirty="0"/>
              <a:t> </a:t>
            </a:r>
            <a:r>
              <a:rPr lang="en-US" sz="1800" dirty="0" err="1"/>
              <a:t>melakukan</a:t>
            </a:r>
            <a:r>
              <a:rPr lang="en-US" sz="1800" dirty="0"/>
              <a:t> </a:t>
            </a:r>
            <a:r>
              <a:rPr lang="en-US" sz="1800" dirty="0" err="1"/>
              <a:t>keributan</a:t>
            </a:r>
            <a:r>
              <a:rPr lang="en-US" sz="1800" dirty="0"/>
              <a:t> di </a:t>
            </a:r>
            <a:r>
              <a:rPr lang="en-US" sz="1800" dirty="0" err="1"/>
              <a:t>kelas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bentuk</a:t>
            </a:r>
            <a:r>
              <a:rPr lang="en-US" sz="1800" dirty="0"/>
              <a:t> </a:t>
            </a:r>
            <a:r>
              <a:rPr lang="en-US" sz="1800" dirty="0" err="1"/>
              <a:t>apapun</a:t>
            </a:r>
            <a:r>
              <a:rPr lang="en-US" sz="1800" dirty="0"/>
              <a:t> </a:t>
            </a:r>
            <a:r>
              <a:rPr lang="en-US" sz="1800" dirty="0" err="1"/>
              <a:t>selama</a:t>
            </a:r>
            <a:r>
              <a:rPr lang="en-US" sz="1800" dirty="0"/>
              <a:t> </a:t>
            </a:r>
            <a:r>
              <a:rPr lang="en-US" sz="1800" dirty="0" err="1"/>
              <a:t>perkuliahan</a:t>
            </a:r>
            <a:r>
              <a:rPr lang="en-US" sz="1800" dirty="0"/>
              <a:t> </a:t>
            </a:r>
            <a:r>
              <a:rPr lang="en-US" sz="1800" dirty="0" err="1"/>
              <a:t>berlangsung</a:t>
            </a:r>
            <a:r>
              <a:rPr lang="en-US" sz="1800" dirty="0"/>
              <a:t>, </a:t>
            </a:r>
            <a:r>
              <a:rPr lang="en-US" sz="1800" dirty="0" err="1"/>
              <a:t>kecuali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saat</a:t>
            </a:r>
            <a:r>
              <a:rPr lang="en-US" sz="1800" dirty="0"/>
              <a:t> </a:t>
            </a:r>
            <a:r>
              <a:rPr lang="en-US" sz="1800" dirty="0" err="1"/>
              <a:t>diskusi</a:t>
            </a:r>
            <a:r>
              <a:rPr lang="en-US" sz="1800" dirty="0"/>
              <a:t>.</a:t>
            </a:r>
            <a:endParaRPr lang="en-ID" sz="1800" dirty="0"/>
          </a:p>
          <a:p>
            <a:pPr lvl="0"/>
            <a:r>
              <a:rPr lang="en-US" sz="1800" dirty="0" err="1"/>
              <a:t>Mahasiswa</a:t>
            </a:r>
            <a:r>
              <a:rPr lang="en-US" sz="1800" dirty="0"/>
              <a:t> </a:t>
            </a:r>
            <a:r>
              <a:rPr lang="en-US" sz="1800" dirty="0" err="1"/>
              <a:t>waj</a:t>
            </a:r>
            <a:r>
              <a:rPr lang="id-ID" sz="1800" dirty="0"/>
              <a:t>i</a:t>
            </a:r>
            <a:r>
              <a:rPr lang="en-US" sz="1800" dirty="0"/>
              <a:t>b </a:t>
            </a:r>
            <a:r>
              <a:rPr lang="en-US" sz="1800" dirty="0" err="1"/>
              <a:t>hadir</a:t>
            </a:r>
            <a:r>
              <a:rPr lang="en-US" sz="1800" dirty="0"/>
              <a:t> minimal 75%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id-ID" sz="1800" dirty="0"/>
              <a:t>jadwal </a:t>
            </a:r>
            <a:r>
              <a:rPr lang="en-US" sz="1800" dirty="0" err="1"/>
              <a:t>tatap</a:t>
            </a:r>
            <a:r>
              <a:rPr lang="en-US" sz="1800" dirty="0"/>
              <a:t> </a:t>
            </a:r>
            <a:r>
              <a:rPr lang="en-US" sz="1800" dirty="0" err="1"/>
              <a:t>muka</a:t>
            </a:r>
            <a:r>
              <a:rPr lang="id-ID" sz="1800" dirty="0"/>
              <a:t>.</a:t>
            </a:r>
            <a:endParaRPr lang="en-ID" sz="1800" dirty="0"/>
          </a:p>
          <a:p>
            <a:pPr lvl="0"/>
            <a:r>
              <a:rPr lang="id-ID" sz="1800" dirty="0"/>
              <a:t>Sebelum mengikuti perkuliahan, mahasiswa wajib membaca materi kuliah sesuai jadwal perkuliahan.</a:t>
            </a:r>
            <a:endParaRPr lang="en-ID" sz="1800" dirty="0"/>
          </a:p>
          <a:p>
            <a:pPr lvl="0"/>
            <a:r>
              <a:rPr lang="id-ID" sz="1800" dirty="0"/>
              <a:t>Tugas harus disetor sesuai waktu yang disepakati. Keterlambatan akan berakibat hilangnya hak nilai tugas.</a:t>
            </a:r>
            <a:endParaRPr lang="en-ID" sz="1800" dirty="0"/>
          </a:p>
          <a:p>
            <a:pPr lvl="0"/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ada</a:t>
            </a:r>
            <a:r>
              <a:rPr lang="en-US" sz="1800" dirty="0"/>
              <a:t> </a:t>
            </a:r>
            <a:r>
              <a:rPr lang="en-US" sz="1800" dirty="0" err="1"/>
              <a:t>ujian</a:t>
            </a:r>
            <a:r>
              <a:rPr lang="en-US" sz="1800" dirty="0"/>
              <a:t> </a:t>
            </a:r>
            <a:r>
              <a:rPr lang="en-US" sz="1800" dirty="0" err="1"/>
              <a:t>susulan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UTS </a:t>
            </a:r>
            <a:r>
              <a:rPr lang="en-US" sz="1800" dirty="0" err="1"/>
              <a:t>dan</a:t>
            </a:r>
            <a:r>
              <a:rPr lang="en-US" sz="1800" dirty="0"/>
              <a:t> UAS, </a:t>
            </a:r>
            <a:r>
              <a:rPr lang="en-US" sz="1800" dirty="0" err="1"/>
              <a:t>kecuali</a:t>
            </a:r>
            <a:r>
              <a:rPr lang="en-US" sz="1800" dirty="0"/>
              <a:t> </a:t>
            </a:r>
            <a:r>
              <a:rPr lang="id-ID" sz="1800" dirty="0"/>
              <a:t>ada surat keterangan dari Fakultas/ Panitia Ujian</a:t>
            </a:r>
            <a:r>
              <a:rPr lang="en-US" sz="1800" dirty="0"/>
              <a:t>.</a:t>
            </a:r>
            <a:endParaRPr lang="en-ID" sz="1800" dirty="0"/>
          </a:p>
          <a:p>
            <a:r>
              <a:rPr lang="en-US" sz="1800" dirty="0" err="1"/>
              <a:t>Protes</a:t>
            </a:r>
            <a:r>
              <a:rPr lang="en-US" sz="1800" dirty="0"/>
              <a:t> </a:t>
            </a:r>
            <a:r>
              <a:rPr lang="en-US" sz="1800" dirty="0" err="1"/>
              <a:t>nilai</a:t>
            </a:r>
            <a:r>
              <a:rPr lang="en-US" sz="1800" dirty="0"/>
              <a:t> </a:t>
            </a:r>
            <a:r>
              <a:rPr lang="en-US" sz="1800" dirty="0" err="1"/>
              <a:t>dilayani</a:t>
            </a:r>
            <a:r>
              <a:rPr lang="en-US" sz="1800" dirty="0"/>
              <a:t> paling lama 1 </a:t>
            </a:r>
            <a:r>
              <a:rPr lang="en-US" sz="1800" dirty="0" err="1"/>
              <a:t>minggu</a:t>
            </a:r>
            <a:r>
              <a:rPr lang="en-US" sz="1800" dirty="0"/>
              <a:t> </a:t>
            </a:r>
            <a:r>
              <a:rPr lang="en-US" sz="1800" dirty="0" err="1"/>
              <a:t>setelah</a:t>
            </a:r>
            <a:r>
              <a:rPr lang="en-US" sz="1800" dirty="0"/>
              <a:t> </a:t>
            </a:r>
            <a:r>
              <a:rPr lang="en-US" sz="1800" dirty="0" err="1"/>
              <a:t>nilai</a:t>
            </a:r>
            <a:r>
              <a:rPr lang="en-US" sz="1800" dirty="0"/>
              <a:t> </a:t>
            </a:r>
            <a:r>
              <a:rPr lang="en-US" sz="1800" dirty="0" err="1"/>
              <a:t>keluar</a:t>
            </a:r>
            <a:r>
              <a:rPr lang="en-US" sz="1800" dirty="0"/>
              <a:t>.</a:t>
            </a:r>
            <a:r>
              <a:rPr lang="en-ID" sz="1800" dirty="0"/>
              <a:t>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25616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F233A-C8A7-7445-8EC2-402F5EAFC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Penilaian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9428C-B77E-9C45-AF25-B1BDF91C6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Presensi</a:t>
            </a:r>
            <a:r>
              <a:rPr lang="en-US" dirty="0"/>
              <a:t> 		: 14%</a:t>
            </a:r>
          </a:p>
          <a:p>
            <a:r>
              <a:rPr lang="en-US" dirty="0"/>
              <a:t>Pretest 		: 7%</a:t>
            </a:r>
          </a:p>
          <a:p>
            <a:r>
              <a:rPr lang="en-US" dirty="0" err="1"/>
              <a:t>Postest</a:t>
            </a:r>
            <a:r>
              <a:rPr lang="en-US" dirty="0"/>
              <a:t> 		: 14%</a:t>
            </a:r>
          </a:p>
          <a:p>
            <a:r>
              <a:rPr lang="en-US" dirty="0" err="1"/>
              <a:t>Keaktivan</a:t>
            </a:r>
            <a:r>
              <a:rPr lang="en-US" dirty="0"/>
              <a:t> 		: 10%</a:t>
            </a:r>
          </a:p>
          <a:p>
            <a:r>
              <a:rPr lang="en-US" dirty="0" err="1"/>
              <a:t>Tugas</a:t>
            </a:r>
            <a:r>
              <a:rPr lang="en-US" dirty="0"/>
              <a:t> 		: 15% </a:t>
            </a:r>
          </a:p>
          <a:p>
            <a:r>
              <a:rPr lang="en-US" dirty="0"/>
              <a:t>UTS 		: 20%</a:t>
            </a:r>
          </a:p>
          <a:p>
            <a:r>
              <a:rPr lang="en-US" dirty="0"/>
              <a:t>UAS 		: 20%</a:t>
            </a:r>
          </a:p>
          <a:p>
            <a:r>
              <a:rPr lang="en-US" dirty="0"/>
              <a:t>Total			: 100%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6150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F437E-D20D-0543-961F-4616C3482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Penilaian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DFD91D1-AB92-C842-AF43-A30A86AFE5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8761968"/>
              </p:ext>
            </p:extLst>
          </p:nvPr>
        </p:nvGraphicFramePr>
        <p:xfrm>
          <a:off x="1691680" y="1556792"/>
          <a:ext cx="5544616" cy="45984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2236">
                  <a:extLst>
                    <a:ext uri="{9D8B030D-6E8A-4147-A177-3AD203B41FA5}">
                      <a16:colId xmlns:a16="http://schemas.microsoft.com/office/drawing/2014/main" val="2180258297"/>
                    </a:ext>
                  </a:extLst>
                </a:gridCol>
                <a:gridCol w="1847801">
                  <a:extLst>
                    <a:ext uri="{9D8B030D-6E8A-4147-A177-3AD203B41FA5}">
                      <a16:colId xmlns:a16="http://schemas.microsoft.com/office/drawing/2014/main" val="3207565017"/>
                    </a:ext>
                  </a:extLst>
                </a:gridCol>
                <a:gridCol w="2234579">
                  <a:extLst>
                    <a:ext uri="{9D8B030D-6E8A-4147-A177-3AD203B41FA5}">
                      <a16:colId xmlns:a16="http://schemas.microsoft.com/office/drawing/2014/main" val="119147004"/>
                    </a:ext>
                  </a:extLst>
                </a:gridCol>
              </a:tblGrid>
              <a:tr h="559459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</a:rPr>
                        <a:t>Nilai</a:t>
                      </a:r>
                      <a:endParaRPr lang="en-ID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Bobot</a:t>
                      </a:r>
                      <a:endParaRPr lang="en-ID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Rentang</a:t>
                      </a:r>
                      <a:endParaRPr lang="en-ID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6262361"/>
                  </a:ext>
                </a:extLst>
              </a:tr>
              <a:tr h="559459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A</a:t>
                      </a:r>
                      <a:endParaRPr lang="en-ID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4</a:t>
                      </a:r>
                      <a:endParaRPr lang="en-ID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80 – 100 </a:t>
                      </a:r>
                      <a:endParaRPr lang="en-ID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7177204"/>
                  </a:ext>
                </a:extLst>
              </a:tr>
              <a:tr h="47794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AB</a:t>
                      </a:r>
                      <a:endParaRPr lang="en-ID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3,5</a:t>
                      </a:r>
                      <a:endParaRPr lang="en-ID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75 – 79</a:t>
                      </a:r>
                      <a:endParaRPr lang="en-ID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0796571"/>
                  </a:ext>
                </a:extLst>
              </a:tr>
              <a:tr h="47794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B</a:t>
                      </a:r>
                      <a:endParaRPr lang="en-ID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3</a:t>
                      </a:r>
                      <a:endParaRPr lang="en-ID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70 – 74</a:t>
                      </a:r>
                      <a:endParaRPr lang="en-ID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7145329"/>
                  </a:ext>
                </a:extLst>
              </a:tr>
              <a:tr h="47794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BC</a:t>
                      </a:r>
                      <a:endParaRPr lang="en-ID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2,5</a:t>
                      </a:r>
                      <a:endParaRPr lang="en-ID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65 – 69</a:t>
                      </a:r>
                      <a:endParaRPr lang="en-ID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1756362"/>
                  </a:ext>
                </a:extLst>
              </a:tr>
              <a:tr h="47794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C</a:t>
                      </a:r>
                      <a:endParaRPr lang="en-ID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2</a:t>
                      </a:r>
                      <a:endParaRPr lang="en-ID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60 – 64</a:t>
                      </a:r>
                      <a:endParaRPr lang="en-ID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7876264"/>
                  </a:ext>
                </a:extLst>
              </a:tr>
              <a:tr h="47794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CD</a:t>
                      </a:r>
                      <a:endParaRPr lang="en-ID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1,5</a:t>
                      </a:r>
                      <a:endParaRPr lang="en-ID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55 – 59</a:t>
                      </a:r>
                      <a:endParaRPr lang="en-ID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6404165"/>
                  </a:ext>
                </a:extLst>
              </a:tr>
              <a:tr h="47794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D</a:t>
                      </a:r>
                      <a:endParaRPr lang="en-ID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1</a:t>
                      </a:r>
                      <a:endParaRPr lang="en-ID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50 – 54</a:t>
                      </a:r>
                      <a:endParaRPr lang="en-ID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6653121"/>
                  </a:ext>
                </a:extLst>
              </a:tr>
              <a:tr h="47794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E</a:t>
                      </a:r>
                      <a:endParaRPr lang="en-ID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0</a:t>
                      </a:r>
                      <a:endParaRPr lang="en-ID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0 – 49</a:t>
                      </a:r>
                      <a:endParaRPr lang="en-ID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5082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67067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Oval 4"/>
          <p:cNvSpPr>
            <a:spLocks noChangeArrowheads="1"/>
          </p:cNvSpPr>
          <p:nvPr/>
        </p:nvSpPr>
        <p:spPr bwMode="auto">
          <a:xfrm>
            <a:off x="1214438" y="2571744"/>
            <a:ext cx="7143776" cy="11430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r>
              <a:rPr lang="en-US" sz="3600" b="1" dirty="0">
                <a:latin typeface="Copperplate Gothic Bold" pitchFamily="34" charset="0"/>
              </a:rPr>
              <a:t>TERIMA KASIH</a:t>
            </a:r>
            <a:endParaRPr lang="id-ID" sz="3600" b="1" dirty="0">
              <a:latin typeface="Copperplate Gothic Bold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91A68-9114-3343-9666-7965DBE2C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Metodologi</a:t>
            </a:r>
            <a:r>
              <a:rPr lang="en-US" dirty="0"/>
              <a:t> Auditing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912B1-A434-1842-BFFB-6B2950D38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err="1"/>
              <a:t>Hubungan</a:t>
            </a:r>
            <a:r>
              <a:rPr lang="en-US" sz="4000" dirty="0"/>
              <a:t> </a:t>
            </a:r>
            <a:r>
              <a:rPr lang="en-US" sz="4000" dirty="0" err="1"/>
              <a:t>antara</a:t>
            </a:r>
            <a:r>
              <a:rPr lang="en-US" sz="4000" dirty="0"/>
              <a:t> strategi audit </a:t>
            </a:r>
            <a:r>
              <a:rPr lang="en-US" sz="4000" dirty="0" err="1"/>
              <a:t>awal</a:t>
            </a:r>
            <a:r>
              <a:rPr lang="en-US" sz="4000" dirty="0"/>
              <a:t> dan </a:t>
            </a:r>
            <a:r>
              <a:rPr lang="en-US" sz="4000" dirty="0" err="1"/>
              <a:t>siklus</a:t>
            </a:r>
            <a:r>
              <a:rPr lang="en-US" sz="4000" dirty="0"/>
              <a:t> </a:t>
            </a:r>
            <a:r>
              <a:rPr lang="en-US" sz="4000" dirty="0" err="1"/>
              <a:t>transaksi</a:t>
            </a:r>
            <a:endParaRPr lang="en-US" sz="4000" dirty="0"/>
          </a:p>
          <a:p>
            <a:r>
              <a:rPr lang="en-US" sz="4000" dirty="0" err="1"/>
              <a:t>Penyusunan</a:t>
            </a:r>
            <a:r>
              <a:rPr lang="en-US" sz="4000" dirty="0"/>
              <a:t> program audit </a:t>
            </a:r>
            <a:r>
              <a:rPr lang="en-US" sz="4000" dirty="0" err="1"/>
              <a:t>untuk</a:t>
            </a:r>
            <a:r>
              <a:rPr lang="en-US" sz="4000" dirty="0"/>
              <a:t> </a:t>
            </a:r>
            <a:r>
              <a:rPr lang="en-US" sz="4000" dirty="0" err="1"/>
              <a:t>pengujian</a:t>
            </a:r>
            <a:r>
              <a:rPr lang="en-US" sz="4000" dirty="0"/>
              <a:t> </a:t>
            </a:r>
            <a:r>
              <a:rPr lang="en-US" sz="4000" dirty="0" err="1"/>
              <a:t>pengendalian</a:t>
            </a:r>
            <a:endParaRPr lang="en-US" sz="4000" dirty="0"/>
          </a:p>
          <a:p>
            <a:r>
              <a:rPr lang="en-US" sz="4000" dirty="0"/>
              <a:t>Model </a:t>
            </a:r>
            <a:r>
              <a:rPr lang="en-US" sz="4000" dirty="0" err="1"/>
              <a:t>belajar</a:t>
            </a:r>
            <a:r>
              <a:rPr lang="en-US" sz="4000" dirty="0"/>
              <a:t> </a:t>
            </a:r>
            <a:r>
              <a:rPr lang="en-US" sz="4000" dirty="0" err="1"/>
              <a:t>mengajar</a:t>
            </a:r>
            <a:r>
              <a:rPr lang="en-US" sz="4000" dirty="0"/>
              <a:t> </a:t>
            </a:r>
            <a:r>
              <a:rPr lang="en-US" sz="4000" dirty="0" err="1"/>
              <a:t>perancangan</a:t>
            </a:r>
            <a:r>
              <a:rPr lang="en-US" sz="4000" dirty="0"/>
              <a:t> program </a:t>
            </a:r>
            <a:r>
              <a:rPr lang="en-US" sz="4000" dirty="0" err="1"/>
              <a:t>pengujian</a:t>
            </a:r>
            <a:r>
              <a:rPr lang="en-US" sz="4000" dirty="0"/>
              <a:t> </a:t>
            </a:r>
            <a:r>
              <a:rPr lang="en-US" sz="4000" dirty="0" err="1"/>
              <a:t>subtantif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643600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16004-3C2E-504B-8D34-78E671FA9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Siklus</a:t>
            </a:r>
            <a:r>
              <a:rPr lang="en-US" sz="2400" dirty="0"/>
              <a:t> </a:t>
            </a:r>
            <a:r>
              <a:rPr lang="en-US" sz="2400" dirty="0" err="1"/>
              <a:t>transaksi</a:t>
            </a:r>
            <a:r>
              <a:rPr lang="en-US" sz="2400" dirty="0"/>
              <a:t> dan </a:t>
            </a:r>
            <a:r>
              <a:rPr lang="en-US" sz="2400" dirty="0" err="1"/>
              <a:t>Golongan</a:t>
            </a:r>
            <a:r>
              <a:rPr lang="en-US" sz="2400" dirty="0"/>
              <a:t> </a:t>
            </a:r>
            <a:r>
              <a:rPr lang="en-US" sz="2400" dirty="0" err="1"/>
              <a:t>Transaksi</a:t>
            </a:r>
            <a:r>
              <a:rPr lang="en-US" sz="2400" dirty="0"/>
              <a:t> yang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didalamnya</a:t>
            </a:r>
            <a:endParaRPr lang="en-US" sz="24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FB383A7-4D17-A04C-ADB6-3712FDDA54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5310736"/>
              </p:ext>
            </p:extLst>
          </p:nvPr>
        </p:nvGraphicFramePr>
        <p:xfrm>
          <a:off x="381000" y="1428750"/>
          <a:ext cx="8305800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6824">
                  <a:extLst>
                    <a:ext uri="{9D8B030D-6E8A-4147-A177-3AD203B41FA5}">
                      <a16:colId xmlns:a16="http://schemas.microsoft.com/office/drawing/2014/main" val="3490852204"/>
                    </a:ext>
                  </a:extLst>
                </a:gridCol>
                <a:gridCol w="5698976">
                  <a:extLst>
                    <a:ext uri="{9D8B030D-6E8A-4147-A177-3AD203B41FA5}">
                      <a16:colId xmlns:a16="http://schemas.microsoft.com/office/drawing/2014/main" val="37893224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err="1"/>
                        <a:t>Siklus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Transaksi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Golongan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Transaksi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55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/>
                        <a:t>Pendapatan</a:t>
                      </a:r>
                      <a:r>
                        <a:rPr lang="en-US" sz="28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Penjualan</a:t>
                      </a:r>
                      <a:r>
                        <a:rPr lang="en-US" sz="2800" dirty="0"/>
                        <a:t>, </a:t>
                      </a:r>
                      <a:r>
                        <a:rPr lang="en-US" sz="2800" dirty="0" err="1"/>
                        <a:t>penerimaan</a:t>
                      </a:r>
                      <a:r>
                        <a:rPr lang="en-US" sz="2800" dirty="0"/>
                        <a:t> kas, adjustment </a:t>
                      </a:r>
                      <a:r>
                        <a:rPr lang="en-US" sz="2800" dirty="0" err="1"/>
                        <a:t>penjualan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256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/>
                        <a:t>Pengeluaran</a:t>
                      </a:r>
                      <a:r>
                        <a:rPr lang="en-US" sz="28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Pembelian</a:t>
                      </a:r>
                      <a:r>
                        <a:rPr lang="en-US" sz="2800" dirty="0"/>
                        <a:t> dan </a:t>
                      </a:r>
                      <a:r>
                        <a:rPr lang="en-US" sz="2800" dirty="0" err="1"/>
                        <a:t>pengeluaran</a:t>
                      </a:r>
                      <a:r>
                        <a:rPr lang="en-US" sz="2800" dirty="0"/>
                        <a:t> kas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2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/>
                        <a:t>Produksi</a:t>
                      </a:r>
                      <a:r>
                        <a:rPr lang="en-US" sz="28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Biaya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produksi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130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Jasa </a:t>
                      </a:r>
                      <a:r>
                        <a:rPr lang="en-US" sz="2800" dirty="0" err="1"/>
                        <a:t>personel</a:t>
                      </a:r>
                      <a:r>
                        <a:rPr lang="en-US" sz="28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Gaji</a:t>
                      </a:r>
                      <a:r>
                        <a:rPr lang="en-US" sz="2800" dirty="0"/>
                        <a:t> dan </a:t>
                      </a:r>
                      <a:r>
                        <a:rPr lang="en-US" sz="2800" dirty="0" err="1"/>
                        <a:t>Upah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855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/>
                        <a:t>Investasi</a:t>
                      </a:r>
                      <a:r>
                        <a:rPr lang="en-US" sz="28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Investasi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sementara</a:t>
                      </a:r>
                      <a:r>
                        <a:rPr lang="en-US" sz="2800" dirty="0"/>
                        <a:t> dan </a:t>
                      </a:r>
                      <a:r>
                        <a:rPr lang="en-US" sz="2800" dirty="0" err="1"/>
                        <a:t>investasi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jangka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panjang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175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/>
                        <a:t>Pembelanjaan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Utang </a:t>
                      </a:r>
                      <a:r>
                        <a:rPr lang="en-US" sz="2800" dirty="0" err="1"/>
                        <a:t>jangka</a:t>
                      </a:r>
                      <a:r>
                        <a:rPr lang="en-US" sz="2800" dirty="0"/>
                        <a:t> Panjang dan </a:t>
                      </a:r>
                      <a:r>
                        <a:rPr lang="en-US" sz="2800" dirty="0" err="1"/>
                        <a:t>ekuitas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pemegang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saham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407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6707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436545"/>
            <a:ext cx="7427168" cy="56356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TENTANG SAYA …….</a:t>
            </a:r>
          </a:p>
        </p:txBody>
      </p:sp>
      <p:pic>
        <p:nvPicPr>
          <p:cNvPr id="1026" name="Picture 2" descr="J:\sosialisasi\11578818-3d-human-charcter-holding-red-question-mark-3d-render-isolated-on-whit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96331" y="1825625"/>
            <a:ext cx="4351338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61379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16004-3C2E-504B-8D34-78E671FA9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260649"/>
            <a:ext cx="7427168" cy="739460"/>
          </a:xfrm>
        </p:spPr>
        <p:txBody>
          <a:bodyPr/>
          <a:lstStyle/>
          <a:p>
            <a:r>
              <a:rPr lang="en-US" sz="2400" dirty="0" err="1"/>
              <a:t>Siklus</a:t>
            </a:r>
            <a:r>
              <a:rPr lang="en-US" sz="2400" dirty="0"/>
              <a:t> </a:t>
            </a:r>
            <a:r>
              <a:rPr lang="en-US" sz="2400" dirty="0" err="1"/>
              <a:t>transaksi</a:t>
            </a:r>
            <a:r>
              <a:rPr lang="en-US" sz="2400" dirty="0"/>
              <a:t> dan </a:t>
            </a:r>
            <a:r>
              <a:rPr lang="en-US" sz="2400" dirty="0" err="1"/>
              <a:t>Golongan</a:t>
            </a:r>
            <a:r>
              <a:rPr lang="en-US" sz="2400" dirty="0"/>
              <a:t> </a:t>
            </a:r>
            <a:r>
              <a:rPr lang="en-US" sz="2400" dirty="0" err="1"/>
              <a:t>Transaksi</a:t>
            </a:r>
            <a:r>
              <a:rPr lang="en-US" sz="2400" dirty="0"/>
              <a:t>, </a:t>
            </a:r>
            <a:r>
              <a:rPr lang="en-US" sz="2400" dirty="0" err="1"/>
              <a:t>akun</a:t>
            </a:r>
            <a:r>
              <a:rPr lang="en-US" sz="2400" dirty="0"/>
              <a:t> yang </a:t>
            </a:r>
            <a:r>
              <a:rPr lang="en-US" sz="2400" dirty="0" err="1"/>
              <a:t>bersangkutan</a:t>
            </a:r>
            <a:endParaRPr lang="en-US" sz="24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FB383A7-4D17-A04C-ADB6-3712FDDA54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3610944"/>
              </p:ext>
            </p:extLst>
          </p:nvPr>
        </p:nvGraphicFramePr>
        <p:xfrm>
          <a:off x="381000" y="1428750"/>
          <a:ext cx="8229599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1843">
                  <a:extLst>
                    <a:ext uri="{9D8B030D-6E8A-4147-A177-3AD203B41FA5}">
                      <a16:colId xmlns:a16="http://schemas.microsoft.com/office/drawing/2014/main" val="3490852204"/>
                    </a:ext>
                  </a:extLst>
                </a:gridCol>
                <a:gridCol w="3348878">
                  <a:extLst>
                    <a:ext uri="{9D8B030D-6E8A-4147-A177-3AD203B41FA5}">
                      <a16:colId xmlns:a16="http://schemas.microsoft.com/office/drawing/2014/main" val="3789322437"/>
                    </a:ext>
                  </a:extLst>
                </a:gridCol>
                <a:gridCol w="3348878">
                  <a:extLst>
                    <a:ext uri="{9D8B030D-6E8A-4147-A177-3AD203B41FA5}">
                      <a16:colId xmlns:a16="http://schemas.microsoft.com/office/drawing/2014/main" val="31795347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Siklus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Transaksi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Golongan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Transaksi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Akun</a:t>
                      </a:r>
                      <a:r>
                        <a:rPr lang="en-US" sz="2000" dirty="0"/>
                        <a:t> yang </a:t>
                      </a:r>
                      <a:r>
                        <a:rPr lang="en-US" sz="2000" dirty="0" err="1"/>
                        <a:t>bersangkutan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55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Pendapatan</a:t>
                      </a:r>
                      <a:r>
                        <a:rPr lang="en-US" sz="20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Penjualan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penerimaan</a:t>
                      </a:r>
                      <a:r>
                        <a:rPr lang="en-US" sz="2000" dirty="0"/>
                        <a:t> kas, adjustment </a:t>
                      </a:r>
                      <a:r>
                        <a:rPr lang="en-US" sz="2000" dirty="0" err="1"/>
                        <a:t>penjualan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Piutang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usaha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256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Pengeluaran</a:t>
                      </a:r>
                      <a:r>
                        <a:rPr lang="en-US" sz="20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Pembelian</a:t>
                      </a:r>
                      <a:r>
                        <a:rPr lang="en-US" sz="2000" dirty="0"/>
                        <a:t> dan </a:t>
                      </a:r>
                      <a:r>
                        <a:rPr lang="en-US" sz="2000" dirty="0" err="1"/>
                        <a:t>pengeluaran</a:t>
                      </a:r>
                      <a:r>
                        <a:rPr lang="en-US" sz="2000" dirty="0"/>
                        <a:t> kas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Utang </a:t>
                      </a:r>
                      <a:r>
                        <a:rPr lang="en-US" sz="2000" dirty="0" err="1"/>
                        <a:t>usaha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aktiva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tetap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aktiva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tidak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berwujud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2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Produksi</a:t>
                      </a:r>
                      <a:r>
                        <a:rPr lang="en-US" sz="20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Biaya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produksi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Sediaan</a:t>
                      </a:r>
                      <a:r>
                        <a:rPr lang="en-US" sz="20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130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Jasa </a:t>
                      </a:r>
                      <a:r>
                        <a:rPr lang="en-US" sz="2000" dirty="0" err="1"/>
                        <a:t>personel</a:t>
                      </a:r>
                      <a:r>
                        <a:rPr lang="en-US" sz="20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Gaji</a:t>
                      </a:r>
                      <a:r>
                        <a:rPr lang="en-US" sz="2000" dirty="0"/>
                        <a:t> dan </a:t>
                      </a:r>
                      <a:r>
                        <a:rPr lang="en-US" sz="2000" dirty="0" err="1"/>
                        <a:t>Upah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Gaji</a:t>
                      </a:r>
                      <a:r>
                        <a:rPr lang="en-US" sz="2000" dirty="0"/>
                        <a:t> dan </a:t>
                      </a:r>
                      <a:r>
                        <a:rPr lang="en-US" sz="2000" dirty="0" err="1"/>
                        <a:t>upah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855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Investasi</a:t>
                      </a:r>
                      <a:r>
                        <a:rPr lang="en-US" sz="20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Investasi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sementara</a:t>
                      </a:r>
                      <a:r>
                        <a:rPr lang="en-US" sz="2000" dirty="0"/>
                        <a:t> dan </a:t>
                      </a:r>
                      <a:r>
                        <a:rPr lang="en-US" sz="2000" dirty="0" err="1"/>
                        <a:t>investasi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jangka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panjang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Investasi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sementara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investasi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jangka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panjang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175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Pembelanjaan</a:t>
                      </a:r>
                      <a:r>
                        <a:rPr lang="en-US" sz="20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Utang </a:t>
                      </a:r>
                      <a:r>
                        <a:rPr lang="en-US" sz="2000" dirty="0" err="1"/>
                        <a:t>jangka</a:t>
                      </a:r>
                      <a:r>
                        <a:rPr lang="en-US" sz="2000" dirty="0"/>
                        <a:t> Panjang dan </a:t>
                      </a:r>
                      <a:r>
                        <a:rPr lang="en-US" sz="2000" dirty="0" err="1"/>
                        <a:t>ekuitas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pemegang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saham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Utang </a:t>
                      </a:r>
                      <a:r>
                        <a:rPr lang="en-US" sz="2000" dirty="0" err="1"/>
                        <a:t>jangka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jangka</a:t>
                      </a:r>
                      <a:r>
                        <a:rPr lang="en-US" sz="2000" dirty="0"/>
                        <a:t> Panjang, </a:t>
                      </a:r>
                      <a:r>
                        <a:rPr lang="en-US" sz="2000" dirty="0" err="1"/>
                        <a:t>ekuitas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pemegang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saham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407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5398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F92DA-CB9E-124E-A5BF-5A282CCF8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436545"/>
            <a:ext cx="7643192" cy="563563"/>
          </a:xfrm>
        </p:spPr>
        <p:txBody>
          <a:bodyPr/>
          <a:lstStyle/>
          <a:p>
            <a:r>
              <a:rPr lang="en-US" sz="2400" dirty="0" err="1"/>
              <a:t>Penyusunan</a:t>
            </a:r>
            <a:r>
              <a:rPr lang="en-US" sz="2400" dirty="0"/>
              <a:t> Program Audit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Pengujian</a:t>
            </a:r>
            <a:r>
              <a:rPr lang="en-US" sz="2400" dirty="0"/>
              <a:t> </a:t>
            </a:r>
            <a:r>
              <a:rPr lang="en-US" sz="2400" dirty="0" err="1"/>
              <a:t>Pengendalian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9F632-9FCD-7546-8315-C2EE17636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616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0BDCB-C165-9049-AA7A-E32C7C43A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436545"/>
            <a:ext cx="6851104" cy="563563"/>
          </a:xfrm>
        </p:spPr>
        <p:txBody>
          <a:bodyPr/>
          <a:lstStyle/>
          <a:p>
            <a:r>
              <a:rPr lang="en-US" sz="2400" dirty="0" err="1"/>
              <a:t>Penyusunan</a:t>
            </a:r>
            <a:r>
              <a:rPr lang="en-US" sz="2400" dirty="0"/>
              <a:t> Program Audit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Pengujian</a:t>
            </a:r>
            <a:r>
              <a:rPr lang="en-US" sz="2400" dirty="0"/>
              <a:t> </a:t>
            </a:r>
            <a:r>
              <a:rPr lang="en-US" sz="2400" dirty="0" err="1"/>
              <a:t>Pengendalian</a:t>
            </a:r>
            <a:r>
              <a:rPr lang="en-US" sz="2400" dirty="0"/>
              <a:t> </a:t>
            </a:r>
            <a:r>
              <a:rPr lang="en-US" sz="2400" dirty="0" err="1"/>
              <a:t>thd</a:t>
            </a:r>
            <a:r>
              <a:rPr lang="en-US" sz="2400" dirty="0"/>
              <a:t> </a:t>
            </a:r>
            <a:r>
              <a:rPr lang="en-US" sz="2400" dirty="0" err="1"/>
              <a:t>Transaksi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8347D-DDF1-ED40-B254-56E21C6FE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Pemahaman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system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transaksi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Penentuan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salah </a:t>
            </a:r>
            <a:r>
              <a:rPr lang="en-US" dirty="0" err="1"/>
              <a:t>saji</a:t>
            </a:r>
            <a:r>
              <a:rPr lang="en-US" dirty="0"/>
              <a:t> </a:t>
            </a:r>
            <a:r>
              <a:rPr lang="en-US" dirty="0" err="1"/>
              <a:t>potensial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transaksi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Penentuan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r>
              <a:rPr lang="en-US" dirty="0"/>
              <a:t> yang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mendeteksi</a:t>
            </a:r>
            <a:r>
              <a:rPr lang="en-US" dirty="0"/>
              <a:t> dan </a:t>
            </a:r>
            <a:r>
              <a:rPr lang="en-US" dirty="0" err="1"/>
              <a:t>mencegah</a:t>
            </a:r>
            <a:r>
              <a:rPr lang="en-US" dirty="0"/>
              <a:t> salah </a:t>
            </a:r>
            <a:r>
              <a:rPr lang="en-US" dirty="0" err="1"/>
              <a:t>saji</a:t>
            </a:r>
            <a:r>
              <a:rPr lang="en-US" dirty="0"/>
              <a:t> </a:t>
            </a:r>
            <a:r>
              <a:rPr lang="en-US" dirty="0" err="1"/>
              <a:t>potensial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transaksi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Penentuan</a:t>
            </a:r>
            <a:r>
              <a:rPr lang="en-US" dirty="0"/>
              <a:t> </a:t>
            </a:r>
            <a:r>
              <a:rPr lang="en-US" dirty="0" err="1"/>
              <a:t>prosedur</a:t>
            </a:r>
            <a:r>
              <a:rPr lang="en-US" dirty="0"/>
              <a:t> audit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mendeteksi</a:t>
            </a:r>
            <a:r>
              <a:rPr lang="en-US" dirty="0"/>
              <a:t> </a:t>
            </a:r>
            <a:r>
              <a:rPr lang="en-US" dirty="0" err="1"/>
              <a:t>efektifitas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Penyusunan</a:t>
            </a:r>
            <a:r>
              <a:rPr lang="en-US" dirty="0"/>
              <a:t> program audit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pengujian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transaksi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1506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C1F8F-50A4-8547-9615-586495D38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188641"/>
            <a:ext cx="7499176" cy="811468"/>
          </a:xfrm>
        </p:spPr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Pemahaman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system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transaksi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41D0C-0880-9F4B-A739-99F7AA1FC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 err="1"/>
              <a:t>Mengidentifikasi</a:t>
            </a:r>
            <a:r>
              <a:rPr lang="en-US" sz="2200" dirty="0"/>
              <a:t> dan </a:t>
            </a:r>
            <a:r>
              <a:rPr lang="en-US" sz="2200" dirty="0" err="1"/>
              <a:t>mencatat</a:t>
            </a:r>
            <a:r>
              <a:rPr lang="en-US" sz="2200" dirty="0"/>
              <a:t> </a:t>
            </a:r>
            <a:r>
              <a:rPr lang="en-US" sz="2200" dirty="0" err="1"/>
              <a:t>hanya</a:t>
            </a:r>
            <a:r>
              <a:rPr lang="en-US" sz="2200" dirty="0"/>
              <a:t> </a:t>
            </a:r>
            <a:r>
              <a:rPr lang="en-US" sz="2200" dirty="0" err="1"/>
              <a:t>transaksi</a:t>
            </a:r>
            <a:r>
              <a:rPr lang="en-US" sz="2200" dirty="0"/>
              <a:t> yang </a:t>
            </a:r>
            <a:r>
              <a:rPr lang="en-US" sz="2200" dirty="0" err="1"/>
              <a:t>sah</a:t>
            </a:r>
            <a:r>
              <a:rPr lang="en-US" sz="2200" dirty="0"/>
              <a:t> yang </a:t>
            </a:r>
            <a:r>
              <a:rPr lang="en-US" sz="2200" dirty="0" err="1"/>
              <a:t>dilaksanakan</a:t>
            </a:r>
            <a:r>
              <a:rPr lang="en-US" sz="2200" dirty="0"/>
              <a:t> </a:t>
            </a:r>
            <a:r>
              <a:rPr lang="en-US" sz="2200" dirty="0" err="1"/>
              <a:t>entitas</a:t>
            </a:r>
            <a:r>
              <a:rPr lang="en-US" sz="2200" dirty="0"/>
              <a:t>, yang </a:t>
            </a:r>
            <a:r>
              <a:rPr lang="en-US" sz="2200" dirty="0" err="1"/>
              <a:t>terjadi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periode</a:t>
            </a:r>
            <a:r>
              <a:rPr lang="en-US" sz="2200" dirty="0"/>
              <a:t> </a:t>
            </a:r>
            <a:r>
              <a:rPr lang="en-US" sz="2200" dirty="0" err="1"/>
              <a:t>kini</a:t>
            </a:r>
            <a:r>
              <a:rPr lang="en-US" sz="2200" dirty="0"/>
              <a:t> (</a:t>
            </a:r>
            <a:r>
              <a:rPr lang="en-US" sz="2200" dirty="0" err="1"/>
              <a:t>asersi</a:t>
            </a:r>
            <a:r>
              <a:rPr lang="en-US" sz="2200" dirty="0"/>
              <a:t> </a:t>
            </a:r>
            <a:r>
              <a:rPr lang="en-US" sz="2200" dirty="0" err="1"/>
              <a:t>keberadaan</a:t>
            </a:r>
            <a:r>
              <a:rPr lang="en-US" sz="2200" dirty="0"/>
              <a:t> 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keterjadian</a:t>
            </a:r>
            <a:r>
              <a:rPr lang="en-US" sz="2200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err="1"/>
              <a:t>Mengidentifikasi</a:t>
            </a:r>
            <a:r>
              <a:rPr lang="en-US" sz="2200" dirty="0"/>
              <a:t> dan </a:t>
            </a:r>
            <a:r>
              <a:rPr lang="en-US" sz="2200" dirty="0" err="1"/>
              <a:t>mencatat</a:t>
            </a:r>
            <a:r>
              <a:rPr lang="en-US" sz="2200" dirty="0"/>
              <a:t> </a:t>
            </a:r>
            <a:r>
              <a:rPr lang="en-US" sz="2200" dirty="0" err="1"/>
              <a:t>semua</a:t>
            </a:r>
            <a:r>
              <a:rPr lang="en-US" sz="2200" dirty="0"/>
              <a:t> </a:t>
            </a:r>
            <a:r>
              <a:rPr lang="en-US" sz="2200" dirty="0" err="1"/>
              <a:t>transaksi</a:t>
            </a:r>
            <a:r>
              <a:rPr lang="en-US" sz="2200" dirty="0"/>
              <a:t> yang </a:t>
            </a:r>
            <a:r>
              <a:rPr lang="en-US" sz="2200" dirty="0" err="1"/>
              <a:t>sah</a:t>
            </a:r>
            <a:r>
              <a:rPr lang="en-US" sz="2200" dirty="0"/>
              <a:t> yang </a:t>
            </a:r>
            <a:r>
              <a:rPr lang="en-US" sz="2200" dirty="0" err="1"/>
              <a:t>dilaksanakan</a:t>
            </a:r>
            <a:r>
              <a:rPr lang="en-US" sz="2200" dirty="0"/>
              <a:t> </a:t>
            </a:r>
            <a:r>
              <a:rPr lang="en-US" sz="2200" dirty="0" err="1"/>
              <a:t>entitas</a:t>
            </a:r>
            <a:r>
              <a:rPr lang="en-US" sz="2200" dirty="0"/>
              <a:t>, yang </a:t>
            </a:r>
            <a:r>
              <a:rPr lang="en-US" sz="2200" dirty="0" err="1"/>
              <a:t>terjadi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periode</a:t>
            </a:r>
            <a:r>
              <a:rPr lang="en-US" sz="2200" dirty="0"/>
              <a:t> </a:t>
            </a:r>
            <a:r>
              <a:rPr lang="en-US" sz="2200" dirty="0" err="1"/>
              <a:t>kini</a:t>
            </a:r>
            <a:r>
              <a:rPr lang="en-US" sz="2200" dirty="0"/>
              <a:t> (</a:t>
            </a:r>
            <a:r>
              <a:rPr lang="en-US" sz="2200" dirty="0" err="1"/>
              <a:t>asersi</a:t>
            </a:r>
            <a:r>
              <a:rPr lang="en-US" sz="2200" dirty="0"/>
              <a:t> </a:t>
            </a:r>
            <a:r>
              <a:rPr lang="en-US" sz="2200" dirty="0" err="1"/>
              <a:t>kelengkapan</a:t>
            </a:r>
            <a:r>
              <a:rPr lang="en-US" sz="2200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err="1"/>
              <a:t>Memberikan</a:t>
            </a:r>
            <a:r>
              <a:rPr lang="en-US" sz="2200" dirty="0"/>
              <a:t> </a:t>
            </a:r>
            <a:r>
              <a:rPr lang="en-US" sz="2200" dirty="0" err="1"/>
              <a:t>keyakinan</a:t>
            </a:r>
            <a:r>
              <a:rPr lang="en-US" sz="2200" dirty="0"/>
              <a:t> </a:t>
            </a:r>
            <a:r>
              <a:rPr lang="en-US" sz="2200" dirty="0" err="1"/>
              <a:t>bahwa</a:t>
            </a:r>
            <a:r>
              <a:rPr lang="en-US" sz="2200" dirty="0"/>
              <a:t> </a:t>
            </a:r>
            <a:r>
              <a:rPr lang="en-US" sz="2200" dirty="0" err="1"/>
              <a:t>aktiva</a:t>
            </a:r>
            <a:r>
              <a:rPr lang="en-US" sz="2200" dirty="0"/>
              <a:t> dan </a:t>
            </a:r>
            <a:r>
              <a:rPr lang="en-US" sz="2200" dirty="0" err="1"/>
              <a:t>kewajiban</a:t>
            </a:r>
            <a:r>
              <a:rPr lang="en-US" sz="2200" dirty="0"/>
              <a:t> </a:t>
            </a:r>
            <a:r>
              <a:rPr lang="en-US" sz="2200" dirty="0" err="1"/>
              <a:t>merupakan</a:t>
            </a:r>
            <a:r>
              <a:rPr lang="en-US" sz="2200" dirty="0"/>
              <a:t> </a:t>
            </a:r>
            <a:r>
              <a:rPr lang="en-US" sz="2200" dirty="0" err="1"/>
              <a:t>hak</a:t>
            </a:r>
            <a:r>
              <a:rPr lang="en-US" sz="2200" dirty="0"/>
              <a:t> 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kewajiban</a:t>
            </a:r>
            <a:r>
              <a:rPr lang="en-US" sz="2200" dirty="0"/>
              <a:t> </a:t>
            </a:r>
            <a:r>
              <a:rPr lang="en-US" sz="2200" dirty="0" err="1"/>
              <a:t>entitas</a:t>
            </a:r>
            <a:r>
              <a:rPr lang="en-US" sz="2200" dirty="0"/>
              <a:t> yang </a:t>
            </a:r>
            <a:r>
              <a:rPr lang="en-US" sz="2200" dirty="0" err="1"/>
              <a:t>dihasilkan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transaksi</a:t>
            </a:r>
            <a:r>
              <a:rPr lang="en-US" sz="2200" dirty="0"/>
              <a:t> yang </a:t>
            </a:r>
            <a:r>
              <a:rPr lang="en-US" sz="2200" dirty="0" err="1"/>
              <a:t>dilaksanakan</a:t>
            </a:r>
            <a:r>
              <a:rPr lang="en-US" sz="2200" dirty="0"/>
              <a:t> oleh </a:t>
            </a:r>
            <a:r>
              <a:rPr lang="en-US" sz="2200" dirty="0" err="1"/>
              <a:t>entitas</a:t>
            </a:r>
            <a:r>
              <a:rPr lang="en-US" sz="2200" dirty="0"/>
              <a:t> (</a:t>
            </a:r>
            <a:r>
              <a:rPr lang="en-US" sz="2200" dirty="0" err="1"/>
              <a:t>asersi</a:t>
            </a:r>
            <a:r>
              <a:rPr lang="en-US" sz="2200" dirty="0"/>
              <a:t> </a:t>
            </a:r>
            <a:r>
              <a:rPr lang="en-US" sz="2200" dirty="0" err="1"/>
              <a:t>hak</a:t>
            </a:r>
            <a:r>
              <a:rPr lang="en-US" sz="2200" dirty="0"/>
              <a:t> dan </a:t>
            </a:r>
            <a:r>
              <a:rPr lang="en-US" sz="2200" dirty="0" err="1"/>
              <a:t>kewajiban</a:t>
            </a:r>
            <a:r>
              <a:rPr lang="en-US" sz="2200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err="1"/>
              <a:t>Mengukur</a:t>
            </a:r>
            <a:r>
              <a:rPr lang="en-US" sz="2200" dirty="0"/>
              <a:t> </a:t>
            </a:r>
            <a:r>
              <a:rPr lang="en-US" sz="2200" dirty="0" err="1"/>
              <a:t>nilai</a:t>
            </a:r>
            <a:r>
              <a:rPr lang="en-US" sz="2200" dirty="0"/>
              <a:t> </a:t>
            </a:r>
            <a:r>
              <a:rPr lang="en-US" sz="2200" dirty="0" err="1"/>
              <a:t>transaksi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satu</a:t>
            </a:r>
            <a:r>
              <a:rPr lang="en-US" sz="2200" dirty="0"/>
              <a:t> </a:t>
            </a:r>
            <a:r>
              <a:rPr lang="en-US" sz="2200" dirty="0" err="1"/>
              <a:t>cara</a:t>
            </a:r>
            <a:r>
              <a:rPr lang="en-US" sz="2200" dirty="0"/>
              <a:t> yang </a:t>
            </a:r>
            <a:r>
              <a:rPr lang="en-US" sz="2200" dirty="0" err="1"/>
              <a:t>memungkinkan</a:t>
            </a:r>
            <a:r>
              <a:rPr lang="en-US" sz="2200" dirty="0"/>
              <a:t> </a:t>
            </a:r>
            <a:r>
              <a:rPr lang="en-US" sz="2200" dirty="0" err="1"/>
              <a:t>dicatatnya</a:t>
            </a:r>
            <a:r>
              <a:rPr lang="en-US" sz="2200" dirty="0"/>
              <a:t> </a:t>
            </a:r>
            <a:r>
              <a:rPr lang="en-US" sz="2200" dirty="0" err="1"/>
              <a:t>nilai</a:t>
            </a:r>
            <a:r>
              <a:rPr lang="en-US" sz="2200" dirty="0"/>
              <a:t> </a:t>
            </a:r>
            <a:r>
              <a:rPr lang="en-US" sz="2200" dirty="0" err="1"/>
              <a:t>moneter</a:t>
            </a:r>
            <a:r>
              <a:rPr lang="en-US" sz="2200" dirty="0"/>
              <a:t> </a:t>
            </a:r>
            <a:r>
              <a:rPr lang="en-US" sz="2200" dirty="0" err="1"/>
              <a:t>semestinya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penyajian</a:t>
            </a:r>
            <a:r>
              <a:rPr lang="en-US" sz="2200" dirty="0"/>
              <a:t> </a:t>
            </a:r>
            <a:r>
              <a:rPr lang="en-US" sz="2200" dirty="0" err="1"/>
              <a:t>laporan</a:t>
            </a:r>
            <a:r>
              <a:rPr lang="en-US" sz="2200" dirty="0"/>
              <a:t> </a:t>
            </a:r>
            <a:r>
              <a:rPr lang="en-US" sz="2200" dirty="0" err="1"/>
              <a:t>keuangan</a:t>
            </a:r>
            <a:r>
              <a:rPr lang="en-US" sz="2200" dirty="0"/>
              <a:t> (</a:t>
            </a:r>
            <a:r>
              <a:rPr lang="en-US" sz="2200" dirty="0" err="1"/>
              <a:t>asersi</a:t>
            </a:r>
            <a:r>
              <a:rPr lang="en-US" sz="2200" dirty="0"/>
              <a:t> </a:t>
            </a:r>
            <a:r>
              <a:rPr lang="en-US" sz="2200" dirty="0" err="1"/>
              <a:t>penilaian</a:t>
            </a:r>
            <a:r>
              <a:rPr lang="en-US" sz="2200" dirty="0"/>
              <a:t> 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alokasi</a:t>
            </a:r>
            <a:r>
              <a:rPr lang="en-US" sz="2200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err="1"/>
              <a:t>Menangkap</a:t>
            </a:r>
            <a:r>
              <a:rPr lang="en-US" sz="2200" dirty="0"/>
              <a:t> </a:t>
            </a:r>
            <a:r>
              <a:rPr lang="en-US" sz="2200" dirty="0" err="1"/>
              <a:t>cukup</a:t>
            </a:r>
            <a:r>
              <a:rPr lang="en-US" sz="2200" dirty="0"/>
              <a:t> </a:t>
            </a:r>
            <a:r>
              <a:rPr lang="en-US" sz="2200" dirty="0" err="1"/>
              <a:t>rinci</a:t>
            </a:r>
            <a:r>
              <a:rPr lang="en-US" sz="2200" dirty="0"/>
              <a:t> </a:t>
            </a:r>
            <a:r>
              <a:rPr lang="en-US" sz="2200" dirty="0" err="1"/>
              <a:t>semua</a:t>
            </a:r>
            <a:r>
              <a:rPr lang="en-US" sz="2200" dirty="0"/>
              <a:t> </a:t>
            </a:r>
            <a:r>
              <a:rPr lang="en-US" sz="2200" dirty="0" err="1"/>
              <a:t>transaksi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memungkinkan</a:t>
            </a:r>
            <a:r>
              <a:rPr lang="en-US" sz="2200" dirty="0"/>
              <a:t> </a:t>
            </a:r>
            <a:r>
              <a:rPr lang="en-US" sz="2200" dirty="0" err="1"/>
              <a:t>penyajian</a:t>
            </a:r>
            <a:r>
              <a:rPr lang="en-US" sz="2200" dirty="0"/>
              <a:t> </a:t>
            </a:r>
            <a:r>
              <a:rPr lang="en-US" sz="2200" dirty="0" err="1"/>
              <a:t>semestinya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laporan</a:t>
            </a:r>
            <a:r>
              <a:rPr lang="en-US" sz="2200" dirty="0"/>
              <a:t> </a:t>
            </a:r>
            <a:r>
              <a:rPr lang="en-US" sz="2200" dirty="0" err="1"/>
              <a:t>keuangan</a:t>
            </a:r>
            <a:r>
              <a:rPr lang="en-US" sz="2200" dirty="0"/>
              <a:t>, </a:t>
            </a:r>
            <a:r>
              <a:rPr lang="en-US" sz="2200" dirty="0" err="1"/>
              <a:t>baik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klasifikasinya</a:t>
            </a:r>
            <a:r>
              <a:rPr lang="en-US" sz="2200" dirty="0"/>
              <a:t> </a:t>
            </a:r>
            <a:r>
              <a:rPr lang="en-US" sz="2200" dirty="0" err="1"/>
              <a:t>maupun</a:t>
            </a:r>
            <a:r>
              <a:rPr lang="en-US" sz="2200" dirty="0"/>
              <a:t> </a:t>
            </a:r>
            <a:r>
              <a:rPr lang="en-US" sz="2200" dirty="0" err="1"/>
              <a:t>pengungkapan</a:t>
            </a:r>
            <a:r>
              <a:rPr lang="en-US" sz="2200" dirty="0"/>
              <a:t> yang </a:t>
            </a:r>
            <a:r>
              <a:rPr lang="en-US" sz="2200" dirty="0" err="1"/>
              <a:t>diharuskan</a:t>
            </a:r>
            <a:r>
              <a:rPr lang="en-US" sz="2200" dirty="0"/>
              <a:t> </a:t>
            </a:r>
            <a:r>
              <a:rPr lang="en-US" sz="2200" dirty="0" err="1"/>
              <a:t>asersi</a:t>
            </a:r>
            <a:r>
              <a:rPr lang="en-US" sz="2200" dirty="0"/>
              <a:t> (</a:t>
            </a:r>
            <a:r>
              <a:rPr lang="en-US" sz="2200" dirty="0" err="1"/>
              <a:t>penyajian</a:t>
            </a:r>
            <a:r>
              <a:rPr lang="en-US" sz="2200" dirty="0"/>
              <a:t> dan </a:t>
            </a:r>
            <a:r>
              <a:rPr lang="en-US" sz="2200" dirty="0" err="1"/>
              <a:t>pengungkapan</a:t>
            </a:r>
            <a:r>
              <a:rPr lang="en-US" sz="2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994579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7591A-7C52-B04E-B704-FBA522E57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16633"/>
            <a:ext cx="7571184" cy="883476"/>
          </a:xfrm>
        </p:spPr>
        <p:txBody>
          <a:bodyPr/>
          <a:lstStyle/>
          <a:p>
            <a:r>
              <a:rPr lang="en-US" sz="2800" dirty="0"/>
              <a:t>2. </a:t>
            </a:r>
            <a:r>
              <a:rPr lang="en-US" sz="2800" dirty="0" err="1"/>
              <a:t>Penentuan</a:t>
            </a:r>
            <a:r>
              <a:rPr lang="en-US" sz="2800" dirty="0"/>
              <a:t> </a:t>
            </a:r>
            <a:r>
              <a:rPr lang="en-US" sz="2800" dirty="0" err="1"/>
              <a:t>kemungkinan</a:t>
            </a:r>
            <a:r>
              <a:rPr lang="en-US" sz="2800" dirty="0"/>
              <a:t> salah </a:t>
            </a:r>
            <a:r>
              <a:rPr lang="en-US" sz="2800" dirty="0" err="1"/>
              <a:t>saji</a:t>
            </a:r>
            <a:r>
              <a:rPr lang="en-US" sz="2800" dirty="0"/>
              <a:t> </a:t>
            </a:r>
            <a:r>
              <a:rPr lang="en-US" sz="2800" dirty="0" err="1"/>
              <a:t>potensial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setiap</a:t>
            </a:r>
            <a:r>
              <a:rPr lang="en-US" sz="2800" dirty="0"/>
              <a:t> </a:t>
            </a:r>
            <a:r>
              <a:rPr lang="en-US" sz="2800" dirty="0" err="1"/>
              <a:t>tahap</a:t>
            </a:r>
            <a:r>
              <a:rPr lang="en-US" sz="2800" dirty="0"/>
              <a:t> </a:t>
            </a:r>
            <a:r>
              <a:rPr lang="en-US" sz="2800" dirty="0" err="1"/>
              <a:t>pelaksanaan</a:t>
            </a:r>
            <a:r>
              <a:rPr lang="en-US" sz="2800" dirty="0"/>
              <a:t> </a:t>
            </a:r>
            <a:r>
              <a:rPr lang="en-US" sz="2800" dirty="0" err="1"/>
              <a:t>transaksi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DC40F-59A1-9349-9E64-C7EB87D33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err="1"/>
              <a:t>Setiap</a:t>
            </a:r>
            <a:r>
              <a:rPr lang="en-US" sz="3600" dirty="0"/>
              <a:t> </a:t>
            </a:r>
            <a:r>
              <a:rPr lang="en-US" sz="3600" dirty="0" err="1"/>
              <a:t>tahap</a:t>
            </a:r>
            <a:r>
              <a:rPr lang="en-US" sz="3600" dirty="0"/>
              <a:t> yang </a:t>
            </a:r>
            <a:r>
              <a:rPr lang="en-US" sz="3600" dirty="0" err="1"/>
              <a:t>didesain</a:t>
            </a:r>
            <a:r>
              <a:rPr lang="en-US" sz="3600" dirty="0"/>
              <a:t> </a:t>
            </a:r>
            <a:r>
              <a:rPr lang="en-US" sz="3600" dirty="0" err="1"/>
              <a:t>dalam</a:t>
            </a:r>
            <a:r>
              <a:rPr lang="en-US" sz="3600" dirty="0"/>
              <a:t> </a:t>
            </a:r>
            <a:r>
              <a:rPr lang="en-US" sz="3600" dirty="0" err="1"/>
              <a:t>pelaksanaan</a:t>
            </a:r>
            <a:r>
              <a:rPr lang="en-US" sz="3600" dirty="0"/>
              <a:t> </a:t>
            </a:r>
            <a:r>
              <a:rPr lang="en-US" sz="3600" dirty="0" err="1"/>
              <a:t>transaksi</a:t>
            </a:r>
            <a:r>
              <a:rPr lang="en-US" sz="3600" dirty="0"/>
              <a:t> </a:t>
            </a:r>
            <a:r>
              <a:rPr lang="en-US" sz="3600" dirty="0" err="1"/>
              <a:t>bisnis</a:t>
            </a:r>
            <a:r>
              <a:rPr lang="en-US" sz="3600" dirty="0"/>
              <a:t>, </a:t>
            </a:r>
            <a:r>
              <a:rPr lang="en-US" sz="3600" dirty="0" err="1"/>
              <a:t>selalu</a:t>
            </a:r>
            <a:r>
              <a:rPr lang="en-US" sz="3600" dirty="0"/>
              <a:t> </a:t>
            </a:r>
            <a:r>
              <a:rPr lang="en-US" sz="3600" dirty="0" err="1"/>
              <a:t>didalamnya</a:t>
            </a:r>
            <a:r>
              <a:rPr lang="en-US" sz="3600" dirty="0"/>
              <a:t> </a:t>
            </a:r>
            <a:r>
              <a:rPr lang="en-US" sz="3600" dirty="0" err="1"/>
              <a:t>terdapat</a:t>
            </a:r>
            <a:r>
              <a:rPr lang="en-US" sz="3600" dirty="0"/>
              <a:t> </a:t>
            </a:r>
            <a:r>
              <a:rPr lang="en-US" sz="3600" dirty="0" err="1"/>
              <a:t>risiko</a:t>
            </a:r>
            <a:r>
              <a:rPr lang="en-US" sz="3600" dirty="0"/>
              <a:t> </a:t>
            </a:r>
            <a:r>
              <a:rPr lang="en-US" sz="3600" dirty="0" err="1"/>
              <a:t>bawaan</a:t>
            </a:r>
            <a:r>
              <a:rPr lang="en-US" sz="3600" dirty="0"/>
              <a:t> </a:t>
            </a:r>
            <a:r>
              <a:rPr lang="en-US" sz="3600" dirty="0" err="1"/>
              <a:t>terjadinya</a:t>
            </a:r>
            <a:r>
              <a:rPr lang="en-US" sz="3600" dirty="0"/>
              <a:t> salah </a:t>
            </a:r>
            <a:r>
              <a:rPr lang="en-US" sz="3600" dirty="0" err="1"/>
              <a:t>saji</a:t>
            </a:r>
            <a:r>
              <a:rPr lang="en-US" sz="3600" dirty="0"/>
              <a:t> material</a:t>
            </a:r>
          </a:p>
          <a:p>
            <a:r>
              <a:rPr lang="en-US" sz="3600" dirty="0"/>
              <a:t>Auditor </a:t>
            </a:r>
            <a:r>
              <a:rPr lang="en-US" sz="3600" dirty="0" err="1"/>
              <a:t>perlu</a:t>
            </a:r>
            <a:r>
              <a:rPr lang="en-US" sz="3600" dirty="0"/>
              <a:t> </a:t>
            </a:r>
            <a:r>
              <a:rPr lang="en-US" sz="3600" dirty="0" err="1"/>
              <a:t>memahami</a:t>
            </a:r>
            <a:r>
              <a:rPr lang="en-US" sz="3600" dirty="0"/>
              <a:t> </a:t>
            </a:r>
            <a:r>
              <a:rPr lang="en-US" sz="3600" dirty="0" err="1"/>
              <a:t>kemungkinan</a:t>
            </a:r>
            <a:r>
              <a:rPr lang="en-US" sz="3600" dirty="0"/>
              <a:t> </a:t>
            </a:r>
            <a:r>
              <a:rPr lang="en-US" sz="3600" dirty="0" err="1"/>
              <a:t>terjadinya</a:t>
            </a:r>
            <a:r>
              <a:rPr lang="en-US" sz="3600" dirty="0"/>
              <a:t> salah </a:t>
            </a:r>
            <a:r>
              <a:rPr lang="en-US" sz="3600" dirty="0" err="1"/>
              <a:t>saji</a:t>
            </a:r>
            <a:r>
              <a:rPr lang="en-US" sz="3600" dirty="0"/>
              <a:t> </a:t>
            </a:r>
            <a:r>
              <a:rPr lang="en-US" sz="3600" dirty="0" err="1"/>
              <a:t>potensial</a:t>
            </a:r>
            <a:r>
              <a:rPr lang="en-US" sz="3600" dirty="0"/>
              <a:t> yang </a:t>
            </a:r>
            <a:r>
              <a:rPr lang="en-US" sz="3600" dirty="0" err="1"/>
              <a:t>terdapat</a:t>
            </a:r>
            <a:r>
              <a:rPr lang="en-US" sz="3600" dirty="0"/>
              <a:t> </a:t>
            </a:r>
            <a:r>
              <a:rPr lang="en-US" sz="3600" dirty="0" err="1"/>
              <a:t>dalam</a:t>
            </a:r>
            <a:r>
              <a:rPr lang="en-US" sz="3600" dirty="0"/>
              <a:t> </a:t>
            </a:r>
            <a:r>
              <a:rPr lang="en-US" sz="3600" dirty="0" err="1"/>
              <a:t>setiap</a:t>
            </a:r>
            <a:r>
              <a:rPr lang="en-US" sz="3600" dirty="0"/>
              <a:t> </a:t>
            </a:r>
            <a:r>
              <a:rPr lang="en-US" sz="3600" dirty="0" err="1"/>
              <a:t>tahap</a:t>
            </a:r>
            <a:r>
              <a:rPr lang="en-US" sz="3600" dirty="0"/>
              <a:t> </a:t>
            </a:r>
            <a:r>
              <a:rPr lang="en-US" sz="3600" dirty="0" err="1"/>
              <a:t>pelaksanaan</a:t>
            </a:r>
            <a:r>
              <a:rPr lang="en-US" sz="3600" dirty="0"/>
              <a:t> </a:t>
            </a:r>
            <a:r>
              <a:rPr lang="en-US" sz="3600" dirty="0" err="1"/>
              <a:t>transaksi</a:t>
            </a:r>
            <a:r>
              <a:rPr lang="en-US" sz="3600" dirty="0"/>
              <a:t> </a:t>
            </a:r>
            <a:r>
              <a:rPr lang="en-US" sz="3600" dirty="0" err="1"/>
              <a:t>bisnis</a:t>
            </a:r>
            <a:r>
              <a:rPr lang="en-US" sz="3600" dirty="0"/>
              <a:t> </a:t>
            </a:r>
            <a:r>
              <a:rPr lang="en-US" sz="3600" dirty="0" err="1"/>
              <a:t>entitas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075207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B1038-2987-654E-9F67-7786ADF1B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116633"/>
            <a:ext cx="7643192" cy="883476"/>
          </a:xfrm>
        </p:spPr>
        <p:txBody>
          <a:bodyPr/>
          <a:lstStyle/>
          <a:p>
            <a:r>
              <a:rPr lang="en-US" sz="2400" dirty="0"/>
              <a:t>3. </a:t>
            </a:r>
            <a:r>
              <a:rPr lang="en-US" sz="2400" dirty="0" err="1"/>
              <a:t>Penentuan</a:t>
            </a:r>
            <a:r>
              <a:rPr lang="en-US" sz="2400" dirty="0"/>
              <a:t> </a:t>
            </a:r>
            <a:r>
              <a:rPr lang="en-US" sz="2400" dirty="0" err="1"/>
              <a:t>aktivitas</a:t>
            </a:r>
            <a:r>
              <a:rPr lang="en-US" sz="2400" dirty="0"/>
              <a:t> </a:t>
            </a:r>
            <a:r>
              <a:rPr lang="en-US" sz="2400" dirty="0" err="1"/>
              <a:t>pengendalian</a:t>
            </a:r>
            <a:r>
              <a:rPr lang="en-US" sz="2400" dirty="0"/>
              <a:t> yang </a:t>
            </a:r>
            <a:r>
              <a:rPr lang="en-US" sz="2400" dirty="0" err="1"/>
              <a:t>diperlukan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mendeteksi</a:t>
            </a:r>
            <a:r>
              <a:rPr lang="en-US" sz="2400" dirty="0"/>
              <a:t> dan </a:t>
            </a:r>
            <a:r>
              <a:rPr lang="en-US" sz="2400" dirty="0" err="1"/>
              <a:t>mencegah</a:t>
            </a:r>
            <a:r>
              <a:rPr lang="en-US" sz="2400" dirty="0"/>
              <a:t> salah </a:t>
            </a:r>
            <a:r>
              <a:rPr lang="en-US" sz="2400" dirty="0" err="1"/>
              <a:t>saji</a:t>
            </a:r>
            <a:r>
              <a:rPr lang="en-US" sz="2400" dirty="0"/>
              <a:t> </a:t>
            </a:r>
            <a:r>
              <a:rPr lang="en-US" sz="2400" dirty="0" err="1"/>
              <a:t>potensial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tahap</a:t>
            </a:r>
            <a:r>
              <a:rPr lang="en-US" sz="2400" dirty="0"/>
              <a:t> </a:t>
            </a:r>
            <a:r>
              <a:rPr lang="en-US" sz="2400" dirty="0" err="1"/>
              <a:t>pelaksanaan</a:t>
            </a:r>
            <a:r>
              <a:rPr lang="en-US" sz="2400" dirty="0"/>
              <a:t> </a:t>
            </a:r>
            <a:r>
              <a:rPr lang="en-US" sz="2400" dirty="0" err="1"/>
              <a:t>transaksi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B9DE1-F7A0-794D-86B1-142D20D87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Pengendalian</a:t>
            </a:r>
            <a:r>
              <a:rPr lang="en-US" sz="3200" dirty="0"/>
              <a:t> </a:t>
            </a:r>
            <a:r>
              <a:rPr lang="en-US" sz="3200" dirty="0" err="1"/>
              <a:t>pengolahan</a:t>
            </a:r>
            <a:r>
              <a:rPr lang="en-US" sz="3200" dirty="0"/>
              <a:t> </a:t>
            </a:r>
            <a:r>
              <a:rPr lang="en-US" sz="3200" dirty="0" err="1"/>
              <a:t>informasi</a:t>
            </a:r>
            <a:endParaRPr lang="en-US" sz="3200" dirty="0"/>
          </a:p>
          <a:p>
            <a:pPr marL="914400" lvl="1" indent="-514350">
              <a:buFont typeface="+mj-lt"/>
              <a:buAutoNum type="alphaLcPeriod"/>
            </a:pPr>
            <a:r>
              <a:rPr lang="en-US" sz="3200" dirty="0" err="1"/>
              <a:t>Otorisasi</a:t>
            </a:r>
            <a:r>
              <a:rPr lang="en-US" sz="3200" dirty="0"/>
              <a:t> </a:t>
            </a:r>
            <a:r>
              <a:rPr lang="en-US" sz="3200" dirty="0" err="1"/>
              <a:t>semestinya</a:t>
            </a:r>
            <a:r>
              <a:rPr lang="en-US" sz="3200" dirty="0"/>
              <a:t> </a:t>
            </a:r>
            <a:r>
              <a:rPr lang="en-US" sz="3200" dirty="0" err="1"/>
              <a:t>terhadap</a:t>
            </a:r>
            <a:r>
              <a:rPr lang="en-US" sz="3200" dirty="0"/>
              <a:t> </a:t>
            </a:r>
            <a:r>
              <a:rPr lang="en-US" sz="3200" dirty="0" err="1"/>
              <a:t>transaksi</a:t>
            </a:r>
            <a:endParaRPr lang="en-US" sz="3200" dirty="0"/>
          </a:p>
          <a:p>
            <a:pPr marL="914400" lvl="1" indent="-514350">
              <a:buFont typeface="+mj-lt"/>
              <a:buAutoNum type="alphaLcPeriod"/>
            </a:pPr>
            <a:r>
              <a:rPr lang="en-US" sz="3200" dirty="0" err="1"/>
              <a:t>Dokumen</a:t>
            </a:r>
            <a:r>
              <a:rPr lang="en-US" sz="3200" dirty="0"/>
              <a:t> dan </a:t>
            </a:r>
            <a:r>
              <a:rPr lang="en-US" sz="3200" dirty="0" err="1"/>
              <a:t>catatan</a:t>
            </a:r>
            <a:endParaRPr lang="en-US" sz="3200" dirty="0"/>
          </a:p>
          <a:p>
            <a:pPr marL="914400" lvl="1" indent="-514350">
              <a:buFont typeface="+mj-lt"/>
              <a:buAutoNum type="alphaLcPeriod"/>
            </a:pPr>
            <a:r>
              <a:rPr lang="en-US" sz="3200" dirty="0" err="1"/>
              <a:t>Pengecekan</a:t>
            </a:r>
            <a:r>
              <a:rPr lang="en-US" sz="3200" dirty="0"/>
              <a:t> </a:t>
            </a:r>
            <a:r>
              <a:rPr lang="en-US" sz="3200" dirty="0" err="1"/>
              <a:t>independen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Pemisahan</a:t>
            </a:r>
            <a:r>
              <a:rPr lang="en-US" sz="3200" dirty="0"/>
              <a:t> </a:t>
            </a:r>
            <a:r>
              <a:rPr lang="en-US" sz="3200" dirty="0" err="1"/>
              <a:t>tugas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Pengendalian</a:t>
            </a:r>
            <a:r>
              <a:rPr lang="en-US" sz="3200" dirty="0"/>
              <a:t> </a:t>
            </a:r>
            <a:r>
              <a:rPr lang="en-US" sz="3200" dirty="0" err="1"/>
              <a:t>fisik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Riview</a:t>
            </a:r>
            <a:r>
              <a:rPr lang="en-US" sz="3200" dirty="0"/>
              <a:t> </a:t>
            </a:r>
            <a:r>
              <a:rPr lang="en-US" sz="3200" dirty="0" err="1"/>
              <a:t>terhadap</a:t>
            </a:r>
            <a:r>
              <a:rPr lang="en-US" sz="3200" dirty="0"/>
              <a:t> </a:t>
            </a:r>
            <a:r>
              <a:rPr lang="en-US" sz="3200" dirty="0" err="1"/>
              <a:t>kinerja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661735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67953-A817-F64D-8FCF-18E4E7356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16633"/>
            <a:ext cx="7571184" cy="883476"/>
          </a:xfrm>
        </p:spPr>
        <p:txBody>
          <a:bodyPr/>
          <a:lstStyle/>
          <a:p>
            <a:r>
              <a:rPr lang="en-US" dirty="0"/>
              <a:t>4. </a:t>
            </a:r>
            <a:r>
              <a:rPr lang="en-US" dirty="0" err="1"/>
              <a:t>Penentuan</a:t>
            </a:r>
            <a:r>
              <a:rPr lang="en-US" dirty="0"/>
              <a:t> </a:t>
            </a:r>
            <a:r>
              <a:rPr lang="en-US" dirty="0" err="1"/>
              <a:t>prosedur</a:t>
            </a:r>
            <a:r>
              <a:rPr lang="en-US" dirty="0"/>
              <a:t> audit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mendeteksi</a:t>
            </a:r>
            <a:r>
              <a:rPr lang="en-US" dirty="0"/>
              <a:t> </a:t>
            </a:r>
            <a:r>
              <a:rPr lang="en-US" dirty="0" err="1"/>
              <a:t>efektifitas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D3E70-EF9E-844C-AF86-6C078D7E1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err="1"/>
              <a:t>Untuk</a:t>
            </a:r>
            <a:r>
              <a:rPr lang="en-US" sz="4000" dirty="0"/>
              <a:t> </a:t>
            </a:r>
            <a:r>
              <a:rPr lang="en-US" sz="4000" dirty="0" err="1"/>
              <a:t>setiap</a:t>
            </a:r>
            <a:r>
              <a:rPr lang="en-US" sz="4000" dirty="0"/>
              <a:t> </a:t>
            </a:r>
            <a:r>
              <a:rPr lang="en-US" sz="4000" dirty="0" err="1"/>
              <a:t>aktivitas</a:t>
            </a:r>
            <a:r>
              <a:rPr lang="en-US" sz="4000" dirty="0"/>
              <a:t> </a:t>
            </a:r>
            <a:r>
              <a:rPr lang="en-US" sz="4000" dirty="0" err="1"/>
              <a:t>pengendalian</a:t>
            </a:r>
            <a:r>
              <a:rPr lang="en-US" sz="4000" dirty="0"/>
              <a:t> yang </a:t>
            </a:r>
            <a:r>
              <a:rPr lang="en-US" sz="4000" dirty="0" err="1"/>
              <a:t>diperlukan</a:t>
            </a:r>
            <a:r>
              <a:rPr lang="en-US" sz="4000" dirty="0"/>
              <a:t> </a:t>
            </a:r>
            <a:r>
              <a:rPr lang="en-US" sz="4000" dirty="0" err="1"/>
              <a:t>untuk</a:t>
            </a:r>
            <a:r>
              <a:rPr lang="en-US" sz="4000" dirty="0"/>
              <a:t> </a:t>
            </a:r>
            <a:r>
              <a:rPr lang="en-US" sz="4000" dirty="0" err="1"/>
              <a:t>mendeteksi</a:t>
            </a:r>
            <a:r>
              <a:rPr lang="en-US" sz="4000" dirty="0"/>
              <a:t> dan </a:t>
            </a:r>
            <a:r>
              <a:rPr lang="en-US" sz="4000" dirty="0" err="1"/>
              <a:t>mencegah</a:t>
            </a:r>
            <a:r>
              <a:rPr lang="en-US" sz="4000" dirty="0"/>
              <a:t> salah </a:t>
            </a:r>
            <a:r>
              <a:rPr lang="en-US" sz="4000" dirty="0" err="1"/>
              <a:t>saji</a:t>
            </a:r>
            <a:r>
              <a:rPr lang="en-US" sz="4000" dirty="0"/>
              <a:t> </a:t>
            </a:r>
            <a:r>
              <a:rPr lang="en-US" sz="4000" dirty="0" err="1"/>
              <a:t>potensial</a:t>
            </a:r>
            <a:r>
              <a:rPr lang="en-US" sz="4000" dirty="0"/>
              <a:t>, auditor </a:t>
            </a:r>
            <a:r>
              <a:rPr lang="en-US" sz="4000" dirty="0" err="1"/>
              <a:t>menentukan</a:t>
            </a:r>
            <a:r>
              <a:rPr lang="en-US" sz="4000" dirty="0"/>
              <a:t> </a:t>
            </a:r>
            <a:r>
              <a:rPr lang="en-US" sz="4000" dirty="0" err="1"/>
              <a:t>prosedur</a:t>
            </a:r>
            <a:r>
              <a:rPr lang="en-US" sz="4000" dirty="0"/>
              <a:t> audit </a:t>
            </a:r>
            <a:r>
              <a:rPr lang="en-US" sz="4000" dirty="0" err="1"/>
              <a:t>untuk</a:t>
            </a:r>
            <a:r>
              <a:rPr lang="en-US" sz="4000" dirty="0"/>
              <a:t> </a:t>
            </a:r>
            <a:r>
              <a:rPr lang="en-US" sz="4000" dirty="0" err="1"/>
              <a:t>pengujian</a:t>
            </a:r>
            <a:r>
              <a:rPr lang="en-US" sz="4000" dirty="0"/>
              <a:t> </a:t>
            </a:r>
            <a:r>
              <a:rPr lang="en-US" sz="4000" dirty="0" err="1"/>
              <a:t>pengendalian</a:t>
            </a:r>
            <a:r>
              <a:rPr lang="en-US" sz="4000" dirty="0"/>
              <a:t> yang </a:t>
            </a:r>
            <a:r>
              <a:rPr lang="en-US" sz="4000" dirty="0" err="1"/>
              <a:t>diperlukan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4896193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0483D-BC29-C84D-A7C3-7F83C2C48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116633"/>
            <a:ext cx="7499176" cy="883476"/>
          </a:xfrm>
        </p:spPr>
        <p:txBody>
          <a:bodyPr/>
          <a:lstStyle/>
          <a:p>
            <a:r>
              <a:rPr lang="en-US" dirty="0"/>
              <a:t>5. </a:t>
            </a:r>
            <a:r>
              <a:rPr lang="en-US" dirty="0" err="1"/>
              <a:t>Penyusunan</a:t>
            </a:r>
            <a:r>
              <a:rPr lang="en-US" dirty="0"/>
              <a:t> program audit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pengujian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transaksi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7A839-210B-E449-9E58-265402D54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Dari daftar </a:t>
            </a:r>
            <a:r>
              <a:rPr lang="en-US" sz="4000" dirty="0" err="1"/>
              <a:t>prosedur</a:t>
            </a:r>
            <a:r>
              <a:rPr lang="en-US" sz="4000" dirty="0"/>
              <a:t> audit </a:t>
            </a:r>
            <a:r>
              <a:rPr lang="en-US" sz="4000" dirty="0" err="1"/>
              <a:t>untuk</a:t>
            </a:r>
            <a:r>
              <a:rPr lang="en-US" sz="4000" dirty="0"/>
              <a:t> </a:t>
            </a:r>
            <a:r>
              <a:rPr lang="en-US" sz="4000" dirty="0" err="1"/>
              <a:t>pengujian</a:t>
            </a:r>
            <a:r>
              <a:rPr lang="en-US" sz="4000" dirty="0"/>
              <a:t> </a:t>
            </a:r>
            <a:r>
              <a:rPr lang="en-US" sz="4000" dirty="0" err="1"/>
              <a:t>pengendalian</a:t>
            </a:r>
            <a:r>
              <a:rPr lang="en-US" sz="4000" dirty="0"/>
              <a:t> yang </a:t>
            </a:r>
            <a:r>
              <a:rPr lang="en-US" sz="4000" dirty="0" err="1"/>
              <a:t>dihasilkan</a:t>
            </a:r>
            <a:r>
              <a:rPr lang="en-US" sz="4000" dirty="0"/>
              <a:t> </a:t>
            </a:r>
            <a:r>
              <a:rPr lang="en-US" sz="4000" dirty="0" err="1"/>
              <a:t>dari</a:t>
            </a:r>
            <a:r>
              <a:rPr lang="en-US" sz="4000" dirty="0"/>
              <a:t> Langkah </a:t>
            </a:r>
            <a:r>
              <a:rPr lang="en-US" sz="4000" dirty="0" err="1"/>
              <a:t>keempat</a:t>
            </a:r>
            <a:r>
              <a:rPr lang="en-US" sz="4000" dirty="0"/>
              <a:t>, auditor </a:t>
            </a:r>
            <a:r>
              <a:rPr lang="en-US" sz="4000" dirty="0" err="1"/>
              <a:t>kemudian</a:t>
            </a:r>
            <a:r>
              <a:rPr lang="en-US" sz="4000" dirty="0"/>
              <a:t> </a:t>
            </a:r>
            <a:r>
              <a:rPr lang="en-US" sz="4000" dirty="0" err="1"/>
              <a:t>mengelompokkan</a:t>
            </a:r>
            <a:r>
              <a:rPr lang="en-US" sz="4000" dirty="0"/>
              <a:t> Kembali </a:t>
            </a:r>
            <a:r>
              <a:rPr lang="en-US" sz="4000" dirty="0" err="1"/>
              <a:t>prosedur</a:t>
            </a:r>
            <a:r>
              <a:rPr lang="en-US" sz="4000" dirty="0"/>
              <a:t> audit </a:t>
            </a:r>
            <a:r>
              <a:rPr lang="en-US" sz="4000" dirty="0" err="1"/>
              <a:t>untuk</a:t>
            </a:r>
            <a:r>
              <a:rPr lang="en-US" sz="4000" dirty="0"/>
              <a:t> </a:t>
            </a:r>
            <a:r>
              <a:rPr lang="en-US" sz="4000" dirty="0" err="1"/>
              <a:t>pengujian</a:t>
            </a:r>
            <a:r>
              <a:rPr lang="en-US" sz="4000" dirty="0"/>
              <a:t> dan </a:t>
            </a:r>
            <a:r>
              <a:rPr lang="en-US" sz="4000" dirty="0" err="1"/>
              <a:t>pengendalian</a:t>
            </a:r>
            <a:r>
              <a:rPr lang="en-US" sz="4000" dirty="0"/>
              <a:t> </a:t>
            </a:r>
            <a:r>
              <a:rPr lang="en-US" sz="4000" dirty="0" err="1"/>
              <a:t>menurut</a:t>
            </a:r>
            <a:r>
              <a:rPr lang="en-US" sz="4000" dirty="0"/>
              <a:t> </a:t>
            </a:r>
            <a:r>
              <a:rPr lang="en-US" sz="4000" dirty="0" err="1"/>
              <a:t>asersi</a:t>
            </a:r>
            <a:r>
              <a:rPr lang="en-US" sz="4000" dirty="0"/>
              <a:t> yang </a:t>
            </a:r>
            <a:r>
              <a:rPr lang="en-US" sz="4000" dirty="0" err="1"/>
              <a:t>dituju</a:t>
            </a:r>
            <a:r>
              <a:rPr lang="en-US" sz="4000" dirty="0"/>
              <a:t>: </a:t>
            </a:r>
            <a:r>
              <a:rPr lang="en-US" sz="4000" dirty="0" err="1"/>
              <a:t>keberadaan</a:t>
            </a:r>
            <a:r>
              <a:rPr lang="en-US" sz="4000" dirty="0"/>
              <a:t> </a:t>
            </a:r>
            <a:r>
              <a:rPr lang="en-US" sz="4000" dirty="0" err="1"/>
              <a:t>atau</a:t>
            </a:r>
            <a:r>
              <a:rPr lang="en-US" sz="4000" dirty="0"/>
              <a:t> </a:t>
            </a:r>
            <a:r>
              <a:rPr lang="en-US" sz="4000" dirty="0" err="1"/>
              <a:t>keterjadian</a:t>
            </a:r>
            <a:r>
              <a:rPr lang="en-US" sz="4000" dirty="0"/>
              <a:t>, </a:t>
            </a:r>
            <a:r>
              <a:rPr lang="en-US" sz="4000" dirty="0" err="1"/>
              <a:t>kelengkapan</a:t>
            </a:r>
            <a:r>
              <a:rPr lang="en-US" sz="4000" dirty="0"/>
              <a:t>, </a:t>
            </a:r>
            <a:r>
              <a:rPr lang="en-US" sz="4000" dirty="0" err="1"/>
              <a:t>penilaian</a:t>
            </a:r>
            <a:r>
              <a:rPr lang="en-US" sz="4000" dirty="0"/>
              <a:t> </a:t>
            </a:r>
            <a:r>
              <a:rPr lang="en-US" sz="4000" dirty="0" err="1"/>
              <a:t>atau</a:t>
            </a:r>
            <a:r>
              <a:rPr lang="en-US" sz="4000" dirty="0"/>
              <a:t> </a:t>
            </a:r>
            <a:r>
              <a:rPr lang="en-US" sz="4000" dirty="0" err="1"/>
              <a:t>alokasi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0692887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546A2-551D-6E40-9412-2A64F7BF6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436545"/>
            <a:ext cx="7715200" cy="563563"/>
          </a:xfrm>
        </p:spPr>
        <p:txBody>
          <a:bodyPr/>
          <a:lstStyle/>
          <a:p>
            <a:r>
              <a:rPr lang="en-US" sz="2400" dirty="0" err="1"/>
              <a:t>Penyusunan</a:t>
            </a:r>
            <a:r>
              <a:rPr lang="en-US" sz="2400" dirty="0"/>
              <a:t> Program Audit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Pengujian</a:t>
            </a:r>
            <a:r>
              <a:rPr lang="en-US" sz="2400" dirty="0"/>
              <a:t> </a:t>
            </a:r>
            <a:r>
              <a:rPr lang="en-US" sz="2400" dirty="0" err="1"/>
              <a:t>Subtantif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90331-1838-1A40-B0A6-394BC35AC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audit </a:t>
            </a:r>
            <a:r>
              <a:rPr lang="en-US" dirty="0" err="1"/>
              <a:t>khusus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asersi</a:t>
            </a:r>
            <a:r>
              <a:rPr lang="en-US" dirty="0"/>
              <a:t> yang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saldo</a:t>
            </a:r>
            <a:r>
              <a:rPr lang="en-US" dirty="0"/>
              <a:t> </a:t>
            </a:r>
            <a:r>
              <a:rPr lang="en-US" dirty="0" err="1"/>
              <a:t>akun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prosedur</a:t>
            </a:r>
            <a:r>
              <a:rPr lang="en-US" dirty="0"/>
              <a:t> audit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pengujian</a:t>
            </a:r>
            <a:r>
              <a:rPr lang="en-US" dirty="0"/>
              <a:t> </a:t>
            </a:r>
            <a:r>
              <a:rPr lang="en-US" dirty="0" err="1"/>
              <a:t>subtantif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audit </a:t>
            </a:r>
            <a:r>
              <a:rPr lang="en-US" dirty="0" err="1"/>
              <a:t>khusus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ditetapkan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Menyusun program audit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mengelompokkan</a:t>
            </a:r>
            <a:r>
              <a:rPr lang="en-US" dirty="0"/>
              <a:t> </a:t>
            </a:r>
            <a:r>
              <a:rPr lang="en-US" dirty="0" err="1"/>
              <a:t>prosedur</a:t>
            </a:r>
            <a:r>
              <a:rPr lang="en-US" dirty="0"/>
              <a:t> audit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pengujian</a:t>
            </a:r>
            <a:r>
              <a:rPr lang="en-US" dirty="0"/>
              <a:t> </a:t>
            </a:r>
            <a:r>
              <a:rPr lang="en-US" dirty="0" err="1"/>
              <a:t>subtantif</a:t>
            </a:r>
            <a:r>
              <a:rPr lang="en-US" dirty="0"/>
              <a:t> </a:t>
            </a:r>
            <a:r>
              <a:rPr lang="en-US" dirty="0" err="1"/>
              <a:t>menurut</a:t>
            </a:r>
            <a:r>
              <a:rPr lang="en-US" dirty="0"/>
              <a:t> proses audit: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sz="2800" dirty="0" err="1"/>
              <a:t>Prosedur</a:t>
            </a:r>
            <a:r>
              <a:rPr lang="en-US" sz="2800" dirty="0"/>
              <a:t> audit </a:t>
            </a:r>
            <a:r>
              <a:rPr lang="en-US" sz="2800" dirty="0" err="1"/>
              <a:t>awal</a:t>
            </a:r>
            <a:endParaRPr lang="en-US" sz="2800" dirty="0"/>
          </a:p>
          <a:p>
            <a:pPr marL="914400" lvl="1" indent="-514350">
              <a:buFont typeface="+mj-lt"/>
              <a:buAutoNum type="alphaLcPeriod"/>
            </a:pPr>
            <a:r>
              <a:rPr lang="en-US" sz="2800" dirty="0" err="1"/>
              <a:t>Prosedur</a:t>
            </a:r>
            <a:r>
              <a:rPr lang="en-US" sz="2800" dirty="0"/>
              <a:t> </a:t>
            </a:r>
            <a:r>
              <a:rPr lang="en-US" sz="2800" dirty="0" err="1"/>
              <a:t>analitik</a:t>
            </a:r>
            <a:endParaRPr lang="en-US" sz="2800" dirty="0"/>
          </a:p>
          <a:p>
            <a:pPr marL="914400" lvl="1" indent="-514350">
              <a:buFont typeface="+mj-lt"/>
              <a:buAutoNum type="alphaLcPeriod"/>
            </a:pPr>
            <a:r>
              <a:rPr lang="en-US" sz="2800" dirty="0" err="1"/>
              <a:t>Pengujian</a:t>
            </a:r>
            <a:r>
              <a:rPr lang="en-US" sz="2800" dirty="0"/>
              <a:t> </a:t>
            </a:r>
            <a:r>
              <a:rPr lang="en-US" sz="2800" dirty="0" err="1"/>
              <a:t>terhadap</a:t>
            </a:r>
            <a:r>
              <a:rPr lang="en-US" sz="2800" dirty="0"/>
              <a:t> </a:t>
            </a:r>
            <a:r>
              <a:rPr lang="en-US" sz="2800" dirty="0" err="1"/>
              <a:t>transaksi</a:t>
            </a:r>
            <a:r>
              <a:rPr lang="en-US" sz="2800" dirty="0"/>
              <a:t> </a:t>
            </a:r>
            <a:r>
              <a:rPr lang="en-US" sz="2800" dirty="0" err="1"/>
              <a:t>rinci</a:t>
            </a:r>
            <a:endParaRPr lang="en-US" sz="2800" dirty="0"/>
          </a:p>
          <a:p>
            <a:pPr marL="914400" lvl="1" indent="-514350">
              <a:buFont typeface="+mj-lt"/>
              <a:buAutoNum type="alphaLcPeriod"/>
            </a:pPr>
            <a:r>
              <a:rPr lang="en-US" sz="2800" dirty="0" err="1"/>
              <a:t>Pengujian</a:t>
            </a:r>
            <a:r>
              <a:rPr lang="en-US" sz="2800" dirty="0"/>
              <a:t> </a:t>
            </a:r>
            <a:r>
              <a:rPr lang="en-US" sz="2800" dirty="0" err="1"/>
              <a:t>terhadap</a:t>
            </a:r>
            <a:r>
              <a:rPr lang="en-US" sz="2800" dirty="0"/>
              <a:t> </a:t>
            </a:r>
            <a:r>
              <a:rPr lang="en-US" sz="2800" dirty="0" err="1"/>
              <a:t>saldo</a:t>
            </a:r>
            <a:r>
              <a:rPr lang="en-US" sz="2800" dirty="0"/>
              <a:t> </a:t>
            </a:r>
            <a:r>
              <a:rPr lang="en-US" sz="2800" dirty="0" err="1"/>
              <a:t>akun</a:t>
            </a:r>
            <a:r>
              <a:rPr lang="en-US" sz="2800" dirty="0"/>
              <a:t> </a:t>
            </a:r>
            <a:r>
              <a:rPr lang="en-US" sz="2800" dirty="0" err="1"/>
              <a:t>rinci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5642646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4">
            <a:extLst>
              <a:ext uri="{FF2B5EF4-FFF2-40B4-BE49-F238E27FC236}">
                <a16:creationId xmlns:a16="http://schemas.microsoft.com/office/drawing/2014/main" id="{918FCAF4-AE81-A44B-A717-10D6C9C5A4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fld id="{147328BC-FB6C-1740-A466-EBB7456CC34E}" type="slidenum">
              <a:rPr lang="en-US" altLang="en-US" smtClean="0"/>
              <a:pPr/>
              <a:t>59</a:t>
            </a:fld>
            <a:endParaRPr lang="en-US" altLang="en-US"/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A1A496BF-1629-2541-B9E2-4C539EFC29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75656" y="157162"/>
            <a:ext cx="7344816" cy="873919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dirty="0" err="1"/>
              <a:t>Siklus</a:t>
            </a:r>
            <a:r>
              <a:rPr lang="en-US" altLang="en-US" sz="2800" dirty="0"/>
              <a:t> Audit </a:t>
            </a:r>
            <a:r>
              <a:rPr lang="en-US" altLang="en-US" sz="2800" dirty="0" err="1"/>
              <a:t>Terhadap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Laporan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Keuangan</a:t>
            </a:r>
            <a:r>
              <a:rPr lang="en-US" altLang="en-US" sz="3600" dirty="0"/>
              <a:t>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dirty="0"/>
              <a:t>(Financial Audit Cycle)</a:t>
            </a:r>
          </a:p>
        </p:txBody>
      </p:sp>
      <p:sp>
        <p:nvSpPr>
          <p:cNvPr id="5125" name="AutoShape 4">
            <a:extLst>
              <a:ext uri="{FF2B5EF4-FFF2-40B4-BE49-F238E27FC236}">
                <a16:creationId xmlns:a16="http://schemas.microsoft.com/office/drawing/2014/main" id="{711170B9-1B0D-AB43-9428-719CE8E05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590800"/>
            <a:ext cx="1447800" cy="1371600"/>
          </a:xfrm>
          <a:prstGeom prst="flowChartMultidocumen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2000"/>
              <a:t>Laporan </a:t>
            </a:r>
          </a:p>
          <a:p>
            <a:pPr algn="ctr"/>
            <a:r>
              <a:rPr lang="en-US" altLang="en-US" sz="2000"/>
              <a:t>Keuangan</a:t>
            </a:r>
          </a:p>
        </p:txBody>
      </p:sp>
      <p:sp>
        <p:nvSpPr>
          <p:cNvPr id="5126" name="Line 6">
            <a:extLst>
              <a:ext uri="{FF2B5EF4-FFF2-40B4-BE49-F238E27FC236}">
                <a16:creationId xmlns:a16="http://schemas.microsoft.com/office/drawing/2014/main" id="{0A22CF38-FADE-1B4E-8A15-B7BA8B008747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3124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" name="AutoShape 7">
            <a:extLst>
              <a:ext uri="{FF2B5EF4-FFF2-40B4-BE49-F238E27FC236}">
                <a16:creationId xmlns:a16="http://schemas.microsoft.com/office/drawing/2014/main" id="{917D8448-B9C6-7540-9EBC-04C2F40C9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590800"/>
            <a:ext cx="1752600" cy="1219200"/>
          </a:xfrm>
          <a:prstGeom prst="flowChartManualOperat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2000"/>
              <a:t>Proses </a:t>
            </a:r>
          </a:p>
          <a:p>
            <a:pPr algn="ctr"/>
            <a:r>
              <a:rPr lang="en-US" altLang="en-US" sz="2000"/>
              <a:t>Audit</a:t>
            </a:r>
          </a:p>
          <a:p>
            <a:pPr algn="ctr"/>
            <a:r>
              <a:rPr lang="en-US" altLang="en-US" sz="2000"/>
              <a:t>(4 Tahap)</a:t>
            </a:r>
          </a:p>
        </p:txBody>
      </p:sp>
      <p:sp>
        <p:nvSpPr>
          <p:cNvPr id="5128" name="Line 9">
            <a:extLst>
              <a:ext uri="{FF2B5EF4-FFF2-40B4-BE49-F238E27FC236}">
                <a16:creationId xmlns:a16="http://schemas.microsoft.com/office/drawing/2014/main" id="{9E2634C8-ED8F-5B4C-9428-6329DE09965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31242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AutoShape 10">
            <a:extLst>
              <a:ext uri="{FF2B5EF4-FFF2-40B4-BE49-F238E27FC236}">
                <a16:creationId xmlns:a16="http://schemas.microsoft.com/office/drawing/2014/main" id="{F403D4BF-2ED4-504A-87DC-4CD85AAC4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667000"/>
            <a:ext cx="1524000" cy="990600"/>
          </a:xfrm>
          <a:prstGeom prst="flowChartDocumen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2000"/>
              <a:t>Laporan</a:t>
            </a:r>
          </a:p>
          <a:p>
            <a:pPr algn="ctr"/>
            <a:r>
              <a:rPr lang="en-US" altLang="en-US"/>
              <a:t>Audit</a:t>
            </a:r>
          </a:p>
        </p:txBody>
      </p:sp>
      <p:sp>
        <p:nvSpPr>
          <p:cNvPr id="5130" name="AutoShape 12">
            <a:extLst>
              <a:ext uri="{FF2B5EF4-FFF2-40B4-BE49-F238E27FC236}">
                <a16:creationId xmlns:a16="http://schemas.microsoft.com/office/drawing/2014/main" id="{0AB52E44-3688-4046-8988-A218864E5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648200"/>
            <a:ext cx="1981200" cy="1524000"/>
          </a:xfrm>
          <a:prstGeom prst="flowChartMultidocumen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2000"/>
              <a:t>PSAK</a:t>
            </a:r>
          </a:p>
          <a:p>
            <a:pPr algn="ctr"/>
            <a:r>
              <a:rPr lang="en-US" altLang="en-US" sz="2000"/>
              <a:t>Dan</a:t>
            </a:r>
          </a:p>
          <a:p>
            <a:pPr algn="ctr"/>
            <a:r>
              <a:rPr lang="en-US" altLang="en-US" sz="2000"/>
              <a:t>PSAP</a:t>
            </a:r>
          </a:p>
        </p:txBody>
      </p:sp>
      <p:sp>
        <p:nvSpPr>
          <p:cNvPr id="5131" name="Line 14">
            <a:extLst>
              <a:ext uri="{FF2B5EF4-FFF2-40B4-BE49-F238E27FC236}">
                <a16:creationId xmlns:a16="http://schemas.microsoft.com/office/drawing/2014/main" id="{B6BE3F7D-EC51-A540-902C-3EB461576D50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38100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557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28736"/>
            <a:ext cx="8305800" cy="2788932"/>
          </a:xfrm>
        </p:spPr>
        <p:txBody>
          <a:bodyPr/>
          <a:lstStyle/>
          <a:p>
            <a:r>
              <a:rPr lang="en-US" sz="2400" dirty="0"/>
              <a:t>Nama	: </a:t>
            </a:r>
            <a:r>
              <a:rPr lang="en-US" sz="2400" dirty="0" err="1"/>
              <a:t>Fatchur</a:t>
            </a:r>
            <a:r>
              <a:rPr lang="en-US" sz="2400" dirty="0"/>
              <a:t> </a:t>
            </a:r>
            <a:r>
              <a:rPr lang="en-US" sz="2400" dirty="0" err="1"/>
              <a:t>Rohman</a:t>
            </a:r>
            <a:r>
              <a:rPr lang="en-US" sz="2400" dirty="0"/>
              <a:t>, SE, </a:t>
            </a:r>
            <a:r>
              <a:rPr lang="en-US" sz="2400" dirty="0" err="1"/>
              <a:t>M.Pd</a:t>
            </a:r>
            <a:r>
              <a:rPr lang="en-US" sz="2400" dirty="0"/>
              <a:t>, </a:t>
            </a:r>
            <a:r>
              <a:rPr lang="en-US" sz="2400" dirty="0" err="1"/>
              <a:t>M.Si</a:t>
            </a:r>
            <a:r>
              <a:rPr lang="en-US" sz="2400" dirty="0"/>
              <a:t>, CADE, CAAT</a:t>
            </a:r>
          </a:p>
          <a:p>
            <a:r>
              <a:rPr lang="en-US" sz="2400" dirty="0"/>
              <a:t>NIDN/NIY	: 06151084003/ 1 841015 13 100</a:t>
            </a:r>
          </a:p>
          <a:p>
            <a:r>
              <a:rPr lang="en-US" sz="2400" dirty="0"/>
              <a:t>Telp/WA/TG	: 081328762679</a:t>
            </a:r>
          </a:p>
          <a:p>
            <a:r>
              <a:rPr lang="en-US" sz="2400" dirty="0" err="1"/>
              <a:t>Ttl</a:t>
            </a:r>
            <a:r>
              <a:rPr lang="en-US" sz="2400" dirty="0"/>
              <a:t>		:  </a:t>
            </a:r>
            <a:r>
              <a:rPr lang="en-US" sz="2400" dirty="0" err="1"/>
              <a:t>Jepara</a:t>
            </a:r>
            <a:r>
              <a:rPr lang="en-US" sz="2400" dirty="0"/>
              <a:t>, 15 </a:t>
            </a:r>
            <a:r>
              <a:rPr lang="mr-IN" sz="2400" dirty="0"/>
              <a:t>–</a:t>
            </a:r>
            <a:r>
              <a:rPr lang="en-US" sz="2400" dirty="0"/>
              <a:t> 10 </a:t>
            </a:r>
            <a:r>
              <a:rPr lang="mr-IN" sz="2400" dirty="0"/>
              <a:t>–</a:t>
            </a:r>
            <a:r>
              <a:rPr lang="en-US" sz="2400" dirty="0"/>
              <a:t> 1984</a:t>
            </a:r>
          </a:p>
          <a:p>
            <a:r>
              <a:rPr lang="en-US" sz="2400" dirty="0" err="1"/>
              <a:t>Alamat</a:t>
            </a:r>
            <a:r>
              <a:rPr lang="en-US" sz="2400" dirty="0"/>
              <a:t>	: RT 38/07 </a:t>
            </a:r>
            <a:r>
              <a:rPr lang="en-US" sz="2400" dirty="0" err="1"/>
              <a:t>Sinanggul</a:t>
            </a:r>
            <a:endParaRPr lang="en-US" sz="2400" dirty="0"/>
          </a:p>
          <a:p>
            <a:r>
              <a:rPr lang="en-US" sz="2400" dirty="0" err="1"/>
              <a:t>Emai</a:t>
            </a:r>
            <a:r>
              <a:rPr lang="en-US" sz="2400" dirty="0"/>
              <a:t>	l	: </a:t>
            </a:r>
            <a:r>
              <a:rPr lang="en-US" sz="2400" dirty="0" err="1"/>
              <a:t>fatchur@unisnu.ac.id</a:t>
            </a:r>
            <a:endParaRPr lang="en-US" sz="24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1894B80-8D6B-614A-8727-ACEC6CA909B6}"/>
              </a:ext>
            </a:extLst>
          </p:cNvPr>
          <p:cNvSpPr txBox="1">
            <a:spLocks/>
          </p:cNvSpPr>
          <p:nvPr/>
        </p:nvSpPr>
        <p:spPr>
          <a:xfrm>
            <a:off x="299592" y="6021288"/>
            <a:ext cx="8844408" cy="579484"/>
          </a:xfrm>
          <a:prstGeom prst="rect">
            <a:avLst/>
          </a:prstGeom>
          <a:solidFill>
            <a:srgbClr val="92D050"/>
          </a:solidFill>
        </p:spPr>
        <p:txBody>
          <a:bodyPr>
            <a:normAutofit fontScale="775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1007943" fontAlgn="auto">
              <a:spcBef>
                <a:spcPts val="1102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4300" kern="0" dirty="0">
                <a:solidFill>
                  <a:schemeClr val="tx2"/>
                </a:solidFill>
                <a:latin typeface="Brush Script MT" charset="0"/>
              </a:rPr>
              <a:t>“</a:t>
            </a:r>
            <a:r>
              <a:rPr lang="en-US" altLang="en-US" sz="4300" kern="0" dirty="0" err="1">
                <a:solidFill>
                  <a:schemeClr val="tx2"/>
                </a:solidFill>
                <a:latin typeface="Brush Script MT" charset="0"/>
              </a:rPr>
              <a:t>Hidup</a:t>
            </a:r>
            <a:r>
              <a:rPr lang="en-US" altLang="en-US" sz="4300" kern="0" dirty="0">
                <a:solidFill>
                  <a:schemeClr val="tx2"/>
                </a:solidFill>
                <a:latin typeface="Brush Script MT" charset="0"/>
              </a:rPr>
              <a:t> </a:t>
            </a:r>
            <a:r>
              <a:rPr lang="en-US" altLang="en-US" sz="4300" kern="0" dirty="0" err="1">
                <a:solidFill>
                  <a:schemeClr val="tx2"/>
                </a:solidFill>
                <a:latin typeface="Brush Script MT" charset="0"/>
              </a:rPr>
              <a:t>Harus</a:t>
            </a:r>
            <a:r>
              <a:rPr lang="en-US" altLang="en-US" sz="4300" kern="0" dirty="0">
                <a:solidFill>
                  <a:schemeClr val="tx2"/>
                </a:solidFill>
                <a:latin typeface="Brush Script MT" charset="0"/>
              </a:rPr>
              <a:t> </a:t>
            </a:r>
            <a:r>
              <a:rPr lang="en-US" altLang="en-US" sz="4300" kern="0" dirty="0" err="1">
                <a:solidFill>
                  <a:schemeClr val="tx2"/>
                </a:solidFill>
                <a:latin typeface="Brush Script MT" charset="0"/>
              </a:rPr>
              <a:t>Memiliki</a:t>
            </a:r>
            <a:r>
              <a:rPr lang="en-US" altLang="en-US" sz="4300" kern="0" dirty="0">
                <a:solidFill>
                  <a:schemeClr val="tx2"/>
                </a:solidFill>
                <a:latin typeface="Brush Script MT" charset="0"/>
              </a:rPr>
              <a:t> </a:t>
            </a:r>
            <a:r>
              <a:rPr lang="en-US" altLang="en-US" sz="4300" kern="0" dirty="0" err="1">
                <a:solidFill>
                  <a:schemeClr val="tx2"/>
                </a:solidFill>
                <a:latin typeface="Brush Script MT" charset="0"/>
              </a:rPr>
              <a:t>Manfaat</a:t>
            </a:r>
            <a:r>
              <a:rPr lang="en-US" altLang="en-US" sz="4300" kern="0" dirty="0">
                <a:solidFill>
                  <a:schemeClr val="tx2"/>
                </a:solidFill>
                <a:latin typeface="Brush Script MT" charset="0"/>
              </a:rPr>
              <a:t> </a:t>
            </a:r>
            <a:r>
              <a:rPr lang="en-US" altLang="en-US" sz="4300" kern="0" dirty="0" err="1">
                <a:solidFill>
                  <a:schemeClr val="tx2"/>
                </a:solidFill>
                <a:latin typeface="Brush Script MT" charset="0"/>
              </a:rPr>
              <a:t>Bagi</a:t>
            </a:r>
            <a:r>
              <a:rPr lang="en-US" altLang="en-US" sz="4300" kern="0" dirty="0">
                <a:solidFill>
                  <a:schemeClr val="tx2"/>
                </a:solidFill>
                <a:latin typeface="Brush Script MT" charset="0"/>
              </a:rPr>
              <a:t> </a:t>
            </a:r>
            <a:r>
              <a:rPr lang="en-US" altLang="en-US" sz="4300" kern="0" dirty="0" err="1">
                <a:solidFill>
                  <a:schemeClr val="tx2"/>
                </a:solidFill>
                <a:latin typeface="Brush Script MT" charset="0"/>
              </a:rPr>
              <a:t>Kehidupan</a:t>
            </a:r>
            <a:r>
              <a:rPr lang="en-US" altLang="en-US" sz="4300" kern="0" dirty="0">
                <a:solidFill>
                  <a:schemeClr val="tx2"/>
                </a:solidFill>
                <a:latin typeface="Brush Script MT" charset="0"/>
              </a:rPr>
              <a:t> </a:t>
            </a:r>
            <a:r>
              <a:rPr lang="en-US" altLang="en-US" sz="4300" kern="0" dirty="0" err="1">
                <a:solidFill>
                  <a:schemeClr val="tx2"/>
                </a:solidFill>
                <a:latin typeface="Brush Script MT" charset="0"/>
              </a:rPr>
              <a:t>Sekitar</a:t>
            </a:r>
            <a:r>
              <a:rPr lang="en-US" altLang="en-US" sz="4300" kern="0" dirty="0">
                <a:solidFill>
                  <a:schemeClr val="tx2"/>
                </a:solidFill>
                <a:latin typeface="Brush Script MT" charset="0"/>
              </a:rPr>
              <a:t>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569E74-85D9-324E-ADEB-607F92B08F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234486"/>
            <a:ext cx="3779912" cy="376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6084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68B6C247-5595-584B-A139-AB737EF760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fld id="{147328BC-FB6C-1740-A466-EBB7456CC34E}" type="slidenum">
              <a:rPr lang="en-US" altLang="en-US" smtClean="0"/>
              <a:pPr/>
              <a:t>60</a:t>
            </a:fld>
            <a:endParaRPr lang="en-US" altLang="en-US"/>
          </a:p>
        </p:txBody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74D33D3C-438D-B440-9415-1CF906F5C6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304800"/>
            <a:ext cx="4564063" cy="623888"/>
          </a:xfrm>
        </p:spPr>
        <p:txBody>
          <a:bodyPr/>
          <a:lstStyle/>
          <a:p>
            <a:pPr algn="ctr" eaLnBrk="1" hangingPunct="1"/>
            <a:r>
              <a:rPr lang="en-US" altLang="en-US" sz="3200" dirty="0" err="1"/>
              <a:t>Tahapan</a:t>
            </a:r>
            <a:r>
              <a:rPr lang="en-US" altLang="en-US" sz="3200" dirty="0"/>
              <a:t> Proses Audit</a:t>
            </a:r>
          </a:p>
        </p:txBody>
      </p:sp>
      <p:sp>
        <p:nvSpPr>
          <p:cNvPr id="6149" name="Rectangle 3">
            <a:extLst>
              <a:ext uri="{FF2B5EF4-FFF2-40B4-BE49-F238E27FC236}">
                <a16:creationId xmlns:a16="http://schemas.microsoft.com/office/drawing/2014/main" id="{2294748E-0102-7742-BCDA-EA08603727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000" b="1" dirty="0"/>
              <a:t>TAHAP I  </a:t>
            </a:r>
            <a:r>
              <a:rPr lang="en-US" altLang="en-US" sz="2000" b="1" dirty="0" err="1"/>
              <a:t>Perencanaan</a:t>
            </a:r>
            <a:r>
              <a:rPr lang="en-US" altLang="en-US" sz="2000" b="1" dirty="0"/>
              <a:t> dan </a:t>
            </a:r>
            <a:r>
              <a:rPr lang="en-US" altLang="en-US" sz="2000" b="1" dirty="0" err="1"/>
              <a:t>perancangan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pendekatan</a:t>
            </a:r>
            <a:r>
              <a:rPr lang="en-US" altLang="en-US" sz="2000" b="1" dirty="0"/>
              <a:t> Audit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1800" b="1" dirty="0"/>
          </a:p>
        </p:txBody>
      </p:sp>
      <p:sp>
        <p:nvSpPr>
          <p:cNvPr id="6150" name="Rectangle 4">
            <a:extLst>
              <a:ext uri="{FF2B5EF4-FFF2-40B4-BE49-F238E27FC236}">
                <a16:creationId xmlns:a16="http://schemas.microsoft.com/office/drawing/2014/main" id="{469CFACA-C845-AA48-B6DA-4284449D8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295400"/>
            <a:ext cx="419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600" dirty="0" err="1">
                <a:latin typeface="Arial" panose="020B0604020202020204" pitchFamily="34" charset="0"/>
              </a:rPr>
              <a:t>Perencanaan</a:t>
            </a:r>
            <a:r>
              <a:rPr lang="en-US" altLang="en-US" sz="1600" dirty="0">
                <a:latin typeface="Arial" panose="020B0604020202020204" pitchFamily="34" charset="0"/>
              </a:rPr>
              <a:t> Awal</a:t>
            </a:r>
          </a:p>
        </p:txBody>
      </p:sp>
      <p:sp>
        <p:nvSpPr>
          <p:cNvPr id="6151" name="Rectangle 5">
            <a:extLst>
              <a:ext uri="{FF2B5EF4-FFF2-40B4-BE49-F238E27FC236}">
                <a16:creationId xmlns:a16="http://schemas.microsoft.com/office/drawing/2014/main" id="{FBE4418A-8B1E-814D-BA0A-F7DCC74F5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505200"/>
            <a:ext cx="419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600" dirty="0" err="1">
                <a:latin typeface="Arial" panose="020B0604020202020204" pitchFamily="34" charset="0"/>
              </a:rPr>
              <a:t>Laksanakan</a:t>
            </a:r>
            <a:r>
              <a:rPr lang="en-US" altLang="en-US" sz="1600" dirty="0">
                <a:latin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</a:rPr>
              <a:t>prosedur</a:t>
            </a:r>
            <a:r>
              <a:rPr lang="en-US" altLang="en-US" sz="1600" dirty="0">
                <a:latin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en-US" altLang="en-US" sz="1600" dirty="0" err="1">
                <a:latin typeface="Arial" panose="020B0604020202020204" pitchFamily="34" charset="0"/>
              </a:rPr>
              <a:t>Analisis</a:t>
            </a:r>
            <a:r>
              <a:rPr lang="en-US" altLang="en-US" sz="1600" dirty="0">
                <a:latin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</a:rPr>
              <a:t>pendahuluan</a:t>
            </a:r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6152" name="Rectangle 6">
            <a:extLst>
              <a:ext uri="{FF2B5EF4-FFF2-40B4-BE49-F238E27FC236}">
                <a16:creationId xmlns:a16="http://schemas.microsoft.com/office/drawing/2014/main" id="{A90BB1F6-0E30-974F-AF50-488718CCC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1905000"/>
            <a:ext cx="419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600">
                <a:latin typeface="Arial" panose="020B0604020202020204" pitchFamily="34" charset="0"/>
              </a:rPr>
              <a:t>Dapatkan informasi </a:t>
            </a:r>
          </a:p>
          <a:p>
            <a:pPr algn="ctr" eaLnBrk="1" hangingPunct="1"/>
            <a:r>
              <a:rPr lang="en-US" altLang="en-US" sz="1600">
                <a:latin typeface="Arial" panose="020B0604020202020204" pitchFamily="34" charset="0"/>
              </a:rPr>
              <a:t>mengenai latar belakang</a:t>
            </a:r>
          </a:p>
        </p:txBody>
      </p:sp>
      <p:sp>
        <p:nvSpPr>
          <p:cNvPr id="6153" name="Rectangle 7">
            <a:extLst>
              <a:ext uri="{FF2B5EF4-FFF2-40B4-BE49-F238E27FC236}">
                <a16:creationId xmlns:a16="http://schemas.microsoft.com/office/drawing/2014/main" id="{5031E1F5-C402-504D-970D-D8247C697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514600"/>
            <a:ext cx="41910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n-US" altLang="en-US" sz="1600" dirty="0">
              <a:latin typeface="Arial" panose="020B0604020202020204" pitchFamily="34" charset="0"/>
            </a:endParaRPr>
          </a:p>
          <a:p>
            <a:pPr algn="ctr" eaLnBrk="1" hangingPunct="1"/>
            <a:r>
              <a:rPr lang="en-US" altLang="en-US" sz="1600" dirty="0" err="1">
                <a:latin typeface="Arial" panose="020B0604020202020204" pitchFamily="34" charset="0"/>
              </a:rPr>
              <a:t>Dapatkan</a:t>
            </a:r>
            <a:r>
              <a:rPr lang="en-US" altLang="en-US" sz="1600" dirty="0">
                <a:latin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</a:rPr>
              <a:t>informasi</a:t>
            </a:r>
            <a:r>
              <a:rPr lang="en-US" altLang="en-US" sz="1600" dirty="0">
                <a:latin typeface="Arial" panose="020B0604020202020204" pitchFamily="34" charset="0"/>
              </a:rPr>
              <a:t> lain</a:t>
            </a:r>
          </a:p>
          <a:p>
            <a:pPr algn="ctr" eaLnBrk="1" hangingPunct="1"/>
            <a:r>
              <a:rPr lang="en-US" altLang="en-US" sz="1600" dirty="0" err="1">
                <a:latin typeface="Arial" panose="020B0604020202020204" pitchFamily="34" charset="0"/>
              </a:rPr>
              <a:t>Tentang</a:t>
            </a:r>
            <a:r>
              <a:rPr lang="en-US" altLang="en-US" sz="1600" dirty="0">
                <a:latin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</a:rPr>
              <a:t>kewajiban</a:t>
            </a:r>
            <a:r>
              <a:rPr lang="en-US" altLang="en-US" sz="1600" dirty="0">
                <a:latin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en-US" altLang="en-US" sz="1600" dirty="0" err="1">
                <a:latin typeface="Arial" panose="020B0604020202020204" pitchFamily="34" charset="0"/>
              </a:rPr>
              <a:t>hukum</a:t>
            </a:r>
            <a:r>
              <a:rPr lang="en-US" altLang="en-US" sz="1600" dirty="0">
                <a:latin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</a:rPr>
              <a:t>klien</a:t>
            </a:r>
            <a:endParaRPr lang="en-US" altLang="en-US" sz="1600" dirty="0">
              <a:latin typeface="Arial" panose="020B0604020202020204" pitchFamily="34" charset="0"/>
            </a:endParaRPr>
          </a:p>
          <a:p>
            <a:pPr algn="ctr" eaLnBrk="1" hangingPunct="1"/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6154" name="Rectangle 8">
            <a:extLst>
              <a:ext uri="{FF2B5EF4-FFF2-40B4-BE49-F238E27FC236}">
                <a16:creationId xmlns:a16="http://schemas.microsoft.com/office/drawing/2014/main" id="{1EA453E5-EF07-6A45-913E-67AFC2D88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191000"/>
            <a:ext cx="41910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600" dirty="0" err="1">
                <a:latin typeface="Arial" panose="020B0604020202020204" pitchFamily="34" charset="0"/>
              </a:rPr>
              <a:t>Tentukan</a:t>
            </a:r>
            <a:r>
              <a:rPr lang="en-US" altLang="en-US" sz="1600" dirty="0">
                <a:latin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</a:rPr>
              <a:t>materialitas</a:t>
            </a:r>
            <a:r>
              <a:rPr lang="en-US" altLang="en-US" sz="1600" dirty="0">
                <a:latin typeface="Arial" panose="020B0604020202020204" pitchFamily="34" charset="0"/>
              </a:rPr>
              <a:t> dan </a:t>
            </a:r>
            <a:r>
              <a:rPr lang="en-US" altLang="en-US" sz="1600" dirty="0" err="1">
                <a:latin typeface="Arial" panose="020B0604020202020204" pitchFamily="34" charset="0"/>
              </a:rPr>
              <a:t>tetapkan</a:t>
            </a:r>
            <a:endParaRPr lang="en-US" altLang="en-US" sz="1600" dirty="0">
              <a:latin typeface="Arial" panose="020B0604020202020204" pitchFamily="34" charset="0"/>
            </a:endParaRPr>
          </a:p>
          <a:p>
            <a:pPr algn="ctr" eaLnBrk="1" hangingPunct="1"/>
            <a:r>
              <a:rPr lang="en-US" altLang="en-US" sz="1600" dirty="0" err="1">
                <a:latin typeface="Arial" panose="020B0604020202020204" pitchFamily="34" charset="0"/>
              </a:rPr>
              <a:t>Risiko</a:t>
            </a:r>
            <a:r>
              <a:rPr lang="en-US" altLang="en-US" sz="1600" dirty="0">
                <a:latin typeface="Arial" panose="020B0604020202020204" pitchFamily="34" charset="0"/>
              </a:rPr>
              <a:t> audit yang </a:t>
            </a:r>
            <a:r>
              <a:rPr lang="en-US" altLang="en-US" sz="1600" dirty="0" err="1">
                <a:latin typeface="Arial" panose="020B0604020202020204" pitchFamily="34" charset="0"/>
              </a:rPr>
              <a:t>dapat</a:t>
            </a:r>
            <a:r>
              <a:rPr lang="en-US" altLang="en-US" sz="1600" dirty="0">
                <a:latin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</a:rPr>
              <a:t>diterima</a:t>
            </a:r>
            <a:endParaRPr lang="en-US" altLang="en-US" sz="1600" dirty="0">
              <a:latin typeface="Arial" panose="020B0604020202020204" pitchFamily="34" charset="0"/>
            </a:endParaRPr>
          </a:p>
          <a:p>
            <a:pPr algn="ctr" eaLnBrk="1" hangingPunct="1"/>
            <a:r>
              <a:rPr lang="en-US" altLang="en-US" sz="1600" dirty="0">
                <a:latin typeface="Arial" panose="020B0604020202020204" pitchFamily="34" charset="0"/>
              </a:rPr>
              <a:t> dan </a:t>
            </a:r>
            <a:r>
              <a:rPr lang="en-US" altLang="en-US" sz="1600" dirty="0" err="1">
                <a:latin typeface="Arial" panose="020B0604020202020204" pitchFamily="34" charset="0"/>
              </a:rPr>
              <a:t>risiko</a:t>
            </a:r>
            <a:r>
              <a:rPr lang="en-US" altLang="en-US" sz="1600" dirty="0">
                <a:latin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</a:rPr>
              <a:t>bawaan</a:t>
            </a:r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6155" name="Rectangle 9">
            <a:extLst>
              <a:ext uri="{FF2B5EF4-FFF2-40B4-BE49-F238E27FC236}">
                <a16:creationId xmlns:a16="http://schemas.microsoft.com/office/drawing/2014/main" id="{7E0463C0-6BE0-BA42-ABE8-B80404708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181600"/>
            <a:ext cx="419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600">
                <a:latin typeface="Arial" panose="020B0604020202020204" pitchFamily="34" charset="0"/>
              </a:rPr>
              <a:t>Memahami struktur pengendalian</a:t>
            </a:r>
          </a:p>
          <a:p>
            <a:pPr algn="ctr" eaLnBrk="1" hangingPunct="1"/>
            <a:r>
              <a:rPr lang="en-US" altLang="en-US" sz="1600">
                <a:latin typeface="Arial" panose="020B0604020202020204" pitchFamily="34" charset="0"/>
              </a:rPr>
              <a:t>Intern dan menetapkan risiko pengendalian</a:t>
            </a:r>
          </a:p>
        </p:txBody>
      </p:sp>
      <p:sp>
        <p:nvSpPr>
          <p:cNvPr id="6156" name="Rectangle 10">
            <a:extLst>
              <a:ext uri="{FF2B5EF4-FFF2-40B4-BE49-F238E27FC236}">
                <a16:creationId xmlns:a16="http://schemas.microsoft.com/office/drawing/2014/main" id="{9AD7B2F4-2D15-8D47-950E-E0357D26B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5791200"/>
            <a:ext cx="4191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600">
                <a:latin typeface="Arial" panose="020B0604020202020204" pitchFamily="34" charset="0"/>
              </a:rPr>
              <a:t>Kembangkan rencana dan </a:t>
            </a:r>
          </a:p>
          <a:p>
            <a:pPr algn="ctr" eaLnBrk="1" hangingPunct="1"/>
            <a:r>
              <a:rPr lang="en-US" altLang="en-US" sz="1600">
                <a:latin typeface="Arial" panose="020B0604020202020204" pitchFamily="34" charset="0"/>
              </a:rPr>
              <a:t>Program audit menyeluruh</a:t>
            </a:r>
          </a:p>
        </p:txBody>
      </p:sp>
      <p:sp>
        <p:nvSpPr>
          <p:cNvPr id="6157" name="Line 11">
            <a:extLst>
              <a:ext uri="{FF2B5EF4-FFF2-40B4-BE49-F238E27FC236}">
                <a16:creationId xmlns:a16="http://schemas.microsoft.com/office/drawing/2014/main" id="{55068FA3-EB90-7043-AB7C-DCE71FB35084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2362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8" name="Line 12">
            <a:extLst>
              <a:ext uri="{FF2B5EF4-FFF2-40B4-BE49-F238E27FC236}">
                <a16:creationId xmlns:a16="http://schemas.microsoft.com/office/drawing/2014/main" id="{BAABF8A6-FF9F-B245-A1A8-6B610E877493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5562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9" name="Line 13">
            <a:extLst>
              <a:ext uri="{FF2B5EF4-FFF2-40B4-BE49-F238E27FC236}">
                <a16:creationId xmlns:a16="http://schemas.microsoft.com/office/drawing/2014/main" id="{08C1CE74-4D30-FA41-9055-73507E35F937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4953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0" name="Line 14">
            <a:extLst>
              <a:ext uri="{FF2B5EF4-FFF2-40B4-BE49-F238E27FC236}">
                <a16:creationId xmlns:a16="http://schemas.microsoft.com/office/drawing/2014/main" id="{E354155D-46DE-964F-BC93-2960C2E9F3BC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1" name="Line 15">
            <a:extLst>
              <a:ext uri="{FF2B5EF4-FFF2-40B4-BE49-F238E27FC236}">
                <a16:creationId xmlns:a16="http://schemas.microsoft.com/office/drawing/2014/main" id="{DF382ADA-29D5-0B46-8013-97CB34D99342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3276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2" name="Line 16">
            <a:extLst>
              <a:ext uri="{FF2B5EF4-FFF2-40B4-BE49-F238E27FC236}">
                <a16:creationId xmlns:a16="http://schemas.microsoft.com/office/drawing/2014/main" id="{CC8F0442-5B2F-C244-A4B6-A52172834C57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1676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5341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4">
            <a:extLst>
              <a:ext uri="{FF2B5EF4-FFF2-40B4-BE49-F238E27FC236}">
                <a16:creationId xmlns:a16="http://schemas.microsoft.com/office/drawing/2014/main" id="{C4D5F10C-C09B-9D4C-8599-FE7E35641D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fld id="{147328BC-FB6C-1740-A466-EBB7456CC34E}" type="slidenum">
              <a:rPr lang="en-US" altLang="en-US" smtClean="0"/>
              <a:pPr/>
              <a:t>61</a:t>
            </a:fld>
            <a:endParaRPr lang="en-US" altLang="en-US"/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3A5A569B-BA21-D64A-B892-17413A6ED0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31640" y="0"/>
            <a:ext cx="7355160" cy="61261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en-US" sz="2000" b="1" dirty="0">
                <a:latin typeface="Comic Sans MS" panose="030F0902030302020204" pitchFamily="66" charset="0"/>
              </a:rPr>
              <a:t>TAHAP II  </a:t>
            </a:r>
            <a:r>
              <a:rPr lang="en-US" altLang="en-US" sz="2000" b="1" dirty="0" err="1">
                <a:latin typeface="Comic Sans MS" panose="030F0902030302020204" pitchFamily="66" charset="0"/>
              </a:rPr>
              <a:t>Pengujian</a:t>
            </a:r>
            <a:r>
              <a:rPr lang="en-US" altLang="en-US" sz="2000" b="1" dirty="0">
                <a:latin typeface="Comic Sans MS" panose="030F0902030302020204" pitchFamily="66" charset="0"/>
              </a:rPr>
              <a:t> </a:t>
            </a:r>
            <a:r>
              <a:rPr lang="en-US" altLang="en-US" sz="2000" b="1" dirty="0" err="1">
                <a:latin typeface="Comic Sans MS" panose="030F0902030302020204" pitchFamily="66" charset="0"/>
              </a:rPr>
              <a:t>atas</a:t>
            </a:r>
            <a:r>
              <a:rPr lang="en-US" altLang="en-US" sz="2000" b="1" dirty="0">
                <a:latin typeface="Comic Sans MS" panose="030F0902030302020204" pitchFamily="66" charset="0"/>
              </a:rPr>
              <a:t> </a:t>
            </a:r>
            <a:r>
              <a:rPr lang="en-US" altLang="en-US" sz="2000" b="1" dirty="0" err="1">
                <a:latin typeface="Comic Sans MS" panose="030F0902030302020204" pitchFamily="66" charset="0"/>
              </a:rPr>
              <a:t>pengendalian</a:t>
            </a:r>
            <a:r>
              <a:rPr lang="en-US" altLang="en-US" sz="2000" b="1" dirty="0">
                <a:latin typeface="Comic Sans MS" panose="030F0902030302020204" pitchFamily="66" charset="0"/>
              </a:rPr>
              <a:t> dan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sz="2000" b="1" dirty="0" err="1">
                <a:latin typeface="Comic Sans MS" panose="030F0902030302020204" pitchFamily="66" charset="0"/>
              </a:rPr>
              <a:t>pengujian</a:t>
            </a:r>
            <a:r>
              <a:rPr lang="en-US" altLang="en-US" sz="2000" b="1" dirty="0">
                <a:latin typeface="Comic Sans MS" panose="030F0902030302020204" pitchFamily="66" charset="0"/>
              </a:rPr>
              <a:t> </a:t>
            </a:r>
            <a:r>
              <a:rPr lang="en-US" altLang="en-US" sz="2000" b="1" dirty="0" err="1">
                <a:latin typeface="Comic Sans MS" panose="030F0902030302020204" pitchFamily="66" charset="0"/>
              </a:rPr>
              <a:t>subtantif</a:t>
            </a:r>
            <a:r>
              <a:rPr lang="en-US" altLang="en-US" sz="2000" b="1" dirty="0">
                <a:latin typeface="Comic Sans MS" panose="030F0902030302020204" pitchFamily="66" charset="0"/>
              </a:rPr>
              <a:t> </a:t>
            </a:r>
            <a:r>
              <a:rPr lang="en-US" altLang="en-US" sz="2000" b="1" dirty="0" err="1">
                <a:latin typeface="Comic Sans MS" panose="030F0902030302020204" pitchFamily="66" charset="0"/>
              </a:rPr>
              <a:t>atas</a:t>
            </a:r>
            <a:r>
              <a:rPr lang="en-US" altLang="en-US" sz="2000" b="1" dirty="0">
                <a:latin typeface="Comic Sans MS" panose="030F0902030302020204" pitchFamily="66" charset="0"/>
              </a:rPr>
              <a:t> </a:t>
            </a:r>
            <a:r>
              <a:rPr lang="en-US" altLang="en-US" sz="2000" b="1" dirty="0" err="1">
                <a:latin typeface="Comic Sans MS" panose="030F0902030302020204" pitchFamily="66" charset="0"/>
              </a:rPr>
              <a:t>transaksi</a:t>
            </a:r>
            <a:endParaRPr lang="en-US" altLang="en-US" sz="2000" b="1" dirty="0">
              <a:latin typeface="Comic Sans MS" panose="030F0902030302020204" pitchFamily="66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sz="2000" b="1" dirty="0">
              <a:latin typeface="Comic Sans MS" panose="030F0902030302020204" pitchFamily="66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sz="1200" b="1" dirty="0">
              <a:latin typeface="Comic Sans MS" panose="030F0902030302020204" pitchFamily="66" charset="0"/>
            </a:endParaRPr>
          </a:p>
        </p:txBody>
      </p:sp>
      <p:sp>
        <p:nvSpPr>
          <p:cNvPr id="7173" name="AutoShape 4">
            <a:extLst>
              <a:ext uri="{FF2B5EF4-FFF2-40B4-BE49-F238E27FC236}">
                <a16:creationId xmlns:a16="http://schemas.microsoft.com/office/drawing/2014/main" id="{49134A4E-4FAC-B847-ADE8-A44735606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838200"/>
            <a:ext cx="3581400" cy="1371600"/>
          </a:xfrm>
          <a:prstGeom prst="flowChartDecis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600">
                <a:latin typeface="Arial" panose="020B0604020202020204" pitchFamily="34" charset="0"/>
              </a:rPr>
              <a:t>Merencanakan </a:t>
            </a:r>
          </a:p>
          <a:p>
            <a:pPr algn="ctr" eaLnBrk="1" hangingPunct="1"/>
            <a:r>
              <a:rPr lang="en-US" altLang="en-US" sz="1600">
                <a:latin typeface="Arial" panose="020B0604020202020204" pitchFamily="34" charset="0"/>
              </a:rPr>
              <a:t>untuk mengurangi </a:t>
            </a:r>
          </a:p>
          <a:p>
            <a:pPr algn="ctr" eaLnBrk="1" hangingPunct="1"/>
            <a:r>
              <a:rPr lang="en-US" altLang="en-US" sz="1600">
                <a:latin typeface="Arial" panose="020B0604020202020204" pitchFamily="34" charset="0"/>
              </a:rPr>
              <a:t>Tingkat risiko pengendalian</a:t>
            </a:r>
          </a:p>
          <a:p>
            <a:pPr algn="ctr" eaLnBrk="1" hangingPunct="1"/>
            <a:r>
              <a:rPr lang="en-US" altLang="en-US" sz="1600">
                <a:latin typeface="Arial" panose="020B0604020202020204" pitchFamily="34" charset="0"/>
              </a:rPr>
              <a:t>Yang ditetapkan 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BB73C6EF-573E-F64C-B7D4-3ED606826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514600"/>
            <a:ext cx="43434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600">
                <a:latin typeface="Arial" panose="020B0604020202020204" pitchFamily="34" charset="0"/>
              </a:rPr>
              <a:t>Lakukan pengujian atas Pengendalian</a:t>
            </a:r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66CB3018-2D9C-A846-B7C7-AD9BF36A7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886200"/>
            <a:ext cx="43434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600">
                <a:latin typeface="Arial" panose="020B0604020202020204" pitchFamily="34" charset="0"/>
              </a:rPr>
              <a:t>Lakukan pengujian subtantif atas transaksi</a:t>
            </a:r>
          </a:p>
        </p:txBody>
      </p:sp>
      <p:sp>
        <p:nvSpPr>
          <p:cNvPr id="7176" name="Rectangle 8">
            <a:extLst>
              <a:ext uri="{FF2B5EF4-FFF2-40B4-BE49-F238E27FC236}">
                <a16:creationId xmlns:a16="http://schemas.microsoft.com/office/drawing/2014/main" id="{FFB5B4BF-1FC0-9B40-9D2E-1B86805C4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334000"/>
            <a:ext cx="43434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600">
                <a:latin typeface="Arial" panose="020B0604020202020204" pitchFamily="34" charset="0"/>
              </a:rPr>
              <a:t>Tetapkan kemungkinan salah saji dalam </a:t>
            </a:r>
          </a:p>
          <a:p>
            <a:pPr algn="ctr" eaLnBrk="1" hangingPunct="1"/>
            <a:r>
              <a:rPr lang="en-US" altLang="en-US" sz="1600">
                <a:latin typeface="Arial" panose="020B0604020202020204" pitchFamily="34" charset="0"/>
              </a:rPr>
              <a:t>Laporan keuangan</a:t>
            </a:r>
          </a:p>
        </p:txBody>
      </p:sp>
      <p:sp>
        <p:nvSpPr>
          <p:cNvPr id="7177" name="Line 11">
            <a:extLst>
              <a:ext uri="{FF2B5EF4-FFF2-40B4-BE49-F238E27FC236}">
                <a16:creationId xmlns:a16="http://schemas.microsoft.com/office/drawing/2014/main" id="{1BEF1738-3EB1-E044-88B2-7584E7E8D6F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209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Line 12">
            <a:extLst>
              <a:ext uri="{FF2B5EF4-FFF2-40B4-BE49-F238E27FC236}">
                <a16:creationId xmlns:a16="http://schemas.microsoft.com/office/drawing/2014/main" id="{4C00543F-F0EF-FA45-B20A-49CC1A7AC81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3352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9" name="Line 13">
            <a:extLst>
              <a:ext uri="{FF2B5EF4-FFF2-40B4-BE49-F238E27FC236}">
                <a16:creationId xmlns:a16="http://schemas.microsoft.com/office/drawing/2014/main" id="{2DDDDEF6-B6A6-E040-82A3-AD12702D1416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4800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1778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4">
            <a:extLst>
              <a:ext uri="{FF2B5EF4-FFF2-40B4-BE49-F238E27FC236}">
                <a16:creationId xmlns:a16="http://schemas.microsoft.com/office/drawing/2014/main" id="{B29AF55D-A546-9C4B-8B53-C3884BD1BA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fld id="{147328BC-FB6C-1740-A466-EBB7456CC34E}" type="slidenum">
              <a:rPr lang="en-US" altLang="en-US" smtClean="0"/>
              <a:pPr/>
              <a:t>62</a:t>
            </a:fld>
            <a:endParaRPr lang="en-US" altLang="en-US"/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38AD008B-3289-4448-9BB1-36C752E7B3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58074" y="157162"/>
            <a:ext cx="4085901" cy="5864125"/>
          </a:xfrm>
        </p:spPr>
        <p:txBody>
          <a:bodyPr/>
          <a:lstStyle/>
          <a:p>
            <a:pPr eaLnBrk="1" hangingPunct="1"/>
            <a:br>
              <a:rPr lang="en-US" altLang="en-US" sz="1800" dirty="0"/>
            </a:br>
            <a:br>
              <a:rPr lang="en-US" altLang="en-US" sz="1800" dirty="0"/>
            </a:br>
            <a:br>
              <a:rPr lang="en-US" altLang="en-US" sz="1800" dirty="0"/>
            </a:br>
            <a:r>
              <a:rPr lang="en-US" altLang="en-US" sz="2000" b="1" dirty="0">
                <a:latin typeface="Comic Sans MS" panose="030F0902030302020204" pitchFamily="66" charset="0"/>
              </a:rPr>
              <a:t>TAHAP III  </a:t>
            </a:r>
            <a:r>
              <a:rPr lang="en-US" altLang="en-US" sz="2000" b="1" dirty="0" err="1">
                <a:latin typeface="Comic Sans MS" panose="030F0902030302020204" pitchFamily="66" charset="0"/>
              </a:rPr>
              <a:t>Pelaksanaan</a:t>
            </a:r>
            <a:r>
              <a:rPr lang="en-US" altLang="en-US" sz="2000" b="1" dirty="0">
                <a:latin typeface="Comic Sans MS" panose="030F0902030302020204" pitchFamily="66" charset="0"/>
              </a:rPr>
              <a:t> </a:t>
            </a:r>
            <a:r>
              <a:rPr lang="en-US" altLang="en-US" sz="2000" b="1" dirty="0" err="1">
                <a:latin typeface="Comic Sans MS" panose="030F0902030302020204" pitchFamily="66" charset="0"/>
              </a:rPr>
              <a:t>prosedur</a:t>
            </a:r>
            <a:r>
              <a:rPr lang="en-US" altLang="en-US" sz="2000" b="1" dirty="0">
                <a:latin typeface="Comic Sans MS" panose="030F0902030302020204" pitchFamily="66" charset="0"/>
              </a:rPr>
              <a:t> </a:t>
            </a:r>
            <a:r>
              <a:rPr lang="en-US" altLang="en-US" sz="2000" b="1" dirty="0" err="1">
                <a:latin typeface="Comic Sans MS" panose="030F0902030302020204" pitchFamily="66" charset="0"/>
              </a:rPr>
              <a:t>analisis</a:t>
            </a:r>
            <a:r>
              <a:rPr lang="en-US" altLang="en-US" sz="2000" b="1" dirty="0">
                <a:latin typeface="Comic Sans MS" panose="030F0902030302020204" pitchFamily="66" charset="0"/>
              </a:rPr>
              <a:t> dan </a:t>
            </a:r>
            <a:br>
              <a:rPr lang="en-US" altLang="en-US" sz="2000" b="1" dirty="0">
                <a:latin typeface="Comic Sans MS" panose="030F0902030302020204" pitchFamily="66" charset="0"/>
              </a:rPr>
            </a:br>
            <a:r>
              <a:rPr lang="en-US" altLang="en-US" sz="2000" b="1" dirty="0" err="1">
                <a:latin typeface="Comic Sans MS" panose="030F0902030302020204" pitchFamily="66" charset="0"/>
              </a:rPr>
              <a:t>pengujian</a:t>
            </a:r>
            <a:r>
              <a:rPr lang="en-US" altLang="en-US" sz="2000" dirty="0">
                <a:latin typeface="Comic Sans MS" panose="030F0902030302020204" pitchFamily="66" charset="0"/>
              </a:rPr>
              <a:t> </a:t>
            </a:r>
            <a:r>
              <a:rPr lang="en-US" altLang="en-US" sz="2000" b="1" dirty="0" err="1">
                <a:latin typeface="Comic Sans MS" panose="030F0902030302020204" pitchFamily="66" charset="0"/>
              </a:rPr>
              <a:t>terinci</a:t>
            </a:r>
            <a:r>
              <a:rPr lang="en-US" altLang="en-US" sz="2000" b="1" dirty="0">
                <a:latin typeface="Comic Sans MS" panose="030F0902030302020204" pitchFamily="66" charset="0"/>
              </a:rPr>
              <a:t> </a:t>
            </a:r>
            <a:r>
              <a:rPr lang="en-US" altLang="en-US" sz="2000" b="1" dirty="0" err="1">
                <a:latin typeface="Comic Sans MS" panose="030F0902030302020204" pitchFamily="66" charset="0"/>
              </a:rPr>
              <a:t>atas</a:t>
            </a:r>
            <a:r>
              <a:rPr lang="en-US" altLang="en-US" sz="2000" b="1" dirty="0">
                <a:latin typeface="Comic Sans MS" panose="030F0902030302020204" pitchFamily="66" charset="0"/>
              </a:rPr>
              <a:t> </a:t>
            </a:r>
            <a:r>
              <a:rPr lang="en-US" altLang="en-US" sz="2000" b="1" dirty="0" err="1">
                <a:latin typeface="Comic Sans MS" panose="030F0902030302020204" pitchFamily="66" charset="0"/>
              </a:rPr>
              <a:t>saldo</a:t>
            </a:r>
            <a:br>
              <a:rPr lang="en-US" altLang="en-US" sz="2000" b="1" dirty="0">
                <a:latin typeface="Comic Sans MS" panose="030F0902030302020204" pitchFamily="66" charset="0"/>
              </a:rPr>
            </a:br>
            <a:br>
              <a:rPr lang="en-US" altLang="en-US" sz="1800" b="1" dirty="0">
                <a:latin typeface="Comic Sans MS" panose="030F0902030302020204" pitchFamily="66" charset="0"/>
              </a:rPr>
            </a:br>
            <a:r>
              <a:rPr lang="en-US" altLang="en-US" sz="1800" dirty="0">
                <a:latin typeface="Comic Sans MS" panose="030F0902030302020204" pitchFamily="66" charset="0"/>
                <a:sym typeface="Wingdings" pitchFamily="2" charset="2"/>
              </a:rPr>
              <a:t></a:t>
            </a:r>
            <a:r>
              <a:rPr lang="en-US" altLang="en-US" sz="1800" b="1" dirty="0">
                <a:latin typeface="Comic Sans MS" panose="030F0902030302020204" pitchFamily="66" charset="0"/>
                <a:sym typeface="Wingdings" pitchFamily="2" charset="2"/>
              </a:rPr>
              <a:t>  </a:t>
            </a:r>
            <a:r>
              <a:rPr lang="en-US" altLang="en-US" sz="1800" b="1" dirty="0">
                <a:latin typeface="Comic Sans MS" panose="030F0902030302020204" pitchFamily="66" charset="0"/>
              </a:rPr>
              <a:t>Hasil :</a:t>
            </a:r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ACA8359C-4440-3444-A16B-74775F48B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828800"/>
            <a:ext cx="10668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>
                <a:latin typeface="Arial" panose="020B0604020202020204" pitchFamily="34" charset="0"/>
              </a:rPr>
              <a:t>Rendah</a:t>
            </a:r>
          </a:p>
        </p:txBody>
      </p:sp>
      <p:sp>
        <p:nvSpPr>
          <p:cNvPr id="8198" name="Rectangle 7">
            <a:extLst>
              <a:ext uri="{FF2B5EF4-FFF2-40B4-BE49-F238E27FC236}">
                <a16:creationId xmlns:a16="http://schemas.microsoft.com/office/drawing/2014/main" id="{D6E64397-ADE3-D24F-9340-68900310C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6528" y="1828800"/>
            <a:ext cx="11430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>
                <a:latin typeface="Arial" panose="020B0604020202020204" pitchFamily="34" charset="0"/>
              </a:rPr>
              <a:t>Sedang</a:t>
            </a:r>
          </a:p>
        </p:txBody>
      </p:sp>
      <p:sp>
        <p:nvSpPr>
          <p:cNvPr id="8199" name="Rectangle 8">
            <a:extLst>
              <a:ext uri="{FF2B5EF4-FFF2-40B4-BE49-F238E27FC236}">
                <a16:creationId xmlns:a16="http://schemas.microsoft.com/office/drawing/2014/main" id="{526B5DAE-BDEA-F848-B541-076A57DB1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5728" y="1828800"/>
            <a:ext cx="1600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>
                <a:latin typeface="Arial" panose="020B0604020202020204" pitchFamily="34" charset="0"/>
              </a:rPr>
              <a:t>Tinggi atau </a:t>
            </a:r>
          </a:p>
          <a:p>
            <a:pPr algn="ctr" eaLnBrk="1" hangingPunct="1"/>
            <a:r>
              <a:rPr lang="en-US" altLang="en-US">
                <a:latin typeface="Arial" panose="020B0604020202020204" pitchFamily="34" charset="0"/>
              </a:rPr>
              <a:t>Tidak diketahui</a:t>
            </a:r>
          </a:p>
        </p:txBody>
      </p:sp>
      <p:sp>
        <p:nvSpPr>
          <p:cNvPr id="8200" name="Rectangle 9">
            <a:extLst>
              <a:ext uri="{FF2B5EF4-FFF2-40B4-BE49-F238E27FC236}">
                <a16:creationId xmlns:a16="http://schemas.microsoft.com/office/drawing/2014/main" id="{910319F6-57A1-D544-8883-DF9B3CCCA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3962400"/>
            <a:ext cx="3962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>
                <a:latin typeface="Arial" panose="020B0604020202020204" pitchFamily="34" charset="0"/>
              </a:rPr>
              <a:t>Lakukan Prosedur analitis</a:t>
            </a:r>
          </a:p>
        </p:txBody>
      </p:sp>
      <p:sp>
        <p:nvSpPr>
          <p:cNvPr id="8201" name="Rectangle 11">
            <a:extLst>
              <a:ext uri="{FF2B5EF4-FFF2-40B4-BE49-F238E27FC236}">
                <a16:creationId xmlns:a16="http://schemas.microsoft.com/office/drawing/2014/main" id="{FF35EAE7-81F7-1A48-9FAD-0BE6B7504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4724400"/>
            <a:ext cx="3962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>
                <a:latin typeface="Arial" panose="020B0604020202020204" pitchFamily="34" charset="0"/>
              </a:rPr>
              <a:t>Lakukan Pengujian terinci tambahan</a:t>
            </a:r>
          </a:p>
        </p:txBody>
      </p:sp>
      <p:sp>
        <p:nvSpPr>
          <p:cNvPr id="8202" name="Rectangle 12">
            <a:extLst>
              <a:ext uri="{FF2B5EF4-FFF2-40B4-BE49-F238E27FC236}">
                <a16:creationId xmlns:a16="http://schemas.microsoft.com/office/drawing/2014/main" id="{905F9662-FE17-FC43-9320-CDDE09292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4343400"/>
            <a:ext cx="3962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>
                <a:latin typeface="Arial" panose="020B0604020202020204" pitchFamily="34" charset="0"/>
              </a:rPr>
              <a:t>Lakukan Pengujian atas pos pos kunci</a:t>
            </a:r>
          </a:p>
        </p:txBody>
      </p:sp>
      <p:sp>
        <p:nvSpPr>
          <p:cNvPr id="8203" name="Line 28">
            <a:extLst>
              <a:ext uri="{FF2B5EF4-FFF2-40B4-BE49-F238E27FC236}">
                <a16:creationId xmlns:a16="http://schemas.microsoft.com/office/drawing/2014/main" id="{11D6F035-5D7A-374B-B965-0E69EEC2D824}"/>
              </a:ext>
            </a:extLst>
          </p:cNvPr>
          <p:cNvSpPr>
            <a:spLocks noChangeShapeType="1"/>
          </p:cNvSpPr>
          <p:nvPr/>
        </p:nvSpPr>
        <p:spPr bwMode="auto">
          <a:xfrm>
            <a:off x="2076128" y="30480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960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4">
            <a:extLst>
              <a:ext uri="{FF2B5EF4-FFF2-40B4-BE49-F238E27FC236}">
                <a16:creationId xmlns:a16="http://schemas.microsoft.com/office/drawing/2014/main" id="{B493927F-3209-D246-A112-D927BBBD31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fld id="{147328BC-FB6C-1740-A466-EBB7456CC34E}" type="slidenum">
              <a:rPr lang="en-US" altLang="en-US" smtClean="0"/>
              <a:pPr/>
              <a:t>63</a:t>
            </a:fld>
            <a:endParaRPr lang="en-US" altLang="en-US"/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2C46E584-842F-FB43-85F1-5DC4907304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0" y="2924945"/>
            <a:ext cx="4114800" cy="148776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000" b="1" dirty="0">
                <a:latin typeface="Comic Sans MS" panose="030F0902030302020204" pitchFamily="66" charset="0"/>
              </a:rPr>
              <a:t>TAHAP IV </a:t>
            </a:r>
            <a:r>
              <a:rPr lang="en-US" altLang="en-US" sz="2000" b="1" dirty="0" err="1">
                <a:latin typeface="Comic Sans MS" panose="030F0902030302020204" pitchFamily="66" charset="0"/>
              </a:rPr>
              <a:t>Penyelesaian</a:t>
            </a:r>
            <a:r>
              <a:rPr lang="en-US" altLang="en-US" sz="2000" b="1" dirty="0">
                <a:latin typeface="Comic Sans MS" panose="030F0902030302020204" pitchFamily="66" charset="0"/>
              </a:rPr>
              <a:t> audit dan </a:t>
            </a:r>
            <a:r>
              <a:rPr lang="en-US" altLang="en-US" sz="2000" b="1" dirty="0" err="1">
                <a:latin typeface="Comic Sans MS" panose="030F0902030302020204" pitchFamily="66" charset="0"/>
              </a:rPr>
              <a:t>penerbitan</a:t>
            </a:r>
            <a:r>
              <a:rPr lang="en-US" altLang="en-US" sz="2000" b="1" dirty="0">
                <a:latin typeface="Comic Sans MS" panose="030F0902030302020204" pitchFamily="66" charset="0"/>
              </a:rPr>
              <a:t> </a:t>
            </a:r>
            <a:r>
              <a:rPr lang="en-US" altLang="en-US" sz="2000" b="1" dirty="0" err="1">
                <a:latin typeface="Comic Sans MS" panose="030F0902030302020204" pitchFamily="66" charset="0"/>
              </a:rPr>
              <a:t>laporan</a:t>
            </a:r>
            <a:r>
              <a:rPr lang="en-US" altLang="en-US" sz="2000" b="1" dirty="0">
                <a:latin typeface="Comic Sans MS" panose="030F0902030302020204" pitchFamily="66" charset="0"/>
              </a:rPr>
              <a:t> audit</a:t>
            </a:r>
          </a:p>
        </p:txBody>
      </p:sp>
      <p:sp>
        <p:nvSpPr>
          <p:cNvPr id="9221" name="Rectangle 10">
            <a:extLst>
              <a:ext uri="{FF2B5EF4-FFF2-40B4-BE49-F238E27FC236}">
                <a16:creationId xmlns:a16="http://schemas.microsoft.com/office/drawing/2014/main" id="{2165884E-DCCD-614B-AF04-0FF78E450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1593304"/>
            <a:ext cx="3276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>
                <a:latin typeface="Comic Sans MS" panose="030F0902030302020204" pitchFamily="66" charset="0"/>
              </a:rPr>
              <a:t>Telaah kewajiban bersayar</a:t>
            </a:r>
          </a:p>
        </p:txBody>
      </p:sp>
      <p:sp>
        <p:nvSpPr>
          <p:cNvPr id="9222" name="Rectangle 11">
            <a:extLst>
              <a:ext uri="{FF2B5EF4-FFF2-40B4-BE49-F238E27FC236}">
                <a16:creationId xmlns:a16="http://schemas.microsoft.com/office/drawing/2014/main" id="{B3467D60-21AB-2D48-94E5-A85D48A80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3041104"/>
            <a:ext cx="3276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>
                <a:latin typeface="Comic Sans MS" panose="030F0902030302020204" pitchFamily="66" charset="0"/>
              </a:rPr>
              <a:t>Kumpulkan bahan bukti akhir</a:t>
            </a:r>
          </a:p>
        </p:txBody>
      </p:sp>
      <p:sp>
        <p:nvSpPr>
          <p:cNvPr id="9223" name="Rectangle 12">
            <a:extLst>
              <a:ext uri="{FF2B5EF4-FFF2-40B4-BE49-F238E27FC236}">
                <a16:creationId xmlns:a16="http://schemas.microsoft.com/office/drawing/2014/main" id="{8307EECC-0EAC-6243-83DD-8EF1EFF2A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2355304"/>
            <a:ext cx="32766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>
                <a:latin typeface="Comic Sans MS" panose="030F0902030302020204" pitchFamily="66" charset="0"/>
              </a:rPr>
              <a:t>Telaah peristiwa kemudian</a:t>
            </a:r>
          </a:p>
        </p:txBody>
      </p:sp>
      <p:sp>
        <p:nvSpPr>
          <p:cNvPr id="9224" name="Rectangle 13">
            <a:extLst>
              <a:ext uri="{FF2B5EF4-FFF2-40B4-BE49-F238E27FC236}">
                <a16:creationId xmlns:a16="http://schemas.microsoft.com/office/drawing/2014/main" id="{A9BB6368-D7A8-B546-9CC9-6CB016BC2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3879304"/>
            <a:ext cx="3276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>
                <a:latin typeface="Comic Sans MS" panose="030F0902030302020204" pitchFamily="66" charset="0"/>
              </a:rPr>
              <a:t>Evaluasi akhir</a:t>
            </a:r>
          </a:p>
        </p:txBody>
      </p:sp>
      <p:sp>
        <p:nvSpPr>
          <p:cNvPr id="9225" name="Rectangle 14">
            <a:extLst>
              <a:ext uri="{FF2B5EF4-FFF2-40B4-BE49-F238E27FC236}">
                <a16:creationId xmlns:a16="http://schemas.microsoft.com/office/drawing/2014/main" id="{32E83AE0-D692-AC46-A9B7-94B9E6486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4641304"/>
            <a:ext cx="3276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>
                <a:latin typeface="Comic Sans MS" panose="030F0902030302020204" pitchFamily="66" charset="0"/>
              </a:rPr>
              <a:t>Terbitkan laporan audit</a:t>
            </a:r>
          </a:p>
        </p:txBody>
      </p:sp>
      <p:sp>
        <p:nvSpPr>
          <p:cNvPr id="9226" name="Rectangle 15">
            <a:extLst>
              <a:ext uri="{FF2B5EF4-FFF2-40B4-BE49-F238E27FC236}">
                <a16:creationId xmlns:a16="http://schemas.microsoft.com/office/drawing/2014/main" id="{73A4F13C-F6BD-9A4B-A6B9-BB11742CB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5479504"/>
            <a:ext cx="32766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>
                <a:latin typeface="Comic Sans MS" panose="030F0902030302020204" pitchFamily="66" charset="0"/>
              </a:rPr>
              <a:t>Bicarakan dengan komite  </a:t>
            </a:r>
          </a:p>
          <a:p>
            <a:pPr algn="ctr" eaLnBrk="1" hangingPunct="1"/>
            <a:r>
              <a:rPr lang="en-US" altLang="en-US">
                <a:latin typeface="Comic Sans MS" panose="030F0902030302020204" pitchFamily="66" charset="0"/>
              </a:rPr>
              <a:t>Audit dan manajemen</a:t>
            </a:r>
          </a:p>
        </p:txBody>
      </p:sp>
      <p:sp>
        <p:nvSpPr>
          <p:cNvPr id="9227" name="Line 16">
            <a:extLst>
              <a:ext uri="{FF2B5EF4-FFF2-40B4-BE49-F238E27FC236}">
                <a16:creationId xmlns:a16="http://schemas.microsoft.com/office/drawing/2014/main" id="{477B42D2-03D9-F14C-BD43-B9E626ED50A7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5776" y="5250904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Line 17">
            <a:extLst>
              <a:ext uri="{FF2B5EF4-FFF2-40B4-BE49-F238E27FC236}">
                <a16:creationId xmlns:a16="http://schemas.microsoft.com/office/drawing/2014/main" id="{C0C54FF4-E059-1B4D-AAAF-59019C2EA24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5776" y="4412704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9" name="Line 18">
            <a:extLst>
              <a:ext uri="{FF2B5EF4-FFF2-40B4-BE49-F238E27FC236}">
                <a16:creationId xmlns:a16="http://schemas.microsoft.com/office/drawing/2014/main" id="{1E80BBF7-C3E4-FC43-809C-86BDA00FC85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5776" y="3650704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Line 19">
            <a:extLst>
              <a:ext uri="{FF2B5EF4-FFF2-40B4-BE49-F238E27FC236}">
                <a16:creationId xmlns:a16="http://schemas.microsoft.com/office/drawing/2014/main" id="{BD6A1405-E89B-6941-81CC-5C271AED6296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5776" y="2812504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1" name="Line 20">
            <a:extLst>
              <a:ext uri="{FF2B5EF4-FFF2-40B4-BE49-F238E27FC236}">
                <a16:creationId xmlns:a16="http://schemas.microsoft.com/office/drawing/2014/main" id="{DE08DE04-9D04-FE41-839C-C69B81325B6F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5776" y="2126704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07902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3">
            <a:extLst>
              <a:ext uri="{FF2B5EF4-FFF2-40B4-BE49-F238E27FC236}">
                <a16:creationId xmlns:a16="http://schemas.microsoft.com/office/drawing/2014/main" id="{D036DF2E-9B3F-C343-8631-B8BEA29B6F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fld id="{568BF049-5332-4A41-B78F-9B9618963FE9}" type="slidenum">
              <a:rPr lang="en-US" altLang="en-US" smtClean="0"/>
              <a:pPr/>
              <a:t>64</a:t>
            </a:fld>
            <a:endParaRPr lang="en-US" altLang="en-US"/>
          </a:p>
        </p:txBody>
      </p:sp>
      <p:sp>
        <p:nvSpPr>
          <p:cNvPr id="10245" name="Rectangle 3">
            <a:extLst>
              <a:ext uri="{FF2B5EF4-FFF2-40B4-BE49-F238E27FC236}">
                <a16:creationId xmlns:a16="http://schemas.microsoft.com/office/drawing/2014/main" id="{B6DA69E0-D715-AC47-9023-F14B21290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914400"/>
            <a:ext cx="1371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600">
                <a:latin typeface="Arial" panose="020B0604020202020204" pitchFamily="34" charset="0"/>
              </a:rPr>
              <a:t>Begin</a:t>
            </a:r>
          </a:p>
        </p:txBody>
      </p:sp>
      <p:sp>
        <p:nvSpPr>
          <p:cNvPr id="10246" name="Rectangle 4">
            <a:extLst>
              <a:ext uri="{FF2B5EF4-FFF2-40B4-BE49-F238E27FC236}">
                <a16:creationId xmlns:a16="http://schemas.microsoft.com/office/drawing/2014/main" id="{F7131F92-FF08-904E-9CA8-8E0AC573D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828800"/>
            <a:ext cx="9906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600">
                <a:latin typeface="Arial" panose="020B0604020202020204" pitchFamily="34" charset="0"/>
              </a:rPr>
              <a:t>Plan</a:t>
            </a:r>
          </a:p>
        </p:txBody>
      </p:sp>
      <p:sp>
        <p:nvSpPr>
          <p:cNvPr id="10247" name="Rectangle 5">
            <a:extLst>
              <a:ext uri="{FF2B5EF4-FFF2-40B4-BE49-F238E27FC236}">
                <a16:creationId xmlns:a16="http://schemas.microsoft.com/office/drawing/2014/main" id="{487B95ED-87CD-BD40-ADCE-2CC7251A2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7991" y="477847"/>
            <a:ext cx="35814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u="sng" dirty="0">
                <a:solidFill>
                  <a:schemeClr val="tx2"/>
                </a:solidFill>
                <a:latin typeface="Comic Sans MS" panose="030F0902030302020204" pitchFamily="66" charset="0"/>
              </a:rPr>
              <a:t>Audit Proses</a:t>
            </a:r>
          </a:p>
        </p:txBody>
      </p:sp>
      <p:sp>
        <p:nvSpPr>
          <p:cNvPr id="10248" name="Rectangle 6">
            <a:extLst>
              <a:ext uri="{FF2B5EF4-FFF2-40B4-BE49-F238E27FC236}">
                <a16:creationId xmlns:a16="http://schemas.microsoft.com/office/drawing/2014/main" id="{01564A99-DCF5-6547-BBC6-80826FAC2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828800"/>
            <a:ext cx="14478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600">
                <a:latin typeface="Arial" panose="020B0604020202020204" pitchFamily="34" charset="0"/>
              </a:rPr>
              <a:t>Audit Planing</a:t>
            </a:r>
          </a:p>
        </p:txBody>
      </p:sp>
      <p:sp>
        <p:nvSpPr>
          <p:cNvPr id="10249" name="Rectangle 7">
            <a:extLst>
              <a:ext uri="{FF2B5EF4-FFF2-40B4-BE49-F238E27FC236}">
                <a16:creationId xmlns:a16="http://schemas.microsoft.com/office/drawing/2014/main" id="{4F865AA4-814D-624C-AE8B-0D161A26F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286000"/>
            <a:ext cx="17526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600">
                <a:latin typeface="Arial" panose="020B0604020202020204" pitchFamily="34" charset="0"/>
              </a:rPr>
              <a:t>Asersi Inhernt Risk</a:t>
            </a:r>
          </a:p>
        </p:txBody>
      </p:sp>
      <p:sp>
        <p:nvSpPr>
          <p:cNvPr id="10250" name="Rectangle 8">
            <a:extLst>
              <a:ext uri="{FF2B5EF4-FFF2-40B4-BE49-F238E27FC236}">
                <a16:creationId xmlns:a16="http://schemas.microsoft.com/office/drawing/2014/main" id="{88400511-E017-8A4D-9C00-6C2FC3453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286000"/>
            <a:ext cx="13716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600">
                <a:latin typeface="Arial" panose="020B0604020202020204" pitchFamily="34" charset="0"/>
              </a:rPr>
              <a:t>Kontrol  Risk</a:t>
            </a:r>
          </a:p>
        </p:txBody>
      </p:sp>
      <p:sp>
        <p:nvSpPr>
          <p:cNvPr id="10251" name="Rectangle 9">
            <a:extLst>
              <a:ext uri="{FF2B5EF4-FFF2-40B4-BE49-F238E27FC236}">
                <a16:creationId xmlns:a16="http://schemas.microsoft.com/office/drawing/2014/main" id="{043CDF68-6C11-524F-9C73-861BDAC1B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2286000"/>
            <a:ext cx="1828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600">
                <a:latin typeface="Arial" panose="020B0604020202020204" pitchFamily="34" charset="0"/>
              </a:rPr>
              <a:t>Develop Subtantive </a:t>
            </a:r>
          </a:p>
          <a:p>
            <a:pPr algn="ctr" eaLnBrk="1" hangingPunct="1"/>
            <a:r>
              <a:rPr lang="en-US" altLang="en-US" sz="1600">
                <a:latin typeface="Arial" panose="020B0604020202020204" pitchFamily="34" charset="0"/>
              </a:rPr>
              <a:t>Program</a:t>
            </a:r>
          </a:p>
        </p:txBody>
      </p:sp>
      <p:sp>
        <p:nvSpPr>
          <p:cNvPr id="10252" name="Line 10">
            <a:extLst>
              <a:ext uri="{FF2B5EF4-FFF2-40B4-BE49-F238E27FC236}">
                <a16:creationId xmlns:a16="http://schemas.microsoft.com/office/drawing/2014/main" id="{95B16EA4-A73C-DE45-A35B-2928D336672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1524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Line 11">
            <a:extLst>
              <a:ext uri="{FF2B5EF4-FFF2-40B4-BE49-F238E27FC236}">
                <a16:creationId xmlns:a16="http://schemas.microsoft.com/office/drawing/2014/main" id="{1BE09ECF-CE98-C14A-98FC-AC7F2478C775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057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4" name="Line 12">
            <a:extLst>
              <a:ext uri="{FF2B5EF4-FFF2-40B4-BE49-F238E27FC236}">
                <a16:creationId xmlns:a16="http://schemas.microsoft.com/office/drawing/2014/main" id="{241871D0-403C-5644-B4BF-447F73F023AF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9812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5" name="Line 13">
            <a:extLst>
              <a:ext uri="{FF2B5EF4-FFF2-40B4-BE49-F238E27FC236}">
                <a16:creationId xmlns:a16="http://schemas.microsoft.com/office/drawing/2014/main" id="{9F1C7F03-C905-7F4E-B2AE-59CF20AC44E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6" name="Line 14">
            <a:extLst>
              <a:ext uri="{FF2B5EF4-FFF2-40B4-BE49-F238E27FC236}">
                <a16:creationId xmlns:a16="http://schemas.microsoft.com/office/drawing/2014/main" id="{AA88B66A-F96E-5148-83AB-80587000FBDB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1981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7" name="Line 15">
            <a:extLst>
              <a:ext uri="{FF2B5EF4-FFF2-40B4-BE49-F238E27FC236}">
                <a16:creationId xmlns:a16="http://schemas.microsoft.com/office/drawing/2014/main" id="{257538D1-B7F1-174A-A532-0D87D7B308E2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1981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8" name="Rectangle 16">
            <a:extLst>
              <a:ext uri="{FF2B5EF4-FFF2-40B4-BE49-F238E27FC236}">
                <a16:creationId xmlns:a16="http://schemas.microsoft.com/office/drawing/2014/main" id="{155388F2-1767-4841-AC6B-62E628DEE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819400"/>
            <a:ext cx="13716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600">
                <a:latin typeface="Arial" panose="020B0604020202020204" pitchFamily="34" charset="0"/>
              </a:rPr>
              <a:t>Intern Audit </a:t>
            </a:r>
          </a:p>
          <a:p>
            <a:pPr algn="ctr" eaLnBrk="1" hangingPunct="1"/>
            <a:r>
              <a:rPr lang="en-US" altLang="en-US" sz="1600">
                <a:latin typeface="Arial" panose="020B0604020202020204" pitchFamily="34" charset="0"/>
              </a:rPr>
              <a:t>Phase</a:t>
            </a:r>
          </a:p>
        </p:txBody>
      </p:sp>
      <p:sp>
        <p:nvSpPr>
          <p:cNvPr id="10259" name="Rectangle 17">
            <a:extLst>
              <a:ext uri="{FF2B5EF4-FFF2-40B4-BE49-F238E27FC236}">
                <a16:creationId xmlns:a16="http://schemas.microsoft.com/office/drawing/2014/main" id="{B07C21D4-7863-FA42-806E-678189A73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581400"/>
            <a:ext cx="13716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600">
                <a:latin typeface="Arial" panose="020B0604020202020204" pitchFamily="34" charset="0"/>
              </a:rPr>
              <a:t>Final Audit </a:t>
            </a:r>
          </a:p>
          <a:p>
            <a:pPr algn="ctr" eaLnBrk="1" hangingPunct="1"/>
            <a:r>
              <a:rPr lang="en-US" altLang="en-US" sz="1600">
                <a:latin typeface="Arial" panose="020B0604020202020204" pitchFamily="34" charset="0"/>
              </a:rPr>
              <a:t>Phase</a:t>
            </a:r>
          </a:p>
        </p:txBody>
      </p:sp>
      <p:sp>
        <p:nvSpPr>
          <p:cNvPr id="10260" name="Rectangle 18">
            <a:extLst>
              <a:ext uri="{FF2B5EF4-FFF2-40B4-BE49-F238E27FC236}">
                <a16:creationId xmlns:a16="http://schemas.microsoft.com/office/drawing/2014/main" id="{CE738E28-657E-7A4D-B90A-533C7F5D9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724400"/>
            <a:ext cx="1219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600">
                <a:latin typeface="Arial" panose="020B0604020202020204" pitchFamily="34" charset="0"/>
              </a:rPr>
              <a:t>Audit</a:t>
            </a:r>
            <a:r>
              <a:rPr lang="en-US" altLang="en-US" sz="1200">
                <a:latin typeface="Arial" panose="020B0604020202020204" pitchFamily="34" charset="0"/>
              </a:rPr>
              <a:t> </a:t>
            </a:r>
            <a:r>
              <a:rPr lang="en-US" altLang="en-US" sz="1600">
                <a:latin typeface="Arial" panose="020B0604020202020204" pitchFamily="34" charset="0"/>
              </a:rPr>
              <a:t>Report</a:t>
            </a:r>
          </a:p>
        </p:txBody>
      </p:sp>
      <p:sp>
        <p:nvSpPr>
          <p:cNvPr id="10261" name="Rectangle 19">
            <a:extLst>
              <a:ext uri="{FF2B5EF4-FFF2-40B4-BE49-F238E27FC236}">
                <a16:creationId xmlns:a16="http://schemas.microsoft.com/office/drawing/2014/main" id="{FB5EAB59-7840-3B45-9895-B2276D17B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5638800"/>
            <a:ext cx="1219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600">
                <a:latin typeface="Arial" panose="020B0604020202020204" pitchFamily="34" charset="0"/>
              </a:rPr>
              <a:t>Disclaimer</a:t>
            </a:r>
          </a:p>
          <a:p>
            <a:pPr algn="ctr" eaLnBrk="1" hangingPunct="1"/>
            <a:r>
              <a:rPr lang="en-US" altLang="en-US" sz="1600">
                <a:latin typeface="Arial" panose="020B0604020202020204" pitchFamily="34" charset="0"/>
              </a:rPr>
              <a:t>Opinion</a:t>
            </a:r>
          </a:p>
        </p:txBody>
      </p:sp>
      <p:sp>
        <p:nvSpPr>
          <p:cNvPr id="10262" name="Rectangle 20">
            <a:extLst>
              <a:ext uri="{FF2B5EF4-FFF2-40B4-BE49-F238E27FC236}">
                <a16:creationId xmlns:a16="http://schemas.microsoft.com/office/drawing/2014/main" id="{24EF31C7-6C09-5E4E-99A6-225E9428E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5638800"/>
            <a:ext cx="1219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600">
                <a:latin typeface="Arial" panose="020B0604020202020204" pitchFamily="34" charset="0"/>
              </a:rPr>
              <a:t>Advers </a:t>
            </a:r>
          </a:p>
          <a:p>
            <a:pPr algn="ctr" eaLnBrk="1" hangingPunct="1"/>
            <a:r>
              <a:rPr lang="en-US" altLang="en-US" sz="1600">
                <a:latin typeface="Arial" panose="020B0604020202020204" pitchFamily="34" charset="0"/>
              </a:rPr>
              <a:t>Opinion</a:t>
            </a:r>
          </a:p>
        </p:txBody>
      </p:sp>
      <p:sp>
        <p:nvSpPr>
          <p:cNvPr id="10263" name="Rectangle 21">
            <a:extLst>
              <a:ext uri="{FF2B5EF4-FFF2-40B4-BE49-F238E27FC236}">
                <a16:creationId xmlns:a16="http://schemas.microsoft.com/office/drawing/2014/main" id="{CB8018DF-040A-1144-8B92-B6535721D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638800"/>
            <a:ext cx="1219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600">
                <a:latin typeface="Arial" panose="020B0604020202020204" pitchFamily="34" charset="0"/>
              </a:rPr>
              <a:t>Qualified </a:t>
            </a:r>
          </a:p>
          <a:p>
            <a:pPr algn="ctr" eaLnBrk="1" hangingPunct="1"/>
            <a:r>
              <a:rPr lang="en-US" altLang="en-US" sz="1600">
                <a:latin typeface="Arial" panose="020B0604020202020204" pitchFamily="34" charset="0"/>
              </a:rPr>
              <a:t>Opinion</a:t>
            </a:r>
          </a:p>
        </p:txBody>
      </p:sp>
      <p:sp>
        <p:nvSpPr>
          <p:cNvPr id="10264" name="Rectangle 22">
            <a:extLst>
              <a:ext uri="{FF2B5EF4-FFF2-40B4-BE49-F238E27FC236}">
                <a16:creationId xmlns:a16="http://schemas.microsoft.com/office/drawing/2014/main" id="{7DC9226A-778B-1645-B127-43BCC7B96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638800"/>
            <a:ext cx="1219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600">
                <a:latin typeface="Arial" panose="020B0604020202020204" pitchFamily="34" charset="0"/>
              </a:rPr>
              <a:t>Unqualified </a:t>
            </a:r>
          </a:p>
          <a:p>
            <a:pPr algn="ctr" eaLnBrk="1" hangingPunct="1"/>
            <a:r>
              <a:rPr lang="en-US" altLang="en-US" sz="1600">
                <a:latin typeface="Arial" panose="020B0604020202020204" pitchFamily="34" charset="0"/>
              </a:rPr>
              <a:t>Opinion</a:t>
            </a:r>
          </a:p>
        </p:txBody>
      </p:sp>
      <p:sp>
        <p:nvSpPr>
          <p:cNvPr id="10265" name="Rectangle 23">
            <a:extLst>
              <a:ext uri="{FF2B5EF4-FFF2-40B4-BE49-F238E27FC236}">
                <a16:creationId xmlns:a16="http://schemas.microsoft.com/office/drawing/2014/main" id="{710A8AD3-F50E-2F41-9359-6909020E6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724400"/>
            <a:ext cx="1066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600">
                <a:latin typeface="Arial" panose="020B0604020202020204" pitchFamily="34" charset="0"/>
              </a:rPr>
              <a:t>Report</a:t>
            </a:r>
          </a:p>
        </p:txBody>
      </p:sp>
      <p:sp>
        <p:nvSpPr>
          <p:cNvPr id="10266" name="Rectangle 24">
            <a:extLst>
              <a:ext uri="{FF2B5EF4-FFF2-40B4-BE49-F238E27FC236}">
                <a16:creationId xmlns:a16="http://schemas.microsoft.com/office/drawing/2014/main" id="{C056626E-C73C-0A47-A6FF-828A96E58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124200"/>
            <a:ext cx="1066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600">
                <a:latin typeface="Arial" panose="020B0604020202020204" pitchFamily="34" charset="0"/>
              </a:rPr>
              <a:t>Conduct</a:t>
            </a:r>
          </a:p>
        </p:txBody>
      </p:sp>
      <p:sp>
        <p:nvSpPr>
          <p:cNvPr id="10267" name="Line 25">
            <a:extLst>
              <a:ext uri="{FF2B5EF4-FFF2-40B4-BE49-F238E27FC236}">
                <a16:creationId xmlns:a16="http://schemas.microsoft.com/office/drawing/2014/main" id="{9E5ADC17-35BA-6C48-918F-197AF93EAC6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2362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8" name="Line 26">
            <a:extLst>
              <a:ext uri="{FF2B5EF4-FFF2-40B4-BE49-F238E27FC236}">
                <a16:creationId xmlns:a16="http://schemas.microsoft.com/office/drawing/2014/main" id="{BA51F424-D2D8-4346-A743-74C9F269D86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3276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9" name="Line 27">
            <a:extLst>
              <a:ext uri="{FF2B5EF4-FFF2-40B4-BE49-F238E27FC236}">
                <a16:creationId xmlns:a16="http://schemas.microsoft.com/office/drawing/2014/main" id="{F72D2E6A-2368-4145-9495-3563193D674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4038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0" name="Line 28">
            <a:extLst>
              <a:ext uri="{FF2B5EF4-FFF2-40B4-BE49-F238E27FC236}">
                <a16:creationId xmlns:a16="http://schemas.microsoft.com/office/drawing/2014/main" id="{F640AFA2-212A-6648-B7BA-EEE67E95E9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49530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1" name="Line 29">
            <a:extLst>
              <a:ext uri="{FF2B5EF4-FFF2-40B4-BE49-F238E27FC236}">
                <a16:creationId xmlns:a16="http://schemas.microsoft.com/office/drawing/2014/main" id="{BE1590F7-E0C6-1A4F-869A-8DE65D0D9BC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28956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2" name="Line 30">
            <a:extLst>
              <a:ext uri="{FF2B5EF4-FFF2-40B4-BE49-F238E27FC236}">
                <a16:creationId xmlns:a16="http://schemas.microsoft.com/office/drawing/2014/main" id="{222B2B44-B10D-C64F-9798-B440EF2B95A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38100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3" name="Line 31">
            <a:extLst>
              <a:ext uri="{FF2B5EF4-FFF2-40B4-BE49-F238E27FC236}">
                <a16:creationId xmlns:a16="http://schemas.microsoft.com/office/drawing/2014/main" id="{90203325-9D80-C14C-9F32-91543C9D02A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2895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4" name="Line 32">
            <a:extLst>
              <a:ext uri="{FF2B5EF4-FFF2-40B4-BE49-F238E27FC236}">
                <a16:creationId xmlns:a16="http://schemas.microsoft.com/office/drawing/2014/main" id="{28AC80F1-A4BD-A44E-9D14-A815DEAD062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66800" y="3581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5" name="Line 33">
            <a:extLst>
              <a:ext uri="{FF2B5EF4-FFF2-40B4-BE49-F238E27FC236}">
                <a16:creationId xmlns:a16="http://schemas.microsoft.com/office/drawing/2014/main" id="{7C79EBDD-A598-C440-9B15-1B0CA0BB99E8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4953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6" name="Line 34">
            <a:extLst>
              <a:ext uri="{FF2B5EF4-FFF2-40B4-BE49-F238E27FC236}">
                <a16:creationId xmlns:a16="http://schemas.microsoft.com/office/drawing/2014/main" id="{DFAD84C4-5E47-A84A-AE90-2EB91B241E7E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49530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7" name="Line 35">
            <a:extLst>
              <a:ext uri="{FF2B5EF4-FFF2-40B4-BE49-F238E27FC236}">
                <a16:creationId xmlns:a16="http://schemas.microsoft.com/office/drawing/2014/main" id="{669D97FF-3F23-704C-BDBF-41AE5E6240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8600" y="5410200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8" name="Line 36">
            <a:extLst>
              <a:ext uri="{FF2B5EF4-FFF2-40B4-BE49-F238E27FC236}">
                <a16:creationId xmlns:a16="http://schemas.microsoft.com/office/drawing/2014/main" id="{FB0772C5-515B-A046-9A72-54FB77F4647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0" y="541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9" name="Line 37">
            <a:extLst>
              <a:ext uri="{FF2B5EF4-FFF2-40B4-BE49-F238E27FC236}">
                <a16:creationId xmlns:a16="http://schemas.microsoft.com/office/drawing/2014/main" id="{70BF2F04-D67A-C846-BA9F-46548D423B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8600" y="541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0" name="Line 38">
            <a:extLst>
              <a:ext uri="{FF2B5EF4-FFF2-40B4-BE49-F238E27FC236}">
                <a16:creationId xmlns:a16="http://schemas.microsoft.com/office/drawing/2014/main" id="{B1168E1C-3343-6641-964E-FC936B868D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10200" y="541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1" name="Line 39">
            <a:extLst>
              <a:ext uri="{FF2B5EF4-FFF2-40B4-BE49-F238E27FC236}">
                <a16:creationId xmlns:a16="http://schemas.microsoft.com/office/drawing/2014/main" id="{AA4714A7-61D0-4C49-95A6-2328F361F48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05800" y="541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2" name="Line 40">
            <a:extLst>
              <a:ext uri="{FF2B5EF4-FFF2-40B4-BE49-F238E27FC236}">
                <a16:creationId xmlns:a16="http://schemas.microsoft.com/office/drawing/2014/main" id="{0756C874-A527-5144-9CE7-8973E94563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00800" y="495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3" name="Line 41">
            <a:extLst>
              <a:ext uri="{FF2B5EF4-FFF2-40B4-BE49-F238E27FC236}">
                <a16:creationId xmlns:a16="http://schemas.microsoft.com/office/drawing/2014/main" id="{73E33D10-3F63-8D4F-8238-81CC4F7952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29200" y="3733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4" name="Line 42">
            <a:extLst>
              <a:ext uri="{FF2B5EF4-FFF2-40B4-BE49-F238E27FC236}">
                <a16:creationId xmlns:a16="http://schemas.microsoft.com/office/drawing/2014/main" id="{3D0A11CB-87A8-ED49-96DD-4EA38266122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05200" y="37338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5" name="Rectangle 43">
            <a:extLst>
              <a:ext uri="{FF2B5EF4-FFF2-40B4-BE49-F238E27FC236}">
                <a16:creationId xmlns:a16="http://schemas.microsoft.com/office/drawing/2014/main" id="{E66E5A32-9B32-6146-9190-7F3C4A964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962400"/>
            <a:ext cx="19050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600">
                <a:latin typeface="Arial" panose="020B0604020202020204" pitchFamily="34" charset="0"/>
              </a:rPr>
              <a:t>Perform Subtantive</a:t>
            </a:r>
          </a:p>
          <a:p>
            <a:pPr algn="ctr" eaLnBrk="1" hangingPunct="1"/>
            <a:r>
              <a:rPr lang="en-US" altLang="en-US" sz="1600">
                <a:latin typeface="Arial" panose="020B0604020202020204" pitchFamily="34" charset="0"/>
              </a:rPr>
              <a:t>Audit Test</a:t>
            </a:r>
          </a:p>
        </p:txBody>
      </p:sp>
    </p:spTree>
    <p:extLst>
      <p:ext uri="{BB962C8B-B14F-4D97-AF65-F5344CB8AC3E}">
        <p14:creationId xmlns:p14="http://schemas.microsoft.com/office/powerpoint/2010/main" val="129606153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B2D19-177B-4B48-B868-D94E61564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Tugas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4CC56-88F4-9C4A-8929-18A570F9F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6000" dirty="0" err="1"/>
              <a:t>Silahkan</a:t>
            </a:r>
            <a:r>
              <a:rPr lang="en-US" sz="6000" dirty="0"/>
              <a:t> </a:t>
            </a:r>
            <a:r>
              <a:rPr lang="en-US" sz="6000" dirty="0" err="1"/>
              <a:t>baca</a:t>
            </a:r>
            <a:r>
              <a:rPr lang="en-US" sz="6000" dirty="0"/>
              <a:t> </a:t>
            </a:r>
            <a:r>
              <a:rPr lang="en-US" sz="6000" dirty="0" err="1"/>
              <a:t>buku</a:t>
            </a:r>
            <a:r>
              <a:rPr lang="en-US" sz="6000" dirty="0"/>
              <a:t> Auditing </a:t>
            </a:r>
            <a:r>
              <a:rPr lang="en-US" sz="6000" dirty="0" err="1"/>
              <a:t>Buku</a:t>
            </a:r>
            <a:r>
              <a:rPr lang="en-US" sz="6000" dirty="0"/>
              <a:t> 2 </a:t>
            </a:r>
            <a:r>
              <a:rPr lang="en-US" sz="6000" dirty="0" err="1"/>
              <a:t>Mulyadi</a:t>
            </a:r>
            <a:r>
              <a:rPr lang="en-US" sz="6000" dirty="0"/>
              <a:t> Bab 1 </a:t>
            </a:r>
            <a:r>
              <a:rPr lang="en-US" sz="6000" dirty="0" err="1"/>
              <a:t>atau</a:t>
            </a:r>
            <a:r>
              <a:rPr lang="en-US" sz="6000" dirty="0"/>
              <a:t> </a:t>
            </a:r>
            <a:r>
              <a:rPr lang="en-US" sz="6000" dirty="0" err="1"/>
              <a:t>buku</a:t>
            </a:r>
            <a:r>
              <a:rPr lang="en-US" sz="6000" dirty="0"/>
              <a:t> </a:t>
            </a:r>
            <a:r>
              <a:rPr lang="en-US" sz="6000" dirty="0" err="1"/>
              <a:t>lainnya</a:t>
            </a:r>
            <a:r>
              <a:rPr lang="en-US" sz="6000" dirty="0"/>
              <a:t> </a:t>
            </a:r>
            <a:r>
              <a:rPr lang="en-US" sz="6000" dirty="0" err="1"/>
              <a:t>sesuai</a:t>
            </a:r>
            <a:r>
              <a:rPr lang="en-US" sz="6000" dirty="0"/>
              <a:t> </a:t>
            </a:r>
            <a:r>
              <a:rPr lang="en-US" sz="6000" dirty="0" err="1"/>
              <a:t>dengan</a:t>
            </a:r>
            <a:r>
              <a:rPr lang="en-US" sz="6000" dirty="0"/>
              <a:t> </a:t>
            </a:r>
            <a:r>
              <a:rPr lang="en-US" sz="6000" dirty="0" err="1"/>
              <a:t>topik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275541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A72AB-4A07-EC49-A7EB-A7C143A40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2520280"/>
          </a:xfrm>
        </p:spPr>
        <p:txBody>
          <a:bodyPr/>
          <a:lstStyle/>
          <a:p>
            <a:r>
              <a:rPr lang="en-US" sz="5400" dirty="0" err="1"/>
              <a:t>Mengapa</a:t>
            </a:r>
            <a:r>
              <a:rPr lang="en-US" sz="5400" dirty="0"/>
              <a:t> </a:t>
            </a:r>
            <a:r>
              <a:rPr lang="en-US" sz="5400" dirty="0" err="1">
                <a:solidFill>
                  <a:srgbClr val="FF0000"/>
                </a:solidFill>
              </a:rPr>
              <a:t>anda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butuh</a:t>
            </a:r>
            <a:r>
              <a:rPr lang="en-US" sz="5400" dirty="0"/>
              <a:t> </a:t>
            </a:r>
            <a:r>
              <a:rPr lang="en-US" sz="5400" dirty="0" err="1"/>
              <a:t>belajar</a:t>
            </a:r>
            <a:r>
              <a:rPr lang="en-US" sz="5400" dirty="0"/>
              <a:t> </a:t>
            </a:r>
            <a:br>
              <a:rPr lang="en-US" sz="5400" dirty="0"/>
            </a:br>
            <a:r>
              <a:rPr lang="en-US" sz="5400" dirty="0"/>
              <a:t>Auditing?</a:t>
            </a:r>
          </a:p>
        </p:txBody>
      </p:sp>
    </p:spTree>
    <p:extLst>
      <p:ext uri="{BB962C8B-B14F-4D97-AF65-F5344CB8AC3E}">
        <p14:creationId xmlns:p14="http://schemas.microsoft.com/office/powerpoint/2010/main" val="137473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2A74969-CA8F-954F-818C-82C07355B5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61921" y="624765"/>
            <a:ext cx="6857280" cy="860019"/>
          </a:xfrm>
        </p:spPr>
        <p:txBody>
          <a:bodyPr/>
          <a:lstStyle/>
          <a:p>
            <a:pPr defTabSz="914305" fontAlgn="auto">
              <a:spcAft>
                <a:spcPts val="0"/>
              </a:spcAft>
              <a:defRPr/>
            </a:pPr>
            <a:r>
              <a:rPr lang="en-US" altLang="en-US" sz="3628" dirty="0">
                <a:solidFill>
                  <a:srgbClr val="002060"/>
                </a:solidFill>
                <a:latin typeface="Agency FB" charset="0"/>
              </a:rPr>
              <a:t>MENGENALI MOTIVASI DIRI</a:t>
            </a:r>
            <a:br>
              <a:rPr lang="en-US" altLang="en-US" sz="3628" dirty="0">
                <a:solidFill>
                  <a:srgbClr val="002060"/>
                </a:solidFill>
                <a:latin typeface="Agency FB" charset="0"/>
              </a:rPr>
            </a:br>
            <a:endParaRPr lang="en-US" altLang="en-US" sz="3628" dirty="0">
              <a:solidFill>
                <a:srgbClr val="002060"/>
              </a:solidFill>
              <a:latin typeface="Agency FB" charset="0"/>
            </a:endParaRPr>
          </a:p>
        </p:txBody>
      </p:sp>
      <p:sp>
        <p:nvSpPr>
          <p:cNvPr id="63492" name="Text Box 4">
            <a:extLst>
              <a:ext uri="{FF2B5EF4-FFF2-40B4-BE49-F238E27FC236}">
                <a16:creationId xmlns:a16="http://schemas.microsoft.com/office/drawing/2014/main" id="{648BE2E6-18F0-AF42-B793-9288DA2CB904}"/>
              </a:ext>
            </a:extLst>
          </p:cNvPr>
          <p:cNvSpPr txBox="1">
            <a:spLocks noChangeArrowheads="1"/>
          </p:cNvSpPr>
          <p:nvPr/>
        </p:nvSpPr>
        <p:spPr bwMode="auto">
          <a:xfrm rot="21316091">
            <a:off x="2004480" y="2801639"/>
            <a:ext cx="6721920" cy="3442084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/>
          <a:p>
            <a:pPr algn="ctr" eaLnBrk="1" hangingPunct="1">
              <a:defRPr/>
            </a:pPr>
            <a:r>
              <a:rPr lang="en-US" sz="3628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 Md BT" pitchFamily="34" charset="0"/>
                <a:cs typeface="Arial" charset="0"/>
              </a:rPr>
              <a:t>Motivasi</a:t>
            </a:r>
            <a:r>
              <a:rPr lang="en-US" sz="3628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 Md BT" pitchFamily="34" charset="0"/>
                <a:cs typeface="Arial" charset="0"/>
              </a:rPr>
              <a:t> </a:t>
            </a:r>
            <a:r>
              <a:rPr lang="en-US" sz="3628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 Md BT" pitchFamily="34" charset="0"/>
                <a:cs typeface="Arial" charset="0"/>
              </a:rPr>
              <a:t>adalah</a:t>
            </a:r>
            <a:r>
              <a:rPr lang="en-US" sz="3628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 Md BT" pitchFamily="34" charset="0"/>
                <a:cs typeface="Arial" charset="0"/>
              </a:rPr>
              <a:t> </a:t>
            </a:r>
            <a:r>
              <a:rPr lang="en-US" sz="3628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 Md BT" pitchFamily="34" charset="0"/>
                <a:cs typeface="Arial" charset="0"/>
              </a:rPr>
              <a:t>‘vitamin’</a:t>
            </a:r>
            <a:r>
              <a:rPr lang="en-US" sz="3628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 Md BT" pitchFamily="34" charset="0"/>
                <a:cs typeface="Arial" charset="0"/>
              </a:rPr>
              <a:t> gratis </a:t>
            </a:r>
            <a:r>
              <a:rPr lang="en-US" sz="3628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 Md BT" pitchFamily="34" charset="0"/>
                <a:cs typeface="Arial" charset="0"/>
              </a:rPr>
              <a:t>bagi</a:t>
            </a:r>
            <a:r>
              <a:rPr lang="en-US" sz="3628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 Md BT" pitchFamily="34" charset="0"/>
                <a:cs typeface="Arial" charset="0"/>
              </a:rPr>
              <a:t> </a:t>
            </a:r>
            <a:r>
              <a:rPr lang="en-US" sz="3628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 Md BT" pitchFamily="34" charset="0"/>
                <a:cs typeface="Arial" charset="0"/>
              </a:rPr>
              <a:t>individu</a:t>
            </a:r>
            <a:r>
              <a:rPr lang="en-US" sz="3628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 Md BT" pitchFamily="34" charset="0"/>
                <a:cs typeface="Arial" charset="0"/>
              </a:rPr>
              <a:t> yang </a:t>
            </a:r>
            <a:r>
              <a:rPr lang="en-US" sz="3628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 Md BT" pitchFamily="34" charset="0"/>
                <a:cs typeface="Arial" charset="0"/>
              </a:rPr>
              <a:t>bisa</a:t>
            </a:r>
            <a:r>
              <a:rPr lang="en-US" sz="3628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 Md BT" pitchFamily="34" charset="0"/>
                <a:cs typeface="Arial" charset="0"/>
              </a:rPr>
              <a:t> </a:t>
            </a:r>
            <a:r>
              <a:rPr lang="en-US" sz="3628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 Md BT" pitchFamily="34" charset="0"/>
                <a:cs typeface="Arial" charset="0"/>
              </a:rPr>
              <a:t>membuat</a:t>
            </a:r>
            <a:r>
              <a:rPr lang="en-US" sz="3628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 Md BT" pitchFamily="34" charset="0"/>
                <a:cs typeface="Arial" charset="0"/>
              </a:rPr>
              <a:t> </a:t>
            </a:r>
            <a:r>
              <a:rPr lang="en-US" sz="3628" b="1" dirty="0" err="1">
                <a:solidFill>
                  <a:srgbClr val="FF0000"/>
                </a:solidFill>
                <a:latin typeface="Futura Md BT" pitchFamily="34" charset="0"/>
                <a:cs typeface="Arial" charset="0"/>
              </a:rPr>
              <a:t>dirinya</a:t>
            </a:r>
            <a:r>
              <a:rPr lang="en-US" sz="3628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 Md BT" pitchFamily="34" charset="0"/>
                <a:cs typeface="Arial" charset="0"/>
              </a:rPr>
              <a:t> </a:t>
            </a:r>
            <a:r>
              <a:rPr lang="en-US" sz="3628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 Md BT" pitchFamily="34" charset="0"/>
                <a:cs typeface="Arial" charset="0"/>
              </a:rPr>
              <a:t>menjadi</a:t>
            </a:r>
            <a:r>
              <a:rPr lang="en-US" sz="3628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 Md BT" pitchFamily="34" charset="0"/>
                <a:cs typeface="Arial" charset="0"/>
              </a:rPr>
              <a:t> </a:t>
            </a:r>
            <a:r>
              <a:rPr lang="en-US" sz="3628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 Md BT" pitchFamily="34" charset="0"/>
                <a:cs typeface="Arial" charset="0"/>
              </a:rPr>
              <a:t>sangat</a:t>
            </a:r>
            <a:r>
              <a:rPr lang="en-US" sz="3628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 Md BT" pitchFamily="34" charset="0"/>
                <a:cs typeface="Arial" charset="0"/>
              </a:rPr>
              <a:t> </a:t>
            </a:r>
            <a:r>
              <a:rPr lang="en-US" sz="3628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 Md BT" pitchFamily="34" charset="0"/>
                <a:cs typeface="Arial" charset="0"/>
              </a:rPr>
              <a:t>hebat</a:t>
            </a:r>
            <a:r>
              <a:rPr lang="en-US" sz="3628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 Md BT" pitchFamily="34" charset="0"/>
                <a:cs typeface="Arial" charset="0"/>
              </a:rPr>
              <a:t>, </a:t>
            </a:r>
            <a:r>
              <a:rPr lang="en-US" sz="3628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 Md BT" pitchFamily="34" charset="0"/>
                <a:cs typeface="Arial" charset="0"/>
              </a:rPr>
              <a:t>sangat</a:t>
            </a:r>
            <a:r>
              <a:rPr lang="en-US" sz="3628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 Md BT" pitchFamily="34" charset="0"/>
                <a:cs typeface="Arial" charset="0"/>
              </a:rPr>
              <a:t> </a:t>
            </a:r>
            <a:r>
              <a:rPr lang="en-US" sz="3628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 Md BT" pitchFamily="34" charset="0"/>
                <a:cs typeface="Arial" charset="0"/>
              </a:rPr>
              <a:t>brengsek</a:t>
            </a:r>
            <a:r>
              <a:rPr lang="en-US" sz="3628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 Md BT" pitchFamily="34" charset="0"/>
                <a:cs typeface="Arial" charset="0"/>
              </a:rPr>
              <a:t>, </a:t>
            </a:r>
            <a:r>
              <a:rPr lang="en-US" sz="3628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 Md BT" pitchFamily="34" charset="0"/>
                <a:cs typeface="Arial" charset="0"/>
              </a:rPr>
              <a:t>atau</a:t>
            </a:r>
            <a:r>
              <a:rPr lang="en-US" sz="3628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 Md BT" pitchFamily="34" charset="0"/>
                <a:cs typeface="Arial" charset="0"/>
              </a:rPr>
              <a:t> di </a:t>
            </a:r>
            <a:r>
              <a:rPr lang="en-US" sz="3628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 Md BT" pitchFamily="34" charset="0"/>
                <a:cs typeface="Arial" charset="0"/>
              </a:rPr>
              <a:t>antara</a:t>
            </a:r>
            <a:r>
              <a:rPr lang="en-US" sz="3628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 Md BT" pitchFamily="34" charset="0"/>
                <a:cs typeface="Arial" charset="0"/>
              </a:rPr>
              <a:t> </a:t>
            </a:r>
            <a:r>
              <a:rPr lang="en-US" sz="3628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 Md BT" pitchFamily="34" charset="0"/>
                <a:cs typeface="Arial" charset="0"/>
              </a:rPr>
              <a:t>keduanya</a:t>
            </a:r>
            <a:r>
              <a:rPr lang="en-US" sz="3175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 Md BT" pitchFamily="34" charset="0"/>
                <a:cs typeface="Arial" charset="0"/>
              </a:rPr>
              <a:t>.</a:t>
            </a:r>
          </a:p>
        </p:txBody>
      </p:sp>
      <p:pic>
        <p:nvPicPr>
          <p:cNvPr id="22531" name="Picture 3">
            <a:extLst>
              <a:ext uri="{FF2B5EF4-FFF2-40B4-BE49-F238E27FC236}">
                <a16:creationId xmlns:a16="http://schemas.microsoft.com/office/drawing/2014/main" id="{42ADDE4F-6CB8-F64F-9FD5-E295699F4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9" y="1335241"/>
            <a:ext cx="1847222" cy="197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1">
            <a:extLst>
              <a:ext uri="{FF2B5EF4-FFF2-40B4-BE49-F238E27FC236}">
                <a16:creationId xmlns:a16="http://schemas.microsoft.com/office/drawing/2014/main" id="{DF830D90-45AF-C647-9631-E782FD746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99" y="3311549"/>
            <a:ext cx="1444626" cy="245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98" dirty="0">
                <a:hlinkClick r:id="rId3"/>
              </a:rPr>
              <a:t>www.dreamstime.com</a:t>
            </a:r>
            <a:endParaRPr lang="en-US" altLang="en-US" sz="998" dirty="0"/>
          </a:p>
        </p:txBody>
      </p:sp>
    </p:spTree>
    <p:extLst>
      <p:ext uri="{BB962C8B-B14F-4D97-AF65-F5344CB8AC3E}">
        <p14:creationId xmlns:p14="http://schemas.microsoft.com/office/powerpoint/2010/main" val="628511334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602831CC-5EE5-FF4F-92AC-5B4B43925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305" fontAlgn="auto">
              <a:spcAft>
                <a:spcPts val="0"/>
              </a:spcAft>
              <a:defRPr/>
            </a:pPr>
            <a:r>
              <a:rPr lang="en-US" altLang="en-US" sz="3599" dirty="0" err="1"/>
              <a:t>Hierarki</a:t>
            </a:r>
            <a:r>
              <a:rPr lang="en-US" altLang="en-US" sz="3599" dirty="0"/>
              <a:t> </a:t>
            </a:r>
            <a:r>
              <a:rPr lang="en-US" altLang="en-US" sz="3599" dirty="0" err="1"/>
              <a:t>Kebutuhan</a:t>
            </a:r>
            <a:endParaRPr lang="en-US" altLang="en-US" sz="3599" dirty="0"/>
          </a:p>
        </p:txBody>
      </p:sp>
      <p:pic>
        <p:nvPicPr>
          <p:cNvPr id="1026" name="Picture 2" descr="Runtuhnya Piramida Kebutuhan Abraham Maslow – Dori Asra Wijaya">
            <a:extLst>
              <a:ext uri="{FF2B5EF4-FFF2-40B4-BE49-F238E27FC236}">
                <a16:creationId xmlns:a16="http://schemas.microsoft.com/office/drawing/2014/main" id="{81FB40B2-7CBB-E34E-BF80-475C26B3636D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991302"/>
      </p:ext>
    </p:extLst>
  </p:cSld>
  <p:clrMapOvr>
    <a:masterClrMapping/>
  </p:clrMapOvr>
</p:sld>
</file>

<file path=ppt/theme/theme1.xml><?xml version="1.0" encoding="utf-8"?>
<a:theme xmlns:a="http://schemas.openxmlformats.org/drawingml/2006/main" name="cdb2004186l">
  <a:themeElements>
    <a:clrScheme name="Office Theme 3">
      <a:dk1>
        <a:srgbClr val="000000"/>
      </a:dk1>
      <a:lt1>
        <a:srgbClr val="FFFFFF"/>
      </a:lt1>
      <a:dk2>
        <a:srgbClr val="37399B"/>
      </a:dk2>
      <a:lt2>
        <a:srgbClr val="C0C0C0"/>
      </a:lt2>
      <a:accent1>
        <a:srgbClr val="699DE9"/>
      </a:accent1>
      <a:accent2>
        <a:srgbClr val="EFB049"/>
      </a:accent2>
      <a:accent3>
        <a:srgbClr val="FFFFFF"/>
      </a:accent3>
      <a:accent4>
        <a:srgbClr val="000000"/>
      </a:accent4>
      <a:accent5>
        <a:srgbClr val="B9CCF2"/>
      </a:accent5>
      <a:accent6>
        <a:srgbClr val="D99F41"/>
      </a:accent6>
      <a:hlink>
        <a:srgbClr val="7476DC"/>
      </a:hlink>
      <a:folHlink>
        <a:srgbClr val="9AC664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F4EE6"/>
        </a:accent1>
        <a:accent2>
          <a:srgbClr val="69BFF9"/>
        </a:accent2>
        <a:accent3>
          <a:srgbClr val="FFFFFF"/>
        </a:accent3>
        <a:accent4>
          <a:srgbClr val="000000"/>
        </a:accent4>
        <a:accent5>
          <a:srgbClr val="BBB2F0"/>
        </a:accent5>
        <a:accent6>
          <a:srgbClr val="5EADE2"/>
        </a:accent6>
        <a:hlink>
          <a:srgbClr val="D17FB6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65E86"/>
        </a:dk2>
        <a:lt2>
          <a:srgbClr val="969696"/>
        </a:lt2>
        <a:accent1>
          <a:srgbClr val="33C5A9"/>
        </a:accent1>
        <a:accent2>
          <a:srgbClr val="90DE88"/>
        </a:accent2>
        <a:accent3>
          <a:srgbClr val="FFFFFF"/>
        </a:accent3>
        <a:accent4>
          <a:srgbClr val="000000"/>
        </a:accent4>
        <a:accent5>
          <a:srgbClr val="ADDFD1"/>
        </a:accent5>
        <a:accent6>
          <a:srgbClr val="82C97B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37399B"/>
        </a:dk2>
        <a:lt2>
          <a:srgbClr val="C0C0C0"/>
        </a:lt2>
        <a:accent1>
          <a:srgbClr val="699DE9"/>
        </a:accent1>
        <a:accent2>
          <a:srgbClr val="EFB049"/>
        </a:accent2>
        <a:accent3>
          <a:srgbClr val="FFFFFF"/>
        </a:accent3>
        <a:accent4>
          <a:srgbClr val="000000"/>
        </a:accent4>
        <a:accent5>
          <a:srgbClr val="B9CCF2"/>
        </a:accent5>
        <a:accent6>
          <a:srgbClr val="D99F41"/>
        </a:accent6>
        <a:hlink>
          <a:srgbClr val="7476DC"/>
        </a:hlink>
        <a:folHlink>
          <a:srgbClr val="9AC6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ajak" id="{95F897E2-B726-0A4C-9EFC-4A5F331D32DC}" vid="{CE3B4A26-B6BC-8D4C-902A-DEED88770F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Pajak-unisnu</Template>
  <TotalTime>1724</TotalTime>
  <Words>3270</Words>
  <Application>Microsoft Macintosh PowerPoint</Application>
  <PresentationFormat>On-screen Show (4:3)</PresentationFormat>
  <Paragraphs>515</Paragraphs>
  <Slides>65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83" baseType="lpstr">
      <vt:lpstr>Batang</vt:lpstr>
      <vt:lpstr>Brush Script MT</vt:lpstr>
      <vt:lpstr>Agency FB</vt:lpstr>
      <vt:lpstr>Aharoni</vt:lpstr>
      <vt:lpstr>Arial</vt:lpstr>
      <vt:lpstr>Arial Black</vt:lpstr>
      <vt:lpstr>Arial Narrow</vt:lpstr>
      <vt:lpstr>Britannic Bold</vt:lpstr>
      <vt:lpstr>Calibri</vt:lpstr>
      <vt:lpstr>Comic Sans MS</vt:lpstr>
      <vt:lpstr>Copperplate Gothic Bold</vt:lpstr>
      <vt:lpstr>Futura Md BT</vt:lpstr>
      <vt:lpstr>Garamond</vt:lpstr>
      <vt:lpstr>Helvetica Neue</vt:lpstr>
      <vt:lpstr>Tahoma</vt:lpstr>
      <vt:lpstr>Times New Roman</vt:lpstr>
      <vt:lpstr>Wingdings</vt:lpstr>
      <vt:lpstr>cdb2004186l</vt:lpstr>
      <vt:lpstr>AUDITING II</vt:lpstr>
      <vt:lpstr>PowerPoint Presentation</vt:lpstr>
      <vt:lpstr>PowerPoint Presentation</vt:lpstr>
      <vt:lpstr>Agenda</vt:lpstr>
      <vt:lpstr>TENTANG SAYA …….</vt:lpstr>
      <vt:lpstr>Introduction </vt:lpstr>
      <vt:lpstr>Mengapa anda butuh belajar  Auditing?</vt:lpstr>
      <vt:lpstr>MENGENALI MOTIVASI DIRI </vt:lpstr>
      <vt:lpstr>Hierarki Kebutuhan</vt:lpstr>
      <vt:lpstr>AKTUALISASI INDIVIDU </vt:lpstr>
      <vt:lpstr>Kecerdasan Emosi</vt:lpstr>
      <vt:lpstr>Latar Belakang mata Kuliah</vt:lpstr>
      <vt:lpstr>Latar Belakang mata Kuliah</vt:lpstr>
      <vt:lpstr>Latarbelakang Mata Kuliah</vt:lpstr>
      <vt:lpstr>Deskripsi Mata Kuliah</vt:lpstr>
      <vt:lpstr>CP: CAPAIAN SIKAP </vt:lpstr>
      <vt:lpstr>CP: CAPAIAN PENGETAHUAN </vt:lpstr>
      <vt:lpstr>CP: CAPAIAN KETRAMPILAN UMUM</vt:lpstr>
      <vt:lpstr>CP: CAPAIAN KETRAMPILAN KHUSUS </vt:lpstr>
      <vt:lpstr>CP: MK</vt:lpstr>
      <vt:lpstr>Skema Kompetensi</vt:lpstr>
      <vt:lpstr>Rencana Pembelajaran</vt:lpstr>
      <vt:lpstr>Pertemuan 1</vt:lpstr>
      <vt:lpstr>Pertemuan 2</vt:lpstr>
      <vt:lpstr>Pertemuan 3</vt:lpstr>
      <vt:lpstr>Pertemuan 4</vt:lpstr>
      <vt:lpstr>Pertemuan 5</vt:lpstr>
      <vt:lpstr>Pertemuan 6</vt:lpstr>
      <vt:lpstr>Pertemuan 7</vt:lpstr>
      <vt:lpstr>Pertemuan 8</vt:lpstr>
      <vt:lpstr>Pertemuan 9</vt:lpstr>
      <vt:lpstr>Pertemuan 10</vt:lpstr>
      <vt:lpstr>Pertemuan 11</vt:lpstr>
      <vt:lpstr>Pertemuan 12</vt:lpstr>
      <vt:lpstr>Pertemuan 13</vt:lpstr>
      <vt:lpstr>Pertemuan 14</vt:lpstr>
      <vt:lpstr>Pertemuan 15</vt:lpstr>
      <vt:lpstr>Pertemuan 16</vt:lpstr>
      <vt:lpstr>Daftar Referensi :</vt:lpstr>
      <vt:lpstr>Metode Pembelajaran</vt:lpstr>
      <vt:lpstr>Bentuk dan Metode Pembelajaran</vt:lpstr>
      <vt:lpstr>Kegiatan Setiap Pertemuan</vt:lpstr>
      <vt:lpstr>Tugas Mahasiswa</vt:lpstr>
      <vt:lpstr>Tata Tertib Perkuliahan</vt:lpstr>
      <vt:lpstr>Komponen Penilaian</vt:lpstr>
      <vt:lpstr>Hasil Penilaian</vt:lpstr>
      <vt:lpstr>PowerPoint Presentation</vt:lpstr>
      <vt:lpstr>Metodologi Auditing</vt:lpstr>
      <vt:lpstr>Siklus transaksi dan Golongan Transaksi yang terdapat didalamnya</vt:lpstr>
      <vt:lpstr>Siklus transaksi dan Golongan Transaksi, akun yang bersangkutan</vt:lpstr>
      <vt:lpstr>Penyusunan Program Audit untuk Pengujian Pengendalian</vt:lpstr>
      <vt:lpstr>Penyusunan Program Audit untuk Pengujian Pengendalian thd Transaksi</vt:lpstr>
      <vt:lpstr>1. Pemahaman terhadap system informasi akuntansi untuk pelaksanaan transaksi</vt:lpstr>
      <vt:lpstr>2. Penentuan kemungkinan salah saji potensial dalam setiap tahap pelaksanaan transaksi</vt:lpstr>
      <vt:lpstr>3. Penentuan aktivitas pengendalian yang diperlukan untuk mendeteksi dan mencegah salah saji potensial dalam setiap tahap pelaksanaan transaksi</vt:lpstr>
      <vt:lpstr>4. Penentuan prosedur audit untuk mendeteksi efektifitas pengendalian</vt:lpstr>
      <vt:lpstr>5. Penyusunan program audit untuk pengujian pengendalian terhadap transaksi</vt:lpstr>
      <vt:lpstr>Penyusunan Program Audit Untuk Pengujian Subtantif</vt:lpstr>
      <vt:lpstr>PowerPoint Presentation</vt:lpstr>
      <vt:lpstr>Tahapan Proses Audit</vt:lpstr>
      <vt:lpstr>PowerPoint Presentation</vt:lpstr>
      <vt:lpstr>   TAHAP III  Pelaksanaan prosedur analisis dan  pengujian terinci atas saldo    Hasil :</vt:lpstr>
      <vt:lpstr>PowerPoint Presentation</vt:lpstr>
      <vt:lpstr>PowerPoint Presentation</vt:lpstr>
      <vt:lpstr>Tugas: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ANGGARAN</dc:title>
  <dc:creator>Qori</dc:creator>
  <cp:lastModifiedBy>Microsoft Office User</cp:lastModifiedBy>
  <cp:revision>121</cp:revision>
  <dcterms:created xsi:type="dcterms:W3CDTF">2010-02-21T11:48:20Z</dcterms:created>
  <dcterms:modified xsi:type="dcterms:W3CDTF">2021-03-25T15:12:56Z</dcterms:modified>
</cp:coreProperties>
</file>