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2"/>
  </p:notesMasterIdLst>
  <p:handoutMasterIdLst>
    <p:handoutMasterId r:id="rId33"/>
  </p:handoutMasterIdLst>
  <p:sldIdLst>
    <p:sldId id="256" r:id="rId2"/>
    <p:sldId id="282" r:id="rId3"/>
    <p:sldId id="283" r:id="rId4"/>
    <p:sldId id="278" r:id="rId5"/>
    <p:sldId id="257" r:id="rId6"/>
    <p:sldId id="258" r:id="rId7"/>
    <p:sldId id="259" r:id="rId8"/>
    <p:sldId id="280" r:id="rId9"/>
    <p:sldId id="260" r:id="rId10"/>
    <p:sldId id="261" r:id="rId11"/>
    <p:sldId id="281" r:id="rId12"/>
    <p:sldId id="284" r:id="rId13"/>
    <p:sldId id="285" r:id="rId14"/>
    <p:sldId id="262" r:id="rId15"/>
    <p:sldId id="263" r:id="rId16"/>
    <p:sldId id="271" r:id="rId17"/>
    <p:sldId id="264" r:id="rId18"/>
    <p:sldId id="265" r:id="rId19"/>
    <p:sldId id="266" r:id="rId20"/>
    <p:sldId id="267" r:id="rId21"/>
    <p:sldId id="268" r:id="rId22"/>
    <p:sldId id="269" r:id="rId23"/>
    <p:sldId id="276" r:id="rId24"/>
    <p:sldId id="277" r:id="rId25"/>
    <p:sldId id="273" r:id="rId26"/>
    <p:sldId id="274" r:id="rId27"/>
    <p:sldId id="286" r:id="rId28"/>
    <p:sldId id="287" r:id="rId29"/>
    <p:sldId id="288" r:id="rId30"/>
    <p:sldId id="275" r:id="rId31"/>
  </p:sldIdLst>
  <p:sldSz cx="9906000" cy="6858000" type="A4"/>
  <p:notesSz cx="6858000" cy="93138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A0A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816" y="-8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3EE547E-DD4B-4BA4-8A66-1A41FB2918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48509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8050" y="698500"/>
            <a:ext cx="504190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24363"/>
            <a:ext cx="54864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47138"/>
            <a:ext cx="2971800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28DB3F0-F0F4-4E6F-9D25-65610386A6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5997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C3DAADB-63A1-4793-BFB5-AC808948404C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3584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08E1558-E87B-43E4-BF46-6BF14D5B6CD1}" type="slidenum">
              <a:rPr lang="en-US" sz="1200" smtClean="0"/>
              <a:pPr eaLnBrk="1" hangingPunct="1"/>
              <a:t>10</a:t>
            </a:fld>
            <a:endParaRPr lang="en-US" sz="1200" smtClean="0"/>
          </a:p>
        </p:txBody>
      </p:sp>
      <p:sp>
        <p:nvSpPr>
          <p:cNvPr id="4506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80775D-B7E6-48C0-8B49-64C7BCB1BF71}" type="slidenum">
              <a:rPr lang="en-US" sz="1200" smtClean="0"/>
              <a:pPr eaLnBrk="1" hangingPunct="1"/>
              <a:t>11</a:t>
            </a:fld>
            <a:endParaRPr lang="en-US" sz="1200" smtClean="0"/>
          </a:p>
        </p:txBody>
      </p:sp>
      <p:sp>
        <p:nvSpPr>
          <p:cNvPr id="4608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3EACBDE-787C-4028-9620-DFA7A8C060DD}" type="slidenum">
              <a:rPr lang="en-US" sz="1200" smtClean="0"/>
              <a:pPr eaLnBrk="1" hangingPunct="1"/>
              <a:t>12</a:t>
            </a:fld>
            <a:endParaRPr lang="en-US" sz="1200" smtClean="0"/>
          </a:p>
        </p:txBody>
      </p:sp>
      <p:sp>
        <p:nvSpPr>
          <p:cNvPr id="47109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76DC851-78A9-412F-AF70-CC56A0797E4B}" type="slidenum">
              <a:rPr lang="en-US" sz="1200" smtClean="0"/>
              <a:pPr eaLnBrk="1" hangingPunct="1"/>
              <a:t>13</a:t>
            </a:fld>
            <a:endParaRPr lang="en-US" sz="1200" smtClean="0"/>
          </a:p>
        </p:txBody>
      </p:sp>
      <p:sp>
        <p:nvSpPr>
          <p:cNvPr id="4813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4053865-A182-401F-AEBB-654341859010}" type="slidenum">
              <a:rPr lang="en-US" sz="1200" smtClean="0"/>
              <a:pPr eaLnBrk="1" hangingPunct="1"/>
              <a:t>14</a:t>
            </a:fld>
            <a:endParaRPr lang="en-US" sz="1200" smtClean="0"/>
          </a:p>
        </p:txBody>
      </p:sp>
      <p:sp>
        <p:nvSpPr>
          <p:cNvPr id="49157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D917F4D-6D37-4B16-9DE7-FD599BF61373}" type="slidenum">
              <a:rPr lang="en-US" sz="1200" smtClean="0"/>
              <a:pPr eaLnBrk="1" hangingPunct="1"/>
              <a:t>15</a:t>
            </a:fld>
            <a:endParaRPr lang="en-US" sz="1200" smtClean="0"/>
          </a:p>
        </p:txBody>
      </p:sp>
      <p:sp>
        <p:nvSpPr>
          <p:cNvPr id="5018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B1BEBFC-CBE9-4928-BB04-527FDE8178E3}" type="slidenum">
              <a:rPr lang="en-US" sz="1200" smtClean="0"/>
              <a:pPr eaLnBrk="1" hangingPunct="1"/>
              <a:t>16</a:t>
            </a:fld>
            <a:endParaRPr lang="en-US" sz="1200" smtClean="0"/>
          </a:p>
        </p:txBody>
      </p:sp>
      <p:sp>
        <p:nvSpPr>
          <p:cNvPr id="5120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1F245B1-70AD-44E7-BD86-C09B7BCAB773}" type="slidenum">
              <a:rPr lang="en-US" sz="1200" smtClean="0"/>
              <a:pPr eaLnBrk="1" hangingPunct="1"/>
              <a:t>17</a:t>
            </a:fld>
            <a:endParaRPr lang="en-US" sz="1200" smtClean="0"/>
          </a:p>
        </p:txBody>
      </p:sp>
      <p:sp>
        <p:nvSpPr>
          <p:cNvPr id="52229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905519D-ACF9-4CE1-BA80-46BB51EFC2A5}" type="slidenum">
              <a:rPr lang="en-US" sz="1200" smtClean="0"/>
              <a:pPr eaLnBrk="1" hangingPunct="1"/>
              <a:t>18</a:t>
            </a:fld>
            <a:endParaRPr lang="en-US" sz="1200" smtClean="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543D662-0F43-4BB9-BD6C-289A5D69765E}" type="slidenum">
              <a:rPr lang="en-US" sz="1200" smtClean="0"/>
              <a:pPr eaLnBrk="1" hangingPunct="1"/>
              <a:t>19</a:t>
            </a:fld>
            <a:endParaRPr lang="en-US" sz="1200" smtClean="0"/>
          </a:p>
        </p:txBody>
      </p:sp>
      <p:sp>
        <p:nvSpPr>
          <p:cNvPr id="54277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3DD8F28-8910-47DE-A7A0-F350264169B0}" type="slidenum">
              <a:rPr lang="en-US" sz="1200" smtClean="0"/>
              <a:pPr eaLnBrk="1" hangingPunct="1"/>
              <a:t>2</a:t>
            </a:fld>
            <a:endParaRPr lang="en-US" sz="1200" smtClean="0"/>
          </a:p>
        </p:txBody>
      </p:sp>
      <p:sp>
        <p:nvSpPr>
          <p:cNvPr id="36869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FFC945C-A34C-41EB-9389-DD8E7E60CF01}" type="slidenum">
              <a:rPr lang="en-US" sz="1200" smtClean="0"/>
              <a:pPr eaLnBrk="1" hangingPunct="1"/>
              <a:t>20</a:t>
            </a:fld>
            <a:endParaRPr lang="en-US" sz="1200" smtClean="0"/>
          </a:p>
        </p:txBody>
      </p:sp>
      <p:sp>
        <p:nvSpPr>
          <p:cNvPr id="5530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023CE86-F995-43E8-8D83-94F736927DA2}" type="slidenum">
              <a:rPr lang="en-US" sz="1200" smtClean="0"/>
              <a:pPr eaLnBrk="1" hangingPunct="1"/>
              <a:t>21</a:t>
            </a:fld>
            <a:endParaRPr lang="en-US" sz="1200" smtClean="0"/>
          </a:p>
        </p:txBody>
      </p:sp>
      <p:sp>
        <p:nvSpPr>
          <p:cNvPr id="5632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0D447F2-EF68-469A-BCFD-2B4DDF5950AE}" type="slidenum">
              <a:rPr lang="en-US" sz="1200" smtClean="0"/>
              <a:pPr eaLnBrk="1" hangingPunct="1"/>
              <a:t>22</a:t>
            </a:fld>
            <a:endParaRPr lang="en-US" sz="1200" smtClean="0"/>
          </a:p>
        </p:txBody>
      </p:sp>
      <p:sp>
        <p:nvSpPr>
          <p:cNvPr id="57349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64662E3-8917-49B9-878D-76B1C15BFE8B}" type="slidenum">
              <a:rPr lang="en-US" sz="1200" smtClean="0"/>
              <a:pPr eaLnBrk="1" hangingPunct="1"/>
              <a:t>23</a:t>
            </a:fld>
            <a:endParaRPr lang="en-US" sz="1200" smtClean="0"/>
          </a:p>
        </p:txBody>
      </p:sp>
      <p:sp>
        <p:nvSpPr>
          <p:cNvPr id="5837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ED4E27A-06AA-479B-A23E-56A6265D5A9F}" type="slidenum">
              <a:rPr lang="en-US" sz="1200" smtClean="0"/>
              <a:pPr eaLnBrk="1" hangingPunct="1"/>
              <a:t>24</a:t>
            </a:fld>
            <a:endParaRPr lang="en-US" sz="1200" smtClean="0"/>
          </a:p>
        </p:txBody>
      </p:sp>
      <p:sp>
        <p:nvSpPr>
          <p:cNvPr id="59397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1C5A9FB-DD91-48D1-AC31-7C95CB04142C}" type="slidenum">
              <a:rPr lang="en-US" sz="1200" smtClean="0"/>
              <a:pPr eaLnBrk="1" hangingPunct="1"/>
              <a:t>25</a:t>
            </a:fld>
            <a:endParaRPr lang="en-US" sz="1200" smtClean="0"/>
          </a:p>
        </p:txBody>
      </p:sp>
      <p:sp>
        <p:nvSpPr>
          <p:cNvPr id="6042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00BB8C1-8D0C-463D-A974-16E0E8E57205}" type="slidenum">
              <a:rPr lang="en-US" sz="1200" smtClean="0"/>
              <a:pPr eaLnBrk="1" hangingPunct="1"/>
              <a:t>26</a:t>
            </a:fld>
            <a:endParaRPr lang="en-US" sz="1200" smtClean="0"/>
          </a:p>
        </p:txBody>
      </p:sp>
      <p:sp>
        <p:nvSpPr>
          <p:cNvPr id="6144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12C8E65-2E66-4435-B9CD-7272482BFF2C}" type="slidenum">
              <a:rPr lang="en-US" sz="1200" smtClean="0"/>
              <a:pPr eaLnBrk="1" hangingPunct="1"/>
              <a:t>27</a:t>
            </a:fld>
            <a:endParaRPr lang="en-US" sz="1200" smtClean="0"/>
          </a:p>
        </p:txBody>
      </p:sp>
      <p:sp>
        <p:nvSpPr>
          <p:cNvPr id="634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CB5C7F0-43A2-4CCC-A546-792414439B40}" type="slidenum">
              <a:rPr lang="en-US" sz="1200" smtClean="0"/>
              <a:pPr eaLnBrk="1" hangingPunct="1"/>
              <a:t>28</a:t>
            </a:fld>
            <a:endParaRPr lang="en-US" sz="1200" smtClean="0"/>
          </a:p>
        </p:txBody>
      </p:sp>
      <p:sp>
        <p:nvSpPr>
          <p:cNvPr id="64517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d-ID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D59CFA7-70C0-43D0-846F-87F33AF5C77A}" type="slidenum">
              <a:rPr lang="en-US" sz="1200" smtClean="0"/>
              <a:pPr eaLnBrk="1" hangingPunct="1"/>
              <a:t>29</a:t>
            </a:fld>
            <a:endParaRPr lang="en-US" sz="1200" smtClean="0"/>
          </a:p>
        </p:txBody>
      </p:sp>
      <p:sp>
        <p:nvSpPr>
          <p:cNvPr id="6554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F9254EC-C230-494F-886F-FC8BD2DD01D6}" type="slidenum">
              <a:rPr lang="en-US" sz="1200" smtClean="0"/>
              <a:pPr eaLnBrk="1" hangingPunct="1"/>
              <a:t>3</a:t>
            </a:fld>
            <a:endParaRPr lang="en-US" sz="1200" smtClean="0"/>
          </a:p>
        </p:txBody>
      </p:sp>
      <p:sp>
        <p:nvSpPr>
          <p:cNvPr id="3789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4E8884A-8DD6-4339-8581-084E483C1244}" type="slidenum">
              <a:rPr lang="en-US" sz="1200" smtClean="0"/>
              <a:pPr eaLnBrk="1" hangingPunct="1"/>
              <a:t>30</a:t>
            </a:fld>
            <a:endParaRPr lang="en-US" sz="1200" smtClean="0"/>
          </a:p>
        </p:txBody>
      </p:sp>
      <p:sp>
        <p:nvSpPr>
          <p:cNvPr id="6656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EF0B9EC-C072-4F0D-8F6B-F745EFD6A910}" type="slidenum">
              <a:rPr lang="en-US" sz="1200" smtClean="0"/>
              <a:pPr eaLnBrk="1" hangingPunct="1"/>
              <a:t>4</a:t>
            </a:fld>
            <a:endParaRPr lang="en-US" sz="1200" smtClean="0"/>
          </a:p>
        </p:txBody>
      </p:sp>
      <p:sp>
        <p:nvSpPr>
          <p:cNvPr id="38917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03CACDD-4A04-4229-B57B-F967ECBA5ABE}" type="slidenum">
              <a:rPr lang="en-US" sz="1200" smtClean="0"/>
              <a:pPr eaLnBrk="1" hangingPunct="1"/>
              <a:t>5</a:t>
            </a:fld>
            <a:endParaRPr lang="en-US" sz="1200" smtClean="0"/>
          </a:p>
        </p:txBody>
      </p:sp>
      <p:sp>
        <p:nvSpPr>
          <p:cNvPr id="39941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7D4E471-E19F-47DE-A9C7-AB7E99679B7F}" type="slidenum">
              <a:rPr lang="en-US" sz="1200" smtClean="0"/>
              <a:pPr eaLnBrk="1" hangingPunct="1"/>
              <a:t>6</a:t>
            </a:fld>
            <a:endParaRPr lang="en-US" sz="1200" smtClean="0"/>
          </a:p>
        </p:txBody>
      </p:sp>
      <p:sp>
        <p:nvSpPr>
          <p:cNvPr id="40965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13410C8-026A-4518-B5FC-8772F03C1DA4}" type="slidenum">
              <a:rPr lang="en-US" sz="1200" smtClean="0"/>
              <a:pPr eaLnBrk="1" hangingPunct="1"/>
              <a:t>7</a:t>
            </a:fld>
            <a:endParaRPr lang="en-US" sz="1200" smtClean="0"/>
          </a:p>
        </p:txBody>
      </p:sp>
      <p:sp>
        <p:nvSpPr>
          <p:cNvPr id="41989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E11730E-C272-4E5F-B4C5-E2005135C7A5}" type="slidenum">
              <a:rPr lang="en-US" sz="1200" smtClean="0"/>
              <a:pPr eaLnBrk="1" hangingPunct="1"/>
              <a:t>8</a:t>
            </a:fld>
            <a:endParaRPr lang="en-US" sz="1200" smtClean="0"/>
          </a:p>
        </p:txBody>
      </p:sp>
      <p:sp>
        <p:nvSpPr>
          <p:cNvPr id="43013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A440862-A967-4628-8145-A35DDF9DCABF}" type="slidenum">
              <a:rPr lang="en-US" sz="1200" smtClean="0"/>
              <a:pPr eaLnBrk="1" hangingPunct="1"/>
              <a:t>9</a:t>
            </a:fld>
            <a:endParaRPr lang="en-US" sz="1200" smtClean="0"/>
          </a:p>
        </p:txBody>
      </p:sp>
      <p:sp>
        <p:nvSpPr>
          <p:cNvPr id="44037" name="Date Placeholder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id-ID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hidden">
          <a:xfrm>
            <a:off x="247650" y="3200400"/>
            <a:ext cx="9493250" cy="1341438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pic>
        <p:nvPicPr>
          <p:cNvPr id="5" name="Picture 3" descr="ANABNR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00" t="-1314" r="-2" b="-36961"/>
          <a:stretch>
            <a:fillRect/>
          </a:stretch>
        </p:blipFill>
        <p:spPr bwMode="auto">
          <a:xfrm>
            <a:off x="577850" y="3200400"/>
            <a:ext cx="9163050" cy="115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/>
          <p:cNvSpPr>
            <a:spLocks noChangeArrowheads="1"/>
          </p:cNvSpPr>
          <p:nvPr/>
        </p:nvSpPr>
        <p:spPr bwMode="hidden">
          <a:xfrm>
            <a:off x="862013" y="2895600"/>
            <a:ext cx="330200" cy="9906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1238250" y="1981200"/>
            <a:ext cx="84201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208213" y="4351338"/>
            <a:ext cx="6934200" cy="1371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742950" y="632460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3246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324600"/>
            <a:ext cx="206375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502CCAE-AEF0-4C16-9DC5-37DACE2B7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007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22308F-C7DA-4CF6-973D-E2AD4B63C1C4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21397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0775" y="838200"/>
            <a:ext cx="2105025" cy="5378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5700" y="838200"/>
            <a:ext cx="6162675" cy="5378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6FCF0-6B6E-485F-918D-9D431771DADC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341466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0" y="838200"/>
            <a:ext cx="84201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55700" y="2101850"/>
            <a:ext cx="41338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441950" y="2101850"/>
            <a:ext cx="413385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4696F-144F-4910-8623-02D0A6FC3C2A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6730161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0" y="838200"/>
            <a:ext cx="84201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55700" y="2101850"/>
            <a:ext cx="41338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1950" y="2101850"/>
            <a:ext cx="41338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A84C78-5712-408B-8A2C-720DA89BAA46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072972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0" y="838200"/>
            <a:ext cx="84201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155700" y="2101850"/>
            <a:ext cx="413385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41950" y="2101850"/>
            <a:ext cx="41338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8E409-4180-4E96-A179-DBF51CBA87E9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9079339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0" y="838200"/>
            <a:ext cx="84201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55700" y="2101850"/>
            <a:ext cx="41338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5441950" y="2101850"/>
            <a:ext cx="413385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4967A2-706F-451B-8668-B75FDD045547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5437385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0" y="838200"/>
            <a:ext cx="84201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5700" y="2101850"/>
            <a:ext cx="41338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41950" y="2101850"/>
            <a:ext cx="413385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447D9-51DE-46D4-B527-2D9F6652370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205124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B1E92-AE74-44B4-8AC6-5468FB01A1E9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37984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AC2B11-9FDA-46F5-AEAA-5F3B491BE40D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283874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5700" y="210185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1950" y="210185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36FF9-7A03-446E-B2BC-3EAA8230955D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448099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B0BF5-AB9C-4555-A2FD-AC30A4A624C8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241150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BFA44-4126-4037-8B95-2F7C3CB05C45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820853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1A0B8F-C364-4279-8259-F313013E3DAD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3537210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CECECB-BD1A-4472-8924-F53ABE969DA4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142243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0D362-D571-4073-A2CA-851C3403997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</p:spTree>
    <p:extLst>
      <p:ext uri="{BB962C8B-B14F-4D97-AF65-F5344CB8AC3E}">
        <p14:creationId xmlns:p14="http://schemas.microsoft.com/office/powerpoint/2010/main" val="2381963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hidden">
          <a:xfrm>
            <a:off x="165100" y="0"/>
            <a:ext cx="1568450" cy="6858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hidden">
          <a:xfrm>
            <a:off x="1816100" y="0"/>
            <a:ext cx="8089900" cy="12192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49156" name="Rectangle 4" descr="Stationery"/>
          <p:cNvSpPr>
            <a:spLocks noChangeArrowheads="1"/>
          </p:cNvSpPr>
          <p:nvPr/>
        </p:nvSpPr>
        <p:spPr bwMode="auto">
          <a:xfrm>
            <a:off x="495300" y="0"/>
            <a:ext cx="1320800" cy="762000"/>
          </a:xfrm>
          <a:prstGeom prst="rect">
            <a:avLst/>
          </a:prstGeom>
          <a:blipFill dpi="0" rotWithShape="0">
            <a:blip r:embed="rId18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49157" name="Rectangle 5" descr="Stationery"/>
          <p:cNvSpPr>
            <a:spLocks noChangeArrowheads="1"/>
          </p:cNvSpPr>
          <p:nvPr/>
        </p:nvSpPr>
        <p:spPr bwMode="auto">
          <a:xfrm>
            <a:off x="0" y="0"/>
            <a:ext cx="495300" cy="6858000"/>
          </a:xfrm>
          <a:prstGeom prst="rect">
            <a:avLst/>
          </a:prstGeom>
          <a:blipFill dpi="0" rotWithShape="0">
            <a:blip r:embed="rId18"/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155700" y="8382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5700" y="64135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14750" y="64135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2057" name="Picture 9" descr="anabnr2"/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0"/>
            <a:ext cx="8574087" cy="75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330200" y="457200"/>
            <a:ext cx="2724150" cy="304800"/>
          </a:xfrm>
          <a:prstGeom prst="rect">
            <a:avLst/>
          </a:prstGeom>
          <a:solidFill>
            <a:schemeClr val="accent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/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15400" y="64135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87F060C-07D6-4458-A246-21F47033CAE0}" type="slidenum">
              <a:rPr lang="en-US"/>
              <a:pPr>
                <a:defRPr/>
              </a:pPr>
              <a:t>‹#›</a:t>
            </a:fld>
            <a:endParaRPr lang="en-US" sz="1400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55700" y="210185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27113" indent="-4556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0013" indent="-228600" algn="l" rtl="0" eaLnBrk="0" fontAlgn="base" hangingPunct="0">
        <a:spcBef>
          <a:spcPct val="20000"/>
        </a:spcBef>
        <a:spcAft>
          <a:spcPct val="0"/>
        </a:spcAft>
        <a:buClr>
          <a:srgbClr val="666699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712913" indent="-228600" algn="l" rtl="0" eaLnBrk="0" fontAlgn="base" hangingPunct="0">
        <a:spcBef>
          <a:spcPct val="20000"/>
        </a:spcBef>
        <a:spcAft>
          <a:spcPct val="0"/>
        </a:spcAft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00" y="685800"/>
            <a:ext cx="751205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itchFamily="18" charset="0"/>
                <a:ea typeface="Cambria Math" pitchFamily="18" charset="0"/>
              </a:rPr>
              <a:t>PENELITIAN TINDAKAN KELAS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2057400"/>
            <a:ext cx="7677150" cy="1143000"/>
          </a:xfrm>
        </p:spPr>
        <p:txBody>
          <a:bodyPr/>
          <a:lstStyle/>
          <a:p>
            <a:pPr algn="ctr" eaLnBrk="1" hangingPunct="1"/>
            <a:r>
              <a:rPr lang="en-US" dirty="0" err="1" smtClean="0">
                <a:solidFill>
                  <a:schemeClr val="hlink"/>
                </a:solidFill>
                <a:latin typeface="Segoe Print" pitchFamily="2" charset="0"/>
              </a:rPr>
              <a:t>Upaya</a:t>
            </a:r>
            <a:r>
              <a:rPr lang="en-US" dirty="0" smtClean="0">
                <a:solidFill>
                  <a:schemeClr val="hlink"/>
                </a:solidFill>
                <a:latin typeface="Segoe Print" pitchFamily="2" charset="0"/>
              </a:rPr>
              <a:t> </a:t>
            </a:r>
            <a:r>
              <a:rPr lang="en-US" dirty="0" err="1" smtClean="0">
                <a:solidFill>
                  <a:schemeClr val="hlink"/>
                </a:solidFill>
                <a:latin typeface="Segoe Print" pitchFamily="2" charset="0"/>
              </a:rPr>
              <a:t>memperbaiki</a:t>
            </a:r>
            <a:r>
              <a:rPr lang="en-US" dirty="0" smtClean="0">
                <a:solidFill>
                  <a:schemeClr val="hlink"/>
                </a:solidFill>
                <a:latin typeface="Segoe Print" pitchFamily="2" charset="0"/>
              </a:rPr>
              <a:t> </a:t>
            </a:r>
            <a:r>
              <a:rPr lang="en-US" dirty="0" err="1" smtClean="0">
                <a:solidFill>
                  <a:schemeClr val="hlink"/>
                </a:solidFill>
                <a:latin typeface="Segoe Print" pitchFamily="2" charset="0"/>
              </a:rPr>
              <a:t>praktek</a:t>
            </a:r>
            <a:r>
              <a:rPr lang="en-US" dirty="0" smtClean="0">
                <a:solidFill>
                  <a:schemeClr val="hlink"/>
                </a:solidFill>
                <a:latin typeface="Segoe Print" pitchFamily="2" charset="0"/>
              </a:rPr>
              <a:t> </a:t>
            </a:r>
            <a:r>
              <a:rPr lang="en-US" dirty="0" err="1" smtClean="0">
                <a:solidFill>
                  <a:schemeClr val="hlink"/>
                </a:solidFill>
                <a:latin typeface="Segoe Print" pitchFamily="2" charset="0"/>
              </a:rPr>
              <a:t>pembelajaran</a:t>
            </a:r>
            <a:r>
              <a:rPr lang="en-US" dirty="0" smtClean="0">
                <a:solidFill>
                  <a:schemeClr val="hlink"/>
                </a:solidFill>
                <a:latin typeface="Segoe Print" pitchFamily="2" charset="0"/>
              </a:rPr>
              <a:t> </a:t>
            </a:r>
            <a:r>
              <a:rPr lang="en-US" dirty="0" err="1" smtClean="0">
                <a:solidFill>
                  <a:schemeClr val="hlink"/>
                </a:solidFill>
                <a:latin typeface="Segoe Print" pitchFamily="2" charset="0"/>
              </a:rPr>
              <a:t>menjadi</a:t>
            </a:r>
            <a:r>
              <a:rPr lang="en-US" dirty="0" smtClean="0">
                <a:solidFill>
                  <a:schemeClr val="hlink"/>
                </a:solidFill>
                <a:latin typeface="Segoe Print" pitchFamily="2" charset="0"/>
              </a:rPr>
              <a:t> </a:t>
            </a:r>
            <a:r>
              <a:rPr lang="en-US" dirty="0" err="1" smtClean="0">
                <a:solidFill>
                  <a:schemeClr val="hlink"/>
                </a:solidFill>
                <a:latin typeface="Segoe Print" pitchFamily="2" charset="0"/>
              </a:rPr>
              <a:t>lebih</a:t>
            </a:r>
            <a:r>
              <a:rPr lang="en-US" dirty="0" smtClean="0">
                <a:solidFill>
                  <a:schemeClr val="hlink"/>
                </a:solidFill>
                <a:latin typeface="Segoe Print" pitchFamily="2" charset="0"/>
              </a:rPr>
              <a:t> </a:t>
            </a:r>
            <a:r>
              <a:rPr lang="en-US" dirty="0" err="1" smtClean="0">
                <a:solidFill>
                  <a:schemeClr val="hlink"/>
                </a:solidFill>
                <a:latin typeface="Segoe Print" pitchFamily="2" charset="0"/>
              </a:rPr>
              <a:t>efektif</a:t>
            </a:r>
            <a:endParaRPr lang="en-US" dirty="0" smtClean="0">
              <a:solidFill>
                <a:schemeClr val="hlink"/>
              </a:solidFill>
              <a:latin typeface="Segoe Print" pitchFamily="2" charset="0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7C88FCC-12D0-4AA7-B8DA-2D75AA96FCEB}" type="slidenum">
              <a:rPr lang="en-US" sz="1400" smtClean="0">
                <a:solidFill>
                  <a:schemeClr val="tx2"/>
                </a:solidFill>
              </a:rPr>
              <a:pPr eaLnBrk="1" hangingPunct="1"/>
              <a:t>1</a:t>
            </a:fld>
            <a:endParaRPr lang="en-US" sz="1400" smtClean="0">
              <a:solidFill>
                <a:schemeClr val="tx2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528916" y="4648200"/>
            <a:ext cx="7677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50021"/>
              </a:buClr>
              <a:buSzPct val="75000"/>
              <a:buFont typeface="Wingdings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7113" indent="-4556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3700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666699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71291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r" eaLnBrk="1" hangingPunct="1"/>
            <a:r>
              <a:rPr lang="id-ID" sz="4000" b="1" dirty="0" smtClean="0">
                <a:solidFill>
                  <a:srgbClr val="0070C0"/>
                </a:solidFill>
                <a:latin typeface="Segoe Print" pitchFamily="2" charset="0"/>
              </a:rPr>
              <a:t>Pertemuan </a:t>
            </a:r>
            <a:r>
              <a:rPr lang="id-ID" sz="4000" b="1" smtClean="0">
                <a:solidFill>
                  <a:srgbClr val="0070C0"/>
                </a:solidFill>
                <a:latin typeface="Segoe Print" pitchFamily="2" charset="0"/>
              </a:rPr>
              <a:t>ke-  </a:t>
            </a:r>
            <a:endParaRPr lang="en-US" sz="4000" b="1" dirty="0" smtClean="0">
              <a:solidFill>
                <a:srgbClr val="0070C0"/>
              </a:solidFill>
              <a:latin typeface="Segoe Print" pitchFamily="2" charset="0"/>
            </a:endParaRPr>
          </a:p>
        </p:txBody>
      </p:sp>
    </p:spTree>
  </p:cSld>
  <p:clrMapOvr>
    <a:masterClrMapping/>
  </p:clrMapOvr>
  <p:transition spd="med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3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5700" y="1143000"/>
            <a:ext cx="7150100" cy="541338"/>
          </a:xfrm>
        </p:spPr>
        <p:txBody>
          <a:bodyPr/>
          <a:lstStyle/>
          <a:p>
            <a:pPr algn="ctr" eaLnBrk="1" hangingPunct="1"/>
            <a:r>
              <a:rPr lang="en-US" sz="3200" b="1" dirty="0" smtClean="0">
                <a:latin typeface="Trebuchet MS" pitchFamily="34" charset="0"/>
              </a:rPr>
              <a:t>PRINSIP-PRINSIP PTK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742950" y="1981200"/>
            <a:ext cx="89154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smtClean="0">
                <a:latin typeface="Trebuchet MS" pitchFamily="34" charset="0"/>
              </a:rPr>
              <a:t>TIDAK MENGGANGGU KOMITMEN SEBAGAI GURU</a:t>
            </a:r>
            <a:r>
              <a:rPr lang="en-US" sz="2000" smtClean="0">
                <a:latin typeface="Trebuchet MS" pitchFamily="34" charset="0"/>
              </a:rPr>
              <a:t> 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	GURU TETAP MEMBERIKAN YANG TERBAIK 	KEPADA SISWA JIKA TINDAKANNYA TIDAK 	BERHASIL, SIKLUS TINDAKAN MENGACU 	PADA 	TERLAKSANANYA KURIKULUM DAN TARGET 	PENGUASAAN SESUAI PERENCANAAN 	PEMBELAJARAN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smtClean="0">
                <a:latin typeface="Trebuchet MS" pitchFamily="34" charset="0"/>
              </a:rPr>
              <a:t>METODE PENGUMPULAN DATA TIDAK MENGGANGGU PROSES PEMBELAJARAN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smtClean="0">
                <a:latin typeface="Trebuchet MS" pitchFamily="34" charset="0"/>
              </a:rPr>
              <a:t>MASALAH YANG DIPILIH ADALAH YANG MERISAUKAN 	</a:t>
            </a:r>
            <a:r>
              <a:rPr lang="en-US" sz="2000" smtClean="0">
                <a:latin typeface="Trebuchet MS" pitchFamily="34" charset="0"/>
              </a:rPr>
              <a:t>KOMITMEN PROFESIONAL UNTUK MEMBERIKAN 	LAYANAN TERBAIK KEPADA SISWA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smtClean="0">
                <a:latin typeface="Trebuchet MS" pitchFamily="34" charset="0"/>
              </a:rPr>
              <a:t>GURU MENGIKUTI PROSEDUR ETIKA BERORGANISASI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smtClean="0">
                <a:latin typeface="Trebuchet MS" pitchFamily="34" charset="0"/>
              </a:rPr>
              <a:t>PERMASALAHAN TIDAK DILIHAT TERBATAS DALAM KONTEKS KELAS --- PERSPEKTIF MISI SEKOLAH SECARA KESELURUHAN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b="1" smtClean="0">
              <a:latin typeface="Trebuchet MS" pitchFamily="34" charset="0"/>
            </a:endParaRP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452FD84-3760-467B-9837-96F5438FAAF5}" type="slidenum">
              <a:rPr lang="en-US" smtClean="0">
                <a:solidFill>
                  <a:schemeClr val="tx2"/>
                </a:solidFill>
              </a:rPr>
              <a:pPr eaLnBrk="1" hangingPunct="1"/>
              <a:t>10</a:t>
            </a:fld>
            <a:endParaRPr lang="en-US" sz="1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08050" y="685800"/>
            <a:ext cx="7443788" cy="838200"/>
          </a:xfrm>
        </p:spPr>
        <p:txBody>
          <a:bodyPr/>
          <a:lstStyle/>
          <a:p>
            <a:pPr algn="ctr" eaLnBrk="1" hangingPunct="1"/>
            <a:r>
              <a:rPr lang="en-US" sz="3200" b="1" smtClean="0">
                <a:latin typeface="Trebuchet MS" pitchFamily="34" charset="0"/>
              </a:rPr>
              <a:t>BENTUK-BENTUK PTK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42950" y="2133600"/>
            <a:ext cx="5778500" cy="3733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	</a:t>
            </a:r>
            <a:r>
              <a:rPr lang="en-US" sz="2400" smtClean="0">
                <a:latin typeface="Trebuchet MS" pitchFamily="34" charset="0"/>
              </a:rPr>
              <a:t>Bentuk PTK dibedakan menurut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latin typeface="Trebuchet MS" pitchFamily="34" charset="0"/>
              </a:rPr>
              <a:t>	keterlibatan dan fokus penelitian: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>
              <a:latin typeface="Trebuchet MS" pitchFamily="34" charset="0"/>
            </a:endParaRPr>
          </a:p>
          <a:p>
            <a:pPr eaLnBrk="1" hangingPunct="1"/>
            <a:r>
              <a:rPr lang="en-US" sz="2400" smtClean="0">
                <a:latin typeface="Trebuchet MS" pitchFamily="34" charset="0"/>
              </a:rPr>
              <a:t>Guru sebagai peneliti</a:t>
            </a:r>
          </a:p>
          <a:p>
            <a:pPr eaLnBrk="1" hangingPunct="1"/>
            <a:r>
              <a:rPr lang="en-US" sz="2400" smtClean="0">
                <a:latin typeface="Trebuchet MS" pitchFamily="34" charset="0"/>
              </a:rPr>
              <a:t>Penelitian Tindakan Kolaboratif</a:t>
            </a:r>
          </a:p>
          <a:p>
            <a:pPr eaLnBrk="1" hangingPunct="1"/>
            <a:r>
              <a:rPr lang="en-US" sz="2400" smtClean="0">
                <a:latin typeface="Trebuchet MS" pitchFamily="34" charset="0"/>
              </a:rPr>
              <a:t>Simultan terintegrasi</a:t>
            </a:r>
          </a:p>
          <a:p>
            <a:pPr eaLnBrk="1" hangingPunct="1"/>
            <a:r>
              <a:rPr lang="en-US" sz="2400" smtClean="0">
                <a:latin typeface="Trebuchet MS" pitchFamily="34" charset="0"/>
              </a:rPr>
              <a:t>Administrasi Sosial Eksperimental</a:t>
            </a:r>
          </a:p>
        </p:txBody>
      </p:sp>
      <p:pic>
        <p:nvPicPr>
          <p:cNvPr id="13316" name="Picture 7" descr="TTORING1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5872" y="3252468"/>
            <a:ext cx="2286005" cy="1813564"/>
          </a:xfrm>
        </p:spPr>
      </p:pic>
      <p:sp>
        <p:nvSpPr>
          <p:cNvPr id="1331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0F4DB18-B5BE-402C-A72F-B0AC3A1A1557}" type="slidenum">
              <a:rPr lang="en-US" smtClean="0">
                <a:solidFill>
                  <a:schemeClr val="tx2"/>
                </a:solidFill>
              </a:rPr>
              <a:pPr eaLnBrk="1" hangingPunct="1"/>
              <a:t>11</a:t>
            </a:fld>
            <a:endParaRPr lang="en-US" sz="1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5700" y="1001713"/>
            <a:ext cx="8420100" cy="1131887"/>
          </a:xfrm>
        </p:spPr>
        <p:txBody>
          <a:bodyPr/>
          <a:lstStyle/>
          <a:p>
            <a:pPr eaLnBrk="1" hangingPunct="1"/>
            <a:r>
              <a:rPr lang="en-US" sz="3200" b="1" smtClean="0">
                <a:latin typeface="Trebuchet MS" pitchFamily="34" charset="0"/>
              </a:rPr>
              <a:t>BIDANG GARAPAN PTK</a:t>
            </a:r>
            <a:br>
              <a:rPr lang="en-US" sz="3200" b="1" smtClean="0">
                <a:latin typeface="Trebuchet MS" pitchFamily="34" charset="0"/>
              </a:rPr>
            </a:br>
            <a:r>
              <a:rPr lang="en-US" sz="2000" smtClean="0">
                <a:latin typeface="Trebuchet MS" pitchFamily="34" charset="0"/>
              </a:rPr>
              <a:t>Objek PTK harus merupakan sesuatu yang aktif, dapat dikenai aktivitas, bukan objek yang sedang diam dan tanpa gerak</a:t>
            </a:r>
            <a:r>
              <a:rPr lang="en-US" sz="3200" b="1" smtClean="0">
                <a:latin typeface="Trebuchet MS" pitchFamily="34" charset="0"/>
              </a:rPr>
              <a:t> </a:t>
            </a:r>
          </a:p>
        </p:txBody>
      </p:sp>
      <p:pic>
        <p:nvPicPr>
          <p:cNvPr id="14340" name="Picture 7" descr="bschl007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2971800"/>
            <a:ext cx="2641600" cy="2322513"/>
          </a:xfrm>
        </p:spPr>
      </p:pic>
      <p:sp>
        <p:nvSpPr>
          <p:cNvPr id="14339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40250" y="2209800"/>
            <a:ext cx="5118100" cy="4495800"/>
          </a:xfrm>
        </p:spPr>
        <p:txBody>
          <a:bodyPr/>
          <a:lstStyle/>
          <a:p>
            <a:pPr eaLnBrk="1" hangingPunct="1"/>
            <a:r>
              <a:rPr lang="en-US" sz="2400" smtClean="0">
                <a:latin typeface="Trebuchet MS" pitchFamily="34" charset="0"/>
              </a:rPr>
              <a:t>METODE MENGAJAR</a:t>
            </a:r>
          </a:p>
          <a:p>
            <a:pPr eaLnBrk="1" hangingPunct="1"/>
            <a:r>
              <a:rPr lang="en-US" sz="2400" smtClean="0">
                <a:latin typeface="Trebuchet MS" pitchFamily="34" charset="0"/>
              </a:rPr>
              <a:t>STRATEGI MENGAJAR</a:t>
            </a:r>
          </a:p>
          <a:p>
            <a:pPr eaLnBrk="1" hangingPunct="1"/>
            <a:r>
              <a:rPr lang="en-US" sz="2400" smtClean="0">
                <a:latin typeface="Trebuchet MS" pitchFamily="34" charset="0"/>
              </a:rPr>
              <a:t>MODEL PEMBELAJARAN</a:t>
            </a:r>
          </a:p>
          <a:p>
            <a:pPr eaLnBrk="1" hangingPunct="1"/>
            <a:r>
              <a:rPr lang="en-US" sz="2400" smtClean="0">
                <a:latin typeface="Trebuchet MS" pitchFamily="34" charset="0"/>
              </a:rPr>
              <a:t>PROSEDUR EVALUASI</a:t>
            </a:r>
          </a:p>
          <a:p>
            <a:pPr eaLnBrk="1" hangingPunct="1"/>
            <a:r>
              <a:rPr lang="en-US" sz="2400" smtClean="0">
                <a:latin typeface="Trebuchet MS" pitchFamily="34" charset="0"/>
              </a:rPr>
              <a:t>PERUBAHAN SIKAP DAN NILAI</a:t>
            </a:r>
          </a:p>
          <a:p>
            <a:pPr eaLnBrk="1" hangingPunct="1"/>
            <a:r>
              <a:rPr lang="en-US" sz="2400" smtClean="0">
                <a:latin typeface="Trebuchet MS" pitchFamily="34" charset="0"/>
              </a:rPr>
              <a:t>MEDIA PEMBELAJARAN</a:t>
            </a:r>
          </a:p>
          <a:p>
            <a:pPr eaLnBrk="1" hangingPunct="1"/>
            <a:r>
              <a:rPr lang="en-US" sz="2400" smtClean="0">
                <a:latin typeface="Trebuchet MS" pitchFamily="34" charset="0"/>
              </a:rPr>
              <a:t>LINGKUNGAN BELAJAR (SETTING)</a:t>
            </a:r>
          </a:p>
          <a:p>
            <a:pPr eaLnBrk="1" hangingPunct="1"/>
            <a:r>
              <a:rPr lang="en-US" sz="2400" smtClean="0">
                <a:latin typeface="Trebuchet MS" pitchFamily="34" charset="0"/>
              </a:rPr>
              <a:t>MATERI PEMBELAJARAN</a:t>
            </a:r>
          </a:p>
          <a:p>
            <a:pPr eaLnBrk="1" hangingPunct="1"/>
            <a:r>
              <a:rPr lang="en-US" sz="2400" smtClean="0">
                <a:latin typeface="Trebuchet MS" pitchFamily="34" charset="0"/>
              </a:rPr>
              <a:t>KURIKULUM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9B37A40-C310-47AC-A9B0-60CA82BE614C}" type="slidenum">
              <a:rPr lang="en-US" smtClean="0">
                <a:solidFill>
                  <a:schemeClr val="tx2"/>
                </a:solidFill>
              </a:rPr>
              <a:pPr eaLnBrk="1" hangingPunct="1"/>
              <a:t>12</a:t>
            </a:fld>
            <a:endParaRPr lang="en-US" sz="1400" smtClean="0">
              <a:solidFill>
                <a:schemeClr val="tx2"/>
              </a:solidFill>
            </a:endParaRPr>
          </a:p>
        </p:txBody>
      </p:sp>
      <p:pic>
        <p:nvPicPr>
          <p:cNvPr id="14341" name="Picture 8" descr="bschl00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050" y="2819400"/>
            <a:ext cx="2724150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304800"/>
            <a:ext cx="7443788" cy="1143000"/>
          </a:xfrm>
        </p:spPr>
        <p:txBody>
          <a:bodyPr/>
          <a:lstStyle/>
          <a:p>
            <a:pPr eaLnBrk="1" hangingPunct="1"/>
            <a:r>
              <a:rPr lang="en-US" sz="2800" b="1" smtClean="0">
                <a:latin typeface="Trebuchet MS" pitchFamily="34" charset="0"/>
              </a:rPr>
              <a:t>KELEBIHAN DAN KEKURANGAN PTK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25500" y="1905000"/>
            <a:ext cx="5365750" cy="4343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i="1" smtClean="0">
                <a:latin typeface="Trebuchet MS" pitchFamily="34" charset="0"/>
              </a:rPr>
              <a:t>KELEBIHAN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latin typeface="Trebuchet MS" pitchFamily="34" charset="0"/>
              </a:rPr>
              <a:t>			       </a:t>
            </a:r>
            <a:r>
              <a:rPr lang="en-US" sz="2000" smtClean="0">
                <a:latin typeface="Trebuchet MS" pitchFamily="34" charset="0"/>
              </a:rPr>
              <a:t>RASA MEMILIKI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KERJA SAMA                KREATIVITAS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		          PEMIKIRAN KRITIS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		          BERUBAH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		          KESEPAKATAN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i="1" smtClean="0">
                <a:latin typeface="Trebuchet MS" pitchFamily="34" charset="0"/>
              </a:rPr>
              <a:t>KEKURANGAN</a:t>
            </a:r>
          </a:p>
          <a:p>
            <a:pPr eaLnBrk="1" hangingPunct="1"/>
            <a:r>
              <a:rPr lang="en-US" sz="2000" smtClean="0">
                <a:latin typeface="Trebuchet MS" pitchFamily="34" charset="0"/>
              </a:rPr>
              <a:t>KURANGNYA PENGETAHUAN DAN KETERAMPILAN</a:t>
            </a:r>
          </a:p>
          <a:p>
            <a:pPr eaLnBrk="1" hangingPunct="1"/>
            <a:r>
              <a:rPr lang="en-US" sz="2000" smtClean="0">
                <a:latin typeface="Trebuchet MS" pitchFamily="34" charset="0"/>
              </a:rPr>
              <a:t>BERKENAAN DENGAN WAKTU</a:t>
            </a:r>
          </a:p>
        </p:txBody>
      </p:sp>
      <p:sp>
        <p:nvSpPr>
          <p:cNvPr id="15372" name="Slide Number Placeholder 1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15B4D50-19AD-40D9-A14C-A470FB5A2C83}" type="slidenum">
              <a:rPr lang="en-US" smtClean="0">
                <a:solidFill>
                  <a:schemeClr val="tx2"/>
                </a:solidFill>
              </a:rPr>
              <a:pPr eaLnBrk="1" hangingPunct="1"/>
              <a:t>13</a:t>
            </a:fld>
            <a:endParaRPr lang="en-US" sz="1400" smtClean="0">
              <a:solidFill>
                <a:schemeClr val="tx2"/>
              </a:solidFill>
            </a:endParaRPr>
          </a:p>
        </p:txBody>
      </p:sp>
      <p:sp>
        <p:nvSpPr>
          <p:cNvPr id="15364" name="Line 6"/>
          <p:cNvSpPr>
            <a:spLocks noChangeShapeType="1"/>
          </p:cNvSpPr>
          <p:nvPr/>
        </p:nvSpPr>
        <p:spPr bwMode="auto">
          <a:xfrm>
            <a:off x="2476500" y="3048000"/>
            <a:ext cx="57785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d-ID"/>
          </a:p>
        </p:txBody>
      </p:sp>
      <p:sp>
        <p:nvSpPr>
          <p:cNvPr id="15365" name="Line 7"/>
          <p:cNvSpPr>
            <a:spLocks noChangeShapeType="1"/>
          </p:cNvSpPr>
          <p:nvPr/>
        </p:nvSpPr>
        <p:spPr bwMode="auto">
          <a:xfrm>
            <a:off x="3136900" y="26670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d-ID"/>
          </a:p>
        </p:txBody>
      </p:sp>
      <p:sp>
        <p:nvSpPr>
          <p:cNvPr id="15366" name="Line 8"/>
          <p:cNvSpPr>
            <a:spLocks noChangeShapeType="1"/>
          </p:cNvSpPr>
          <p:nvPr/>
        </p:nvSpPr>
        <p:spPr bwMode="auto">
          <a:xfrm>
            <a:off x="3136900" y="4191000"/>
            <a:ext cx="1651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d-ID"/>
          </a:p>
        </p:txBody>
      </p:sp>
      <p:sp>
        <p:nvSpPr>
          <p:cNvPr id="15367" name="Line 9"/>
          <p:cNvSpPr>
            <a:spLocks noChangeShapeType="1"/>
          </p:cNvSpPr>
          <p:nvPr/>
        </p:nvSpPr>
        <p:spPr bwMode="auto">
          <a:xfrm>
            <a:off x="3136900" y="2667000"/>
            <a:ext cx="1651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d-ID"/>
          </a:p>
        </p:txBody>
      </p:sp>
      <p:sp>
        <p:nvSpPr>
          <p:cNvPr id="15368" name="Line 10"/>
          <p:cNvSpPr>
            <a:spLocks noChangeShapeType="1"/>
          </p:cNvSpPr>
          <p:nvPr/>
        </p:nvSpPr>
        <p:spPr bwMode="auto">
          <a:xfrm>
            <a:off x="3136900" y="3048000"/>
            <a:ext cx="1651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d-ID"/>
          </a:p>
        </p:txBody>
      </p:sp>
      <p:sp>
        <p:nvSpPr>
          <p:cNvPr id="15369" name="Line 11"/>
          <p:cNvSpPr>
            <a:spLocks noChangeShapeType="1"/>
          </p:cNvSpPr>
          <p:nvPr/>
        </p:nvSpPr>
        <p:spPr bwMode="auto">
          <a:xfrm>
            <a:off x="3136900" y="3429000"/>
            <a:ext cx="1651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d-ID"/>
          </a:p>
        </p:txBody>
      </p:sp>
      <p:sp>
        <p:nvSpPr>
          <p:cNvPr id="15370" name="Line 12"/>
          <p:cNvSpPr>
            <a:spLocks noChangeShapeType="1"/>
          </p:cNvSpPr>
          <p:nvPr/>
        </p:nvSpPr>
        <p:spPr bwMode="auto">
          <a:xfrm flipV="1">
            <a:off x="3136900" y="3810000"/>
            <a:ext cx="1651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d-ID"/>
          </a:p>
        </p:txBody>
      </p:sp>
      <p:pic>
        <p:nvPicPr>
          <p:cNvPr id="15371" name="Picture 13" descr="DSC0535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8900" y="2971800"/>
            <a:ext cx="28067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55700" y="1001713"/>
            <a:ext cx="8420100" cy="485775"/>
          </a:xfrm>
        </p:spPr>
        <p:txBody>
          <a:bodyPr/>
          <a:lstStyle/>
          <a:p>
            <a:pPr algn="ctr" eaLnBrk="1" hangingPunct="1"/>
            <a:r>
              <a:rPr lang="en-US" sz="3200" b="1" smtClean="0">
                <a:latin typeface="Trebuchet MS" pitchFamily="34" charset="0"/>
              </a:rPr>
              <a:t>TAHAP PELAKSANAAN PTK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742950" y="2057400"/>
            <a:ext cx="8337550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Trebuchet MS" pitchFamily="34" charset="0"/>
              </a:rPr>
              <a:t>BERANGKAT DARI PERSOALAN KECIL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Trebuchet MS" pitchFamily="34" charset="0"/>
              </a:rPr>
              <a:t>RENCANAKAN PENELITIAN TINDAKAN SECARA CERMAT (MASALAH, KELAS, REKAN YANG TERLIBAT, BANTUAN KONSULTASI)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Trebuchet MS" pitchFamily="34" charset="0"/>
              </a:rPr>
              <a:t>SUSUN JADWAL YANG REALISTIK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Trebuchet MS" pitchFamily="34" charset="0"/>
              </a:rPr>
              <a:t>LIBATKAN PIHAK LAIN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Trebuchet MS" pitchFamily="34" charset="0"/>
              </a:rPr>
              <a:t>BUATLAH PIHAK LAIN TERINFORMASI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Trebuchet MS" pitchFamily="34" charset="0"/>
              </a:rPr>
              <a:t>CIPTAKAN SISTEM UMPAN BALIK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>
                <a:latin typeface="Trebuchet MS" pitchFamily="34" charset="0"/>
              </a:rPr>
              <a:t>BUATLAH JADWAL PENULISAN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138D048-510C-40E0-A98B-2AD219F0A215}" type="slidenum">
              <a:rPr lang="en-US" smtClean="0">
                <a:solidFill>
                  <a:schemeClr val="tx2"/>
                </a:solidFill>
              </a:rPr>
              <a:pPr eaLnBrk="1" hangingPunct="1"/>
              <a:t>14</a:t>
            </a:fld>
            <a:endParaRPr lang="en-US" sz="1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533400"/>
            <a:ext cx="7443788" cy="762000"/>
          </a:xfrm>
        </p:spPr>
        <p:txBody>
          <a:bodyPr/>
          <a:lstStyle/>
          <a:p>
            <a:pPr algn="ctr" eaLnBrk="1" hangingPunct="1"/>
            <a:r>
              <a:rPr lang="en-US" sz="2800" b="1" smtClean="0">
                <a:latin typeface="Trebuchet MS" pitchFamily="34" charset="0"/>
              </a:rPr>
              <a:t>SIKLUS PELAKSANAAN PTK</a:t>
            </a:r>
          </a:p>
        </p:txBody>
      </p:sp>
      <p:sp>
        <p:nvSpPr>
          <p:cNvPr id="17432" name="Slide Number Placeholder 2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DA47D82-4CF6-49EF-8EA1-3F0BD2403EF6}" type="slidenum">
              <a:rPr lang="en-US" smtClean="0">
                <a:solidFill>
                  <a:schemeClr val="tx2"/>
                </a:solidFill>
              </a:rPr>
              <a:pPr eaLnBrk="1" hangingPunct="1"/>
              <a:t>15</a:t>
            </a:fld>
            <a:endParaRPr lang="en-US" sz="1400" smtClean="0">
              <a:solidFill>
                <a:schemeClr val="tx2"/>
              </a:solidFill>
            </a:endParaRPr>
          </a:p>
        </p:txBody>
      </p:sp>
      <p:sp>
        <p:nvSpPr>
          <p:cNvPr id="17411" name="Rectangle 28"/>
          <p:cNvSpPr>
            <a:spLocks noChangeArrowheads="1"/>
          </p:cNvSpPr>
          <p:nvPr/>
        </p:nvSpPr>
        <p:spPr bwMode="auto">
          <a:xfrm>
            <a:off x="0" y="14414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 sz="1800">
              <a:latin typeface="Arial" charset="0"/>
            </a:endParaRPr>
          </a:p>
        </p:txBody>
      </p:sp>
      <p:sp>
        <p:nvSpPr>
          <p:cNvPr id="17412" name="Rectangle 31"/>
          <p:cNvSpPr>
            <a:spLocks noChangeArrowheads="1"/>
          </p:cNvSpPr>
          <p:nvPr/>
        </p:nvSpPr>
        <p:spPr bwMode="auto">
          <a:xfrm>
            <a:off x="0" y="144145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 sz="1800">
              <a:latin typeface="Arial" charset="0"/>
            </a:endParaRPr>
          </a:p>
        </p:txBody>
      </p:sp>
      <p:sp>
        <p:nvSpPr>
          <p:cNvPr id="17413" name="Rectangle 32"/>
          <p:cNvSpPr>
            <a:spLocks noChangeArrowheads="1"/>
          </p:cNvSpPr>
          <p:nvPr/>
        </p:nvSpPr>
        <p:spPr bwMode="auto">
          <a:xfrm>
            <a:off x="4375150" y="1638300"/>
            <a:ext cx="123825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latin typeface="Arial" charset="0"/>
              </a:rPr>
              <a:t>pelaksanaan</a:t>
            </a:r>
            <a:endParaRPr lang="en-US" sz="1800" b="1">
              <a:latin typeface="Arial" charset="0"/>
            </a:endParaRPr>
          </a:p>
        </p:txBody>
      </p:sp>
      <p:sp>
        <p:nvSpPr>
          <p:cNvPr id="17414" name="Rectangle 33"/>
          <p:cNvSpPr>
            <a:spLocks noChangeArrowheads="1"/>
          </p:cNvSpPr>
          <p:nvPr/>
        </p:nvSpPr>
        <p:spPr bwMode="auto">
          <a:xfrm>
            <a:off x="4375150" y="2552700"/>
            <a:ext cx="1157288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latin typeface="Arial" charset="0"/>
              </a:rPr>
              <a:t>refleksi</a:t>
            </a:r>
            <a:endParaRPr lang="en-US" sz="1800" b="1">
              <a:latin typeface="Arial" charset="0"/>
            </a:endParaRPr>
          </a:p>
        </p:txBody>
      </p:sp>
      <p:sp>
        <p:nvSpPr>
          <p:cNvPr id="17415" name="Rectangle 34"/>
          <p:cNvSpPr>
            <a:spLocks noChangeArrowheads="1"/>
          </p:cNvSpPr>
          <p:nvPr/>
        </p:nvSpPr>
        <p:spPr bwMode="auto">
          <a:xfrm>
            <a:off x="5789613" y="2095500"/>
            <a:ext cx="1227137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latin typeface="Arial" charset="0"/>
              </a:rPr>
              <a:t>pengamatan</a:t>
            </a:r>
            <a:endParaRPr lang="en-US" sz="1800" b="1">
              <a:latin typeface="Arial" charset="0"/>
            </a:endParaRPr>
          </a:p>
        </p:txBody>
      </p:sp>
      <p:sp>
        <p:nvSpPr>
          <p:cNvPr id="17416" name="Rectangle 35"/>
          <p:cNvSpPr>
            <a:spLocks noChangeArrowheads="1"/>
          </p:cNvSpPr>
          <p:nvPr/>
        </p:nvSpPr>
        <p:spPr bwMode="auto">
          <a:xfrm>
            <a:off x="2830513" y="2095500"/>
            <a:ext cx="1287462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latin typeface="Arial" charset="0"/>
              </a:rPr>
              <a:t>perencanaan</a:t>
            </a:r>
            <a:endParaRPr lang="en-US" sz="1800" b="1">
              <a:latin typeface="Arial" charset="0"/>
            </a:endParaRPr>
          </a:p>
        </p:txBody>
      </p:sp>
      <p:sp>
        <p:nvSpPr>
          <p:cNvPr id="17417" name="Rectangle 36"/>
          <p:cNvSpPr>
            <a:spLocks noChangeArrowheads="1"/>
          </p:cNvSpPr>
          <p:nvPr/>
        </p:nvSpPr>
        <p:spPr bwMode="auto">
          <a:xfrm>
            <a:off x="2794000" y="3886200"/>
            <a:ext cx="1287463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latin typeface="Arial" charset="0"/>
              </a:rPr>
              <a:t>perencanaan</a:t>
            </a:r>
            <a:endParaRPr lang="en-US" sz="1800" b="1">
              <a:latin typeface="Arial" charset="0"/>
            </a:endParaRPr>
          </a:p>
        </p:txBody>
      </p:sp>
      <p:sp>
        <p:nvSpPr>
          <p:cNvPr id="17418" name="Rectangle 37"/>
          <p:cNvSpPr>
            <a:spLocks noChangeArrowheads="1"/>
          </p:cNvSpPr>
          <p:nvPr/>
        </p:nvSpPr>
        <p:spPr bwMode="auto">
          <a:xfrm>
            <a:off x="5753100" y="3886200"/>
            <a:ext cx="1263650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latin typeface="Arial" charset="0"/>
              </a:rPr>
              <a:t>pengamatan</a:t>
            </a:r>
            <a:endParaRPr lang="en-US" sz="1800" b="1">
              <a:latin typeface="Arial" charset="0"/>
            </a:endParaRPr>
          </a:p>
        </p:txBody>
      </p:sp>
      <p:sp>
        <p:nvSpPr>
          <p:cNvPr id="17419" name="Rectangle 38"/>
          <p:cNvSpPr>
            <a:spLocks noChangeArrowheads="1"/>
          </p:cNvSpPr>
          <p:nvPr/>
        </p:nvSpPr>
        <p:spPr bwMode="auto">
          <a:xfrm>
            <a:off x="4210050" y="3352800"/>
            <a:ext cx="1322388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latin typeface="Arial" charset="0"/>
              </a:rPr>
              <a:t>pelaksanaan</a:t>
            </a:r>
            <a:endParaRPr lang="en-US" sz="1800" b="1">
              <a:latin typeface="Arial" charset="0"/>
            </a:endParaRPr>
          </a:p>
        </p:txBody>
      </p:sp>
      <p:sp>
        <p:nvSpPr>
          <p:cNvPr id="17420" name="Rectangle 39"/>
          <p:cNvSpPr>
            <a:spLocks noChangeArrowheads="1"/>
          </p:cNvSpPr>
          <p:nvPr/>
        </p:nvSpPr>
        <p:spPr bwMode="auto">
          <a:xfrm>
            <a:off x="4375150" y="4381500"/>
            <a:ext cx="1157288" cy="342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latin typeface="Arial" charset="0"/>
              </a:rPr>
              <a:t>refleksi</a:t>
            </a:r>
            <a:endParaRPr lang="en-US" sz="1800" b="1">
              <a:latin typeface="Arial" charset="0"/>
            </a:endParaRPr>
          </a:p>
        </p:txBody>
      </p:sp>
      <p:sp>
        <p:nvSpPr>
          <p:cNvPr id="17421" name="Line 40"/>
          <p:cNvSpPr>
            <a:spLocks noChangeShapeType="1"/>
          </p:cNvSpPr>
          <p:nvPr/>
        </p:nvSpPr>
        <p:spPr bwMode="auto">
          <a:xfrm flipV="1">
            <a:off x="3714750" y="1752600"/>
            <a:ext cx="66040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7422" name="Line 41"/>
          <p:cNvSpPr>
            <a:spLocks noChangeShapeType="1"/>
          </p:cNvSpPr>
          <p:nvPr/>
        </p:nvSpPr>
        <p:spPr bwMode="auto">
          <a:xfrm>
            <a:off x="5661025" y="1752600"/>
            <a:ext cx="530225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7423" name="Line 42"/>
          <p:cNvSpPr>
            <a:spLocks noChangeShapeType="1"/>
          </p:cNvSpPr>
          <p:nvPr/>
        </p:nvSpPr>
        <p:spPr bwMode="auto">
          <a:xfrm flipH="1">
            <a:off x="5530850" y="2438400"/>
            <a:ext cx="660400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7424" name="AutoShape 43"/>
          <p:cNvSpPr>
            <a:spLocks noChangeArrowheads="1"/>
          </p:cNvSpPr>
          <p:nvPr/>
        </p:nvSpPr>
        <p:spPr bwMode="auto">
          <a:xfrm rot="19603418" flipH="1">
            <a:off x="3360738" y="2727325"/>
            <a:ext cx="1743075" cy="14859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977" y="4974"/>
                </a:moveTo>
                <a:cubicBezTo>
                  <a:pt x="16222" y="2811"/>
                  <a:pt x="13585" y="1556"/>
                  <a:pt x="10800" y="1556"/>
                </a:cubicBezTo>
                <a:cubicBezTo>
                  <a:pt x="9133" y="1555"/>
                  <a:pt x="7498" y="2006"/>
                  <a:pt x="6066" y="2859"/>
                </a:cubicBezTo>
                <a:lnTo>
                  <a:pt x="5269" y="1523"/>
                </a:lnTo>
                <a:cubicBezTo>
                  <a:pt x="6942" y="526"/>
                  <a:pt x="8853" y="-1"/>
                  <a:pt x="10800" y="0"/>
                </a:cubicBezTo>
                <a:cubicBezTo>
                  <a:pt x="14054" y="0"/>
                  <a:pt x="17134" y="1467"/>
                  <a:pt x="19185" y="3993"/>
                </a:cubicBezTo>
                <a:lnTo>
                  <a:pt x="21281" y="2292"/>
                </a:lnTo>
                <a:lnTo>
                  <a:pt x="20773" y="7184"/>
                </a:lnTo>
                <a:lnTo>
                  <a:pt x="15881" y="6676"/>
                </a:lnTo>
                <a:lnTo>
                  <a:pt x="17977" y="4974"/>
                </a:lnTo>
                <a:close/>
              </a:path>
            </a:pathLst>
          </a:cu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25" name="Line 44"/>
          <p:cNvSpPr>
            <a:spLocks noChangeShapeType="1"/>
          </p:cNvSpPr>
          <p:nvPr/>
        </p:nvSpPr>
        <p:spPr bwMode="auto">
          <a:xfrm>
            <a:off x="5530850" y="3505200"/>
            <a:ext cx="742950" cy="381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7426" name="Line 45"/>
          <p:cNvSpPr>
            <a:spLocks noChangeShapeType="1"/>
          </p:cNvSpPr>
          <p:nvPr/>
        </p:nvSpPr>
        <p:spPr bwMode="auto">
          <a:xfrm flipH="1">
            <a:off x="5530850" y="4267200"/>
            <a:ext cx="515938" cy="3048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7427" name="Oval 46"/>
          <p:cNvSpPr>
            <a:spLocks noChangeArrowheads="1"/>
          </p:cNvSpPr>
          <p:nvPr/>
        </p:nvSpPr>
        <p:spPr bwMode="auto">
          <a:xfrm>
            <a:off x="4246563" y="2095500"/>
            <a:ext cx="1414462" cy="3429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solidFill>
                  <a:schemeClr val="folHlink"/>
                </a:solidFill>
                <a:latin typeface="Arial" charset="0"/>
              </a:rPr>
              <a:t>SIKLUS-I</a:t>
            </a:r>
            <a:endParaRPr lang="en-US" sz="180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7428" name="Oval 47"/>
          <p:cNvSpPr>
            <a:spLocks noChangeArrowheads="1"/>
          </p:cNvSpPr>
          <p:nvPr/>
        </p:nvSpPr>
        <p:spPr bwMode="auto">
          <a:xfrm>
            <a:off x="4210050" y="3886200"/>
            <a:ext cx="1414463" cy="3429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solidFill>
                  <a:schemeClr val="folHlink"/>
                </a:solidFill>
                <a:latin typeface="Arial" charset="0"/>
              </a:rPr>
              <a:t>SIKLUS-II</a:t>
            </a:r>
            <a:endParaRPr lang="en-US" sz="180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17429" name="AutoShape 48"/>
          <p:cNvSpPr>
            <a:spLocks noChangeArrowheads="1"/>
          </p:cNvSpPr>
          <p:nvPr/>
        </p:nvSpPr>
        <p:spPr bwMode="auto">
          <a:xfrm rot="19603418" flipH="1">
            <a:off x="3351213" y="4606925"/>
            <a:ext cx="1781175" cy="14478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977" y="4974"/>
                </a:moveTo>
                <a:cubicBezTo>
                  <a:pt x="16222" y="2811"/>
                  <a:pt x="13585" y="1556"/>
                  <a:pt x="10800" y="1556"/>
                </a:cubicBezTo>
                <a:cubicBezTo>
                  <a:pt x="9133" y="1555"/>
                  <a:pt x="7498" y="2006"/>
                  <a:pt x="6066" y="2859"/>
                </a:cubicBezTo>
                <a:lnTo>
                  <a:pt x="5269" y="1523"/>
                </a:lnTo>
                <a:cubicBezTo>
                  <a:pt x="6942" y="526"/>
                  <a:pt x="8853" y="-1"/>
                  <a:pt x="10800" y="0"/>
                </a:cubicBezTo>
                <a:cubicBezTo>
                  <a:pt x="14054" y="0"/>
                  <a:pt x="17134" y="1467"/>
                  <a:pt x="19185" y="3993"/>
                </a:cubicBezTo>
                <a:lnTo>
                  <a:pt x="21281" y="2292"/>
                </a:lnTo>
                <a:lnTo>
                  <a:pt x="20773" y="7184"/>
                </a:lnTo>
                <a:lnTo>
                  <a:pt x="15881" y="6676"/>
                </a:lnTo>
                <a:lnTo>
                  <a:pt x="17977" y="4974"/>
                </a:lnTo>
                <a:close/>
              </a:path>
            </a:pathLst>
          </a:custGeom>
          <a:solidFill>
            <a:srgbClr val="DDDDDD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30" name="Oval 49"/>
          <p:cNvSpPr>
            <a:spLocks noChangeArrowheads="1"/>
          </p:cNvSpPr>
          <p:nvPr/>
        </p:nvSpPr>
        <p:spPr bwMode="auto">
          <a:xfrm>
            <a:off x="4081463" y="5372100"/>
            <a:ext cx="1671637" cy="5715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 b="1">
                <a:solidFill>
                  <a:schemeClr val="folHlink"/>
                </a:solidFill>
                <a:latin typeface="Arial" charset="0"/>
              </a:rPr>
              <a:t>SIKLUS</a:t>
            </a:r>
            <a:r>
              <a:rPr lang="en-US" sz="1200" b="1">
                <a:solidFill>
                  <a:schemeClr val="tx2"/>
                </a:solidFill>
                <a:latin typeface="Arial" charset="0"/>
              </a:rPr>
              <a:t> </a:t>
            </a:r>
          </a:p>
          <a:p>
            <a:pPr algn="ctr"/>
            <a:r>
              <a:rPr lang="en-US" sz="1200" b="1">
                <a:solidFill>
                  <a:schemeClr val="tx2"/>
                </a:solidFill>
                <a:latin typeface="Arial" charset="0"/>
              </a:rPr>
              <a:t>selanjutnya</a:t>
            </a:r>
            <a:endParaRPr lang="en-US" sz="180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17431" name="Line 50"/>
          <p:cNvSpPr>
            <a:spLocks noChangeShapeType="1"/>
          </p:cNvSpPr>
          <p:nvPr/>
        </p:nvSpPr>
        <p:spPr bwMode="auto">
          <a:xfrm flipV="1">
            <a:off x="3714750" y="3543300"/>
            <a:ext cx="495300" cy="3429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443788" cy="681038"/>
          </a:xfrm>
        </p:spPr>
        <p:txBody>
          <a:bodyPr/>
          <a:lstStyle/>
          <a:p>
            <a:pPr algn="ctr" eaLnBrk="1" hangingPunct="1"/>
            <a:r>
              <a:rPr lang="en-US" sz="3200" b="1" dirty="0" smtClean="0">
                <a:latin typeface="Trebuchet MS" pitchFamily="34" charset="0"/>
              </a:rPr>
              <a:t>TAHAP PTK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914400"/>
            <a:ext cx="92964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d-ID" sz="2800" b="1" dirty="0" smtClean="0">
                <a:latin typeface="Trebuchet MS" pitchFamily="34" charset="0"/>
              </a:rPr>
              <a:t>REFLEKSI AWAL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Trebuchet MS" pitchFamily="34" charset="0"/>
              </a:rPr>
              <a:t>TAHAP 1. PERENCANAAN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 smtClean="0">
                <a:latin typeface="Trebuchet MS" pitchFamily="34" charset="0"/>
              </a:rPr>
              <a:t>			   </a:t>
            </a:r>
            <a:r>
              <a:rPr lang="en-US" sz="2400" dirty="0" err="1" smtClean="0">
                <a:latin typeface="Trebuchet MS" pitchFamily="34" charset="0"/>
              </a:rPr>
              <a:t>Apa</a:t>
            </a:r>
            <a:r>
              <a:rPr lang="en-US" sz="2400" dirty="0" smtClean="0">
                <a:latin typeface="Trebuchet MS" pitchFamily="34" charset="0"/>
              </a:rPr>
              <a:t>, </a:t>
            </a:r>
            <a:r>
              <a:rPr lang="en-US" sz="2400" dirty="0" err="1" smtClean="0">
                <a:latin typeface="Trebuchet MS" pitchFamily="34" charset="0"/>
              </a:rPr>
              <a:t>mengapa</a:t>
            </a:r>
            <a:r>
              <a:rPr lang="en-US" sz="2400" dirty="0" smtClean="0">
                <a:latin typeface="Trebuchet MS" pitchFamily="34" charset="0"/>
              </a:rPr>
              <a:t>, </a:t>
            </a:r>
            <a:r>
              <a:rPr lang="en-US" sz="2400" dirty="0" err="1" smtClean="0">
                <a:latin typeface="Trebuchet MS" pitchFamily="34" charset="0"/>
              </a:rPr>
              <a:t>kapan</a:t>
            </a:r>
            <a:r>
              <a:rPr lang="en-US" sz="2400" dirty="0" smtClean="0">
                <a:latin typeface="Trebuchet MS" pitchFamily="34" charset="0"/>
              </a:rPr>
              <a:t>, </a:t>
            </a:r>
            <a:r>
              <a:rPr lang="en-US" sz="2400" dirty="0" err="1" smtClean="0">
                <a:latin typeface="Trebuchet MS" pitchFamily="34" charset="0"/>
              </a:rPr>
              <a:t>dimana</a:t>
            </a:r>
            <a:r>
              <a:rPr lang="en-US" sz="2400" dirty="0" smtClean="0">
                <a:latin typeface="Trebuchet MS" pitchFamily="34" charset="0"/>
              </a:rPr>
              <a:t>, 		              		   </a:t>
            </a:r>
            <a:r>
              <a:rPr lang="en-US" sz="2400" dirty="0" err="1" smtClean="0">
                <a:latin typeface="Trebuchet MS" pitchFamily="34" charset="0"/>
              </a:rPr>
              <a:t>oleh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siapa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dan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bagaimana</a:t>
            </a:r>
            <a:r>
              <a:rPr lang="en-US" sz="2400" dirty="0" smtClean="0">
                <a:latin typeface="Trebuchet MS" pitchFamily="34" charset="0"/>
              </a:rPr>
              <a:t> 			              		   </a:t>
            </a:r>
            <a:r>
              <a:rPr lang="en-US" sz="2400" dirty="0" err="1" smtClean="0">
                <a:latin typeface="Trebuchet MS" pitchFamily="34" charset="0"/>
              </a:rPr>
              <a:t>tindakan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dilakukan</a:t>
            </a:r>
            <a:endParaRPr lang="en-US" sz="24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Trebuchet MS" pitchFamily="34" charset="0"/>
              </a:rPr>
              <a:t>TAHAP 2. PELAKSANAAN TINDAKAN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 smtClean="0">
                <a:latin typeface="Trebuchet MS" pitchFamily="34" charset="0"/>
              </a:rPr>
              <a:t>			   </a:t>
            </a:r>
            <a:r>
              <a:rPr lang="en-US" sz="2400" dirty="0" err="1" smtClean="0">
                <a:latin typeface="Trebuchet MS" pitchFamily="34" charset="0"/>
              </a:rPr>
              <a:t>Pelaksanaan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sesuai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id-ID" sz="2400" dirty="0" smtClean="0">
                <a:latin typeface="Trebuchet MS" pitchFamily="34" charset="0"/>
              </a:rPr>
              <a:t>RPP</a:t>
            </a:r>
            <a:endParaRPr lang="en-US" sz="2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Trebuchet MS" pitchFamily="34" charset="0"/>
              </a:rPr>
              <a:t>TAHAP 3. PENGAMATAN</a:t>
            </a:r>
            <a:r>
              <a:rPr lang="id-ID" sz="2800" b="1" dirty="0" smtClean="0">
                <a:latin typeface="Trebuchet MS" pitchFamily="34" charset="0"/>
              </a:rPr>
              <a:t>/OBSERVASI</a:t>
            </a:r>
            <a:endParaRPr lang="en-US" sz="2800" b="1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 smtClean="0">
                <a:latin typeface="Trebuchet MS" pitchFamily="34" charset="0"/>
              </a:rPr>
              <a:t>			   </a:t>
            </a:r>
            <a:r>
              <a:rPr lang="en-US" sz="2400" dirty="0" err="1" smtClean="0">
                <a:latin typeface="Trebuchet MS" pitchFamily="34" charset="0"/>
              </a:rPr>
              <a:t>Dilakukan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bersamaan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dengan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tindakan</a:t>
            </a:r>
            <a:endParaRPr lang="en-US" sz="28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Trebuchet MS" pitchFamily="34" charset="0"/>
              </a:rPr>
              <a:t>TAHAP 4. REFLEKSI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dirty="0" smtClean="0">
                <a:latin typeface="Trebuchet MS" pitchFamily="34" charset="0"/>
              </a:rPr>
              <a:t>			  </a:t>
            </a:r>
            <a:r>
              <a:rPr lang="en-US" sz="2400" dirty="0" err="1" smtClean="0">
                <a:latin typeface="Trebuchet MS" pitchFamily="34" charset="0"/>
              </a:rPr>
              <a:t>Kegiatan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mengemukakan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implementasi</a:t>
            </a:r>
            <a:r>
              <a:rPr lang="id-ID" sz="2400" dirty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rencana</a:t>
            </a:r>
            <a:r>
              <a:rPr lang="en-US" sz="2400" dirty="0" smtClean="0">
                <a:latin typeface="Trebuchet MS" pitchFamily="34" charset="0"/>
              </a:rPr>
              <a:t> </a:t>
            </a:r>
            <a:endParaRPr lang="id-ID" sz="2400" dirty="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id-ID" sz="2400" dirty="0">
                <a:latin typeface="Trebuchet MS" pitchFamily="34" charset="0"/>
              </a:rPr>
              <a:t>	</a:t>
            </a:r>
            <a:r>
              <a:rPr lang="id-ID" sz="2400" dirty="0" smtClean="0">
                <a:latin typeface="Trebuchet MS" pitchFamily="34" charset="0"/>
              </a:rPr>
              <a:t>		  </a:t>
            </a:r>
            <a:r>
              <a:rPr lang="en-US" sz="2400" dirty="0" err="1" smtClean="0">
                <a:latin typeface="Trebuchet MS" pitchFamily="34" charset="0"/>
              </a:rPr>
              <a:t>tindakan</a:t>
            </a:r>
            <a:r>
              <a:rPr lang="id-ID" sz="2400" dirty="0" smtClean="0">
                <a:latin typeface="Trebuchet MS" pitchFamily="34" charset="0"/>
              </a:rPr>
              <a:t> selanjutnya</a:t>
            </a:r>
            <a:endParaRPr lang="en-US" sz="2800" dirty="0" smtClean="0">
              <a:latin typeface="Trebuchet MS" pitchFamily="34" charset="0"/>
            </a:endParaRP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617B450-BFAF-4FD0-AED0-E223AD583E4C}" type="slidenum">
              <a:rPr lang="en-US" smtClean="0">
                <a:solidFill>
                  <a:schemeClr val="tx2"/>
                </a:solidFill>
              </a:rPr>
              <a:pPr eaLnBrk="1" hangingPunct="1"/>
              <a:t>16</a:t>
            </a:fld>
            <a:endParaRPr lang="en-US" sz="1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609600"/>
            <a:ext cx="7443788" cy="604838"/>
          </a:xfrm>
        </p:spPr>
        <p:txBody>
          <a:bodyPr/>
          <a:lstStyle/>
          <a:p>
            <a:pPr eaLnBrk="1" hangingPunct="1"/>
            <a:r>
              <a:rPr lang="en-US" sz="3200" b="1" smtClean="0">
                <a:latin typeface="Tahoma" pitchFamily="34" charset="0"/>
              </a:rPr>
              <a:t>MERENCANAKAN PTK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371600"/>
            <a:ext cx="8915400" cy="51054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lphaUcPeriod"/>
            </a:pPr>
            <a:r>
              <a:rPr lang="en-US" sz="2800" b="1" smtClean="0">
                <a:latin typeface="Trebuchet MS" pitchFamily="34" charset="0"/>
              </a:rPr>
              <a:t>MENETAPKAN FOKUS MASALAH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sz="2800" b="1" smtClean="0">
              <a:latin typeface="Trebuchet MS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2800" b="1" smtClean="0">
                <a:latin typeface="Trebuchet MS" pitchFamily="34" charset="0"/>
              </a:rPr>
              <a:t>1. </a:t>
            </a:r>
            <a:r>
              <a:rPr lang="en-US" sz="2400" b="1" smtClean="0">
                <a:latin typeface="Trebuchet MS" pitchFamily="34" charset="0"/>
              </a:rPr>
              <a:t>MEMUNCULKAN MASALAH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2400" smtClean="0">
                <a:latin typeface="Trebuchet MS" pitchFamily="34" charset="0"/>
              </a:rPr>
              <a:t>       Refleksi terhadap kinerja (siswa, guru, bahan, kurikulum,IBM, hasil belajar siswa)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endParaRPr lang="en-US" sz="2400" smtClean="0">
              <a:latin typeface="Trebuchet MS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2400" b="1" smtClean="0">
                <a:latin typeface="Trebuchet MS" pitchFamily="34" charset="0"/>
              </a:rPr>
              <a:t>2. MENGIDENTIFIKASI MASALAH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2400" smtClean="0">
                <a:latin typeface="Trebuchet MS" pitchFamily="34" charset="0"/>
              </a:rPr>
              <a:t>	Apa yang terjadi sekarang?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2400" smtClean="0">
                <a:latin typeface="Trebuchet MS" pitchFamily="34" charset="0"/>
              </a:rPr>
              <a:t>	Apakah yang terjadi sekarang mengandung 	 permasalahan?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2400" smtClean="0">
                <a:latin typeface="Trebuchet MS" pitchFamily="34" charset="0"/>
              </a:rPr>
              <a:t>	Apa yang bisa saya lakukan untuk mengatasinya?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2400" smtClean="0">
                <a:latin typeface="Trebuchet MS" pitchFamily="34" charset="0"/>
              </a:rPr>
              <a:t>	Saya memilih untuk mengujicobakan gagasan …..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None/>
            </a:pPr>
            <a:r>
              <a:rPr lang="en-US" sz="2400" smtClean="0">
                <a:latin typeface="Trebuchet MS" pitchFamily="34" charset="0"/>
              </a:rPr>
              <a:t>	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07018C6-33C0-4146-8562-9CFB0838B131}" type="slidenum">
              <a:rPr lang="en-US" smtClean="0">
                <a:solidFill>
                  <a:schemeClr val="tx2"/>
                </a:solidFill>
              </a:rPr>
              <a:pPr eaLnBrk="1" hangingPunct="1"/>
              <a:t>17</a:t>
            </a:fld>
            <a:endParaRPr lang="en-US" sz="1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5700" y="1055688"/>
            <a:ext cx="8420100" cy="490537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rebuchet MS" pitchFamily="34" charset="0"/>
              </a:rPr>
              <a:t>Lanjutan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660400" y="1905000"/>
            <a:ext cx="8337550" cy="46482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3. </a:t>
            </a:r>
            <a:r>
              <a:rPr lang="en-US" sz="2400" b="1" smtClean="0">
                <a:latin typeface="Trebuchet MS" pitchFamily="34" charset="0"/>
              </a:rPr>
              <a:t>MENGANALISIS MASALAH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eriod"/>
            </a:pPr>
            <a:r>
              <a:rPr lang="en-US" sz="2400" smtClean="0">
                <a:latin typeface="Trebuchet MS" pitchFamily="34" charset="0"/>
              </a:rPr>
              <a:t>Pilihlah masalah yang paling penting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eriod"/>
            </a:pPr>
            <a:r>
              <a:rPr lang="en-US" sz="2400" smtClean="0">
                <a:latin typeface="Trebuchet MS" pitchFamily="34" charset="0"/>
              </a:rPr>
              <a:t>Hindari masalah di luar kemampuan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eriod"/>
            </a:pPr>
            <a:r>
              <a:rPr lang="en-US" sz="2400" smtClean="0">
                <a:latin typeface="Trebuchet MS" pitchFamily="34" charset="0"/>
              </a:rPr>
              <a:t>Pilihlah masalah berskala kecil dan terbatas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Trebuchet MS" pitchFamily="34" charset="0"/>
              </a:rPr>
              <a:t>      Masalah mana yang perlu diprioritaskan?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latin typeface="Trebuchet MS" pitchFamily="34" charset="0"/>
              </a:rPr>
              <a:t>			</a:t>
            </a:r>
            <a:r>
              <a:rPr lang="en-US" sz="2400" i="1" smtClean="0">
                <a:latin typeface="Trebuchet MS" pitchFamily="34" charset="0"/>
              </a:rPr>
              <a:t>Penguasaan operasi matematika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i="1" smtClean="0">
                <a:latin typeface="Trebuchet MS" pitchFamily="34" charset="0"/>
              </a:rPr>
              <a:t>			Membaca peta buta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i="1" smtClean="0">
                <a:latin typeface="Trebuchet MS" pitchFamily="34" charset="0"/>
              </a:rPr>
              <a:t>	       	Kesalahan konseptual pada buku paket</a:t>
            </a:r>
            <a:endParaRPr lang="en-US" sz="2400" smtClean="0">
              <a:latin typeface="Trebuchet MS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r>
              <a:rPr lang="en-US" sz="2400" smtClean="0">
                <a:latin typeface="Trebuchet MS" pitchFamily="34" charset="0"/>
              </a:rPr>
              <a:t>d.    Usahakan bekerja kolaboratif</a:t>
            </a:r>
          </a:p>
          <a:p>
            <a:pPr marL="609600" indent="-609600" eaLnBrk="1" hangingPunct="1">
              <a:lnSpc>
                <a:spcPct val="80000"/>
              </a:lnSpc>
              <a:buClr>
                <a:schemeClr val="tx1"/>
              </a:buClr>
              <a:buFont typeface="Wingdings" pitchFamily="2" charset="2"/>
              <a:buNone/>
            </a:pPr>
            <a:endParaRPr lang="en-US" sz="2400" smtClean="0">
              <a:latin typeface="Trebuchet MS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/>
              <a:t>	      </a:t>
            </a:r>
            <a:r>
              <a:rPr lang="en-US" sz="2800" i="1" smtClean="0"/>
              <a:t>	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i="1" smtClean="0"/>
              <a:t>	</a:t>
            </a: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E0F7C12-9228-4332-908F-CB6D1C3062C2}" type="slidenum">
              <a:rPr lang="en-US" smtClean="0">
                <a:solidFill>
                  <a:schemeClr val="tx2"/>
                </a:solidFill>
              </a:rPr>
              <a:pPr eaLnBrk="1" hangingPunct="1"/>
              <a:t>18</a:t>
            </a:fld>
            <a:endParaRPr lang="en-US" sz="1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381000"/>
            <a:ext cx="7443788" cy="604838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rebuchet MS" pitchFamily="34" charset="0"/>
              </a:rPr>
              <a:t>Lanjutan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066800"/>
            <a:ext cx="8915400" cy="54102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800" dirty="0" smtClean="0"/>
              <a:t>4.</a:t>
            </a:r>
            <a:r>
              <a:rPr lang="en-US" dirty="0" smtClean="0"/>
              <a:t> </a:t>
            </a:r>
            <a:r>
              <a:rPr lang="en-US" sz="2800" b="1" dirty="0" smtClean="0">
                <a:latin typeface="Trebuchet MS" pitchFamily="34" charset="0"/>
              </a:rPr>
              <a:t>MERUMUSKAN MASALAH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latin typeface="Trebuchet MS" pitchFamily="34" charset="0"/>
              </a:rPr>
              <a:t>	</a:t>
            </a:r>
            <a:r>
              <a:rPr lang="en-US" sz="2400" dirty="0" err="1" smtClean="0">
                <a:latin typeface="Trebuchet MS" pitchFamily="34" charset="0"/>
              </a:rPr>
              <a:t>Rumusan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masalah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harus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jelas</a:t>
            </a:r>
            <a:r>
              <a:rPr lang="en-US" sz="2400" dirty="0" smtClean="0">
                <a:solidFill>
                  <a:schemeClr val="accent2"/>
                </a:solidFill>
                <a:latin typeface="Trebuchet MS" pitchFamily="34" charset="0"/>
              </a:rPr>
              <a:t>, </a:t>
            </a:r>
            <a:r>
              <a:rPr 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spesifik</a:t>
            </a:r>
            <a:r>
              <a:rPr lang="en-US" sz="2400" dirty="0" smtClean="0">
                <a:latin typeface="Trebuchet MS" pitchFamily="34" charset="0"/>
              </a:rPr>
              <a:t>, </a:t>
            </a:r>
            <a:r>
              <a:rPr lang="en-US" sz="2400" dirty="0" err="1" smtClean="0">
                <a:latin typeface="Trebuchet MS" pitchFamily="34" charset="0"/>
              </a:rPr>
              <a:t>dan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operasional</a:t>
            </a:r>
            <a:r>
              <a:rPr lang="en-US" sz="2400" dirty="0" smtClean="0">
                <a:latin typeface="Trebuchet MS" pitchFamily="34" charset="0"/>
              </a:rPr>
              <a:t>, </a:t>
            </a:r>
            <a:r>
              <a:rPr lang="en-US" sz="2400" dirty="0" err="1" smtClean="0">
                <a:latin typeface="Trebuchet MS" pitchFamily="34" charset="0"/>
              </a:rPr>
              <a:t>mengarah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pada</a:t>
            </a:r>
            <a:r>
              <a:rPr lang="en-US" sz="2400" dirty="0" smtClean="0">
                <a:latin typeface="Trebuchet MS" pitchFamily="34" charset="0"/>
              </a:rPr>
              <a:t> </a:t>
            </a:r>
            <a:r>
              <a:rPr lang="en-US" sz="2400" dirty="0" err="1" smtClean="0">
                <a:latin typeface="Trebuchet MS" pitchFamily="34" charset="0"/>
              </a:rPr>
              <a:t>jenis</a:t>
            </a:r>
            <a:r>
              <a:rPr lang="en-US" sz="2400" dirty="0" smtClean="0">
                <a:latin typeface="Trebuchet MS" pitchFamily="34" charset="0"/>
              </a:rPr>
              <a:t> data yang </a:t>
            </a:r>
            <a:r>
              <a:rPr lang="en-US" sz="2400" dirty="0" err="1" smtClean="0">
                <a:latin typeface="Trebuchet MS" pitchFamily="34" charset="0"/>
              </a:rPr>
              <a:t>perlu</a:t>
            </a:r>
            <a:r>
              <a:rPr lang="en-US" sz="2400" dirty="0" smtClean="0">
                <a:latin typeface="Trebuchet MS" pitchFamily="34" charset="0"/>
              </a:rPr>
              <a:t>  </a:t>
            </a:r>
            <a:r>
              <a:rPr lang="en-US" sz="2400" dirty="0" err="1" smtClean="0">
                <a:latin typeface="Trebuchet MS" pitchFamily="34" charset="0"/>
              </a:rPr>
              <a:t>dikumpulkan</a:t>
            </a:r>
            <a:endParaRPr lang="en-US" sz="2400" dirty="0" smtClean="0">
              <a:latin typeface="Trebuchet MS" pitchFamily="34" charset="0"/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dirty="0" smtClean="0">
                <a:latin typeface="Trebuchet MS" pitchFamily="34" charset="0"/>
              </a:rPr>
              <a:t>	</a:t>
            </a:r>
            <a:r>
              <a:rPr lang="en-US" sz="2400" dirty="0" err="1" smtClean="0">
                <a:latin typeface="Trebuchet MS" pitchFamily="34" charset="0"/>
              </a:rPr>
              <a:t>Contoh</a:t>
            </a:r>
            <a:r>
              <a:rPr lang="en-US" sz="2400" dirty="0" smtClean="0">
                <a:latin typeface="Trebuchet MS" pitchFamily="34" charset="0"/>
              </a:rPr>
              <a:t>:</a:t>
            </a:r>
          </a:p>
          <a:p>
            <a:pPr marL="868363" indent="-342900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i="1" dirty="0" smtClean="0">
                <a:latin typeface="Trebuchet MS" pitchFamily="34" charset="0"/>
              </a:rPr>
              <a:t>1. </a:t>
            </a:r>
            <a:r>
              <a:rPr lang="en-US" sz="2400" i="1" dirty="0" err="1" smtClean="0">
                <a:latin typeface="Trebuchet MS" pitchFamily="34" charset="0"/>
              </a:rPr>
              <a:t>Apakah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metode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eksperimen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pada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pembelajaran</a:t>
            </a:r>
            <a:r>
              <a:rPr lang="en-US" sz="2400" i="1" dirty="0" smtClean="0">
                <a:latin typeface="Trebuchet MS" pitchFamily="34" charset="0"/>
              </a:rPr>
              <a:t> 	</a:t>
            </a:r>
            <a:r>
              <a:rPr lang="en-US" sz="2400" i="1" dirty="0" err="1" smtClean="0">
                <a:latin typeface="Trebuchet MS" pitchFamily="34" charset="0"/>
              </a:rPr>
              <a:t>konsep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Perubahan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Wujud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Zat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dapat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meningkatkan</a:t>
            </a:r>
            <a:r>
              <a:rPr lang="en-US" sz="2400" i="1" dirty="0" smtClean="0">
                <a:latin typeface="Trebuchet MS" pitchFamily="34" charset="0"/>
              </a:rPr>
              <a:t> 	</a:t>
            </a:r>
            <a:r>
              <a:rPr lang="en-US" sz="2400" i="1" dirty="0" err="1" smtClean="0">
                <a:latin typeface="Trebuchet MS" pitchFamily="34" charset="0"/>
              </a:rPr>
              <a:t>daya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serap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siswa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terhadap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materi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fisika</a:t>
            </a:r>
            <a:r>
              <a:rPr lang="en-US" sz="2400" i="1" dirty="0" smtClean="0">
                <a:latin typeface="Trebuchet MS" pitchFamily="34" charset="0"/>
              </a:rPr>
              <a:t>?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i="1" dirty="0" smtClean="0">
              <a:latin typeface="Trebuchet MS" pitchFamily="34" charset="0"/>
            </a:endParaRPr>
          </a:p>
          <a:p>
            <a:pPr marL="914400" indent="-503238" algn="just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400" i="1" dirty="0" smtClean="0">
                <a:latin typeface="Trebuchet MS" pitchFamily="34" charset="0"/>
              </a:rPr>
              <a:t>  2. </a:t>
            </a:r>
            <a:r>
              <a:rPr lang="en-US" sz="2400" i="1" dirty="0" err="1" smtClean="0">
                <a:latin typeface="Trebuchet MS" pitchFamily="34" charset="0"/>
              </a:rPr>
              <a:t>Apakah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pembelajaran</a:t>
            </a:r>
            <a:r>
              <a:rPr lang="en-US" sz="2400" i="1" dirty="0" smtClean="0">
                <a:latin typeface="Trebuchet MS" pitchFamily="34" charset="0"/>
              </a:rPr>
              <a:t> IPA (</a:t>
            </a:r>
            <a:r>
              <a:rPr lang="en-US" sz="2400" i="1" dirty="0" err="1" smtClean="0">
                <a:latin typeface="Trebuchet MS" pitchFamily="34" charset="0"/>
              </a:rPr>
              <a:t>Biologi</a:t>
            </a:r>
            <a:r>
              <a:rPr lang="en-US" sz="2400" i="1" dirty="0" smtClean="0">
                <a:latin typeface="Trebuchet MS" pitchFamily="34" charset="0"/>
              </a:rPr>
              <a:t>) </a:t>
            </a:r>
            <a:r>
              <a:rPr lang="en-US" sz="2400" i="1" dirty="0" err="1" smtClean="0">
                <a:latin typeface="Trebuchet MS" pitchFamily="34" charset="0"/>
              </a:rPr>
              <a:t>pada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konsep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Perkembangbiakan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Tumbuhan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dengan</a:t>
            </a:r>
            <a:r>
              <a:rPr lang="en-US" sz="2400" i="1" dirty="0" smtClean="0">
                <a:latin typeface="Trebuchet MS" pitchFamily="34" charset="0"/>
              </a:rPr>
              <a:t> 	</a:t>
            </a:r>
            <a:r>
              <a:rPr lang="en-US" sz="2400" i="1" dirty="0" err="1" smtClean="0">
                <a:latin typeface="Trebuchet MS" pitchFamily="34" charset="0"/>
              </a:rPr>
              <a:t>menggunakan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pendekatan</a:t>
            </a:r>
            <a:r>
              <a:rPr lang="en-US" sz="2400" i="1" dirty="0" smtClean="0">
                <a:latin typeface="Trebuchet MS" pitchFamily="34" charset="0"/>
              </a:rPr>
              <a:t> STM </a:t>
            </a:r>
            <a:r>
              <a:rPr lang="en-US" sz="2400" i="1" dirty="0" err="1" smtClean="0">
                <a:latin typeface="Trebuchet MS" pitchFamily="34" charset="0"/>
              </a:rPr>
              <a:t>dapat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meningkatkan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pemahaman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konsep</a:t>
            </a:r>
            <a:r>
              <a:rPr lang="en-US" sz="2400" i="1" dirty="0" smtClean="0">
                <a:latin typeface="Trebuchet MS" pitchFamily="34" charset="0"/>
              </a:rPr>
              <a:t>, </a:t>
            </a:r>
            <a:r>
              <a:rPr lang="en-US" sz="2400" i="1" dirty="0" err="1" smtClean="0">
                <a:latin typeface="Trebuchet MS" pitchFamily="34" charset="0"/>
              </a:rPr>
              <a:t>keterampilan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proses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dan</a:t>
            </a:r>
            <a:r>
              <a:rPr lang="en-US" sz="2400" i="1" dirty="0" smtClean="0">
                <a:latin typeface="Trebuchet MS" pitchFamily="34" charset="0"/>
              </a:rPr>
              <a:t> </a:t>
            </a:r>
            <a:r>
              <a:rPr lang="en-US" sz="2400" i="1" dirty="0" err="1" smtClean="0">
                <a:latin typeface="Trebuchet MS" pitchFamily="34" charset="0"/>
              </a:rPr>
              <a:t>sikap</a:t>
            </a:r>
            <a:r>
              <a:rPr lang="en-US" sz="2400" i="1" dirty="0" smtClean="0">
                <a:latin typeface="Trebuchet MS" pitchFamily="34" charset="0"/>
              </a:rPr>
              <a:t>?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C4DCC5C-6619-4727-8E40-8B6ED43B0AEA}" type="slidenum">
              <a:rPr lang="en-US" smtClean="0">
                <a:solidFill>
                  <a:schemeClr val="tx2"/>
                </a:solidFill>
              </a:rPr>
              <a:pPr eaLnBrk="1" hangingPunct="1"/>
              <a:t>19</a:t>
            </a:fld>
            <a:endParaRPr lang="en-US" sz="1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371600"/>
            <a:ext cx="6834188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TUJUAN PEMBELAJARAN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733550" y="2438400"/>
            <a:ext cx="7181850" cy="3276600"/>
          </a:xfrm>
        </p:spPr>
        <p:txBody>
          <a:bodyPr/>
          <a:lstStyle/>
          <a:p>
            <a:pPr marL="0" indent="0" algn="just" eaLnBrk="1" hangingPunct="1">
              <a:buFont typeface="Wingdings" pitchFamily="2" charset="2"/>
              <a:buNone/>
              <a:defRPr/>
            </a:pPr>
            <a:r>
              <a:rPr lang="en-US" sz="2800" dirty="0" err="1" smtClean="0">
                <a:latin typeface="Trebuchet MS" pitchFamily="34" charset="0"/>
              </a:rPr>
              <a:t>Setelah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mengikuti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sesi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ini</a:t>
            </a:r>
            <a:r>
              <a:rPr lang="en-US" sz="2800" dirty="0" smtClean="0">
                <a:latin typeface="Trebuchet MS" pitchFamily="34" charset="0"/>
              </a:rPr>
              <a:t>, </a:t>
            </a:r>
            <a:r>
              <a:rPr lang="en-US" sz="2800" dirty="0" err="1" smtClean="0">
                <a:latin typeface="Trebuchet MS" pitchFamily="34" charset="0"/>
              </a:rPr>
              <a:t>diharapkan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mahasiswa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mampu</a:t>
            </a:r>
            <a:r>
              <a:rPr lang="en-US" sz="2800" dirty="0" smtClean="0">
                <a:latin typeface="Trebuchet MS" pitchFamily="34" charset="0"/>
              </a:rPr>
              <a:t>:</a:t>
            </a:r>
          </a:p>
          <a:p>
            <a:pPr algn="just" eaLnBrk="1" hangingPunct="1">
              <a:defRPr/>
            </a:pPr>
            <a:r>
              <a:rPr lang="en-US" sz="2800" dirty="0" err="1" smtClean="0">
                <a:latin typeface="Trebuchet MS" pitchFamily="34" charset="0"/>
              </a:rPr>
              <a:t>Memahami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konsep</a:t>
            </a:r>
            <a:r>
              <a:rPr lang="en-US" sz="2800" dirty="0" smtClean="0">
                <a:latin typeface="Trebuchet MS" pitchFamily="34" charset="0"/>
              </a:rPr>
              <a:t> PTK</a:t>
            </a:r>
          </a:p>
          <a:p>
            <a:pPr algn="just" eaLnBrk="1" hangingPunct="1">
              <a:defRPr/>
            </a:pPr>
            <a:r>
              <a:rPr lang="en-US" sz="2800" dirty="0" err="1" smtClean="0">
                <a:latin typeface="Trebuchet MS" pitchFamily="34" charset="0"/>
              </a:rPr>
              <a:t>Menyusun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desain</a:t>
            </a:r>
            <a:r>
              <a:rPr lang="en-US" sz="2800" dirty="0" smtClean="0">
                <a:latin typeface="Trebuchet MS" pitchFamily="34" charset="0"/>
              </a:rPr>
              <a:t>/</a:t>
            </a:r>
            <a:r>
              <a:rPr lang="en-US" sz="2800" dirty="0" err="1" smtClean="0">
                <a:latin typeface="Trebuchet MS" pitchFamily="34" charset="0"/>
              </a:rPr>
              <a:t>rancangan</a:t>
            </a:r>
            <a:r>
              <a:rPr lang="en-US" sz="2800" dirty="0" smtClean="0">
                <a:latin typeface="Trebuchet MS" pitchFamily="34" charset="0"/>
              </a:rPr>
              <a:t> PTK</a:t>
            </a:r>
          </a:p>
          <a:p>
            <a:pPr algn="just" eaLnBrk="1" hangingPunct="1">
              <a:defRPr/>
            </a:pPr>
            <a:r>
              <a:rPr lang="en-US" sz="2800" dirty="0" err="1" smtClean="0">
                <a:latin typeface="Trebuchet MS" pitchFamily="34" charset="0"/>
              </a:rPr>
              <a:t>Menyusun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Usulan</a:t>
            </a:r>
            <a:r>
              <a:rPr lang="en-US" sz="2800" dirty="0" smtClean="0">
                <a:latin typeface="Trebuchet MS" pitchFamily="34" charset="0"/>
              </a:rPr>
              <a:t>/Proposal PTK</a:t>
            </a:r>
          </a:p>
          <a:p>
            <a:pPr algn="just" eaLnBrk="1" hangingPunct="1">
              <a:defRPr/>
            </a:pPr>
            <a:r>
              <a:rPr lang="en-US" sz="2800" dirty="0" err="1" smtClean="0">
                <a:latin typeface="Trebuchet MS" pitchFamily="34" charset="0"/>
              </a:rPr>
              <a:t>Menilai</a:t>
            </a:r>
            <a:r>
              <a:rPr lang="en-US" sz="2800" dirty="0" smtClean="0">
                <a:latin typeface="Trebuchet MS" pitchFamily="34" charset="0"/>
              </a:rPr>
              <a:t> </a:t>
            </a:r>
            <a:r>
              <a:rPr lang="en-US" sz="2800" dirty="0" err="1" smtClean="0">
                <a:latin typeface="Trebuchet MS" pitchFamily="34" charset="0"/>
              </a:rPr>
              <a:t>Laporan</a:t>
            </a:r>
            <a:r>
              <a:rPr lang="en-US" sz="2800" dirty="0" smtClean="0">
                <a:latin typeface="Trebuchet MS" pitchFamily="34" charset="0"/>
              </a:rPr>
              <a:t> PTK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503BB55-E69E-4435-9AE7-39099D78AE36}" type="slidenum">
              <a:rPr lang="en-US" smtClean="0">
                <a:solidFill>
                  <a:schemeClr val="tx2"/>
                </a:solidFill>
              </a:rPr>
              <a:pPr eaLnBrk="1" hangingPunct="1"/>
              <a:t>2</a:t>
            </a:fld>
            <a:endParaRPr lang="en-US" sz="1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08050" y="304800"/>
            <a:ext cx="7443788" cy="604838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rebuchet MS" pitchFamily="34" charset="0"/>
              </a:rPr>
              <a:t>Lanjutan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066800"/>
            <a:ext cx="8915400" cy="5059363"/>
          </a:xfrm>
        </p:spPr>
        <p:txBody>
          <a:bodyPr/>
          <a:lstStyle/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b="1" smtClean="0"/>
              <a:t>B</a:t>
            </a:r>
            <a:r>
              <a:rPr lang="en-US" sz="2400" b="1" smtClean="0"/>
              <a:t>. </a:t>
            </a:r>
            <a:r>
              <a:rPr lang="en-US" sz="2800" b="1" smtClean="0">
                <a:latin typeface="Trebuchet MS" pitchFamily="34" charset="0"/>
              </a:rPr>
              <a:t>MERENCANAKAN TINDAKAN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b="1" smtClean="0">
                <a:latin typeface="Trebuchet MS" pitchFamily="34" charset="0"/>
              </a:rPr>
              <a:t>MERUMUSKAN HIPOTESIS TINDAKAN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en-US" sz="2000" smtClean="0"/>
              <a:t>	</a:t>
            </a:r>
            <a:r>
              <a:rPr lang="en-US" sz="2400" smtClean="0">
                <a:latin typeface="Trebuchet MS" pitchFamily="34" charset="0"/>
              </a:rPr>
              <a:t>Hipotesis tindakan adalah suatu dugaan yang bakal terjadi jika suatu tindakan dilakukan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latin typeface="Trebuchet MS" pitchFamily="34" charset="0"/>
              </a:rPr>
              <a:t>	Contoh: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latin typeface="Trebuchet MS" pitchFamily="34" charset="0"/>
              </a:rPr>
              <a:t>	</a:t>
            </a:r>
            <a:r>
              <a:rPr lang="en-US" sz="2400" i="1" smtClean="0">
                <a:latin typeface="Trebuchet MS" pitchFamily="34" charset="0"/>
              </a:rPr>
              <a:t>Jika kebiasaan membaca ditingkatkan melalui penugasan mencari kata atau istilah serapan, maka perbendaharaan kata akan meningkat dengan rata-rata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r>
              <a:rPr lang="en-US" sz="2400" i="1" smtClean="0">
                <a:latin typeface="Trebuchet MS" pitchFamily="34" charset="0"/>
              </a:rPr>
              <a:t>	Penerapan model pembelajaran partisipatif berbasis poster dalam pembelajaran Sosiologi dapat meningkatkan pemahaman konsep interaksi sosial siswa kelas X SMA</a:t>
            </a:r>
          </a:p>
          <a:p>
            <a:pPr marL="609600" indent="-609600" algn="just" eaLnBrk="1" hangingPunct="1">
              <a:lnSpc>
                <a:spcPct val="90000"/>
              </a:lnSpc>
              <a:buFontTx/>
              <a:buNone/>
            </a:pPr>
            <a:endParaRPr lang="en-US" sz="2400" i="1" smtClean="0"/>
          </a:p>
          <a:p>
            <a:pPr marL="609600" indent="-609600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20D0062-9EA7-4732-A46C-3854F0D42EEC}" type="slidenum">
              <a:rPr lang="en-US" smtClean="0">
                <a:solidFill>
                  <a:schemeClr val="tx2"/>
                </a:solidFill>
              </a:rPr>
              <a:pPr eaLnBrk="1" hangingPunct="1"/>
              <a:t>20</a:t>
            </a:fld>
            <a:endParaRPr lang="en-US" sz="1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08050" y="304800"/>
            <a:ext cx="7443788" cy="604838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rebuchet MS" pitchFamily="34" charset="0"/>
              </a:rPr>
              <a:t>Lanjutan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143000"/>
            <a:ext cx="8915400" cy="5181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b="1" smtClean="0"/>
              <a:t>2. </a:t>
            </a:r>
            <a:r>
              <a:rPr lang="en-US" sz="2400" b="1" smtClean="0">
                <a:latin typeface="Trebuchet MS" pitchFamily="34" charset="0"/>
              </a:rPr>
              <a:t>MENGANALISIS KELAYAKAN HIPOTESIS TINDAKAN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latin typeface="Trebuchet MS" pitchFamily="34" charset="0"/>
              </a:rPr>
              <a:t>	Perlu memperhatikan: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latin typeface="Trebuchet MS" pitchFamily="34" charset="0"/>
              </a:rPr>
              <a:t>	a. Kemampuan dan komitmen guru selaku aktor PTK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latin typeface="Trebuchet MS" pitchFamily="34" charset="0"/>
              </a:rPr>
              <a:t>	b. Kemampuan siswa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latin typeface="Trebuchet MS" pitchFamily="34" charset="0"/>
              </a:rPr>
              <a:t>	c. Fasilitas dan sarana pendukung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latin typeface="Trebuchet MS" pitchFamily="34" charset="0"/>
              </a:rPr>
              <a:t>	d. Iklim belajar di sekolah/kelas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b="1" smtClean="0">
                <a:latin typeface="Trebuchet MS" pitchFamily="34" charset="0"/>
              </a:rPr>
              <a:t>3. PERSIAPAN TINDAKAN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800" smtClean="0">
                <a:latin typeface="Trebuchet MS" pitchFamily="34" charset="0"/>
              </a:rPr>
              <a:t>	</a:t>
            </a:r>
            <a:r>
              <a:rPr lang="en-US" sz="2400" smtClean="0">
                <a:latin typeface="Trebuchet MS" pitchFamily="34" charset="0"/>
              </a:rPr>
              <a:t>a. Buat skenario implementasi tindakan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latin typeface="Trebuchet MS" pitchFamily="34" charset="0"/>
              </a:rPr>
              <a:t>	b. Siapkan fasilitas dan sarana pendukung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latin typeface="Trebuchet MS" pitchFamily="34" charset="0"/>
              </a:rPr>
              <a:t>	c. Tentukan cara merekam dan menganalisis data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smtClean="0">
                <a:latin typeface="Trebuchet MS" pitchFamily="34" charset="0"/>
              </a:rPr>
              <a:t>	d. Lakukan simulasi pelaksanaan tindakan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37E110C-5713-4F98-AC27-A6A37BF1B2E4}" type="slidenum">
              <a:rPr lang="en-US" smtClean="0">
                <a:solidFill>
                  <a:schemeClr val="tx2"/>
                </a:solidFill>
              </a:rPr>
              <a:pPr eaLnBrk="1" hangingPunct="1"/>
              <a:t>21</a:t>
            </a:fld>
            <a:endParaRPr lang="en-US" sz="1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443788" cy="696913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rebuchet MS" pitchFamily="34" charset="0"/>
              </a:rPr>
              <a:t>Lanjutan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371600"/>
            <a:ext cx="8915400" cy="47244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sz="2400" b="1" smtClean="0"/>
              <a:t>C. </a:t>
            </a:r>
            <a:r>
              <a:rPr lang="en-US" sz="2400" b="1" smtClean="0">
                <a:latin typeface="Trebuchet MS" pitchFamily="34" charset="0"/>
              </a:rPr>
              <a:t>MELAKSANAKAN TINDAKAN DAN OBSERVASI</a:t>
            </a:r>
          </a:p>
          <a:p>
            <a:pPr marL="609600" indent="-609600" eaLnBrk="1" hangingPunct="1">
              <a:buFontTx/>
              <a:buNone/>
            </a:pPr>
            <a:r>
              <a:rPr lang="en-US" sz="2400" smtClean="0">
                <a:latin typeface="Trebuchet MS" pitchFamily="34" charset="0"/>
              </a:rPr>
              <a:t>1. </a:t>
            </a:r>
            <a:r>
              <a:rPr lang="en-US" sz="2000" smtClean="0">
                <a:latin typeface="Trebuchet MS" pitchFamily="34" charset="0"/>
              </a:rPr>
              <a:t>Pelaksanaan Tindakan</a:t>
            </a:r>
          </a:p>
          <a:p>
            <a:pPr marL="609600" indent="-609600" eaLnBrk="1" hangingPunct="1">
              <a:buFontTx/>
              <a:buNone/>
            </a:pPr>
            <a:r>
              <a:rPr lang="en-US" sz="2000" smtClean="0">
                <a:latin typeface="Trebuchet MS" pitchFamily="34" charset="0"/>
              </a:rPr>
              <a:t>	Pada prinsipnya adalah menerapkan apa yang telah direncanakan dan disimulasikan dalam situasi yang aktual di kelas</a:t>
            </a:r>
          </a:p>
          <a:p>
            <a:pPr marL="609600" indent="-609600" eaLnBrk="1" hangingPunct="1">
              <a:buFontTx/>
              <a:buNone/>
            </a:pPr>
            <a:r>
              <a:rPr lang="en-US" sz="2000" smtClean="0">
                <a:latin typeface="Trebuchet MS" pitchFamily="34" charset="0"/>
              </a:rPr>
              <a:t>2. Observasi</a:t>
            </a:r>
          </a:p>
          <a:p>
            <a:pPr marL="609600" indent="-609600" eaLnBrk="1" hangingPunct="1">
              <a:buFontTx/>
              <a:buNone/>
            </a:pPr>
            <a:r>
              <a:rPr lang="en-US" sz="2000" smtClean="0">
                <a:latin typeface="Trebuchet MS" pitchFamily="34" charset="0"/>
              </a:rPr>
              <a:t>	Observasi dalam PTK adalah merekam segala peristiwa dan kegiatan yang terjadi selama tindakan </a:t>
            </a:r>
          </a:p>
          <a:p>
            <a:pPr marL="609600" indent="-609600" eaLnBrk="1" hangingPunct="1">
              <a:buFontTx/>
              <a:buNone/>
            </a:pPr>
            <a:r>
              <a:rPr lang="en-US" sz="2000" smtClean="0">
                <a:latin typeface="Trebuchet MS" pitchFamily="34" charset="0"/>
              </a:rPr>
              <a:t>	Perlu kejelasan: Jenis data, indikator yang relevan, prosedur perekaman data, pemanfaatan data dalam analisis dan refleksi</a:t>
            </a:r>
          </a:p>
          <a:p>
            <a:pPr marL="609600" indent="-609600" eaLnBrk="1" hangingPunct="1">
              <a:buFontTx/>
              <a:buNone/>
            </a:pPr>
            <a:r>
              <a:rPr lang="en-US" sz="2000" smtClean="0">
                <a:latin typeface="Trebuchet MS" pitchFamily="34" charset="0"/>
              </a:rPr>
              <a:t>3. Diskusi balikan </a:t>
            </a:r>
          </a:p>
          <a:p>
            <a:pPr marL="609600" indent="-609600" eaLnBrk="1" hangingPunct="1">
              <a:buFontTx/>
              <a:buNone/>
            </a:pPr>
            <a:r>
              <a:rPr lang="en-US" sz="2000" smtClean="0">
                <a:latin typeface="Trebuchet MS" pitchFamily="34" charset="0"/>
              </a:rPr>
              <a:t>	Tidak dipusatkan kepada kekurangan/kesalahan guru/aktor, bertolak dari kesan-kesan yang didukung data, dilaksanakan tidak terlalu lama setelah observasi dilakukan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en-US" sz="2000" smtClean="0">
              <a:latin typeface="Trebuchet MS" pitchFamily="34" charset="0"/>
            </a:endParaRP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C99B2DF-84A9-484A-A522-7D35C5E1C4FB}" type="slidenum">
              <a:rPr lang="en-US" smtClean="0">
                <a:solidFill>
                  <a:schemeClr val="tx2"/>
                </a:solidFill>
              </a:rPr>
              <a:pPr eaLnBrk="1" hangingPunct="1"/>
              <a:t>22</a:t>
            </a:fld>
            <a:endParaRPr lang="en-US" sz="1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1143000"/>
            <a:ext cx="7443788" cy="914400"/>
          </a:xfrm>
        </p:spPr>
        <p:txBody>
          <a:bodyPr/>
          <a:lstStyle/>
          <a:p>
            <a:pPr eaLnBrk="1" hangingPunct="1"/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>
                <a:latin typeface="Trebuchet MS" pitchFamily="34" charset="0"/>
              </a:rPr>
              <a:t>Lanjutan</a:t>
            </a:r>
            <a:br>
              <a:rPr lang="en-US" sz="2800" smtClean="0">
                <a:latin typeface="Trebuchet MS" pitchFamily="34" charset="0"/>
              </a:rPr>
            </a:b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>
                <a:latin typeface="Trebuchet MS" pitchFamily="34" charset="0"/>
              </a:rPr>
              <a:t>D. ANALISIS DAN REFLEKSI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7650" y="2362200"/>
            <a:ext cx="6356350" cy="403860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US" sz="2400" smtClean="0">
                <a:latin typeface="Trebuchet MS" pitchFamily="34" charset="0"/>
              </a:rPr>
              <a:t>Analisis Data</a:t>
            </a:r>
          </a:p>
          <a:p>
            <a:pPr marL="533400" indent="-533400" eaLnBrk="1" hangingPunct="1">
              <a:buFontTx/>
              <a:buNone/>
            </a:pPr>
            <a:r>
              <a:rPr lang="en-US" sz="2400" smtClean="0">
                <a:latin typeface="Trebuchet MS" pitchFamily="34" charset="0"/>
              </a:rPr>
              <a:t>	</a:t>
            </a:r>
            <a:r>
              <a:rPr lang="en-US" sz="2000" smtClean="0">
                <a:latin typeface="Trebuchet MS" pitchFamily="34" charset="0"/>
              </a:rPr>
              <a:t>Reduksi data/penyederhanaan</a:t>
            </a:r>
          </a:p>
          <a:p>
            <a:pPr marL="533400" indent="-533400" eaLnBrk="1" hangingPunct="1">
              <a:buFontTx/>
              <a:buNone/>
            </a:pPr>
            <a:r>
              <a:rPr lang="en-US" sz="2000" smtClean="0">
                <a:latin typeface="Trebuchet MS" pitchFamily="34" charset="0"/>
              </a:rPr>
              <a:t>	Paparan data</a:t>
            </a:r>
          </a:p>
          <a:p>
            <a:pPr marL="533400" indent="-533400" eaLnBrk="1" hangingPunct="1">
              <a:buFontTx/>
              <a:buNone/>
            </a:pPr>
            <a:r>
              <a:rPr lang="en-US" sz="2000" smtClean="0">
                <a:latin typeface="Trebuchet MS" pitchFamily="34" charset="0"/>
              </a:rPr>
              <a:t>	Penyimpulan</a:t>
            </a:r>
          </a:p>
          <a:p>
            <a:pPr marL="533400" indent="-533400" eaLnBrk="1" hangingPunct="1">
              <a:buFontTx/>
              <a:buAutoNum type="arabicPeriod" startAt="2"/>
            </a:pPr>
            <a:r>
              <a:rPr lang="en-US" sz="2400" smtClean="0">
                <a:latin typeface="Trebuchet MS" pitchFamily="34" charset="0"/>
              </a:rPr>
              <a:t>Refleksi</a:t>
            </a:r>
          </a:p>
          <a:p>
            <a:pPr marL="533400" indent="-533400" eaLnBrk="1" hangingPunct="1">
              <a:buFontTx/>
              <a:buNone/>
            </a:pPr>
            <a:r>
              <a:rPr lang="en-US" sz="2400" smtClean="0">
                <a:latin typeface="Trebuchet MS" pitchFamily="34" charset="0"/>
              </a:rPr>
              <a:t>	</a:t>
            </a:r>
            <a:r>
              <a:rPr lang="en-US" sz="2000" smtClean="0">
                <a:latin typeface="Trebuchet MS" pitchFamily="34" charset="0"/>
              </a:rPr>
              <a:t>Mengkaji keberhasilan atau kegagalan dalam pencapaian tujuan sementara, untuk menentukan tindak lanjut dalam mencapai tujuan akhir/tujuan sementara lainnya</a:t>
            </a:r>
          </a:p>
        </p:txBody>
      </p:sp>
      <p:pic>
        <p:nvPicPr>
          <p:cNvPr id="25604" name="Picture 5" descr="EDUC0103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943600" y="1524000"/>
            <a:ext cx="2889250" cy="2514600"/>
          </a:xfrm>
        </p:spPr>
      </p:pic>
      <p:sp>
        <p:nvSpPr>
          <p:cNvPr id="25605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8FC64C3-BC5D-499C-9C14-5444A164FAE0}" type="slidenum">
              <a:rPr lang="en-US" smtClean="0">
                <a:solidFill>
                  <a:schemeClr val="tx2"/>
                </a:solidFill>
              </a:rPr>
              <a:pPr eaLnBrk="1" hangingPunct="1"/>
              <a:t>23</a:t>
            </a:fld>
            <a:endParaRPr lang="en-US" sz="1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825500" y="914400"/>
            <a:ext cx="7443788" cy="1295400"/>
          </a:xfrm>
        </p:spPr>
        <p:txBody>
          <a:bodyPr/>
          <a:lstStyle/>
          <a:p>
            <a:pPr eaLnBrk="1" hangingPunct="1"/>
            <a:r>
              <a:rPr lang="en-US" sz="2800" smtClean="0"/>
              <a:t/>
            </a:r>
            <a:br>
              <a:rPr lang="en-US" sz="2800" smtClean="0"/>
            </a:br>
            <a:r>
              <a:rPr lang="en-US" sz="2800" smtClean="0"/>
              <a:t/>
            </a:r>
            <a:br>
              <a:rPr lang="en-US" sz="2800" smtClean="0"/>
            </a:br>
            <a:r>
              <a:rPr lang="en-US" sz="2800" b="1" smtClean="0">
                <a:latin typeface="Trebuchet MS" pitchFamily="34" charset="0"/>
              </a:rPr>
              <a:t>Lanjutan</a:t>
            </a:r>
            <a:br>
              <a:rPr lang="en-US" sz="2800" b="1" smtClean="0">
                <a:latin typeface="Trebuchet MS" pitchFamily="34" charset="0"/>
              </a:rPr>
            </a:br>
            <a:r>
              <a:rPr lang="en-US" sz="2800" b="1" smtClean="0">
                <a:latin typeface="Trebuchet MS" pitchFamily="34" charset="0"/>
              </a:rPr>
              <a:t/>
            </a:r>
            <a:br>
              <a:rPr lang="en-US" sz="2800" b="1" smtClean="0">
                <a:latin typeface="Trebuchet MS" pitchFamily="34" charset="0"/>
              </a:rPr>
            </a:br>
            <a:r>
              <a:rPr lang="en-US" sz="2800" b="1" smtClean="0">
                <a:latin typeface="Trebuchet MS" pitchFamily="34" charset="0"/>
              </a:rPr>
              <a:t>E. PERENCANAAN TINDAK LANJUT</a:t>
            </a:r>
          </a:p>
        </p:txBody>
      </p:sp>
      <p:pic>
        <p:nvPicPr>
          <p:cNvPr id="26628" name="Picture 5" descr="STRYTIME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60400" y="2286000"/>
            <a:ext cx="2879725" cy="3657600"/>
          </a:xfrm>
        </p:spPr>
      </p:pic>
      <p:sp>
        <p:nvSpPr>
          <p:cNvPr id="26627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467100" y="2971800"/>
            <a:ext cx="5943600" cy="3352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      </a:t>
            </a:r>
            <a:r>
              <a:rPr lang="en-US" sz="2400" smtClean="0">
                <a:latin typeface="Trebuchet MS" pitchFamily="34" charset="0"/>
              </a:rPr>
              <a:t>Jika masalah belum tuntas, maka PTK harus dilanjutkan pada siklus berikutnya dengan prosedur yang sama (perumusan masalah, perencanaan tindakan, pelaksanaan tindakan, observasi dan interpretasi, dan analisis-refleksi)</a:t>
            </a:r>
          </a:p>
        </p:txBody>
      </p:sp>
      <p:sp>
        <p:nvSpPr>
          <p:cNvPr id="2662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0F64538-0961-4E28-ACEE-D2296E418A0C}" type="slidenum">
              <a:rPr lang="en-US" smtClean="0">
                <a:solidFill>
                  <a:schemeClr val="tx2"/>
                </a:solidFill>
              </a:rPr>
              <a:pPr eaLnBrk="1" hangingPunct="1"/>
              <a:t>24</a:t>
            </a:fld>
            <a:endParaRPr lang="en-US" sz="1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073150" y="533400"/>
            <a:ext cx="7443788" cy="685800"/>
          </a:xfrm>
        </p:spPr>
        <p:txBody>
          <a:bodyPr/>
          <a:lstStyle/>
          <a:p>
            <a:pPr algn="ctr" eaLnBrk="1" hangingPunct="1"/>
            <a:r>
              <a:rPr lang="en-US" sz="3200" b="1" smtClean="0">
                <a:latin typeface="Trebuchet MS" pitchFamily="34" charset="0"/>
              </a:rPr>
              <a:t>FORMAT USULAN PTK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42950" y="1600200"/>
            <a:ext cx="4090988" cy="3657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JUDUL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BAB I  PENDAHULUAN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A. Latar Belakang Masalah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B. Rumusan Masalah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C. Tujuan Penelitian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D. Manfaat Penelitian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BAB II  LANDASAN TEORI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A. Landasan Teori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B. Penelitian yang relevan (jika ada)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C. Kerangka Berpikir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D. Hipotesis Tindakan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035550" y="1905000"/>
            <a:ext cx="4090988" cy="34099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BAB III  METODOLOGI 	PENELITIAN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A. Setting Penelitian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B. Subjek Penelitian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C. Sumber Data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D. Teknik dan Alat   Pengumpulan Data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E. Validasi Data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F. Analisis Data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G. Indikator Kinerja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H. Prosedur Penelitian</a:t>
            </a:r>
          </a:p>
        </p:txBody>
      </p:sp>
      <p:sp>
        <p:nvSpPr>
          <p:cNvPr id="27653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7ED7A0C-5CE7-4E8C-A8EC-F16DF00B5E3E}" type="slidenum">
              <a:rPr lang="en-US" smtClean="0">
                <a:solidFill>
                  <a:schemeClr val="tx2"/>
                </a:solidFill>
              </a:rPr>
              <a:pPr eaLnBrk="1" hangingPunct="1"/>
              <a:t>25</a:t>
            </a:fld>
            <a:endParaRPr lang="en-US" sz="1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5700" y="1001713"/>
            <a:ext cx="8420100" cy="48895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rebuchet MS" pitchFamily="34" charset="0"/>
              </a:rPr>
              <a:t>Lanjutan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16100" y="1905000"/>
            <a:ext cx="51181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BAB IV  HASIL PENELITIAN DAN 	 	  PEMBAHASAN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A. Deskripsi Kondisi Awal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B. Deskripsi Siklus I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C. Deskripsi Siklus II, dst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D. Pembahasan Tiap Siklus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E. Hasil Penelitian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BAB V  PENUTUP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A. Simpulan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	B. Saran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DAFTAR PUSTAKA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smtClean="0">
                <a:latin typeface="Trebuchet MS" pitchFamily="34" charset="0"/>
              </a:rPr>
              <a:t>LAMPIRAN</a:t>
            </a:r>
          </a:p>
        </p:txBody>
      </p:sp>
      <p:pic>
        <p:nvPicPr>
          <p:cNvPr id="28676" name="Picture 5" descr="pubschl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7275" y="2952491"/>
            <a:ext cx="2743200" cy="2413518"/>
          </a:xfrm>
        </p:spPr>
      </p:pic>
      <p:sp>
        <p:nvSpPr>
          <p:cNvPr id="2867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F63DF59-6DB1-4E63-A20B-BAE917C1D53F}" type="slidenum">
              <a:rPr lang="en-US" smtClean="0">
                <a:solidFill>
                  <a:schemeClr val="tx2"/>
                </a:solidFill>
              </a:rPr>
              <a:pPr eaLnBrk="1" hangingPunct="1"/>
              <a:t>26</a:t>
            </a:fld>
            <a:endParaRPr lang="en-US" sz="1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CONTOH JUDUL PTK</a:t>
            </a:r>
            <a:endParaRPr lang="en-US" smtClean="0"/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495300" y="2209800"/>
            <a:ext cx="8915400" cy="4191000"/>
          </a:xfrm>
        </p:spPr>
        <p:txBody>
          <a:bodyPr/>
          <a:lstStyle/>
          <a:p>
            <a:pPr algn="just"/>
            <a:r>
              <a:rPr lang="en-US" dirty="0" err="1" smtClean="0"/>
              <a:t>Penerapan</a:t>
            </a:r>
            <a:r>
              <a:rPr lang="en-US" dirty="0" smtClean="0"/>
              <a:t> Model PBL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Pelajaran</a:t>
            </a:r>
            <a:r>
              <a:rPr lang="en-US" dirty="0" smtClean="0"/>
              <a:t> </a:t>
            </a:r>
            <a:r>
              <a:rPr lang="en-US" dirty="0" err="1" smtClean="0"/>
              <a:t>Biologi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id-ID" dirty="0" smtClean="0"/>
              <a:t>Minat dan Hasil Belajar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X SMA </a:t>
            </a:r>
            <a:r>
              <a:rPr lang="en-US" dirty="0" err="1" smtClean="0"/>
              <a:t>Negeri</a:t>
            </a:r>
            <a:r>
              <a:rPr lang="en-US" dirty="0" smtClean="0"/>
              <a:t> 1 </a:t>
            </a:r>
            <a:r>
              <a:rPr lang="en-US" dirty="0" err="1" smtClean="0"/>
              <a:t>Kupang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Pelajaran</a:t>
            </a:r>
            <a:r>
              <a:rPr lang="en-US" dirty="0" smtClean="0"/>
              <a:t> 2009/2010.</a:t>
            </a:r>
          </a:p>
          <a:p>
            <a:pPr algn="just"/>
            <a:r>
              <a:rPr lang="id-ID" dirty="0" smtClean="0"/>
              <a:t>Upaya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Ketrampilan</a:t>
            </a:r>
            <a:r>
              <a:rPr lang="en-US" dirty="0" smtClean="0"/>
              <a:t> </a:t>
            </a:r>
            <a:r>
              <a:rPr lang="en-US" dirty="0" err="1" smtClean="0"/>
              <a:t>Merumuskan</a:t>
            </a:r>
            <a:r>
              <a:rPr lang="en-US" dirty="0" smtClean="0"/>
              <a:t> </a:t>
            </a:r>
            <a:r>
              <a:rPr lang="en-US" dirty="0" err="1" smtClean="0"/>
              <a:t>Kesimpulan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dirty="0" err="1" smtClean="0"/>
              <a:t>Peta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Mata </a:t>
            </a:r>
            <a:r>
              <a:rPr lang="en-US" dirty="0" err="1" smtClean="0"/>
              <a:t>Pelajaran</a:t>
            </a:r>
            <a:r>
              <a:rPr lang="en-US" dirty="0" smtClean="0"/>
              <a:t> </a:t>
            </a:r>
            <a:r>
              <a:rPr lang="en-US" dirty="0" err="1" smtClean="0"/>
              <a:t>Biologi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XI SMA </a:t>
            </a:r>
            <a:r>
              <a:rPr lang="en-US" dirty="0" err="1" smtClean="0"/>
              <a:t>Negeri</a:t>
            </a:r>
            <a:r>
              <a:rPr lang="en-US" dirty="0" smtClean="0"/>
              <a:t> 9 </a:t>
            </a:r>
            <a:r>
              <a:rPr lang="en-US" dirty="0" err="1" smtClean="0"/>
              <a:t>Kupang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Pelajaran</a:t>
            </a:r>
            <a:r>
              <a:rPr lang="en-US" dirty="0" smtClean="0"/>
              <a:t> 2009/2010.</a:t>
            </a:r>
          </a:p>
          <a:p>
            <a:pPr algn="just">
              <a:buFont typeface="Wingdings" pitchFamily="2" charset="2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072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DBA0C8B-88BF-4224-9DA9-3EEDE662FAA7}" type="slidenum">
              <a:rPr lang="en-US" smtClean="0">
                <a:solidFill>
                  <a:schemeClr val="tx2"/>
                </a:solidFill>
              </a:rPr>
              <a:pPr eaLnBrk="1" hangingPunct="1"/>
              <a:t>27</a:t>
            </a:fld>
            <a:endParaRPr lang="en-US" sz="1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8420100" cy="1143000"/>
          </a:xfrm>
        </p:spPr>
        <p:txBody>
          <a:bodyPr/>
          <a:lstStyle/>
          <a:p>
            <a:r>
              <a:rPr lang="en-US" b="1" smtClean="0"/>
              <a:t>CONTOH JUDUL PTK</a:t>
            </a:r>
            <a:endParaRPr lang="en-US" b="1" smtClean="0">
              <a:latin typeface="Cambria" pitchFamily="18" charset="0"/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915400" cy="4267200"/>
          </a:xfrm>
        </p:spPr>
        <p:txBody>
          <a:bodyPr/>
          <a:lstStyle/>
          <a:p>
            <a:pPr algn="just"/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Konsep-Konsep</a:t>
            </a:r>
            <a:r>
              <a:rPr lang="en-US" dirty="0" smtClean="0"/>
              <a:t> </a:t>
            </a:r>
            <a:r>
              <a:rPr lang="en-US" dirty="0" err="1" smtClean="0"/>
              <a:t>Biologi</a:t>
            </a:r>
            <a:r>
              <a:rPr lang="id-ID" dirty="0" smtClean="0"/>
              <a:t> </a:t>
            </a:r>
            <a:r>
              <a:rPr lang="id-ID" dirty="0" smtClean="0"/>
              <a:t>yang Sulit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M2E (Mapping, Matrix, &amp; </a:t>
            </a:r>
            <a:r>
              <a:rPr lang="en-US" dirty="0" err="1" smtClean="0"/>
              <a:t>Elaborasi</a:t>
            </a:r>
            <a:r>
              <a:rPr lang="en-US" dirty="0" smtClean="0"/>
              <a:t>)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X SMA </a:t>
            </a:r>
            <a:r>
              <a:rPr lang="en-US" dirty="0" err="1" smtClean="0"/>
              <a:t>Negeri</a:t>
            </a:r>
            <a:r>
              <a:rPr lang="en-US" dirty="0" smtClean="0"/>
              <a:t> 5 </a:t>
            </a:r>
            <a:r>
              <a:rPr lang="en-US" dirty="0" err="1" smtClean="0"/>
              <a:t>Kupang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Pelajaran</a:t>
            </a:r>
            <a:r>
              <a:rPr lang="en-US" dirty="0" smtClean="0"/>
              <a:t> 2009/2010.</a:t>
            </a:r>
          </a:p>
          <a:p>
            <a:pPr algn="just"/>
            <a:r>
              <a:rPr lang="en-US" dirty="0" err="1" smtClean="0"/>
              <a:t>Peningkatan</a:t>
            </a:r>
            <a:r>
              <a:rPr lang="en-US" dirty="0" smtClean="0"/>
              <a:t> </a:t>
            </a:r>
            <a:r>
              <a:rPr lang="id-ID" dirty="0" smtClean="0"/>
              <a:t>Hasil</a:t>
            </a:r>
            <a:r>
              <a:rPr lang="en-US" dirty="0" smtClean="0"/>
              <a:t> </a:t>
            </a:r>
            <a:r>
              <a:rPr lang="id-ID" dirty="0" smtClean="0"/>
              <a:t>Belajar Siswa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Pembelajaran</a:t>
            </a:r>
            <a:r>
              <a:rPr lang="en-US" dirty="0" smtClean="0"/>
              <a:t> </a:t>
            </a:r>
            <a:r>
              <a:rPr lang="en-US" dirty="0" err="1" smtClean="0"/>
              <a:t>Kooperatif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Penyelidikan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Siswa</a:t>
            </a:r>
            <a:r>
              <a:rPr lang="en-US" dirty="0" smtClean="0"/>
              <a:t> </a:t>
            </a:r>
            <a:r>
              <a:rPr lang="en-US" dirty="0" err="1" smtClean="0"/>
              <a:t>Kelas</a:t>
            </a:r>
            <a:r>
              <a:rPr lang="en-US" dirty="0" smtClean="0"/>
              <a:t> X SMAN 3 </a:t>
            </a:r>
            <a:r>
              <a:rPr lang="en-US" dirty="0" err="1" smtClean="0"/>
              <a:t>Kupang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</a:t>
            </a:r>
            <a:r>
              <a:rPr lang="en-US" dirty="0" err="1" smtClean="0"/>
              <a:t>Pelajaran</a:t>
            </a:r>
            <a:r>
              <a:rPr lang="en-US" dirty="0" smtClean="0"/>
              <a:t> 2009/2010.</a:t>
            </a:r>
          </a:p>
          <a:p>
            <a:pPr algn="just">
              <a:buFont typeface="Wingdings" pitchFamily="2" charset="2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1CA1FD-D03A-4C69-AA3E-01C19D2442F6}" type="slidenum">
              <a:rPr lang="en-US" smtClean="0">
                <a:solidFill>
                  <a:schemeClr val="tx2"/>
                </a:solidFill>
              </a:rPr>
              <a:pPr eaLnBrk="1" hangingPunct="1"/>
              <a:t>28</a:t>
            </a:fld>
            <a:endParaRPr lang="en-US" sz="1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8731250" cy="838200"/>
          </a:xfrm>
        </p:spPr>
        <p:txBody>
          <a:bodyPr/>
          <a:lstStyle/>
          <a:p>
            <a:r>
              <a:rPr lang="en-US" b="1" smtClean="0"/>
              <a:t>CONTOH JUDUL PTK</a:t>
            </a:r>
            <a:endParaRPr lang="en-US" b="1" smtClean="0">
              <a:latin typeface="Cambria" pitchFamily="18" charset="0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577850" y="1600200"/>
            <a:ext cx="8915400" cy="4618038"/>
          </a:xfrm>
        </p:spPr>
        <p:txBody>
          <a:bodyPr/>
          <a:lstStyle/>
          <a:p>
            <a:pPr algn="just"/>
            <a:r>
              <a:rPr lang="en-US" sz="2800" dirty="0" err="1" smtClean="0"/>
              <a:t>Penerapan</a:t>
            </a:r>
            <a:r>
              <a:rPr lang="en-US" sz="2800" dirty="0" smtClean="0"/>
              <a:t> </a:t>
            </a:r>
            <a:r>
              <a:rPr lang="en-US" sz="2800" dirty="0" err="1" smtClean="0"/>
              <a:t>Pembelajaran</a:t>
            </a:r>
            <a:r>
              <a:rPr lang="en-US" sz="2800" dirty="0" smtClean="0"/>
              <a:t> </a:t>
            </a:r>
            <a:r>
              <a:rPr lang="en-US" sz="2800" dirty="0" err="1" smtClean="0"/>
              <a:t>Berbasis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r>
              <a:rPr lang="en-US" sz="2800" dirty="0" smtClean="0"/>
              <a:t> </a:t>
            </a:r>
            <a:r>
              <a:rPr lang="en-US" sz="2800" dirty="0" err="1" smtClean="0"/>
              <a:t>Ilmiah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Konsep</a:t>
            </a:r>
            <a:r>
              <a:rPr lang="en-US" sz="2800" dirty="0" smtClean="0"/>
              <a:t> </a:t>
            </a:r>
            <a:r>
              <a:rPr lang="en-US" sz="2800" dirty="0" err="1" smtClean="0"/>
              <a:t>Asam</a:t>
            </a:r>
            <a:r>
              <a:rPr lang="en-US" sz="2800" dirty="0" smtClean="0"/>
              <a:t> </a:t>
            </a:r>
            <a:r>
              <a:rPr lang="en-US" sz="2800" dirty="0" err="1" smtClean="0"/>
              <a:t>Basa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Hasil</a:t>
            </a:r>
            <a:r>
              <a:rPr lang="en-US" sz="2800" dirty="0" smtClean="0"/>
              <a:t> </a:t>
            </a:r>
            <a:r>
              <a:rPr lang="en-US" sz="2800" dirty="0" err="1" smtClean="0"/>
              <a:t>Belajar</a:t>
            </a:r>
            <a:r>
              <a:rPr lang="en-US" sz="2800" dirty="0" smtClean="0"/>
              <a:t> </a:t>
            </a:r>
            <a:r>
              <a:rPr lang="en-US" sz="2800" dirty="0" err="1" smtClean="0"/>
              <a:t>Siswa</a:t>
            </a:r>
            <a:r>
              <a:rPr lang="en-US" sz="2800" dirty="0" smtClean="0"/>
              <a:t> </a:t>
            </a:r>
            <a:r>
              <a:rPr lang="en-US" sz="2800" dirty="0" err="1" smtClean="0"/>
              <a:t>Kelas</a:t>
            </a:r>
            <a:r>
              <a:rPr lang="en-US" sz="2800" dirty="0" smtClean="0"/>
              <a:t> X SMA </a:t>
            </a:r>
            <a:r>
              <a:rPr lang="en-US" sz="2800" dirty="0" err="1" smtClean="0"/>
              <a:t>Muhammadiyah</a:t>
            </a:r>
            <a:r>
              <a:rPr lang="en-US" sz="2800" dirty="0" smtClean="0"/>
              <a:t> </a:t>
            </a:r>
            <a:r>
              <a:rPr lang="en-US" sz="2800" dirty="0" err="1" smtClean="0"/>
              <a:t>Kupang</a:t>
            </a:r>
            <a:r>
              <a:rPr lang="en-US" sz="2800" dirty="0" smtClean="0"/>
              <a:t> </a:t>
            </a:r>
            <a:r>
              <a:rPr lang="en-US" sz="2800" dirty="0" err="1" smtClean="0"/>
              <a:t>Tahun</a:t>
            </a:r>
            <a:r>
              <a:rPr lang="en-US" sz="2800" dirty="0" smtClean="0"/>
              <a:t> </a:t>
            </a:r>
            <a:r>
              <a:rPr lang="en-US" sz="2800" dirty="0" err="1" smtClean="0"/>
              <a:t>Pelajaran</a:t>
            </a:r>
            <a:r>
              <a:rPr lang="en-US" sz="2800" dirty="0" smtClean="0"/>
              <a:t> 2009/2010.</a:t>
            </a:r>
          </a:p>
          <a:p>
            <a:pPr algn="just"/>
            <a:r>
              <a:rPr lang="en-US" sz="2800" dirty="0" err="1" smtClean="0"/>
              <a:t>Penerapan</a:t>
            </a:r>
            <a:r>
              <a:rPr lang="en-US" sz="2800" dirty="0" smtClean="0"/>
              <a:t> </a:t>
            </a:r>
            <a:r>
              <a:rPr lang="en-US" sz="2800" dirty="0" err="1" smtClean="0"/>
              <a:t>Asesmen</a:t>
            </a:r>
            <a:r>
              <a:rPr lang="en-US" sz="2800" dirty="0" smtClean="0"/>
              <a:t> </a:t>
            </a:r>
            <a:r>
              <a:rPr lang="en-US" sz="2800" dirty="0" err="1" smtClean="0"/>
              <a:t>Kinerja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meningkatkan</a:t>
            </a:r>
            <a:r>
              <a:rPr lang="en-US" sz="2800" dirty="0" smtClean="0"/>
              <a:t> </a:t>
            </a:r>
            <a:r>
              <a:rPr lang="en-US" sz="2800" dirty="0" err="1" smtClean="0"/>
              <a:t>Kompetensi</a:t>
            </a:r>
            <a:r>
              <a:rPr lang="en-US" sz="2800" dirty="0" smtClean="0"/>
              <a:t> </a:t>
            </a:r>
            <a:r>
              <a:rPr lang="en-US" sz="2800" dirty="0" err="1" smtClean="0"/>
              <a:t>Siswa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Kerja</a:t>
            </a:r>
            <a:r>
              <a:rPr lang="en-US" sz="2800" dirty="0" smtClean="0"/>
              <a:t> </a:t>
            </a:r>
            <a:r>
              <a:rPr lang="en-US" sz="2800" dirty="0" err="1" smtClean="0"/>
              <a:t>Ilmiah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Pembelajaran</a:t>
            </a:r>
            <a:r>
              <a:rPr lang="en-US" sz="2800" dirty="0" smtClean="0"/>
              <a:t> </a:t>
            </a:r>
            <a:r>
              <a:rPr lang="en-US" sz="2800" dirty="0" err="1" smtClean="0"/>
              <a:t>Biologi</a:t>
            </a:r>
            <a:r>
              <a:rPr lang="en-US" sz="2800" dirty="0" smtClean="0"/>
              <a:t> </a:t>
            </a:r>
            <a:r>
              <a:rPr lang="id-ID" sz="2800" dirty="0" smtClean="0"/>
              <a:t>Kelas X </a:t>
            </a:r>
            <a:r>
              <a:rPr lang="en-US" sz="2800" dirty="0" smtClean="0"/>
              <a:t>SMA </a:t>
            </a:r>
            <a:r>
              <a:rPr lang="en-US" sz="2800" dirty="0" err="1" smtClean="0"/>
              <a:t>Negeri</a:t>
            </a:r>
            <a:r>
              <a:rPr lang="en-US" sz="2800" dirty="0" smtClean="0"/>
              <a:t> 4 </a:t>
            </a:r>
            <a:r>
              <a:rPr lang="en-US" sz="2800" dirty="0" err="1" smtClean="0"/>
              <a:t>Kupang</a:t>
            </a:r>
            <a:r>
              <a:rPr lang="en-US" sz="2800" dirty="0" smtClean="0"/>
              <a:t> </a:t>
            </a:r>
            <a:r>
              <a:rPr lang="en-US" sz="2800" dirty="0" err="1" smtClean="0"/>
              <a:t>Tahun</a:t>
            </a:r>
            <a:r>
              <a:rPr lang="en-US" sz="2800" dirty="0" smtClean="0"/>
              <a:t> </a:t>
            </a:r>
            <a:r>
              <a:rPr lang="en-US" sz="2800" dirty="0" err="1" smtClean="0"/>
              <a:t>Pelajaran</a:t>
            </a:r>
            <a:r>
              <a:rPr lang="en-US" sz="2800" dirty="0" smtClean="0"/>
              <a:t> 2009/2010.</a:t>
            </a:r>
            <a:endParaRPr lang="id-ID" sz="2800" dirty="0" smtClean="0"/>
          </a:p>
          <a:p>
            <a:pPr marL="0" indent="0" algn="just"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C60EE80-329B-4270-8D10-2AE5D39BE2D8}" type="slidenum">
              <a:rPr lang="en-US" smtClean="0">
                <a:solidFill>
                  <a:schemeClr val="tx2"/>
                </a:solidFill>
              </a:rPr>
              <a:pPr eaLnBrk="1" hangingPunct="1"/>
              <a:t>29</a:t>
            </a:fld>
            <a:endParaRPr lang="en-US" sz="1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155700" y="1143000"/>
            <a:ext cx="8420100" cy="990600"/>
          </a:xfrm>
        </p:spPr>
        <p:txBody>
          <a:bodyPr/>
          <a:lstStyle/>
          <a:p>
            <a:pPr algn="ctr" eaLnBrk="1" hangingPunct="1"/>
            <a:r>
              <a:rPr lang="en-US" sz="3200" b="1" smtClean="0">
                <a:latin typeface="Trebuchet MS" pitchFamily="34" charset="0"/>
              </a:rPr>
              <a:t>SKENARIO PEMBELAJARAN</a:t>
            </a:r>
            <a:br>
              <a:rPr lang="en-US" sz="3200" b="1" smtClean="0">
                <a:latin typeface="Trebuchet MS" pitchFamily="34" charset="0"/>
              </a:rPr>
            </a:br>
            <a:r>
              <a:rPr lang="en-US" sz="2400" smtClean="0">
                <a:latin typeface="Trebuchet MS" pitchFamily="34" charset="0"/>
              </a:rPr>
              <a:t>4 jp @ 45 menit</a:t>
            </a:r>
            <a:endParaRPr lang="en-US" sz="3200" b="1" smtClean="0">
              <a:latin typeface="Trebuchet MS" pitchFamily="34" charset="0"/>
            </a:endParaRPr>
          </a:p>
        </p:txBody>
      </p:sp>
      <p:graphicFrame>
        <p:nvGraphicFramePr>
          <p:cNvPr id="45059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5901912"/>
              </p:ext>
            </p:extLst>
          </p:nvPr>
        </p:nvGraphicFramePr>
        <p:xfrm>
          <a:off x="990600" y="2286000"/>
          <a:ext cx="8228013" cy="435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4" imgW="7772400" imgH="4114800" progId="Word.Document.8">
                  <p:embed/>
                </p:oleObj>
              </mc:Choice>
              <mc:Fallback>
                <p:oleObj name="Document" r:id="rId4" imgW="7772400" imgH="4114800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286000"/>
                        <a:ext cx="8228013" cy="435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045B38E-F4AD-48F8-88C4-470679D51727}" type="slidenum">
              <a:rPr lang="en-US" smtClean="0">
                <a:solidFill>
                  <a:schemeClr val="tx2"/>
                </a:solidFill>
              </a:rPr>
              <a:pPr eaLnBrk="1" hangingPunct="1"/>
              <a:t>3</a:t>
            </a:fld>
            <a:endParaRPr lang="en-US" sz="1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95FF240-B97B-4C87-8C7D-ABB2B62FF95B}" type="slidenum">
              <a:rPr lang="en-US" smtClean="0">
                <a:solidFill>
                  <a:schemeClr val="tx2"/>
                </a:solidFill>
              </a:rPr>
              <a:pPr eaLnBrk="1" hangingPunct="1"/>
              <a:t>30</a:t>
            </a:fld>
            <a:endParaRPr lang="en-US" sz="1400" smtClean="0">
              <a:solidFill>
                <a:schemeClr val="tx2"/>
              </a:solidFill>
            </a:endParaRPr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828800"/>
            <a:ext cx="8337550" cy="3657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smtClean="0"/>
          </a:p>
          <a:p>
            <a:pPr algn="ctr"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33795" name="WordArt 5"/>
          <p:cNvSpPr>
            <a:spLocks noChangeArrowheads="1" noChangeShapeType="1" noTextEdit="1"/>
          </p:cNvSpPr>
          <p:nvPr/>
        </p:nvSpPr>
        <p:spPr bwMode="auto">
          <a:xfrm>
            <a:off x="2641600" y="4343400"/>
            <a:ext cx="4911725" cy="5715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id-ID" sz="32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 Black"/>
              </a:rPr>
              <a:t>SELAMAT MENELITI</a:t>
            </a:r>
          </a:p>
        </p:txBody>
      </p:sp>
      <p:sp>
        <p:nvSpPr>
          <p:cNvPr id="33796" name="WordArt 6"/>
          <p:cNvSpPr>
            <a:spLocks noChangeArrowheads="1" noChangeShapeType="1" noTextEdit="1"/>
          </p:cNvSpPr>
          <p:nvPr/>
        </p:nvSpPr>
        <p:spPr bwMode="auto">
          <a:xfrm>
            <a:off x="2063750" y="1905000"/>
            <a:ext cx="5448300" cy="1703388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id-ID" sz="3600" kern="10" spc="-36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TERIMA KASIH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42950" y="2209800"/>
            <a:ext cx="5613400" cy="3810000"/>
          </a:xfrm>
        </p:spPr>
        <p:txBody>
          <a:bodyPr/>
          <a:lstStyle/>
          <a:p>
            <a:pPr eaLnBrk="1" hangingPunct="1"/>
            <a:r>
              <a:rPr lang="en-US" sz="2000" smtClean="0"/>
              <a:t>Peranan penelitian dalam upaya perbaikan pendidikan (pengembangan ilmu ----- perbaikan pembelajaran)</a:t>
            </a:r>
          </a:p>
          <a:p>
            <a:pPr eaLnBrk="1" hangingPunct="1"/>
            <a:r>
              <a:rPr lang="en-US" sz="2000" smtClean="0"/>
              <a:t>Guru bukan objek pembaharuan, tetapi turut bertanggung jawab dalam mengembangkan keterampilan pembelajaran</a:t>
            </a:r>
          </a:p>
          <a:p>
            <a:pPr eaLnBrk="1" hangingPunct="1"/>
            <a:r>
              <a:rPr lang="en-US" sz="2000" smtClean="0"/>
              <a:t>Penelitian pendidikan umumnya dilakukan pakar/peneliti sehingga permasalahan kurang dihayati oleh guru</a:t>
            </a:r>
          </a:p>
          <a:p>
            <a:pPr eaLnBrk="1" hangingPunct="1"/>
            <a:r>
              <a:rPr lang="en-US" sz="2000" smtClean="0"/>
              <a:t>Publikasi hasil penelitian kepada praktisi memakan waktu yang sangat panjang</a:t>
            </a:r>
          </a:p>
        </p:txBody>
      </p:sp>
      <p:pic>
        <p:nvPicPr>
          <p:cNvPr id="6147" name="Picture 5" descr="PE01561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1950" y="2787198"/>
            <a:ext cx="4133850" cy="2744103"/>
          </a:xfrm>
        </p:spPr>
      </p:pic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BBA53B1-D038-45B8-AF88-C53F8AED4885}" type="slidenum">
              <a:rPr lang="en-US" smtClean="0">
                <a:solidFill>
                  <a:schemeClr val="tx2"/>
                </a:solidFill>
              </a:rPr>
              <a:pPr eaLnBrk="1" hangingPunct="1"/>
              <a:t>4</a:t>
            </a:fld>
            <a:endParaRPr lang="en-US" sz="1400" smtClean="0">
              <a:solidFill>
                <a:schemeClr val="tx2"/>
              </a:solidFill>
            </a:endParaRPr>
          </a:p>
        </p:txBody>
      </p:sp>
      <p:sp>
        <p:nvSpPr>
          <p:cNvPr id="36872" name="WordArt 8"/>
          <p:cNvSpPr>
            <a:spLocks noChangeArrowheads="1" noChangeShapeType="1" noTextEdit="1"/>
          </p:cNvSpPr>
          <p:nvPr/>
        </p:nvSpPr>
        <p:spPr bwMode="auto">
          <a:xfrm>
            <a:off x="1981200" y="1143000"/>
            <a:ext cx="5118100" cy="495300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id-ID" sz="2800" kern="10">
                <a:ln w="12700">
                  <a:solidFill>
                    <a:srgbClr val="B2B2B2"/>
                  </a:solidFill>
                  <a:miter lim="800000"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/>
                  </a:outerShdw>
                </a:effectLst>
                <a:latin typeface="Arial Black"/>
              </a:rPr>
              <a:t>Mengapa PTK ?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 build="p" autoUpdateAnimBg="0"/>
      <p:bldP spid="3687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5700" y="914400"/>
            <a:ext cx="8351838" cy="609600"/>
          </a:xfrm>
        </p:spPr>
        <p:txBody>
          <a:bodyPr/>
          <a:lstStyle/>
          <a:p>
            <a:pPr algn="ctr" eaLnBrk="1" hangingPunct="1"/>
            <a:r>
              <a:rPr lang="en-US" sz="3200" b="1" smtClean="0">
                <a:latin typeface="Trebuchet MS" pitchFamily="34" charset="0"/>
              </a:rPr>
              <a:t>GURU SEBAGAI PENDIDIK PROFESIONAL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95300" y="1676400"/>
            <a:ext cx="8915400" cy="47244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en-US" sz="2400" dirty="0" smtClean="0">
                <a:latin typeface="Trebuchet MS" pitchFamily="34" charset="0"/>
              </a:rPr>
              <a:t>GURU YANG </a:t>
            </a:r>
            <a:r>
              <a:rPr lang="en-US" sz="2400" b="1" dirty="0" smtClean="0">
                <a:latin typeface="Trebuchet MS" pitchFamily="34" charset="0"/>
              </a:rPr>
              <a:t>PROFESIONAL</a:t>
            </a:r>
            <a:r>
              <a:rPr lang="en-US" sz="2400" dirty="0" smtClean="0">
                <a:latin typeface="Trebuchet MS" pitchFamily="34" charset="0"/>
              </a:rPr>
              <a:t> MEMILIKI KEMAMPUAN: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dirty="0" smtClean="0">
                <a:latin typeface="Trebuchet MS" pitchFamily="34" charset="0"/>
              </a:rPr>
              <a:t>MERENCANAKAN PROSES BELAJAR MENGAJAR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dirty="0" smtClean="0">
                <a:latin typeface="Trebuchet MS" pitchFamily="34" charset="0"/>
              </a:rPr>
              <a:t>MELAKSANAKAN DAN MEMIMPIN KBM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dirty="0" smtClean="0">
                <a:latin typeface="Trebuchet MS" pitchFamily="34" charset="0"/>
              </a:rPr>
              <a:t>MENILAI KEMAJUAN KBM, DAN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dirty="0" smtClean="0">
                <a:latin typeface="Trebuchet MS" pitchFamily="34" charset="0"/>
              </a:rPr>
              <a:t>MENAFSIRKAN SERTA MEMANFAATKAN HASIL PENILAIAN KEMAJUAN KBM</a:t>
            </a:r>
          </a:p>
          <a:p>
            <a:pPr marL="609600" indent="-609600" eaLnBrk="1" hangingPunct="1">
              <a:buFontTx/>
              <a:buNone/>
            </a:pPr>
            <a:r>
              <a:rPr lang="en-US" sz="2400" dirty="0" smtClean="0">
                <a:latin typeface="Trebuchet MS" pitchFamily="34" charset="0"/>
              </a:rPr>
              <a:t>GURU PROFESIONAL SELALU MELAKUKAN </a:t>
            </a:r>
            <a:r>
              <a:rPr lang="en-US" sz="2400" b="1" dirty="0" smtClean="0">
                <a:solidFill>
                  <a:schemeClr val="accent2"/>
                </a:solidFill>
                <a:latin typeface="Trebuchet MS" pitchFamily="34" charset="0"/>
              </a:rPr>
              <a:t>REFLEKSI</a:t>
            </a:r>
            <a:r>
              <a:rPr lang="en-US" sz="2400" b="1" dirty="0" smtClean="0">
                <a:solidFill>
                  <a:schemeClr val="bg2"/>
                </a:solidFill>
                <a:latin typeface="Trebuchet MS" pitchFamily="34" charset="0"/>
              </a:rPr>
              <a:t> </a:t>
            </a:r>
            <a:r>
              <a:rPr lang="en-US" sz="2400" dirty="0" smtClean="0">
                <a:latin typeface="Trebuchet MS" pitchFamily="34" charset="0"/>
              </a:rPr>
              <a:t>TERHADAP PRAKTEK PEMBELAJARAN YANG TELAH DILAKUKANNYA</a:t>
            </a:r>
          </a:p>
          <a:p>
            <a:pPr marL="609600" indent="-609600" eaLnBrk="1" hangingPunct="1">
              <a:buFontTx/>
              <a:buNone/>
            </a:pPr>
            <a:r>
              <a:rPr lang="en-US" sz="2400" dirty="0" smtClean="0">
                <a:latin typeface="Trebuchet MS" pitchFamily="34" charset="0"/>
              </a:rPr>
              <a:t>KOMPETENSI PENGEMBANGAN PROFESI: MELAKUKAN </a:t>
            </a:r>
            <a:r>
              <a:rPr lang="en-US" sz="2400" b="1" dirty="0" smtClean="0">
                <a:solidFill>
                  <a:schemeClr val="accent2"/>
                </a:solidFill>
                <a:latin typeface="Trebuchet MS" pitchFamily="34" charset="0"/>
              </a:rPr>
              <a:t>PENELITIAN SEDERHANA</a:t>
            </a:r>
            <a:r>
              <a:rPr lang="en-US" sz="2400" dirty="0" smtClean="0">
                <a:latin typeface="Trebuchet MS" pitchFamily="34" charset="0"/>
              </a:rPr>
              <a:t> DALAM RANGKA </a:t>
            </a:r>
            <a:r>
              <a:rPr lang="en-US" sz="2400" b="1" dirty="0" smtClean="0">
                <a:solidFill>
                  <a:schemeClr val="accent2"/>
                </a:solidFill>
                <a:latin typeface="Trebuchet MS" pitchFamily="34" charset="0"/>
              </a:rPr>
              <a:t>MENINGKATKAN KUALITAS PEMBELAJARAN</a:t>
            </a:r>
            <a:r>
              <a:rPr lang="en-US" sz="2400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C2B378D-3243-4B98-8884-85BE977F60D1}" type="slidenum">
              <a:rPr lang="en-US" smtClean="0">
                <a:solidFill>
                  <a:schemeClr val="tx2"/>
                </a:solidFill>
              </a:rPr>
              <a:pPr eaLnBrk="1" hangingPunct="1"/>
              <a:t>5</a:t>
            </a:fld>
            <a:endParaRPr lang="en-US" sz="1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5700" y="838200"/>
            <a:ext cx="8420100" cy="1022350"/>
          </a:xfrm>
        </p:spPr>
        <p:txBody>
          <a:bodyPr/>
          <a:lstStyle/>
          <a:p>
            <a:pPr algn="ctr" eaLnBrk="1" hangingPunct="1"/>
            <a:r>
              <a:rPr lang="en-US" sz="2800" b="1" smtClean="0">
                <a:latin typeface="Trebuchet MS" pitchFamily="34" charset="0"/>
              </a:rPr>
              <a:t>KONSEP DASAR</a:t>
            </a:r>
            <a:br>
              <a:rPr lang="en-US" sz="2800" b="1" smtClean="0">
                <a:latin typeface="Trebuchet MS" pitchFamily="34" charset="0"/>
              </a:rPr>
            </a:br>
            <a:r>
              <a:rPr lang="en-US" sz="2800" b="1" smtClean="0">
                <a:latin typeface="Trebuchet MS" pitchFamily="34" charset="0"/>
              </a:rPr>
              <a:t>PENELITIAN TINDAKAN KELAS (PTK)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362200"/>
            <a:ext cx="8667750" cy="4144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Trebuchet MS" pitchFamily="34" charset="0"/>
              </a:rPr>
              <a:t>PENGERTIAN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800" dirty="0" smtClean="0">
                <a:solidFill>
                  <a:srgbClr val="00B050"/>
                </a:solidFill>
                <a:latin typeface="Trebuchet MS" pitchFamily="34" charset="0"/>
              </a:rPr>
              <a:t>	</a:t>
            </a:r>
            <a:r>
              <a:rPr lang="en-US" sz="2400" dirty="0" smtClean="0">
                <a:solidFill>
                  <a:srgbClr val="00B050"/>
                </a:solidFill>
                <a:latin typeface="Trebuchet MS" pitchFamily="34" charset="0"/>
              </a:rPr>
              <a:t>SUATU BENTUK PENELITIAN YANG BERSIFAT REFLEKTIF DENGAN MELAKUKAN TINDAKAN TERTENTU AGAR DAPAT MEMPERBAIKI/MENINGKATKAN PRAKTEK PEMBELAJARAN DI KELAS SECARA LEBIH PROFESIONAL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00B050"/>
                </a:solidFill>
                <a:latin typeface="Trebuchet MS" pitchFamily="34" charset="0"/>
              </a:rPr>
              <a:t>TUJUAN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400" dirty="0" smtClean="0">
                <a:solidFill>
                  <a:srgbClr val="00B050"/>
                </a:solidFill>
                <a:latin typeface="Trebuchet MS" pitchFamily="34" charset="0"/>
              </a:rPr>
              <a:t>	PERBAIKAN DAN PENINGKATAN LAYANAN PROFESIONAL GURU DALAM MENANGANI PROSES PEMBELAJARAN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67BF6DC-68CA-47F6-B33E-38579F9C5504}" type="slidenum">
              <a:rPr lang="en-US" smtClean="0">
                <a:solidFill>
                  <a:schemeClr val="tx2"/>
                </a:solidFill>
              </a:rPr>
              <a:pPr eaLnBrk="1" hangingPunct="1"/>
              <a:t>6</a:t>
            </a:fld>
            <a:endParaRPr lang="en-US" sz="1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04800"/>
            <a:ext cx="7443788" cy="8382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rebuchet MS" pitchFamily="34" charset="0"/>
              </a:rPr>
              <a:t>Lanjutan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2209800"/>
            <a:ext cx="6438900" cy="3886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latin typeface="Trebuchet MS" pitchFamily="34" charset="0"/>
              </a:rPr>
              <a:t>MANFAAT</a:t>
            </a:r>
          </a:p>
          <a:p>
            <a:pPr eaLnBrk="1" hangingPunct="1"/>
            <a:r>
              <a:rPr lang="en-US" sz="2400" b="1" dirty="0" smtClean="0">
                <a:latin typeface="Trebuchet MS" pitchFamily="34" charset="0"/>
              </a:rPr>
              <a:t>INOVASI PEMBELAJARAN</a:t>
            </a:r>
            <a:r>
              <a:rPr lang="en-US" sz="2400" dirty="0" smtClean="0">
                <a:latin typeface="Trebuchet MS" pitchFamily="34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dirty="0" smtClean="0">
                <a:latin typeface="Trebuchet MS" pitchFamily="34" charset="0"/>
              </a:rPr>
              <a:t>	MANDIRI, PERCAYA DIRI DAN BERANI MENCOBAKAN HAL BARU YANG DIDUGA DAPAT MEMBAWA PERBAIKAN</a:t>
            </a:r>
          </a:p>
          <a:p>
            <a:pPr eaLnBrk="1" hangingPunct="1"/>
            <a:r>
              <a:rPr lang="en-US" sz="2400" b="1" dirty="0" smtClean="0">
                <a:latin typeface="Trebuchet MS" pitchFamily="34" charset="0"/>
              </a:rPr>
              <a:t>PENGEMBANGAN KURIKULUM</a:t>
            </a:r>
          </a:p>
          <a:p>
            <a:pPr eaLnBrk="1" hangingPunct="1"/>
            <a:r>
              <a:rPr lang="en-US" sz="2400" b="1" dirty="0" smtClean="0">
                <a:latin typeface="Trebuchet MS" pitchFamily="34" charset="0"/>
              </a:rPr>
              <a:t>PENINGKATAN PROFESIONALISME GURU</a:t>
            </a:r>
          </a:p>
        </p:txBody>
      </p:sp>
      <p:pic>
        <p:nvPicPr>
          <p:cNvPr id="9220" name="Picture 5" descr="btsch07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69100" y="990600"/>
            <a:ext cx="2041525" cy="2895600"/>
          </a:xfrm>
        </p:spPr>
      </p:pic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E6431E-36F6-4050-9CCD-3F940458974E}" type="slidenum">
              <a:rPr lang="en-US" smtClean="0">
                <a:solidFill>
                  <a:schemeClr val="tx2"/>
                </a:solidFill>
              </a:rPr>
              <a:pPr eaLnBrk="1" hangingPunct="1"/>
              <a:t>7</a:t>
            </a:fld>
            <a:endParaRPr lang="en-US" sz="1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42950" y="533400"/>
            <a:ext cx="8502650" cy="838200"/>
          </a:xfrm>
        </p:spPr>
        <p:txBody>
          <a:bodyPr/>
          <a:lstStyle/>
          <a:p>
            <a:pPr eaLnBrk="1" hangingPunct="1"/>
            <a:r>
              <a:rPr lang="en-US" sz="2400" b="1" smtClean="0">
                <a:latin typeface="Trebuchet MS" pitchFamily="34" charset="0"/>
              </a:rPr>
              <a:t>PERBANDINGAN PTK DENGAN PENELITIAN FORMAL</a:t>
            </a:r>
          </a:p>
        </p:txBody>
      </p:sp>
      <p:sp>
        <p:nvSpPr>
          <p:cNvPr id="10244" name="Slide Number Placeholder 12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A551309-A4FA-4E44-930B-BD2372807478}" type="slidenum">
              <a:rPr lang="en-US" smtClean="0">
                <a:solidFill>
                  <a:schemeClr val="tx2"/>
                </a:solidFill>
              </a:rPr>
              <a:pPr eaLnBrk="1" hangingPunct="1"/>
              <a:t>8</a:t>
            </a:fld>
            <a:endParaRPr lang="en-US" sz="1400" smtClean="0">
              <a:solidFill>
                <a:schemeClr val="tx2"/>
              </a:solidFill>
            </a:endParaRPr>
          </a:p>
        </p:txBody>
      </p:sp>
      <p:grpSp>
        <p:nvGrpSpPr>
          <p:cNvPr id="10243" name="Group 242"/>
          <p:cNvGrpSpPr>
            <a:grpSpLocks/>
          </p:cNvGrpSpPr>
          <p:nvPr/>
        </p:nvGrpSpPr>
        <p:grpSpPr bwMode="auto">
          <a:xfrm>
            <a:off x="247650" y="1524000"/>
            <a:ext cx="9163050" cy="4800600"/>
            <a:chOff x="-3" y="-3"/>
            <a:chExt cx="4768" cy="4497"/>
          </a:xfrm>
        </p:grpSpPr>
        <p:grpSp>
          <p:nvGrpSpPr>
            <p:cNvPr id="10245" name="Group 240"/>
            <p:cNvGrpSpPr>
              <a:grpSpLocks/>
            </p:cNvGrpSpPr>
            <p:nvPr/>
          </p:nvGrpSpPr>
          <p:grpSpPr bwMode="auto">
            <a:xfrm>
              <a:off x="0" y="0"/>
              <a:ext cx="4762" cy="4491"/>
              <a:chOff x="0" y="0"/>
              <a:chExt cx="4762" cy="4491"/>
            </a:xfrm>
          </p:grpSpPr>
          <p:grpSp>
            <p:nvGrpSpPr>
              <p:cNvPr id="10247" name="Group 163"/>
              <p:cNvGrpSpPr>
                <a:grpSpLocks/>
              </p:cNvGrpSpPr>
              <p:nvPr/>
            </p:nvGrpSpPr>
            <p:grpSpPr bwMode="auto">
              <a:xfrm>
                <a:off x="0" y="0"/>
                <a:ext cx="332" cy="365"/>
                <a:chOff x="0" y="0"/>
                <a:chExt cx="332" cy="365"/>
              </a:xfrm>
            </p:grpSpPr>
            <p:sp>
              <p:nvSpPr>
                <p:cNvPr id="10359" name="Rectangle 16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332" cy="365"/>
                </a:xfrm>
                <a:prstGeom prst="rect">
                  <a:avLst/>
                </a:prstGeom>
                <a:solidFill>
                  <a:srgbClr val="99CC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grpSp>
              <p:nvGrpSpPr>
                <p:cNvPr id="10360" name="Group 16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332" cy="365"/>
                  <a:chOff x="0" y="0"/>
                  <a:chExt cx="332" cy="365"/>
                </a:xfrm>
              </p:grpSpPr>
              <p:sp>
                <p:nvSpPr>
                  <p:cNvPr id="10361" name="Rectangle 124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0"/>
                    <a:ext cx="246" cy="365"/>
                  </a:xfrm>
                  <a:prstGeom prst="rect">
                    <a:avLst/>
                  </a:prstGeom>
                  <a:solidFill>
                    <a:srgbClr val="99CC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algn="ctr"/>
                    <a:r>
                      <a:rPr lang="en-US" sz="1400" b="1">
                        <a:latin typeface="Aharoni" pitchFamily="2" charset="-79"/>
                        <a:cs typeface="Aharoni" pitchFamily="2" charset="-79"/>
                      </a:rPr>
                      <a:t>No</a:t>
                    </a:r>
                    <a:endParaRPr lang="en-US" sz="1400">
                      <a:latin typeface="Aharoni" pitchFamily="2" charset="-79"/>
                      <a:cs typeface="Aharoni" pitchFamily="2" charset="-79"/>
                    </a:endParaRPr>
                  </a:p>
                  <a:p>
                    <a:pPr algn="ctr" eaLnBrk="0" hangingPunct="0"/>
                    <a:endParaRPr lang="en-US" sz="1400">
                      <a:latin typeface="Aharoni" pitchFamily="2" charset="-79"/>
                      <a:cs typeface="Aharoni" pitchFamily="2" charset="-79"/>
                    </a:endParaRPr>
                  </a:p>
                </p:txBody>
              </p:sp>
              <p:sp>
                <p:nvSpPr>
                  <p:cNvPr id="10362" name="Rectangle 160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332" cy="365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 sz="1400">
                      <a:latin typeface="Aharoni" pitchFamily="2" charset="-79"/>
                      <a:cs typeface="Aharoni" pitchFamily="2" charset="-79"/>
                    </a:endParaRPr>
                  </a:p>
                </p:txBody>
              </p:sp>
            </p:grpSp>
          </p:grpSp>
          <p:grpSp>
            <p:nvGrpSpPr>
              <p:cNvPr id="10248" name="Group 167"/>
              <p:cNvGrpSpPr>
                <a:grpSpLocks/>
              </p:cNvGrpSpPr>
              <p:nvPr/>
            </p:nvGrpSpPr>
            <p:grpSpPr bwMode="auto">
              <a:xfrm>
                <a:off x="332" y="0"/>
                <a:ext cx="1145" cy="365"/>
                <a:chOff x="332" y="0"/>
                <a:chExt cx="1145" cy="365"/>
              </a:xfrm>
            </p:grpSpPr>
            <p:sp>
              <p:nvSpPr>
                <p:cNvPr id="10355" name="Rectangle 166"/>
                <p:cNvSpPr>
                  <a:spLocks noChangeArrowheads="1"/>
                </p:cNvSpPr>
                <p:nvPr/>
              </p:nvSpPr>
              <p:spPr bwMode="auto">
                <a:xfrm>
                  <a:off x="332" y="0"/>
                  <a:ext cx="1145" cy="365"/>
                </a:xfrm>
                <a:prstGeom prst="rect">
                  <a:avLst/>
                </a:prstGeom>
                <a:solidFill>
                  <a:srgbClr val="99CC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grpSp>
              <p:nvGrpSpPr>
                <p:cNvPr id="10356" name="Group 165"/>
                <p:cNvGrpSpPr>
                  <a:grpSpLocks/>
                </p:cNvGrpSpPr>
                <p:nvPr/>
              </p:nvGrpSpPr>
              <p:grpSpPr bwMode="auto">
                <a:xfrm>
                  <a:off x="332" y="0"/>
                  <a:ext cx="1145" cy="365"/>
                  <a:chOff x="332" y="0"/>
                  <a:chExt cx="1145" cy="365"/>
                </a:xfrm>
              </p:grpSpPr>
              <p:sp>
                <p:nvSpPr>
                  <p:cNvPr id="10357" name="Rectangle 125"/>
                  <p:cNvSpPr>
                    <a:spLocks noChangeArrowheads="1"/>
                  </p:cNvSpPr>
                  <p:nvPr/>
                </p:nvSpPr>
                <p:spPr bwMode="auto">
                  <a:xfrm>
                    <a:off x="375" y="0"/>
                    <a:ext cx="1059" cy="365"/>
                  </a:xfrm>
                  <a:prstGeom prst="rect">
                    <a:avLst/>
                  </a:prstGeom>
                  <a:solidFill>
                    <a:srgbClr val="99CC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algn="ctr"/>
                    <a:r>
                      <a:rPr lang="en-US" sz="1400" b="1">
                        <a:latin typeface="Aharoni" pitchFamily="2" charset="-79"/>
                        <a:cs typeface="Aharoni" pitchFamily="2" charset="-79"/>
                      </a:rPr>
                      <a:t>Dimensi</a:t>
                    </a:r>
                    <a:endParaRPr lang="en-US" sz="1400">
                      <a:latin typeface="Aharoni" pitchFamily="2" charset="-79"/>
                      <a:cs typeface="Aharoni" pitchFamily="2" charset="-79"/>
                    </a:endParaRPr>
                  </a:p>
                  <a:p>
                    <a:pPr algn="ctr" eaLnBrk="0" hangingPunct="0"/>
                    <a:endParaRPr lang="en-US" sz="1400">
                      <a:latin typeface="Aharoni" pitchFamily="2" charset="-79"/>
                      <a:cs typeface="Aharoni" pitchFamily="2" charset="-79"/>
                    </a:endParaRPr>
                  </a:p>
                </p:txBody>
              </p:sp>
              <p:sp>
                <p:nvSpPr>
                  <p:cNvPr id="10358" name="Rectangle 164"/>
                  <p:cNvSpPr>
                    <a:spLocks noChangeArrowheads="1"/>
                  </p:cNvSpPr>
                  <p:nvPr/>
                </p:nvSpPr>
                <p:spPr bwMode="auto">
                  <a:xfrm>
                    <a:off x="332" y="0"/>
                    <a:ext cx="1145" cy="365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 sz="1400">
                      <a:latin typeface="Aharoni" pitchFamily="2" charset="-79"/>
                      <a:cs typeface="Aharoni" pitchFamily="2" charset="-79"/>
                    </a:endParaRPr>
                  </a:p>
                </p:txBody>
              </p:sp>
            </p:grpSp>
          </p:grpSp>
          <p:grpSp>
            <p:nvGrpSpPr>
              <p:cNvPr id="10249" name="Group 171"/>
              <p:cNvGrpSpPr>
                <a:grpSpLocks/>
              </p:cNvGrpSpPr>
              <p:nvPr/>
            </p:nvGrpSpPr>
            <p:grpSpPr bwMode="auto">
              <a:xfrm>
                <a:off x="1477" y="0"/>
                <a:ext cx="1554" cy="365"/>
                <a:chOff x="1477" y="0"/>
                <a:chExt cx="1554" cy="365"/>
              </a:xfrm>
            </p:grpSpPr>
            <p:sp>
              <p:nvSpPr>
                <p:cNvPr id="10351" name="Rectangle 170"/>
                <p:cNvSpPr>
                  <a:spLocks noChangeArrowheads="1"/>
                </p:cNvSpPr>
                <p:nvPr/>
              </p:nvSpPr>
              <p:spPr bwMode="auto">
                <a:xfrm>
                  <a:off x="1477" y="0"/>
                  <a:ext cx="1554" cy="365"/>
                </a:xfrm>
                <a:prstGeom prst="rect">
                  <a:avLst/>
                </a:prstGeom>
                <a:solidFill>
                  <a:srgbClr val="99CC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grpSp>
              <p:nvGrpSpPr>
                <p:cNvPr id="10352" name="Group 169"/>
                <p:cNvGrpSpPr>
                  <a:grpSpLocks/>
                </p:cNvGrpSpPr>
                <p:nvPr/>
              </p:nvGrpSpPr>
              <p:grpSpPr bwMode="auto">
                <a:xfrm>
                  <a:off x="1477" y="0"/>
                  <a:ext cx="1554" cy="365"/>
                  <a:chOff x="1477" y="0"/>
                  <a:chExt cx="1554" cy="365"/>
                </a:xfrm>
              </p:grpSpPr>
              <p:sp>
                <p:nvSpPr>
                  <p:cNvPr id="10353" name="Rectangle 126"/>
                  <p:cNvSpPr>
                    <a:spLocks noChangeArrowheads="1"/>
                  </p:cNvSpPr>
                  <p:nvPr/>
                </p:nvSpPr>
                <p:spPr bwMode="auto">
                  <a:xfrm>
                    <a:off x="1520" y="0"/>
                    <a:ext cx="1468" cy="365"/>
                  </a:xfrm>
                  <a:prstGeom prst="rect">
                    <a:avLst/>
                  </a:prstGeom>
                  <a:solidFill>
                    <a:srgbClr val="99CC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algn="ctr"/>
                    <a:r>
                      <a:rPr lang="en-US" sz="1400" b="1">
                        <a:latin typeface="Aharoni" pitchFamily="2" charset="-79"/>
                        <a:cs typeface="Aharoni" pitchFamily="2" charset="-79"/>
                      </a:rPr>
                      <a:t>PTK</a:t>
                    </a:r>
                    <a:endParaRPr lang="en-US" sz="1400">
                      <a:latin typeface="Aharoni" pitchFamily="2" charset="-79"/>
                      <a:cs typeface="Aharoni" pitchFamily="2" charset="-79"/>
                    </a:endParaRPr>
                  </a:p>
                  <a:p>
                    <a:pPr algn="ctr" eaLnBrk="0" hangingPunct="0"/>
                    <a:endParaRPr lang="en-US" sz="1400">
                      <a:latin typeface="Aharoni" pitchFamily="2" charset="-79"/>
                      <a:cs typeface="Aharoni" pitchFamily="2" charset="-79"/>
                    </a:endParaRPr>
                  </a:p>
                </p:txBody>
              </p:sp>
              <p:sp>
                <p:nvSpPr>
                  <p:cNvPr id="10354" name="Rectangle 168"/>
                  <p:cNvSpPr>
                    <a:spLocks noChangeArrowheads="1"/>
                  </p:cNvSpPr>
                  <p:nvPr/>
                </p:nvSpPr>
                <p:spPr bwMode="auto">
                  <a:xfrm>
                    <a:off x="1477" y="0"/>
                    <a:ext cx="1554" cy="365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 sz="1400">
                      <a:latin typeface="Aharoni" pitchFamily="2" charset="-79"/>
                      <a:cs typeface="Aharoni" pitchFamily="2" charset="-79"/>
                    </a:endParaRPr>
                  </a:p>
                </p:txBody>
              </p:sp>
            </p:grpSp>
          </p:grpSp>
          <p:grpSp>
            <p:nvGrpSpPr>
              <p:cNvPr id="10250" name="Group 175"/>
              <p:cNvGrpSpPr>
                <a:grpSpLocks/>
              </p:cNvGrpSpPr>
              <p:nvPr/>
            </p:nvGrpSpPr>
            <p:grpSpPr bwMode="auto">
              <a:xfrm>
                <a:off x="3031" y="0"/>
                <a:ext cx="1731" cy="365"/>
                <a:chOff x="3031" y="0"/>
                <a:chExt cx="1731" cy="365"/>
              </a:xfrm>
            </p:grpSpPr>
            <p:sp>
              <p:nvSpPr>
                <p:cNvPr id="10347" name="Rectangle 174"/>
                <p:cNvSpPr>
                  <a:spLocks noChangeArrowheads="1"/>
                </p:cNvSpPr>
                <p:nvPr/>
              </p:nvSpPr>
              <p:spPr bwMode="auto">
                <a:xfrm>
                  <a:off x="3031" y="0"/>
                  <a:ext cx="1731" cy="365"/>
                </a:xfrm>
                <a:prstGeom prst="rect">
                  <a:avLst/>
                </a:prstGeom>
                <a:solidFill>
                  <a:srgbClr val="99CC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grpSp>
              <p:nvGrpSpPr>
                <p:cNvPr id="10348" name="Group 173"/>
                <p:cNvGrpSpPr>
                  <a:grpSpLocks/>
                </p:cNvGrpSpPr>
                <p:nvPr/>
              </p:nvGrpSpPr>
              <p:grpSpPr bwMode="auto">
                <a:xfrm>
                  <a:off x="3031" y="0"/>
                  <a:ext cx="1731" cy="365"/>
                  <a:chOff x="3031" y="0"/>
                  <a:chExt cx="1731" cy="365"/>
                </a:xfrm>
              </p:grpSpPr>
              <p:sp>
                <p:nvSpPr>
                  <p:cNvPr id="10349" name="Rectangle 127"/>
                  <p:cNvSpPr>
                    <a:spLocks noChangeArrowheads="1"/>
                  </p:cNvSpPr>
                  <p:nvPr/>
                </p:nvSpPr>
                <p:spPr bwMode="auto">
                  <a:xfrm>
                    <a:off x="3074" y="0"/>
                    <a:ext cx="1645" cy="365"/>
                  </a:xfrm>
                  <a:prstGeom prst="rect">
                    <a:avLst/>
                  </a:prstGeom>
                  <a:solidFill>
                    <a:srgbClr val="99CC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pPr algn="ctr"/>
                    <a:r>
                      <a:rPr lang="en-US" sz="1400" b="1">
                        <a:latin typeface="Aharoni" pitchFamily="2" charset="-79"/>
                        <a:cs typeface="Aharoni" pitchFamily="2" charset="-79"/>
                      </a:rPr>
                      <a:t>Penelitian Formal</a:t>
                    </a:r>
                    <a:endParaRPr lang="en-US" sz="1400">
                      <a:latin typeface="Aharoni" pitchFamily="2" charset="-79"/>
                      <a:cs typeface="Aharoni" pitchFamily="2" charset="-79"/>
                    </a:endParaRPr>
                  </a:p>
                  <a:p>
                    <a:pPr algn="ctr" eaLnBrk="0" hangingPunct="0"/>
                    <a:endParaRPr lang="en-US" sz="1400">
                      <a:latin typeface="Aharoni" pitchFamily="2" charset="-79"/>
                      <a:cs typeface="Aharoni" pitchFamily="2" charset="-79"/>
                    </a:endParaRPr>
                  </a:p>
                </p:txBody>
              </p:sp>
              <p:sp>
                <p:nvSpPr>
                  <p:cNvPr id="10350" name="Rectangle 172"/>
                  <p:cNvSpPr>
                    <a:spLocks noChangeArrowheads="1"/>
                  </p:cNvSpPr>
                  <p:nvPr/>
                </p:nvSpPr>
                <p:spPr bwMode="auto">
                  <a:xfrm>
                    <a:off x="3031" y="0"/>
                    <a:ext cx="1731" cy="365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id-ID" sz="1400">
                      <a:latin typeface="Aharoni" pitchFamily="2" charset="-79"/>
                      <a:cs typeface="Aharoni" pitchFamily="2" charset="-79"/>
                    </a:endParaRPr>
                  </a:p>
                </p:txBody>
              </p:sp>
            </p:grpSp>
          </p:grpSp>
          <p:grpSp>
            <p:nvGrpSpPr>
              <p:cNvPr id="10251" name="Group 177"/>
              <p:cNvGrpSpPr>
                <a:grpSpLocks/>
              </p:cNvGrpSpPr>
              <p:nvPr/>
            </p:nvGrpSpPr>
            <p:grpSpPr bwMode="auto">
              <a:xfrm>
                <a:off x="0" y="365"/>
                <a:ext cx="332" cy="365"/>
                <a:chOff x="0" y="365"/>
                <a:chExt cx="332" cy="365"/>
              </a:xfrm>
            </p:grpSpPr>
            <p:sp>
              <p:nvSpPr>
                <p:cNvPr id="10345" name="Rectangle 128"/>
                <p:cNvSpPr>
                  <a:spLocks noChangeArrowheads="1"/>
                </p:cNvSpPr>
                <p:nvPr/>
              </p:nvSpPr>
              <p:spPr bwMode="auto">
                <a:xfrm>
                  <a:off x="43" y="365"/>
                  <a:ext cx="246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1.</a:t>
                  </a:r>
                </a:p>
                <a:p>
                  <a:pPr algn="ctr"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346" name="Rectangle 176"/>
                <p:cNvSpPr>
                  <a:spLocks noChangeArrowheads="1"/>
                </p:cNvSpPr>
                <p:nvPr/>
              </p:nvSpPr>
              <p:spPr bwMode="auto">
                <a:xfrm>
                  <a:off x="0" y="365"/>
                  <a:ext cx="332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52" name="Group 179"/>
              <p:cNvGrpSpPr>
                <a:grpSpLocks/>
              </p:cNvGrpSpPr>
              <p:nvPr/>
            </p:nvGrpSpPr>
            <p:grpSpPr bwMode="auto">
              <a:xfrm>
                <a:off x="332" y="365"/>
                <a:ext cx="1145" cy="365"/>
                <a:chOff x="332" y="365"/>
                <a:chExt cx="1145" cy="365"/>
              </a:xfrm>
            </p:grpSpPr>
            <p:sp>
              <p:nvSpPr>
                <p:cNvPr id="10343" name="Rectangle 129"/>
                <p:cNvSpPr>
                  <a:spLocks noChangeArrowheads="1"/>
                </p:cNvSpPr>
                <p:nvPr/>
              </p:nvSpPr>
              <p:spPr bwMode="auto">
                <a:xfrm>
                  <a:off x="375" y="365"/>
                  <a:ext cx="10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495144" tIns="0" rIns="0" bIns="0"/>
                <a:lstStyle/>
                <a:p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Motivasi</a:t>
                  </a:r>
                </a:p>
                <a:p>
                  <a:pPr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344" name="Rectangle 178"/>
                <p:cNvSpPr>
                  <a:spLocks noChangeArrowheads="1"/>
                </p:cNvSpPr>
                <p:nvPr/>
              </p:nvSpPr>
              <p:spPr bwMode="auto">
                <a:xfrm>
                  <a:off x="332" y="365"/>
                  <a:ext cx="1145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53" name="Group 181"/>
              <p:cNvGrpSpPr>
                <a:grpSpLocks/>
              </p:cNvGrpSpPr>
              <p:nvPr/>
            </p:nvGrpSpPr>
            <p:grpSpPr bwMode="auto">
              <a:xfrm>
                <a:off x="1477" y="365"/>
                <a:ext cx="1554" cy="365"/>
                <a:chOff x="1477" y="365"/>
                <a:chExt cx="1554" cy="365"/>
              </a:xfrm>
            </p:grpSpPr>
            <p:sp>
              <p:nvSpPr>
                <p:cNvPr id="10341" name="Rectangle 130"/>
                <p:cNvSpPr>
                  <a:spLocks noChangeArrowheads="1"/>
                </p:cNvSpPr>
                <p:nvPr/>
              </p:nvSpPr>
              <p:spPr bwMode="auto">
                <a:xfrm>
                  <a:off x="1520" y="365"/>
                  <a:ext cx="1468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Tindakan</a:t>
                  </a:r>
                </a:p>
                <a:p>
                  <a:pPr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342" name="Rectangle 180"/>
                <p:cNvSpPr>
                  <a:spLocks noChangeArrowheads="1"/>
                </p:cNvSpPr>
                <p:nvPr/>
              </p:nvSpPr>
              <p:spPr bwMode="auto">
                <a:xfrm>
                  <a:off x="1477" y="365"/>
                  <a:ext cx="1554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54" name="Group 183"/>
              <p:cNvGrpSpPr>
                <a:grpSpLocks/>
              </p:cNvGrpSpPr>
              <p:nvPr/>
            </p:nvGrpSpPr>
            <p:grpSpPr bwMode="auto">
              <a:xfrm>
                <a:off x="3031" y="365"/>
                <a:ext cx="1731" cy="365"/>
                <a:chOff x="3031" y="365"/>
                <a:chExt cx="1731" cy="365"/>
              </a:xfrm>
            </p:grpSpPr>
            <p:sp>
              <p:nvSpPr>
                <p:cNvPr id="10339" name="Rectangle 131"/>
                <p:cNvSpPr>
                  <a:spLocks noChangeArrowheads="1"/>
                </p:cNvSpPr>
                <p:nvPr/>
              </p:nvSpPr>
              <p:spPr bwMode="auto">
                <a:xfrm>
                  <a:off x="3074" y="365"/>
                  <a:ext cx="1645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Kebenaran (truth)</a:t>
                  </a:r>
                </a:p>
                <a:p>
                  <a:pPr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340" name="Rectangle 182"/>
                <p:cNvSpPr>
                  <a:spLocks noChangeArrowheads="1"/>
                </p:cNvSpPr>
                <p:nvPr/>
              </p:nvSpPr>
              <p:spPr bwMode="auto">
                <a:xfrm>
                  <a:off x="3031" y="365"/>
                  <a:ext cx="1731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55" name="Group 185"/>
              <p:cNvGrpSpPr>
                <a:grpSpLocks/>
              </p:cNvGrpSpPr>
              <p:nvPr/>
            </p:nvGrpSpPr>
            <p:grpSpPr bwMode="auto">
              <a:xfrm>
                <a:off x="0" y="730"/>
                <a:ext cx="332" cy="365"/>
                <a:chOff x="0" y="730"/>
                <a:chExt cx="332" cy="365"/>
              </a:xfrm>
            </p:grpSpPr>
            <p:sp>
              <p:nvSpPr>
                <p:cNvPr id="10337" name="Rectangle 132"/>
                <p:cNvSpPr>
                  <a:spLocks noChangeArrowheads="1"/>
                </p:cNvSpPr>
                <p:nvPr/>
              </p:nvSpPr>
              <p:spPr bwMode="auto">
                <a:xfrm>
                  <a:off x="43" y="730"/>
                  <a:ext cx="246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2.</a:t>
                  </a:r>
                </a:p>
                <a:p>
                  <a:pPr algn="ctr"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338" name="Rectangle 184"/>
                <p:cNvSpPr>
                  <a:spLocks noChangeArrowheads="1"/>
                </p:cNvSpPr>
                <p:nvPr/>
              </p:nvSpPr>
              <p:spPr bwMode="auto">
                <a:xfrm>
                  <a:off x="0" y="730"/>
                  <a:ext cx="332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56" name="Group 187"/>
              <p:cNvGrpSpPr>
                <a:grpSpLocks/>
              </p:cNvGrpSpPr>
              <p:nvPr/>
            </p:nvGrpSpPr>
            <p:grpSpPr bwMode="auto">
              <a:xfrm>
                <a:off x="332" y="730"/>
                <a:ext cx="1145" cy="365"/>
                <a:chOff x="332" y="730"/>
                <a:chExt cx="1145" cy="365"/>
              </a:xfrm>
            </p:grpSpPr>
            <p:sp>
              <p:nvSpPr>
                <p:cNvPr id="10335" name="Rectangle 133"/>
                <p:cNvSpPr>
                  <a:spLocks noChangeArrowheads="1"/>
                </p:cNvSpPr>
                <p:nvPr/>
              </p:nvSpPr>
              <p:spPr bwMode="auto">
                <a:xfrm>
                  <a:off x="375" y="730"/>
                  <a:ext cx="10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Sumber masalah</a:t>
                  </a:r>
                </a:p>
                <a:p>
                  <a:pPr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336" name="Rectangle 186"/>
                <p:cNvSpPr>
                  <a:spLocks noChangeArrowheads="1"/>
                </p:cNvSpPr>
                <p:nvPr/>
              </p:nvSpPr>
              <p:spPr bwMode="auto">
                <a:xfrm>
                  <a:off x="332" y="730"/>
                  <a:ext cx="1145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57" name="Group 189"/>
              <p:cNvGrpSpPr>
                <a:grpSpLocks/>
              </p:cNvGrpSpPr>
              <p:nvPr/>
            </p:nvGrpSpPr>
            <p:grpSpPr bwMode="auto">
              <a:xfrm>
                <a:off x="1477" y="730"/>
                <a:ext cx="1554" cy="365"/>
                <a:chOff x="1477" y="730"/>
                <a:chExt cx="1554" cy="365"/>
              </a:xfrm>
            </p:grpSpPr>
            <p:sp>
              <p:nvSpPr>
                <p:cNvPr id="10333" name="Rectangle 134"/>
                <p:cNvSpPr>
                  <a:spLocks noChangeArrowheads="1"/>
                </p:cNvSpPr>
                <p:nvPr/>
              </p:nvSpPr>
              <p:spPr bwMode="auto">
                <a:xfrm>
                  <a:off x="1520" y="730"/>
                  <a:ext cx="1468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Diagnosis</a:t>
                  </a:r>
                </a:p>
                <a:p>
                  <a:pPr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334" name="Rectangle 188"/>
                <p:cNvSpPr>
                  <a:spLocks noChangeArrowheads="1"/>
                </p:cNvSpPr>
                <p:nvPr/>
              </p:nvSpPr>
              <p:spPr bwMode="auto">
                <a:xfrm>
                  <a:off x="1477" y="730"/>
                  <a:ext cx="1554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58" name="Group 191"/>
              <p:cNvGrpSpPr>
                <a:grpSpLocks/>
              </p:cNvGrpSpPr>
              <p:nvPr/>
            </p:nvGrpSpPr>
            <p:grpSpPr bwMode="auto">
              <a:xfrm>
                <a:off x="3031" y="730"/>
                <a:ext cx="1731" cy="365"/>
                <a:chOff x="3031" y="730"/>
                <a:chExt cx="1731" cy="365"/>
              </a:xfrm>
            </p:grpSpPr>
            <p:sp>
              <p:nvSpPr>
                <p:cNvPr id="10331" name="Rectangle 135"/>
                <p:cNvSpPr>
                  <a:spLocks noChangeArrowheads="1"/>
                </p:cNvSpPr>
                <p:nvPr/>
              </p:nvSpPr>
              <p:spPr bwMode="auto">
                <a:xfrm>
                  <a:off x="3074" y="730"/>
                  <a:ext cx="1645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Induktif – Deduktif</a:t>
                  </a:r>
                </a:p>
                <a:p>
                  <a:pPr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332" name="Rectangle 190"/>
                <p:cNvSpPr>
                  <a:spLocks noChangeArrowheads="1"/>
                </p:cNvSpPr>
                <p:nvPr/>
              </p:nvSpPr>
              <p:spPr bwMode="auto">
                <a:xfrm>
                  <a:off x="3031" y="730"/>
                  <a:ext cx="1731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59" name="Group 193"/>
              <p:cNvGrpSpPr>
                <a:grpSpLocks/>
              </p:cNvGrpSpPr>
              <p:nvPr/>
            </p:nvGrpSpPr>
            <p:grpSpPr bwMode="auto">
              <a:xfrm>
                <a:off x="0" y="1095"/>
                <a:ext cx="332" cy="633"/>
                <a:chOff x="0" y="1095"/>
                <a:chExt cx="332" cy="633"/>
              </a:xfrm>
            </p:grpSpPr>
            <p:sp>
              <p:nvSpPr>
                <p:cNvPr id="10329" name="Rectangle 136"/>
                <p:cNvSpPr>
                  <a:spLocks noChangeArrowheads="1"/>
                </p:cNvSpPr>
                <p:nvPr/>
              </p:nvSpPr>
              <p:spPr bwMode="auto">
                <a:xfrm>
                  <a:off x="43" y="1095"/>
                  <a:ext cx="246" cy="6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3.</a:t>
                  </a:r>
                </a:p>
                <a:p>
                  <a:pPr algn="ctr"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330" name="Rectangle 192"/>
                <p:cNvSpPr>
                  <a:spLocks noChangeArrowheads="1"/>
                </p:cNvSpPr>
                <p:nvPr/>
              </p:nvSpPr>
              <p:spPr bwMode="auto">
                <a:xfrm>
                  <a:off x="0" y="1095"/>
                  <a:ext cx="33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60" name="Group 195"/>
              <p:cNvGrpSpPr>
                <a:grpSpLocks/>
              </p:cNvGrpSpPr>
              <p:nvPr/>
            </p:nvGrpSpPr>
            <p:grpSpPr bwMode="auto">
              <a:xfrm>
                <a:off x="332" y="1095"/>
                <a:ext cx="1145" cy="633"/>
                <a:chOff x="332" y="1095"/>
                <a:chExt cx="1145" cy="633"/>
              </a:xfrm>
            </p:grpSpPr>
            <p:sp>
              <p:nvSpPr>
                <p:cNvPr id="10327" name="Rectangle 137"/>
                <p:cNvSpPr>
                  <a:spLocks noChangeArrowheads="1"/>
                </p:cNvSpPr>
                <p:nvPr/>
              </p:nvSpPr>
              <p:spPr bwMode="auto">
                <a:xfrm>
                  <a:off x="375" y="1095"/>
                  <a:ext cx="1059" cy="6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0" tIns="0" rIns="0" bIns="0"/>
                <a:lstStyle/>
                <a:p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  Tujuan</a:t>
                  </a:r>
                </a:p>
                <a:p>
                  <a:pPr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328" name="Rectangle 194"/>
                <p:cNvSpPr>
                  <a:spLocks noChangeArrowheads="1"/>
                </p:cNvSpPr>
                <p:nvPr/>
              </p:nvSpPr>
              <p:spPr bwMode="auto">
                <a:xfrm>
                  <a:off x="332" y="1095"/>
                  <a:ext cx="1145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61" name="Group 197"/>
              <p:cNvGrpSpPr>
                <a:grpSpLocks/>
              </p:cNvGrpSpPr>
              <p:nvPr/>
            </p:nvGrpSpPr>
            <p:grpSpPr bwMode="auto">
              <a:xfrm>
                <a:off x="1477" y="1095"/>
                <a:ext cx="1554" cy="633"/>
                <a:chOff x="1477" y="1095"/>
                <a:chExt cx="1554" cy="633"/>
              </a:xfrm>
            </p:grpSpPr>
            <p:sp>
              <p:nvSpPr>
                <p:cNvPr id="10325" name="Rectangle 138"/>
                <p:cNvSpPr>
                  <a:spLocks noChangeArrowheads="1"/>
                </p:cNvSpPr>
                <p:nvPr/>
              </p:nvSpPr>
              <p:spPr bwMode="auto">
                <a:xfrm>
                  <a:off x="1520" y="1095"/>
                  <a:ext cx="1468" cy="6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Mengembangkan praktis, di sini  dan sekarang</a:t>
                  </a:r>
                </a:p>
                <a:p>
                  <a:pPr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326" name="Rectangle 196"/>
                <p:cNvSpPr>
                  <a:spLocks noChangeArrowheads="1"/>
                </p:cNvSpPr>
                <p:nvPr/>
              </p:nvSpPr>
              <p:spPr bwMode="auto">
                <a:xfrm>
                  <a:off x="1477" y="1095"/>
                  <a:ext cx="1554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62" name="Group 199"/>
              <p:cNvGrpSpPr>
                <a:grpSpLocks/>
              </p:cNvGrpSpPr>
              <p:nvPr/>
            </p:nvGrpSpPr>
            <p:grpSpPr bwMode="auto">
              <a:xfrm>
                <a:off x="3031" y="1095"/>
                <a:ext cx="1731" cy="633"/>
                <a:chOff x="3031" y="1095"/>
                <a:chExt cx="1731" cy="633"/>
              </a:xfrm>
            </p:grpSpPr>
            <p:sp>
              <p:nvSpPr>
                <p:cNvPr id="10323" name="Rectangle 139"/>
                <p:cNvSpPr>
                  <a:spLocks noChangeArrowheads="1"/>
                </p:cNvSpPr>
                <p:nvPr/>
              </p:nvSpPr>
              <p:spPr bwMode="auto">
                <a:xfrm>
                  <a:off x="3074" y="1095"/>
                  <a:ext cx="1645" cy="6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Memverifikasi dan menemukan teori yang dapat digeneralisasikan</a:t>
                  </a:r>
                </a:p>
                <a:p>
                  <a:pPr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324" name="Rectangle 198"/>
                <p:cNvSpPr>
                  <a:spLocks noChangeArrowheads="1"/>
                </p:cNvSpPr>
                <p:nvPr/>
              </p:nvSpPr>
              <p:spPr bwMode="auto">
                <a:xfrm>
                  <a:off x="3031" y="1095"/>
                  <a:ext cx="1731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63" name="Group 201"/>
              <p:cNvGrpSpPr>
                <a:grpSpLocks/>
              </p:cNvGrpSpPr>
              <p:nvPr/>
            </p:nvGrpSpPr>
            <p:grpSpPr bwMode="auto">
              <a:xfrm>
                <a:off x="0" y="1728"/>
                <a:ext cx="332" cy="499"/>
                <a:chOff x="0" y="1728"/>
                <a:chExt cx="332" cy="499"/>
              </a:xfrm>
            </p:grpSpPr>
            <p:sp>
              <p:nvSpPr>
                <p:cNvPr id="10321" name="Rectangle 140"/>
                <p:cNvSpPr>
                  <a:spLocks noChangeArrowheads="1"/>
                </p:cNvSpPr>
                <p:nvPr/>
              </p:nvSpPr>
              <p:spPr bwMode="auto">
                <a:xfrm>
                  <a:off x="43" y="1728"/>
                  <a:ext cx="246" cy="4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4.</a:t>
                  </a:r>
                </a:p>
                <a:p>
                  <a:pPr algn="ctr"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322" name="Rectangle 200"/>
                <p:cNvSpPr>
                  <a:spLocks noChangeArrowheads="1"/>
                </p:cNvSpPr>
                <p:nvPr/>
              </p:nvSpPr>
              <p:spPr bwMode="auto">
                <a:xfrm>
                  <a:off x="0" y="1728"/>
                  <a:ext cx="332" cy="49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64" name="Group 203"/>
              <p:cNvGrpSpPr>
                <a:grpSpLocks/>
              </p:cNvGrpSpPr>
              <p:nvPr/>
            </p:nvGrpSpPr>
            <p:grpSpPr bwMode="auto">
              <a:xfrm>
                <a:off x="332" y="1728"/>
                <a:ext cx="1145" cy="499"/>
                <a:chOff x="332" y="1728"/>
                <a:chExt cx="1145" cy="499"/>
              </a:xfrm>
            </p:grpSpPr>
            <p:sp>
              <p:nvSpPr>
                <p:cNvPr id="1031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" y="1728"/>
                  <a:ext cx="1059" cy="4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Peneliti yang terlibat</a:t>
                  </a:r>
                </a:p>
                <a:p>
                  <a:pPr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320" name="Rectangle 202"/>
                <p:cNvSpPr>
                  <a:spLocks noChangeArrowheads="1"/>
                </p:cNvSpPr>
                <p:nvPr/>
              </p:nvSpPr>
              <p:spPr bwMode="auto">
                <a:xfrm>
                  <a:off x="332" y="1728"/>
                  <a:ext cx="1145" cy="49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65" name="Group 205"/>
              <p:cNvGrpSpPr>
                <a:grpSpLocks/>
              </p:cNvGrpSpPr>
              <p:nvPr/>
            </p:nvGrpSpPr>
            <p:grpSpPr bwMode="auto">
              <a:xfrm>
                <a:off x="1477" y="1728"/>
                <a:ext cx="1554" cy="499"/>
                <a:chOff x="1477" y="1728"/>
                <a:chExt cx="1554" cy="499"/>
              </a:xfrm>
            </p:grpSpPr>
            <p:sp>
              <p:nvSpPr>
                <p:cNvPr id="10317" name="Rectangle 142"/>
                <p:cNvSpPr>
                  <a:spLocks noChangeArrowheads="1"/>
                </p:cNvSpPr>
                <p:nvPr/>
              </p:nvSpPr>
              <p:spPr bwMode="auto">
                <a:xfrm>
                  <a:off x="1520" y="1728"/>
                  <a:ext cx="1468" cy="4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Aktor dari dalam (guru di sekolah yang bersangkutan)</a:t>
                  </a:r>
                </a:p>
                <a:p>
                  <a:pPr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318" name="Rectangle 204"/>
                <p:cNvSpPr>
                  <a:spLocks noChangeArrowheads="1"/>
                </p:cNvSpPr>
                <p:nvPr/>
              </p:nvSpPr>
              <p:spPr bwMode="auto">
                <a:xfrm>
                  <a:off x="1477" y="1728"/>
                  <a:ext cx="1554" cy="49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66" name="Group 207"/>
              <p:cNvGrpSpPr>
                <a:grpSpLocks/>
              </p:cNvGrpSpPr>
              <p:nvPr/>
            </p:nvGrpSpPr>
            <p:grpSpPr bwMode="auto">
              <a:xfrm>
                <a:off x="3031" y="1728"/>
                <a:ext cx="1731" cy="499"/>
                <a:chOff x="3031" y="1728"/>
                <a:chExt cx="1731" cy="499"/>
              </a:xfrm>
            </p:grpSpPr>
            <p:sp>
              <p:nvSpPr>
                <p:cNvPr id="10315" name="Rectangle 143"/>
                <p:cNvSpPr>
                  <a:spLocks noChangeArrowheads="1"/>
                </p:cNvSpPr>
                <p:nvPr/>
              </p:nvSpPr>
              <p:spPr bwMode="auto">
                <a:xfrm>
                  <a:off x="3074" y="1728"/>
                  <a:ext cx="1645" cy="4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Pihak lain yang berminat</a:t>
                  </a:r>
                </a:p>
                <a:p>
                  <a:pPr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316" name="Rectangle 206"/>
                <p:cNvSpPr>
                  <a:spLocks noChangeArrowheads="1"/>
                </p:cNvSpPr>
                <p:nvPr/>
              </p:nvSpPr>
              <p:spPr bwMode="auto">
                <a:xfrm>
                  <a:off x="3031" y="1728"/>
                  <a:ext cx="1731" cy="49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67" name="Group 209"/>
              <p:cNvGrpSpPr>
                <a:grpSpLocks/>
              </p:cNvGrpSpPr>
              <p:nvPr/>
            </p:nvGrpSpPr>
            <p:grpSpPr bwMode="auto">
              <a:xfrm>
                <a:off x="0" y="2227"/>
                <a:ext cx="332" cy="365"/>
                <a:chOff x="0" y="2227"/>
                <a:chExt cx="332" cy="365"/>
              </a:xfrm>
            </p:grpSpPr>
            <p:sp>
              <p:nvSpPr>
                <p:cNvPr id="10313" name="Rectangle 144"/>
                <p:cNvSpPr>
                  <a:spLocks noChangeArrowheads="1"/>
                </p:cNvSpPr>
                <p:nvPr/>
              </p:nvSpPr>
              <p:spPr bwMode="auto">
                <a:xfrm>
                  <a:off x="43" y="2227"/>
                  <a:ext cx="246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5.</a:t>
                  </a:r>
                </a:p>
                <a:p>
                  <a:pPr algn="ctr"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314" name="Rectangle 208"/>
                <p:cNvSpPr>
                  <a:spLocks noChangeArrowheads="1"/>
                </p:cNvSpPr>
                <p:nvPr/>
              </p:nvSpPr>
              <p:spPr bwMode="auto">
                <a:xfrm>
                  <a:off x="0" y="2227"/>
                  <a:ext cx="332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68" name="Group 211"/>
              <p:cNvGrpSpPr>
                <a:grpSpLocks/>
              </p:cNvGrpSpPr>
              <p:nvPr/>
            </p:nvGrpSpPr>
            <p:grpSpPr bwMode="auto">
              <a:xfrm>
                <a:off x="332" y="2227"/>
                <a:ext cx="1145" cy="365"/>
                <a:chOff x="332" y="2227"/>
                <a:chExt cx="1145" cy="365"/>
              </a:xfrm>
            </p:grpSpPr>
            <p:sp>
              <p:nvSpPr>
                <p:cNvPr id="10311" name="Rectangle 145"/>
                <p:cNvSpPr>
                  <a:spLocks noChangeArrowheads="1"/>
                </p:cNvSpPr>
                <p:nvPr/>
              </p:nvSpPr>
              <p:spPr bwMode="auto">
                <a:xfrm>
                  <a:off x="375" y="2227"/>
                  <a:ext cx="1059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Sampel</a:t>
                  </a:r>
                </a:p>
                <a:p>
                  <a:pPr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312" name="Rectangle 210"/>
                <p:cNvSpPr>
                  <a:spLocks noChangeArrowheads="1"/>
                </p:cNvSpPr>
                <p:nvPr/>
              </p:nvSpPr>
              <p:spPr bwMode="auto">
                <a:xfrm>
                  <a:off x="332" y="2227"/>
                  <a:ext cx="1145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69" name="Group 213"/>
              <p:cNvGrpSpPr>
                <a:grpSpLocks/>
              </p:cNvGrpSpPr>
              <p:nvPr/>
            </p:nvGrpSpPr>
            <p:grpSpPr bwMode="auto">
              <a:xfrm>
                <a:off x="1477" y="2227"/>
                <a:ext cx="1554" cy="365"/>
                <a:chOff x="1477" y="2227"/>
                <a:chExt cx="1554" cy="365"/>
              </a:xfrm>
            </p:grpSpPr>
            <p:sp>
              <p:nvSpPr>
                <p:cNvPr id="10309" name="Rectangle 146"/>
                <p:cNvSpPr>
                  <a:spLocks noChangeArrowheads="1"/>
                </p:cNvSpPr>
                <p:nvPr/>
              </p:nvSpPr>
              <p:spPr bwMode="auto">
                <a:xfrm>
                  <a:off x="1520" y="2227"/>
                  <a:ext cx="1468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Kasus spesifik</a:t>
                  </a:r>
                </a:p>
                <a:p>
                  <a:pPr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310" name="Rectangle 212"/>
                <p:cNvSpPr>
                  <a:spLocks noChangeArrowheads="1"/>
                </p:cNvSpPr>
                <p:nvPr/>
              </p:nvSpPr>
              <p:spPr bwMode="auto">
                <a:xfrm>
                  <a:off x="1477" y="2227"/>
                  <a:ext cx="1554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70" name="Group 215"/>
              <p:cNvGrpSpPr>
                <a:grpSpLocks/>
              </p:cNvGrpSpPr>
              <p:nvPr/>
            </p:nvGrpSpPr>
            <p:grpSpPr bwMode="auto">
              <a:xfrm>
                <a:off x="3031" y="2227"/>
                <a:ext cx="1731" cy="365"/>
                <a:chOff x="3031" y="2227"/>
                <a:chExt cx="1731" cy="365"/>
              </a:xfrm>
            </p:grpSpPr>
            <p:sp>
              <p:nvSpPr>
                <p:cNvPr id="10307" name="Rectangle 147"/>
                <p:cNvSpPr>
                  <a:spLocks noChangeArrowheads="1"/>
                </p:cNvSpPr>
                <p:nvPr/>
              </p:nvSpPr>
              <p:spPr bwMode="auto">
                <a:xfrm>
                  <a:off x="3074" y="2227"/>
                  <a:ext cx="1645" cy="3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Sample representatif</a:t>
                  </a:r>
                </a:p>
                <a:p>
                  <a:pPr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308" name="Rectangle 214"/>
                <p:cNvSpPr>
                  <a:spLocks noChangeArrowheads="1"/>
                </p:cNvSpPr>
                <p:nvPr/>
              </p:nvSpPr>
              <p:spPr bwMode="auto">
                <a:xfrm>
                  <a:off x="3031" y="2227"/>
                  <a:ext cx="1731" cy="365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71" name="Group 217"/>
              <p:cNvGrpSpPr>
                <a:grpSpLocks/>
              </p:cNvGrpSpPr>
              <p:nvPr/>
            </p:nvGrpSpPr>
            <p:grpSpPr bwMode="auto">
              <a:xfrm>
                <a:off x="0" y="2592"/>
                <a:ext cx="332" cy="633"/>
                <a:chOff x="0" y="2592"/>
                <a:chExt cx="332" cy="633"/>
              </a:xfrm>
            </p:grpSpPr>
            <p:sp>
              <p:nvSpPr>
                <p:cNvPr id="10305" name="Rectangle 148"/>
                <p:cNvSpPr>
                  <a:spLocks noChangeArrowheads="1"/>
                </p:cNvSpPr>
                <p:nvPr/>
              </p:nvSpPr>
              <p:spPr bwMode="auto">
                <a:xfrm>
                  <a:off x="43" y="2592"/>
                  <a:ext cx="246" cy="6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6.</a:t>
                  </a:r>
                </a:p>
                <a:p>
                  <a:pPr algn="ctr"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306" name="Rectangle 216"/>
                <p:cNvSpPr>
                  <a:spLocks noChangeArrowheads="1"/>
                </p:cNvSpPr>
                <p:nvPr/>
              </p:nvSpPr>
              <p:spPr bwMode="auto">
                <a:xfrm>
                  <a:off x="0" y="2592"/>
                  <a:ext cx="332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72" name="Group 219"/>
              <p:cNvGrpSpPr>
                <a:grpSpLocks/>
              </p:cNvGrpSpPr>
              <p:nvPr/>
            </p:nvGrpSpPr>
            <p:grpSpPr bwMode="auto">
              <a:xfrm>
                <a:off x="332" y="2592"/>
                <a:ext cx="1145" cy="633"/>
                <a:chOff x="332" y="2592"/>
                <a:chExt cx="1145" cy="633"/>
              </a:xfrm>
            </p:grpSpPr>
            <p:sp>
              <p:nvSpPr>
                <p:cNvPr id="10303" name="Rectangle 149"/>
                <p:cNvSpPr>
                  <a:spLocks noChangeArrowheads="1"/>
                </p:cNvSpPr>
                <p:nvPr/>
              </p:nvSpPr>
              <p:spPr bwMode="auto">
                <a:xfrm>
                  <a:off x="375" y="2592"/>
                  <a:ext cx="1059" cy="6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Metodologi</a:t>
                  </a:r>
                </a:p>
                <a:p>
                  <a:pPr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304" name="Rectangle 218"/>
                <p:cNvSpPr>
                  <a:spLocks noChangeArrowheads="1"/>
                </p:cNvSpPr>
                <p:nvPr/>
              </p:nvSpPr>
              <p:spPr bwMode="auto">
                <a:xfrm>
                  <a:off x="332" y="2592"/>
                  <a:ext cx="1145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73" name="Group 221"/>
              <p:cNvGrpSpPr>
                <a:grpSpLocks/>
              </p:cNvGrpSpPr>
              <p:nvPr/>
            </p:nvGrpSpPr>
            <p:grpSpPr bwMode="auto">
              <a:xfrm>
                <a:off x="1477" y="2592"/>
                <a:ext cx="1554" cy="633"/>
                <a:chOff x="1477" y="2592"/>
                <a:chExt cx="1554" cy="633"/>
              </a:xfrm>
            </p:grpSpPr>
            <p:sp>
              <p:nvSpPr>
                <p:cNvPr id="10301" name="Rectangle 150"/>
                <p:cNvSpPr>
                  <a:spLocks noChangeArrowheads="1"/>
                </p:cNvSpPr>
                <p:nvPr/>
              </p:nvSpPr>
              <p:spPr bwMode="auto">
                <a:xfrm>
                  <a:off x="1520" y="2592"/>
                  <a:ext cx="1468" cy="6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Tidak terlalu ketat tetapi penekanan pada objektivitas-imparsialitas</a:t>
                  </a:r>
                </a:p>
                <a:p>
                  <a:pPr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302" name="Rectangle 220"/>
                <p:cNvSpPr>
                  <a:spLocks noChangeArrowheads="1"/>
                </p:cNvSpPr>
                <p:nvPr/>
              </p:nvSpPr>
              <p:spPr bwMode="auto">
                <a:xfrm>
                  <a:off x="1477" y="2592"/>
                  <a:ext cx="1554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74" name="Group 223"/>
              <p:cNvGrpSpPr>
                <a:grpSpLocks/>
              </p:cNvGrpSpPr>
              <p:nvPr/>
            </p:nvGrpSpPr>
            <p:grpSpPr bwMode="auto">
              <a:xfrm>
                <a:off x="3031" y="2592"/>
                <a:ext cx="1731" cy="633"/>
                <a:chOff x="3031" y="2592"/>
                <a:chExt cx="1731" cy="633"/>
              </a:xfrm>
            </p:grpSpPr>
            <p:sp>
              <p:nvSpPr>
                <p:cNvPr id="102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3074" y="2592"/>
                  <a:ext cx="1645" cy="63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Terstandar, termasuk di dalamnya objektivitas dan imparsialitas</a:t>
                  </a:r>
                </a:p>
                <a:p>
                  <a:pPr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300" name="Rectangle 222"/>
                <p:cNvSpPr>
                  <a:spLocks noChangeArrowheads="1"/>
                </p:cNvSpPr>
                <p:nvPr/>
              </p:nvSpPr>
              <p:spPr bwMode="auto">
                <a:xfrm>
                  <a:off x="3031" y="2592"/>
                  <a:ext cx="1731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75" name="Group 225"/>
              <p:cNvGrpSpPr>
                <a:grpSpLocks/>
              </p:cNvGrpSpPr>
              <p:nvPr/>
            </p:nvGrpSpPr>
            <p:grpSpPr bwMode="auto">
              <a:xfrm>
                <a:off x="0" y="3225"/>
                <a:ext cx="332" cy="767"/>
                <a:chOff x="0" y="3225"/>
                <a:chExt cx="332" cy="767"/>
              </a:xfrm>
            </p:grpSpPr>
            <p:sp>
              <p:nvSpPr>
                <p:cNvPr id="10297" name="Rectangle 152"/>
                <p:cNvSpPr>
                  <a:spLocks noChangeArrowheads="1"/>
                </p:cNvSpPr>
                <p:nvPr/>
              </p:nvSpPr>
              <p:spPr bwMode="auto">
                <a:xfrm>
                  <a:off x="43" y="3225"/>
                  <a:ext cx="246" cy="7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7.</a:t>
                  </a:r>
                </a:p>
                <a:p>
                  <a:pPr algn="ctr"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298" name="Rectangle 224"/>
                <p:cNvSpPr>
                  <a:spLocks noChangeArrowheads="1"/>
                </p:cNvSpPr>
                <p:nvPr/>
              </p:nvSpPr>
              <p:spPr bwMode="auto">
                <a:xfrm>
                  <a:off x="0" y="3225"/>
                  <a:ext cx="332" cy="76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76" name="Group 227"/>
              <p:cNvGrpSpPr>
                <a:grpSpLocks/>
              </p:cNvGrpSpPr>
              <p:nvPr/>
            </p:nvGrpSpPr>
            <p:grpSpPr bwMode="auto">
              <a:xfrm>
                <a:off x="332" y="3225"/>
                <a:ext cx="1145" cy="767"/>
                <a:chOff x="332" y="3225"/>
                <a:chExt cx="1145" cy="767"/>
              </a:xfrm>
            </p:grpSpPr>
            <p:sp>
              <p:nvSpPr>
                <p:cNvPr id="10295" name="Rectangle 153"/>
                <p:cNvSpPr>
                  <a:spLocks noChangeArrowheads="1"/>
                </p:cNvSpPr>
                <p:nvPr/>
              </p:nvSpPr>
              <p:spPr bwMode="auto">
                <a:xfrm>
                  <a:off x="375" y="3225"/>
                  <a:ext cx="1059" cy="7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 sz="1400" dirty="0" err="1">
                      <a:latin typeface="Aharoni" pitchFamily="2" charset="-79"/>
                      <a:cs typeface="Aharoni" pitchFamily="2" charset="-79"/>
                    </a:rPr>
                    <a:t>Interpretasi</a:t>
                  </a:r>
                  <a:r>
                    <a:rPr lang="en-US" sz="1400" dirty="0">
                      <a:latin typeface="Aharoni" pitchFamily="2" charset="-79"/>
                      <a:cs typeface="Aharoni" pitchFamily="2" charset="-79"/>
                    </a:rPr>
                    <a:t> </a:t>
                  </a:r>
                  <a:r>
                    <a:rPr lang="en-US" sz="1400" dirty="0" err="1">
                      <a:latin typeface="Aharoni" pitchFamily="2" charset="-79"/>
                      <a:cs typeface="Aharoni" pitchFamily="2" charset="-79"/>
                    </a:rPr>
                    <a:t>Temuan</a:t>
                  </a:r>
                  <a:endParaRPr lang="en-US" sz="1400" dirty="0">
                    <a:latin typeface="Aharoni" pitchFamily="2" charset="-79"/>
                    <a:cs typeface="Aharoni" pitchFamily="2" charset="-79"/>
                  </a:endParaRPr>
                </a:p>
                <a:p>
                  <a:pPr eaLnBrk="0" hangingPunct="0"/>
                  <a:endParaRPr lang="en-US" sz="1400" dirty="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296" name="Rectangle 226"/>
                <p:cNvSpPr>
                  <a:spLocks noChangeArrowheads="1"/>
                </p:cNvSpPr>
                <p:nvPr/>
              </p:nvSpPr>
              <p:spPr bwMode="auto">
                <a:xfrm>
                  <a:off x="332" y="3225"/>
                  <a:ext cx="1145" cy="76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77" name="Group 229"/>
              <p:cNvGrpSpPr>
                <a:grpSpLocks/>
              </p:cNvGrpSpPr>
              <p:nvPr/>
            </p:nvGrpSpPr>
            <p:grpSpPr bwMode="auto">
              <a:xfrm>
                <a:off x="1477" y="3225"/>
                <a:ext cx="1554" cy="767"/>
                <a:chOff x="1477" y="3225"/>
                <a:chExt cx="1554" cy="767"/>
              </a:xfrm>
            </p:grpSpPr>
            <p:sp>
              <p:nvSpPr>
                <p:cNvPr id="10293" name="Rectangle 154"/>
                <p:cNvSpPr>
                  <a:spLocks noChangeArrowheads="1"/>
                </p:cNvSpPr>
                <p:nvPr/>
              </p:nvSpPr>
              <p:spPr bwMode="auto">
                <a:xfrm>
                  <a:off x="1520" y="3225"/>
                  <a:ext cx="1468" cy="7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Untuk memahami pelaksanaan melalui refleksi dan penyusunan teori oleh praktisi</a:t>
                  </a:r>
                </a:p>
                <a:p>
                  <a:pPr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294" name="Rectangle 228"/>
                <p:cNvSpPr>
                  <a:spLocks noChangeArrowheads="1"/>
                </p:cNvSpPr>
                <p:nvPr/>
              </p:nvSpPr>
              <p:spPr bwMode="auto">
                <a:xfrm>
                  <a:off x="1477" y="3225"/>
                  <a:ext cx="1554" cy="76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78" name="Group 231"/>
              <p:cNvGrpSpPr>
                <a:grpSpLocks/>
              </p:cNvGrpSpPr>
              <p:nvPr/>
            </p:nvGrpSpPr>
            <p:grpSpPr bwMode="auto">
              <a:xfrm>
                <a:off x="3031" y="3225"/>
                <a:ext cx="1731" cy="767"/>
                <a:chOff x="3031" y="3225"/>
                <a:chExt cx="1731" cy="767"/>
              </a:xfrm>
            </p:grpSpPr>
            <p:sp>
              <p:nvSpPr>
                <p:cNvPr id="10291" name="Rectangle 155"/>
                <p:cNvSpPr>
                  <a:spLocks noChangeArrowheads="1"/>
                </p:cNvSpPr>
                <p:nvPr/>
              </p:nvSpPr>
              <p:spPr bwMode="auto">
                <a:xfrm>
                  <a:off x="3074" y="3225"/>
                  <a:ext cx="1645" cy="7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Untuk menguraikan, mengabstrakkan dan menginfer teori yang dibangun ilmuwan</a:t>
                  </a:r>
                </a:p>
                <a:p>
                  <a:pPr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292" name="Rectangle 230"/>
                <p:cNvSpPr>
                  <a:spLocks noChangeArrowheads="1"/>
                </p:cNvSpPr>
                <p:nvPr/>
              </p:nvSpPr>
              <p:spPr bwMode="auto">
                <a:xfrm>
                  <a:off x="3031" y="3225"/>
                  <a:ext cx="1731" cy="767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79" name="Group 233"/>
              <p:cNvGrpSpPr>
                <a:grpSpLocks/>
              </p:cNvGrpSpPr>
              <p:nvPr/>
            </p:nvGrpSpPr>
            <p:grpSpPr bwMode="auto">
              <a:xfrm>
                <a:off x="0" y="3992"/>
                <a:ext cx="332" cy="499"/>
                <a:chOff x="0" y="3992"/>
                <a:chExt cx="332" cy="499"/>
              </a:xfrm>
            </p:grpSpPr>
            <p:sp>
              <p:nvSpPr>
                <p:cNvPr id="10289" name="Rectangle 156"/>
                <p:cNvSpPr>
                  <a:spLocks noChangeArrowheads="1"/>
                </p:cNvSpPr>
                <p:nvPr/>
              </p:nvSpPr>
              <p:spPr bwMode="auto">
                <a:xfrm>
                  <a:off x="43" y="3992"/>
                  <a:ext cx="246" cy="4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8.</a:t>
                  </a:r>
                </a:p>
                <a:p>
                  <a:pPr algn="ctr"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290" name="Rectangle 232"/>
                <p:cNvSpPr>
                  <a:spLocks noChangeArrowheads="1"/>
                </p:cNvSpPr>
                <p:nvPr/>
              </p:nvSpPr>
              <p:spPr bwMode="auto">
                <a:xfrm>
                  <a:off x="0" y="3992"/>
                  <a:ext cx="332" cy="49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80" name="Group 235"/>
              <p:cNvGrpSpPr>
                <a:grpSpLocks/>
              </p:cNvGrpSpPr>
              <p:nvPr/>
            </p:nvGrpSpPr>
            <p:grpSpPr bwMode="auto">
              <a:xfrm>
                <a:off x="332" y="3992"/>
                <a:ext cx="1145" cy="499"/>
                <a:chOff x="332" y="3992"/>
                <a:chExt cx="1145" cy="499"/>
              </a:xfrm>
            </p:grpSpPr>
            <p:sp>
              <p:nvSpPr>
                <p:cNvPr id="10287" name="Rectangle 157"/>
                <p:cNvSpPr>
                  <a:spLocks noChangeArrowheads="1"/>
                </p:cNvSpPr>
                <p:nvPr/>
              </p:nvSpPr>
              <p:spPr bwMode="auto">
                <a:xfrm>
                  <a:off x="375" y="3992"/>
                  <a:ext cx="1059" cy="4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Hasil</a:t>
                  </a:r>
                </a:p>
                <a:p>
                  <a:pPr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288" name="Rectangle 234"/>
                <p:cNvSpPr>
                  <a:spLocks noChangeArrowheads="1"/>
                </p:cNvSpPr>
                <p:nvPr/>
              </p:nvSpPr>
              <p:spPr bwMode="auto">
                <a:xfrm>
                  <a:off x="332" y="3992"/>
                  <a:ext cx="1145" cy="49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81" name="Group 237"/>
              <p:cNvGrpSpPr>
                <a:grpSpLocks/>
              </p:cNvGrpSpPr>
              <p:nvPr/>
            </p:nvGrpSpPr>
            <p:grpSpPr bwMode="auto">
              <a:xfrm>
                <a:off x="1477" y="3992"/>
                <a:ext cx="1554" cy="499"/>
                <a:chOff x="1477" y="3992"/>
                <a:chExt cx="1554" cy="499"/>
              </a:xfrm>
            </p:grpSpPr>
            <p:sp>
              <p:nvSpPr>
                <p:cNvPr id="10285" name="Rectangle 158"/>
                <p:cNvSpPr>
                  <a:spLocks noChangeArrowheads="1"/>
                </p:cNvSpPr>
                <p:nvPr/>
              </p:nvSpPr>
              <p:spPr bwMode="auto">
                <a:xfrm>
                  <a:off x="1520" y="3992"/>
                  <a:ext cx="1468" cy="4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 sz="1400">
                      <a:latin typeface="Aharoni" pitchFamily="2" charset="-79"/>
                      <a:cs typeface="Aharoni" pitchFamily="2" charset="-79"/>
                    </a:rPr>
                    <a:t>Pebaikan pembelajaran siswa </a:t>
                  </a:r>
                </a:p>
                <a:p>
                  <a:pPr eaLnBrk="0" hangingPunct="0"/>
                  <a:endParaRPr lang="en-US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286" name="Rectangle 236"/>
                <p:cNvSpPr>
                  <a:spLocks noChangeArrowheads="1"/>
                </p:cNvSpPr>
                <p:nvPr/>
              </p:nvSpPr>
              <p:spPr bwMode="auto">
                <a:xfrm>
                  <a:off x="1477" y="3992"/>
                  <a:ext cx="1554" cy="49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  <p:grpSp>
            <p:nvGrpSpPr>
              <p:cNvPr id="10282" name="Group 239"/>
              <p:cNvGrpSpPr>
                <a:grpSpLocks/>
              </p:cNvGrpSpPr>
              <p:nvPr/>
            </p:nvGrpSpPr>
            <p:grpSpPr bwMode="auto">
              <a:xfrm>
                <a:off x="3031" y="3992"/>
                <a:ext cx="1731" cy="499"/>
                <a:chOff x="3031" y="3992"/>
                <a:chExt cx="1731" cy="499"/>
              </a:xfrm>
            </p:grpSpPr>
            <p:sp>
              <p:nvSpPr>
                <p:cNvPr id="10283" name="Rectangle 159"/>
                <p:cNvSpPr>
                  <a:spLocks noChangeArrowheads="1"/>
                </p:cNvSpPr>
                <p:nvPr/>
              </p:nvSpPr>
              <p:spPr bwMode="auto">
                <a:xfrm>
                  <a:off x="3074" y="3992"/>
                  <a:ext cx="1645" cy="4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r>
                    <a:rPr lang="en-US" sz="1400" dirty="0" err="1">
                      <a:latin typeface="Aharoni" pitchFamily="2" charset="-79"/>
                      <a:cs typeface="Aharoni" pitchFamily="2" charset="-79"/>
                    </a:rPr>
                    <a:t>Pengetahuan</a:t>
                  </a:r>
                  <a:r>
                    <a:rPr lang="en-US" sz="1400" dirty="0">
                      <a:latin typeface="Aharoni" pitchFamily="2" charset="-79"/>
                      <a:cs typeface="Aharoni" pitchFamily="2" charset="-79"/>
                    </a:rPr>
                    <a:t>, </a:t>
                  </a:r>
                  <a:r>
                    <a:rPr lang="en-US" sz="1400" dirty="0" err="1">
                      <a:latin typeface="Aharoni" pitchFamily="2" charset="-79"/>
                      <a:cs typeface="Aharoni" pitchFamily="2" charset="-79"/>
                    </a:rPr>
                    <a:t>prosedur</a:t>
                  </a:r>
                  <a:r>
                    <a:rPr lang="en-US" sz="1400" dirty="0">
                      <a:latin typeface="Aharoni" pitchFamily="2" charset="-79"/>
                      <a:cs typeface="Aharoni" pitchFamily="2" charset="-79"/>
                    </a:rPr>
                    <a:t> </a:t>
                  </a:r>
                  <a:r>
                    <a:rPr lang="en-US" sz="1400" dirty="0" err="1">
                      <a:latin typeface="Aharoni" pitchFamily="2" charset="-79"/>
                      <a:cs typeface="Aharoni" pitchFamily="2" charset="-79"/>
                    </a:rPr>
                    <a:t>dan</a:t>
                  </a:r>
                  <a:r>
                    <a:rPr lang="en-US" sz="1400" dirty="0">
                      <a:latin typeface="Aharoni" pitchFamily="2" charset="-79"/>
                      <a:cs typeface="Aharoni" pitchFamily="2" charset="-79"/>
                    </a:rPr>
                    <a:t> </a:t>
                  </a:r>
                  <a:r>
                    <a:rPr lang="en-US" sz="1400" dirty="0" err="1">
                      <a:latin typeface="Aharoni" pitchFamily="2" charset="-79"/>
                      <a:cs typeface="Aharoni" pitchFamily="2" charset="-79"/>
                    </a:rPr>
                    <a:t>materi</a:t>
                  </a:r>
                  <a:r>
                    <a:rPr lang="en-US" sz="1400" dirty="0">
                      <a:latin typeface="Aharoni" pitchFamily="2" charset="-79"/>
                      <a:cs typeface="Aharoni" pitchFamily="2" charset="-79"/>
                    </a:rPr>
                    <a:t> yang </a:t>
                  </a:r>
                  <a:r>
                    <a:rPr lang="en-US" sz="1400" dirty="0" err="1">
                      <a:latin typeface="Aharoni" pitchFamily="2" charset="-79"/>
                      <a:cs typeface="Aharoni" pitchFamily="2" charset="-79"/>
                    </a:rPr>
                    <a:t>teruji</a:t>
                  </a:r>
                  <a:endParaRPr lang="en-US" sz="1400" dirty="0">
                    <a:latin typeface="Aharoni" pitchFamily="2" charset="-79"/>
                    <a:cs typeface="Aharoni" pitchFamily="2" charset="-79"/>
                  </a:endParaRPr>
                </a:p>
                <a:p>
                  <a:pPr eaLnBrk="0" hangingPunct="0"/>
                  <a:endParaRPr lang="en-US" sz="1400" dirty="0">
                    <a:latin typeface="Aharoni" pitchFamily="2" charset="-79"/>
                    <a:cs typeface="Aharoni" pitchFamily="2" charset="-79"/>
                  </a:endParaRPr>
                </a:p>
              </p:txBody>
            </p:sp>
            <p:sp>
              <p:nvSpPr>
                <p:cNvPr id="10284" name="Rectangle 238"/>
                <p:cNvSpPr>
                  <a:spLocks noChangeArrowheads="1"/>
                </p:cNvSpPr>
                <p:nvPr/>
              </p:nvSpPr>
              <p:spPr bwMode="auto">
                <a:xfrm>
                  <a:off x="3031" y="3992"/>
                  <a:ext cx="1731" cy="49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id-ID" sz="1400">
                    <a:latin typeface="Aharoni" pitchFamily="2" charset="-79"/>
                    <a:cs typeface="Aharoni" pitchFamily="2" charset="-79"/>
                  </a:endParaRPr>
                </a:p>
              </p:txBody>
            </p:sp>
          </p:grpSp>
        </p:grpSp>
        <p:sp>
          <p:nvSpPr>
            <p:cNvPr id="10246" name="Rectangle 241"/>
            <p:cNvSpPr>
              <a:spLocks noChangeArrowheads="1"/>
            </p:cNvSpPr>
            <p:nvPr/>
          </p:nvSpPr>
          <p:spPr bwMode="auto">
            <a:xfrm>
              <a:off x="-3" y="-3"/>
              <a:ext cx="4768" cy="4497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id-ID" sz="1400">
                <a:latin typeface="Aharoni" pitchFamily="2" charset="-79"/>
                <a:cs typeface="Aharoni" pitchFamily="2" charset="-79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908050" y="609600"/>
            <a:ext cx="7443788" cy="685800"/>
          </a:xfrm>
        </p:spPr>
        <p:txBody>
          <a:bodyPr/>
          <a:lstStyle/>
          <a:p>
            <a:pPr algn="ctr" eaLnBrk="1" hangingPunct="1"/>
            <a:r>
              <a:rPr lang="en-US" sz="3200" b="1" smtClean="0">
                <a:latin typeface="Trebuchet MS" pitchFamily="34" charset="0"/>
              </a:rPr>
              <a:t>KARAKTERISTIK PTK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825500" y="1371600"/>
            <a:ext cx="8337550" cy="5105400"/>
          </a:xfrm>
        </p:spPr>
        <p:txBody>
          <a:bodyPr/>
          <a:lstStyle/>
          <a:p>
            <a:pPr eaLnBrk="1" hangingPunct="1"/>
            <a:r>
              <a:rPr lang="en-US" sz="2800" smtClean="0">
                <a:latin typeface="Trebuchet MS" pitchFamily="34" charset="0"/>
              </a:rPr>
              <a:t>PERMASALAHAN PRAKTIS DI KELAS</a:t>
            </a:r>
          </a:p>
          <a:p>
            <a:pPr eaLnBrk="1" hangingPunct="1"/>
            <a:r>
              <a:rPr lang="en-US" sz="2800" smtClean="0">
                <a:latin typeface="Trebuchet MS" pitchFamily="34" charset="0"/>
              </a:rPr>
              <a:t>KOLABORASI</a:t>
            </a:r>
          </a:p>
          <a:p>
            <a:pPr eaLnBrk="1" hangingPunct="1"/>
            <a:r>
              <a:rPr lang="en-US" sz="2800" smtClean="0">
                <a:latin typeface="Trebuchet MS" pitchFamily="34" charset="0"/>
              </a:rPr>
              <a:t>ADA UPAYA PERBAIKAN/PENINGKATAN</a:t>
            </a:r>
          </a:p>
          <a:p>
            <a:pPr eaLnBrk="1" hangingPunct="1"/>
            <a:r>
              <a:rPr lang="en-US" sz="2800" smtClean="0">
                <a:latin typeface="Trebuchet MS" pitchFamily="34" charset="0"/>
              </a:rPr>
              <a:t>EFEKTIVITAS METODE/TEKNIK/PROSES PEMBELAJARAN</a:t>
            </a:r>
          </a:p>
          <a:p>
            <a:pPr eaLnBrk="1" hangingPunct="1"/>
            <a:r>
              <a:rPr lang="en-US" sz="2800" smtClean="0">
                <a:latin typeface="Trebuchet MS" pitchFamily="34" charset="0"/>
              </a:rPr>
              <a:t>TIDAK UNTUK DIGENERALISASIKAN</a:t>
            </a:r>
          </a:p>
          <a:p>
            <a:pPr eaLnBrk="1" hangingPunct="1"/>
            <a:r>
              <a:rPr lang="en-US" sz="2800" smtClean="0">
                <a:latin typeface="Trebuchet MS" pitchFamily="34" charset="0"/>
              </a:rPr>
              <a:t>TIDAK PERLU POPULASI ATAU SAMPEL</a:t>
            </a:r>
          </a:p>
          <a:p>
            <a:pPr eaLnBrk="1" hangingPunct="1"/>
            <a:r>
              <a:rPr lang="en-US" sz="2800" smtClean="0">
                <a:latin typeface="Trebuchet MS" pitchFamily="34" charset="0"/>
              </a:rPr>
              <a:t>TIDAK MENGENAL KELOMPOK EKSPERIMEN DAN KONTROL</a:t>
            </a:r>
          </a:p>
          <a:p>
            <a:pPr eaLnBrk="1" hangingPunct="1"/>
            <a:r>
              <a:rPr lang="en-US" sz="2800" smtClean="0">
                <a:latin typeface="Trebuchet MS" pitchFamily="34" charset="0"/>
              </a:rPr>
              <a:t>PROSES PENELITIAN MELALUI SIKLUS</a:t>
            </a:r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50F2CE30-6B7B-4B22-9CEF-E1AB611E2A22}" type="slidenum">
              <a:rPr lang="en-US" smtClean="0">
                <a:solidFill>
                  <a:schemeClr val="tx2"/>
                </a:solidFill>
              </a:rPr>
              <a:pPr eaLnBrk="1" hangingPunct="1"/>
              <a:t>9</a:t>
            </a:fld>
            <a:endParaRPr lang="en-US" sz="14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ure">
  <a:themeElements>
    <a:clrScheme name="Nature 2">
      <a:dk1>
        <a:srgbClr val="5B5249"/>
      </a:dk1>
      <a:lt1>
        <a:srgbClr val="FFFFFF"/>
      </a:lt1>
      <a:dk2>
        <a:srgbClr val="2A3D7A"/>
      </a:dk2>
      <a:lt2>
        <a:srgbClr val="CEC8BA"/>
      </a:lt2>
      <a:accent1>
        <a:srgbClr val="C9DDF1"/>
      </a:accent1>
      <a:accent2>
        <a:srgbClr val="FAC164"/>
      </a:accent2>
      <a:accent3>
        <a:srgbClr val="FFFFFF"/>
      </a:accent3>
      <a:accent4>
        <a:srgbClr val="4C453D"/>
      </a:accent4>
      <a:accent5>
        <a:srgbClr val="E1EBF7"/>
      </a:accent5>
      <a:accent6>
        <a:srgbClr val="E3AF5A"/>
      </a:accent6>
      <a:hlink>
        <a:srgbClr val="B0AE6A"/>
      </a:hlink>
      <a:folHlink>
        <a:srgbClr val="C3E684"/>
      </a:folHlink>
    </a:clrScheme>
    <a:fontScheme name="Natur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ature 1">
        <a:dk1>
          <a:srgbClr val="666699"/>
        </a:dk1>
        <a:lt1>
          <a:srgbClr val="FFFFCC"/>
        </a:lt1>
        <a:dk2>
          <a:srgbClr val="687FCA"/>
        </a:dk2>
        <a:lt2>
          <a:srgbClr val="192449"/>
        </a:lt2>
        <a:accent1>
          <a:srgbClr val="C9DDF1"/>
        </a:accent1>
        <a:accent2>
          <a:srgbClr val="FAC164"/>
        </a:accent2>
        <a:accent3>
          <a:srgbClr val="B9C0E1"/>
        </a:accent3>
        <a:accent4>
          <a:srgbClr val="DADAAE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2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3">
        <a:dk1>
          <a:srgbClr val="333333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2A2A2A"/>
        </a:accent4>
        <a:accent5>
          <a:srgbClr val="EBEBEB"/>
        </a:accent5>
        <a:accent6>
          <a:srgbClr val="A1A1A1"/>
        </a:accent6>
        <a:hlink>
          <a:srgbClr val="808080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ature 4">
        <a:dk1>
          <a:srgbClr val="8061A5"/>
        </a:dk1>
        <a:lt1>
          <a:srgbClr val="FFFFCC"/>
        </a:lt1>
        <a:dk2>
          <a:srgbClr val="967DB5"/>
        </a:dk2>
        <a:lt2>
          <a:srgbClr val="192449"/>
        </a:lt2>
        <a:accent1>
          <a:srgbClr val="D6C9F1"/>
        </a:accent1>
        <a:accent2>
          <a:srgbClr val="FAC164"/>
        </a:accent2>
        <a:accent3>
          <a:srgbClr val="C9BFD7"/>
        </a:accent3>
        <a:accent4>
          <a:srgbClr val="DADAAE"/>
        </a:accent4>
        <a:accent5>
          <a:srgbClr val="E8E1F7"/>
        </a:accent5>
        <a:accent6>
          <a:srgbClr val="E3AF5A"/>
        </a:accent6>
        <a:hlink>
          <a:srgbClr val="B0AE6A"/>
        </a:hlink>
        <a:folHlink>
          <a:srgbClr val="C3E6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ature 5">
        <a:dk1>
          <a:srgbClr val="5B5249"/>
        </a:dk1>
        <a:lt1>
          <a:srgbClr val="FFFFFF"/>
        </a:lt1>
        <a:dk2>
          <a:srgbClr val="2A3D7A"/>
        </a:dk2>
        <a:lt2>
          <a:srgbClr val="CEC8BA"/>
        </a:lt2>
        <a:accent1>
          <a:srgbClr val="C9DDF1"/>
        </a:accent1>
        <a:accent2>
          <a:srgbClr val="FAC164"/>
        </a:accent2>
        <a:accent3>
          <a:srgbClr val="FFFFFF"/>
        </a:accent3>
        <a:accent4>
          <a:srgbClr val="4C453D"/>
        </a:accent4>
        <a:accent5>
          <a:srgbClr val="E1EBF7"/>
        </a:accent5>
        <a:accent6>
          <a:srgbClr val="E3AF5A"/>
        </a:accent6>
        <a:hlink>
          <a:srgbClr val="993333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1446</TotalTime>
  <Words>764</Words>
  <Application>Microsoft Office PowerPoint</Application>
  <PresentationFormat>A4 Paper (210x297 mm)</PresentationFormat>
  <Paragraphs>324</Paragraphs>
  <Slides>30</Slides>
  <Notes>30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Nature</vt:lpstr>
      <vt:lpstr>Document</vt:lpstr>
      <vt:lpstr>PENELITIAN TINDAKAN KELAS</vt:lpstr>
      <vt:lpstr>TUJUAN PEMBELAJARAN</vt:lpstr>
      <vt:lpstr>SKENARIO PEMBELAJARAN 4 jp @ 45 menit</vt:lpstr>
      <vt:lpstr>PowerPoint Presentation</vt:lpstr>
      <vt:lpstr>GURU SEBAGAI PENDIDIK PROFESIONAL</vt:lpstr>
      <vt:lpstr>KONSEP DASAR PENELITIAN TINDAKAN KELAS (PTK)</vt:lpstr>
      <vt:lpstr>Lanjutan</vt:lpstr>
      <vt:lpstr>PERBANDINGAN PTK DENGAN PENELITIAN FORMAL</vt:lpstr>
      <vt:lpstr>KARAKTERISTIK PTK</vt:lpstr>
      <vt:lpstr>PRINSIP-PRINSIP PTK</vt:lpstr>
      <vt:lpstr>BENTUK-BENTUK PTK</vt:lpstr>
      <vt:lpstr>BIDANG GARAPAN PTK Objek PTK harus merupakan sesuatu yang aktif, dapat dikenai aktivitas, bukan objek yang sedang diam dan tanpa gerak </vt:lpstr>
      <vt:lpstr>KELEBIHAN DAN KEKURANGAN PTK</vt:lpstr>
      <vt:lpstr>TAHAP PELAKSANAAN PTK</vt:lpstr>
      <vt:lpstr>SIKLUS PELAKSANAAN PTK</vt:lpstr>
      <vt:lpstr>TAHAP PTK</vt:lpstr>
      <vt:lpstr>MERENCANAKAN PTK</vt:lpstr>
      <vt:lpstr>Lanjutan</vt:lpstr>
      <vt:lpstr>Lanjutan</vt:lpstr>
      <vt:lpstr>Lanjutan</vt:lpstr>
      <vt:lpstr>Lanjutan</vt:lpstr>
      <vt:lpstr>Lanjutan</vt:lpstr>
      <vt:lpstr>   Lanjutan  D. ANALISIS DAN REFLEKSI</vt:lpstr>
      <vt:lpstr>  Lanjutan  E. PERENCANAAN TINDAK LANJUT</vt:lpstr>
      <vt:lpstr>FORMAT USULAN PTK</vt:lpstr>
      <vt:lpstr>Lanjutan</vt:lpstr>
      <vt:lpstr>CONTOH JUDUL PTK</vt:lpstr>
      <vt:lpstr>CONTOH JUDUL PTK</vt:lpstr>
      <vt:lpstr>CONTOH JUDUL PTK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PENELITIAN TINDAKAN KELAS</dc:title>
  <dc:creator>User</dc:creator>
  <cp:lastModifiedBy>ASUS VIVOBOOK S14</cp:lastModifiedBy>
  <cp:revision>58</cp:revision>
  <dcterms:created xsi:type="dcterms:W3CDTF">2006-03-15T17:59:12Z</dcterms:created>
  <dcterms:modified xsi:type="dcterms:W3CDTF">2020-11-11T01:34:58Z</dcterms:modified>
</cp:coreProperties>
</file>