
<file path=[Content_Types].xml><?xml version="1.0" encoding="utf-8"?>
<Types xmlns="http://schemas.openxmlformats.org/package/2006/content-types">
  <Default ContentType="application/x-fontdata" Extension="fntdata"/>
  <Default ContentType="image/gif" Extension="gif"/>
  <Default ContentType="image/jpeg" Extension="jpeg"/>
  <Default ContentType="audio/m4a"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 id="264" r:id="rId2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Genty Sans" charset="1" panose="00000600000000000000"/>
      <p:regular r:id="rId12"/>
    </p:embeddedFont>
    <p:embeddedFont>
      <p:font typeface="Angella White" charset="1" panose="02000503000000020003"/>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aAFtq2HneEU.m4a" Type="http://schemas.microsoft.com/office/2007/relationships/media"/><Relationship Id="rId12" Target="../media/aAFtq2HneEU.m4a" Type="http://schemas.openxmlformats.org/officeDocument/2006/relationships/audio"/><Relationship Id="rId2" Target="../media/image1.jpeg" Type="http://schemas.openxmlformats.org/officeDocument/2006/relationships/image"/><Relationship Id="rId3" Target="../media/image2.gif" Type="http://schemas.openxmlformats.org/officeDocument/2006/relationships/image"/><Relationship Id="rId4" Target="../media/image3.gif" Type="http://schemas.openxmlformats.org/officeDocument/2006/relationships/image"/><Relationship Id="rId5" Target="../media/image4.gif" Type="http://schemas.openxmlformats.org/officeDocument/2006/relationships/image"/><Relationship Id="rId6" Target="../media/image5.gif" Type="http://schemas.openxmlformats.org/officeDocument/2006/relationships/image"/><Relationship Id="rId7" Target="../media/image6.gif"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gif"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 Id="rId4" Target="../media/image1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gif"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2055721">
            <a:off x="-1463354" y="7077131"/>
            <a:ext cx="4984109" cy="4062049"/>
          </a:xfrm>
          <a:prstGeom prst="rect">
            <a:avLst/>
          </a:prstGeom>
        </p:spPr>
      </p:pic>
      <p:pic>
        <p:nvPicPr>
          <p:cNvPr name="Picture 4" id="4"/>
          <p:cNvPicPr>
            <a:picLocks noChangeAspect="true"/>
          </p:cNvPicPr>
          <p:nvPr/>
        </p:nvPicPr>
        <p:blipFill>
          <a:blip r:embed="rId4"/>
          <a:srcRect l="22" t="0" r="22" b="0"/>
          <a:stretch>
            <a:fillRect/>
          </a:stretch>
        </p:blipFill>
        <p:spPr>
          <a:xfrm flipH="false" flipV="false" rot="285824">
            <a:off x="14144651" y="6214594"/>
            <a:ext cx="6551458" cy="5787122"/>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2989180">
            <a:off x="10564819" y="1446958"/>
            <a:ext cx="3812615" cy="4024899"/>
          </a:xfrm>
          <a:prstGeom prst="rect">
            <a:avLst/>
          </a:prstGeom>
        </p:spPr>
      </p:pic>
      <p:pic>
        <p:nvPicPr>
          <p:cNvPr name="Picture 6" id="6"/>
          <p:cNvPicPr>
            <a:picLocks noChangeAspect="true"/>
          </p:cNvPicPr>
          <p:nvPr/>
        </p:nvPicPr>
        <p:blipFill>
          <a:blip r:embed="rId5"/>
          <a:srcRect l="0" t="0" r="0" b="0"/>
          <a:stretch>
            <a:fillRect/>
          </a:stretch>
        </p:blipFill>
        <p:spPr>
          <a:xfrm flipH="false" flipV="false" rot="-6726997">
            <a:off x="-1771143" y="-1410291"/>
            <a:ext cx="3812615" cy="4024899"/>
          </a:xfrm>
          <a:prstGeom prst="rect">
            <a:avLst/>
          </a:prstGeom>
        </p:spPr>
      </p:pic>
      <p:grpSp>
        <p:nvGrpSpPr>
          <p:cNvPr name="Group 7" id="7"/>
          <p:cNvGrpSpPr/>
          <p:nvPr/>
        </p:nvGrpSpPr>
        <p:grpSpPr>
          <a:xfrm rot="-16657">
            <a:off x="3580955" y="3651086"/>
            <a:ext cx="10787885" cy="3486738"/>
            <a:chOff x="0" y="0"/>
            <a:chExt cx="2668898" cy="862611"/>
          </a:xfrm>
        </p:grpSpPr>
        <p:sp>
          <p:nvSpPr>
            <p:cNvPr name="Freeform 8" id="8"/>
            <p:cNvSpPr/>
            <p:nvPr/>
          </p:nvSpPr>
          <p:spPr>
            <a:xfrm flipH="false" flipV="false" rot="0">
              <a:off x="0" y="0"/>
              <a:ext cx="2668898" cy="862611"/>
            </a:xfrm>
            <a:custGeom>
              <a:avLst/>
              <a:gdLst/>
              <a:ahLst/>
              <a:cxnLst/>
              <a:rect r="r" b="b" t="t" l="l"/>
              <a:pathLst>
                <a:path h="862611" w="2668898">
                  <a:moveTo>
                    <a:pt x="0" y="0"/>
                  </a:moveTo>
                  <a:lnTo>
                    <a:pt x="2668898" y="0"/>
                  </a:lnTo>
                  <a:lnTo>
                    <a:pt x="2668898" y="862611"/>
                  </a:lnTo>
                  <a:lnTo>
                    <a:pt x="0" y="862611"/>
                  </a:lnTo>
                  <a:close/>
                </a:path>
              </a:pathLst>
            </a:custGeom>
            <a:solidFill>
              <a:srgbClr val="EFBC49"/>
            </a:solidFill>
            <a:ln w="47625">
              <a:solidFill>
                <a:srgbClr val="FFF1F1"/>
              </a:solidFill>
            </a:ln>
          </p:spPr>
        </p:sp>
        <p:sp>
          <p:nvSpPr>
            <p:cNvPr name="TextBox 9" id="9"/>
            <p:cNvSpPr txBox="true"/>
            <p:nvPr/>
          </p:nvSpPr>
          <p:spPr>
            <a:xfrm>
              <a:off x="0" y="-38100"/>
              <a:ext cx="812800" cy="850900"/>
            </a:xfrm>
            <a:prstGeom prst="rect">
              <a:avLst/>
            </a:prstGeom>
          </p:spPr>
          <p:txBody>
            <a:bodyPr anchor="ctr" rtlCol="false" tIns="54081" lIns="54081" bIns="54081" rIns="54081"/>
            <a:lstStyle/>
            <a:p>
              <a:pPr algn="ctr">
                <a:lnSpc>
                  <a:spcPts val="2659"/>
                </a:lnSpc>
                <a:spcBef>
                  <a:spcPct val="0"/>
                </a:spcBef>
              </a:pPr>
            </a:p>
          </p:txBody>
        </p:sp>
      </p:grpSp>
      <p:grpSp>
        <p:nvGrpSpPr>
          <p:cNvPr name="Group 10" id="10"/>
          <p:cNvGrpSpPr/>
          <p:nvPr/>
        </p:nvGrpSpPr>
        <p:grpSpPr>
          <a:xfrm rot="-183435">
            <a:off x="5676436" y="2351457"/>
            <a:ext cx="6479271" cy="1182130"/>
            <a:chOff x="0" y="0"/>
            <a:chExt cx="1602957" cy="292456"/>
          </a:xfrm>
        </p:grpSpPr>
        <p:sp>
          <p:nvSpPr>
            <p:cNvPr name="Freeform 11" id="11"/>
            <p:cNvSpPr/>
            <p:nvPr/>
          </p:nvSpPr>
          <p:spPr>
            <a:xfrm flipH="false" flipV="false" rot="0">
              <a:off x="0" y="0"/>
              <a:ext cx="1602957" cy="292456"/>
            </a:xfrm>
            <a:custGeom>
              <a:avLst/>
              <a:gdLst/>
              <a:ahLst/>
              <a:cxnLst/>
              <a:rect r="r" b="b" t="t" l="l"/>
              <a:pathLst>
                <a:path h="292456" w="1602957">
                  <a:moveTo>
                    <a:pt x="0" y="0"/>
                  </a:moveTo>
                  <a:lnTo>
                    <a:pt x="1602957" y="0"/>
                  </a:lnTo>
                  <a:lnTo>
                    <a:pt x="1602957" y="292456"/>
                  </a:lnTo>
                  <a:lnTo>
                    <a:pt x="0" y="292456"/>
                  </a:lnTo>
                  <a:close/>
                </a:path>
              </a:pathLst>
            </a:custGeom>
            <a:solidFill>
              <a:srgbClr val="EFBC49"/>
            </a:solidFill>
            <a:ln w="47625">
              <a:solidFill>
                <a:srgbClr val="FFF1F1"/>
              </a:solidFill>
            </a:ln>
          </p:spPr>
        </p:sp>
        <p:sp>
          <p:nvSpPr>
            <p:cNvPr name="TextBox 12" id="12"/>
            <p:cNvSpPr txBox="true"/>
            <p:nvPr/>
          </p:nvSpPr>
          <p:spPr>
            <a:xfrm>
              <a:off x="0" y="-38100"/>
              <a:ext cx="812800" cy="850900"/>
            </a:xfrm>
            <a:prstGeom prst="rect">
              <a:avLst/>
            </a:prstGeom>
          </p:spPr>
          <p:txBody>
            <a:bodyPr anchor="ctr" rtlCol="false" tIns="54081" lIns="54081" bIns="54081" rIns="54081"/>
            <a:lstStyle/>
            <a:p>
              <a:pPr algn="ctr">
                <a:lnSpc>
                  <a:spcPts val="2659"/>
                </a:lnSpc>
                <a:spcBef>
                  <a:spcPct val="0"/>
                </a:spcBef>
              </a:pPr>
            </a:p>
          </p:txBody>
        </p:sp>
      </p:grpSp>
      <p:sp>
        <p:nvSpPr>
          <p:cNvPr name="TextBox 13" id="13"/>
          <p:cNvSpPr txBox="true"/>
          <p:nvPr/>
        </p:nvSpPr>
        <p:spPr>
          <a:xfrm rot="-201271">
            <a:off x="5783180" y="2199050"/>
            <a:ext cx="6255478" cy="1219986"/>
          </a:xfrm>
          <a:prstGeom prst="rect">
            <a:avLst/>
          </a:prstGeom>
        </p:spPr>
        <p:txBody>
          <a:bodyPr anchor="t" rtlCol="false" tIns="0" lIns="0" bIns="0" rIns="0">
            <a:spAutoFit/>
          </a:bodyPr>
          <a:lstStyle/>
          <a:p>
            <a:pPr algn="ctr">
              <a:lnSpc>
                <a:spcPts val="9931"/>
              </a:lnSpc>
              <a:spcBef>
                <a:spcPct val="0"/>
              </a:spcBef>
            </a:pPr>
            <a:r>
              <a:rPr lang="en-US" sz="7094" spc="234">
                <a:solidFill>
                  <a:srgbClr val="4F7B41"/>
                </a:solidFill>
                <a:latin typeface="Genty Sans"/>
              </a:rPr>
              <a:t>Pertemuan 11</a:t>
            </a:r>
          </a:p>
        </p:txBody>
      </p:sp>
      <p:sp>
        <p:nvSpPr>
          <p:cNvPr name="TextBox 14" id="14"/>
          <p:cNvSpPr txBox="true"/>
          <p:nvPr/>
        </p:nvSpPr>
        <p:spPr>
          <a:xfrm rot="-82462">
            <a:off x="3533745" y="4121079"/>
            <a:ext cx="10885629" cy="2912746"/>
          </a:xfrm>
          <a:prstGeom prst="rect">
            <a:avLst/>
          </a:prstGeom>
        </p:spPr>
        <p:txBody>
          <a:bodyPr anchor="t" rtlCol="false" tIns="0" lIns="0" bIns="0" rIns="0">
            <a:spAutoFit/>
          </a:bodyPr>
          <a:lstStyle/>
          <a:p>
            <a:pPr algn="ctr">
              <a:lnSpc>
                <a:spcPts val="7440"/>
              </a:lnSpc>
            </a:pPr>
            <a:r>
              <a:rPr lang="en-US" sz="8000" spc="-296">
                <a:solidFill>
                  <a:srgbClr val="4F7B41"/>
                </a:solidFill>
                <a:latin typeface="Genty Sans"/>
              </a:rPr>
              <a:t>PENGENDALIAN HAMA, PENYAKIT, DAN GULMA SECARA ORGANIK</a:t>
            </a:r>
          </a:p>
        </p:txBody>
      </p:sp>
      <p:pic>
        <p:nvPicPr>
          <p:cNvPr name="Picture 15" id="15"/>
          <p:cNvPicPr>
            <a:picLocks noChangeAspect="true"/>
          </p:cNvPicPr>
          <p:nvPr/>
        </p:nvPicPr>
        <p:blipFill>
          <a:blip r:embed="rId6"/>
          <a:srcRect l="0" t="0" r="0" b="0"/>
          <a:stretch>
            <a:fillRect/>
          </a:stretch>
        </p:blipFill>
        <p:spPr>
          <a:xfrm flipH="false" flipV="false" rot="-10246587">
            <a:off x="10707185" y="6566803"/>
            <a:ext cx="3133312" cy="1190659"/>
          </a:xfrm>
          <a:prstGeom prst="rect">
            <a:avLst/>
          </a:prstGeom>
        </p:spPr>
      </p:pic>
      <p:pic>
        <p:nvPicPr>
          <p:cNvPr name="Picture 16" id="16"/>
          <p:cNvPicPr>
            <a:picLocks noChangeAspect="true"/>
          </p:cNvPicPr>
          <p:nvPr/>
        </p:nvPicPr>
        <p:blipFill>
          <a:blip r:embed="rId7"/>
          <a:srcRect l="0" t="0" r="0" b="0"/>
          <a:stretch>
            <a:fillRect/>
          </a:stretch>
        </p:blipFill>
        <p:spPr>
          <a:xfrm flipH="false" flipV="false" rot="-3189697">
            <a:off x="4407143" y="1814833"/>
            <a:ext cx="1852260" cy="870562"/>
          </a:xfrm>
          <a:prstGeom prst="rect">
            <a:avLst/>
          </a:prstGeom>
        </p:spPr>
      </p:pic>
      <p:sp>
        <p:nvSpPr>
          <p:cNvPr name="Freeform 17" id="17"/>
          <p:cNvSpPr/>
          <p:nvPr/>
        </p:nvSpPr>
        <p:spPr>
          <a:xfrm flipH="false" flipV="false" rot="-4986325">
            <a:off x="3333167" y="3371468"/>
            <a:ext cx="1030723" cy="1362734"/>
          </a:xfrm>
          <a:custGeom>
            <a:avLst/>
            <a:gdLst/>
            <a:ahLst/>
            <a:cxnLst/>
            <a:rect r="r" b="b" t="t" l="l"/>
            <a:pathLst>
              <a:path h="1362734" w="1030723">
                <a:moveTo>
                  <a:pt x="0" y="0"/>
                </a:moveTo>
                <a:lnTo>
                  <a:pt x="1030722" y="0"/>
                </a:lnTo>
                <a:lnTo>
                  <a:pt x="1030722" y="1362734"/>
                </a:lnTo>
                <a:lnTo>
                  <a:pt x="0" y="13627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18" id="18">
            <a:hlinkClick action="ppaction://media"/>
          </p:cNvPr>
          <p:cNvPicPr>
            <a:picLocks noChangeAspect="true"/>
          </p:cNvPicPr>
          <p:nvPr>
            <a:audioFile r:link="rId12"/>
            <p:extLst>
              <p:ext uri="{DAA4B4D4-6D71-4841-9C94-3DE7FCFB9230}">
                <p14:media xmlns:p14="http://schemas.microsoft.com/office/powerpoint/2010/main" r:embed="rId11"/>
              </p:ext>
            </p:extLst>
          </p:nvPr>
        </p:nvPicPr>
        <p:blipFill>
          <a:blip r:embed="rId10"/>
          <a:stretch>
            <a:fillRect/>
          </a:stretch>
        </p:blipFill>
        <p:spPr>
          <a:xfrm>
            <a:off x="8629650" y="4629150"/>
            <a:ext cx="1028700" cy="1028700"/>
          </a:xfrm>
          <a:prstGeom prst="rect">
            <a:avLst/>
          </a:prstGeom>
        </p:spPr>
      </p:pic>
    </p:spTree>
  </p:cSld>
  <p:clrMapOvr>
    <a:masterClrMapping/>
  </p:clrMapOvr>
  <p:timing>
    <p:tnLst>
      <p:par>
        <p:cTn dur="indefinite" restart="never" nodeType="tmRoot">
          <p:childTnLst>
            <p:cmd cmd="playFrom(0.0)">
              <p:cBhvr>
                <p:cTn/>
                <p:tgtEl>
                  <p:spTgt spid="18"/>
                </p:tgtEl>
              </p:cBhvr>
            </p:cmd>
            <p:audio>
              <p:cMediaNode vol="100000" showWhenStopped="false">
                <p:cTn/>
                <p:tgtEl>
                  <p:spTgt spid="18"/>
                </p:tgtEl>
              </p:cMediaNode>
            </p:audio>
          </p:childTnLst>
        </p:cTn>
      </p:par>
    </p:tnLst>
  </p:timing>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CF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2" t="0" r="22" b="0"/>
          <a:stretch>
            <a:fillRect/>
          </a:stretch>
        </p:blipFill>
        <p:spPr>
          <a:xfrm flipH="false" flipV="false" rot="-6823184">
            <a:off x="13447780" y="-1689779"/>
            <a:ext cx="7623039" cy="6733685"/>
          </a:xfrm>
          <a:prstGeom prst="rect">
            <a:avLst/>
          </a:prstGeom>
        </p:spPr>
      </p:pic>
      <p:sp>
        <p:nvSpPr>
          <p:cNvPr name="Freeform 3" id="3"/>
          <p:cNvSpPr/>
          <p:nvPr/>
        </p:nvSpPr>
        <p:spPr>
          <a:xfrm flipH="false" flipV="false" rot="0">
            <a:off x="1916971" y="5548672"/>
            <a:ext cx="3566176" cy="3481479"/>
          </a:xfrm>
          <a:custGeom>
            <a:avLst/>
            <a:gdLst/>
            <a:ahLst/>
            <a:cxnLst/>
            <a:rect r="r" b="b" t="t" l="l"/>
            <a:pathLst>
              <a:path h="3481479" w="3566176">
                <a:moveTo>
                  <a:pt x="0" y="0"/>
                </a:moveTo>
                <a:lnTo>
                  <a:pt x="3566176" y="0"/>
                </a:lnTo>
                <a:lnTo>
                  <a:pt x="3566176" y="3481479"/>
                </a:lnTo>
                <a:lnTo>
                  <a:pt x="0" y="3481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398629" y="5548672"/>
            <a:ext cx="5215699" cy="3481479"/>
          </a:xfrm>
          <a:custGeom>
            <a:avLst/>
            <a:gdLst/>
            <a:ahLst/>
            <a:cxnLst/>
            <a:rect r="r" b="b" t="t" l="l"/>
            <a:pathLst>
              <a:path h="3481479" w="5215699">
                <a:moveTo>
                  <a:pt x="0" y="0"/>
                </a:moveTo>
                <a:lnTo>
                  <a:pt x="5215699" y="0"/>
                </a:lnTo>
                <a:lnTo>
                  <a:pt x="5215699" y="3481479"/>
                </a:lnTo>
                <a:lnTo>
                  <a:pt x="0" y="3481479"/>
                </a:lnTo>
                <a:lnTo>
                  <a:pt x="0" y="0"/>
                </a:lnTo>
                <a:close/>
              </a:path>
            </a:pathLst>
          </a:custGeom>
          <a:blipFill>
            <a:blip r:embed="rId5"/>
            <a:stretch>
              <a:fillRect l="0" t="0" r="0" b="0"/>
            </a:stretch>
          </a:blipFill>
        </p:spPr>
      </p:sp>
      <p:sp>
        <p:nvSpPr>
          <p:cNvPr name="Freeform 5" id="5"/>
          <p:cNvSpPr/>
          <p:nvPr/>
        </p:nvSpPr>
        <p:spPr>
          <a:xfrm flipH="false" flipV="false" rot="0">
            <a:off x="11996672" y="5548672"/>
            <a:ext cx="4904145" cy="3273516"/>
          </a:xfrm>
          <a:custGeom>
            <a:avLst/>
            <a:gdLst/>
            <a:ahLst/>
            <a:cxnLst/>
            <a:rect r="r" b="b" t="t" l="l"/>
            <a:pathLst>
              <a:path h="3273516" w="4904145">
                <a:moveTo>
                  <a:pt x="0" y="0"/>
                </a:moveTo>
                <a:lnTo>
                  <a:pt x="4904145" y="0"/>
                </a:lnTo>
                <a:lnTo>
                  <a:pt x="4904145" y="3273517"/>
                </a:lnTo>
                <a:lnTo>
                  <a:pt x="0" y="3273517"/>
                </a:lnTo>
                <a:lnTo>
                  <a:pt x="0" y="0"/>
                </a:lnTo>
                <a:close/>
              </a:path>
            </a:pathLst>
          </a:custGeom>
          <a:blipFill>
            <a:blip r:embed="rId6"/>
            <a:stretch>
              <a:fillRect l="0" t="0" r="0" b="0"/>
            </a:stretch>
          </a:blipFill>
        </p:spPr>
      </p:sp>
      <p:sp>
        <p:nvSpPr>
          <p:cNvPr name="TextBox 6" id="6"/>
          <p:cNvSpPr txBox="true"/>
          <p:nvPr/>
        </p:nvSpPr>
        <p:spPr>
          <a:xfrm rot="0">
            <a:off x="1361074" y="1572288"/>
            <a:ext cx="15565853" cy="1908175"/>
          </a:xfrm>
          <a:prstGeom prst="rect">
            <a:avLst/>
          </a:prstGeom>
        </p:spPr>
        <p:txBody>
          <a:bodyPr anchor="t" rtlCol="false" tIns="0" lIns="0" bIns="0" rIns="0">
            <a:spAutoFit/>
          </a:bodyPr>
          <a:lstStyle/>
          <a:p>
            <a:pPr algn="ctr">
              <a:lnSpc>
                <a:spcPts val="7699"/>
              </a:lnSpc>
              <a:spcBef>
                <a:spcPct val="0"/>
              </a:spcBef>
            </a:pPr>
            <a:r>
              <a:rPr lang="en-US" sz="5499" spc="181">
                <a:solidFill>
                  <a:srgbClr val="4F7B41"/>
                </a:solidFill>
                <a:latin typeface="Genty Sans"/>
              </a:rPr>
              <a:t>Dalam perspektif perlindungan tanaman OPT dibedakan menjadi tiga, yaitu </a:t>
            </a:r>
          </a:p>
        </p:txBody>
      </p:sp>
      <p:sp>
        <p:nvSpPr>
          <p:cNvPr name="TextBox 7" id="7"/>
          <p:cNvSpPr txBox="true"/>
          <p:nvPr/>
        </p:nvSpPr>
        <p:spPr>
          <a:xfrm rot="0">
            <a:off x="2338985" y="4206875"/>
            <a:ext cx="2722147" cy="936625"/>
          </a:xfrm>
          <a:prstGeom prst="rect">
            <a:avLst/>
          </a:prstGeom>
        </p:spPr>
        <p:txBody>
          <a:bodyPr anchor="t" rtlCol="false" tIns="0" lIns="0" bIns="0" rIns="0">
            <a:spAutoFit/>
          </a:bodyPr>
          <a:lstStyle/>
          <a:p>
            <a:pPr algn="ctr">
              <a:lnSpc>
                <a:spcPts val="7699"/>
              </a:lnSpc>
              <a:spcBef>
                <a:spcPct val="0"/>
              </a:spcBef>
            </a:pPr>
            <a:r>
              <a:rPr lang="en-US" sz="5499" spc="181">
                <a:solidFill>
                  <a:srgbClr val="4F7B41"/>
                </a:solidFill>
                <a:latin typeface="Genty Sans"/>
              </a:rPr>
              <a:t>Hama</a:t>
            </a:r>
          </a:p>
        </p:txBody>
      </p:sp>
      <p:sp>
        <p:nvSpPr>
          <p:cNvPr name="TextBox 8" id="8"/>
          <p:cNvSpPr txBox="true"/>
          <p:nvPr/>
        </p:nvSpPr>
        <p:spPr>
          <a:xfrm rot="0">
            <a:off x="7129127" y="4206875"/>
            <a:ext cx="4029747" cy="936625"/>
          </a:xfrm>
          <a:prstGeom prst="rect">
            <a:avLst/>
          </a:prstGeom>
        </p:spPr>
        <p:txBody>
          <a:bodyPr anchor="t" rtlCol="false" tIns="0" lIns="0" bIns="0" rIns="0">
            <a:spAutoFit/>
          </a:bodyPr>
          <a:lstStyle/>
          <a:p>
            <a:pPr algn="ctr">
              <a:lnSpc>
                <a:spcPts val="7699"/>
              </a:lnSpc>
              <a:spcBef>
                <a:spcPct val="0"/>
              </a:spcBef>
            </a:pPr>
            <a:r>
              <a:rPr lang="en-US" sz="5499" spc="181">
                <a:solidFill>
                  <a:srgbClr val="4F7B41"/>
                </a:solidFill>
                <a:latin typeface="Genty Sans"/>
              </a:rPr>
              <a:t>Penyakit</a:t>
            </a:r>
          </a:p>
        </p:txBody>
      </p:sp>
      <p:sp>
        <p:nvSpPr>
          <p:cNvPr name="TextBox 9" id="9"/>
          <p:cNvSpPr txBox="true"/>
          <p:nvPr/>
        </p:nvSpPr>
        <p:spPr>
          <a:xfrm rot="0">
            <a:off x="13225798" y="4206875"/>
            <a:ext cx="2445893" cy="936625"/>
          </a:xfrm>
          <a:prstGeom prst="rect">
            <a:avLst/>
          </a:prstGeom>
        </p:spPr>
        <p:txBody>
          <a:bodyPr anchor="t" rtlCol="false" tIns="0" lIns="0" bIns="0" rIns="0">
            <a:spAutoFit/>
          </a:bodyPr>
          <a:lstStyle/>
          <a:p>
            <a:pPr algn="ctr">
              <a:lnSpc>
                <a:spcPts val="7699"/>
              </a:lnSpc>
              <a:spcBef>
                <a:spcPct val="0"/>
              </a:spcBef>
            </a:pPr>
            <a:r>
              <a:rPr lang="en-US" sz="5499" spc="181">
                <a:solidFill>
                  <a:srgbClr val="4F7B41"/>
                </a:solidFill>
                <a:latin typeface="Genty Sans"/>
              </a:rPr>
              <a:t>Gulma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grpSp>
        <p:nvGrpSpPr>
          <p:cNvPr name="Group 5" id="5"/>
          <p:cNvGrpSpPr/>
          <p:nvPr/>
        </p:nvGrpSpPr>
        <p:grpSpPr>
          <a:xfrm rot="0">
            <a:off x="1028700" y="1028700"/>
            <a:ext cx="5499613" cy="1748037"/>
            <a:chOff x="0" y="0"/>
            <a:chExt cx="2844643" cy="904162"/>
          </a:xfrm>
        </p:grpSpPr>
        <p:sp>
          <p:nvSpPr>
            <p:cNvPr name="Freeform 6" id="6"/>
            <p:cNvSpPr/>
            <p:nvPr/>
          </p:nvSpPr>
          <p:spPr>
            <a:xfrm flipH="false" flipV="false" rot="0">
              <a:off x="0" y="0"/>
              <a:ext cx="2844642" cy="904162"/>
            </a:xfrm>
            <a:custGeom>
              <a:avLst/>
              <a:gdLst/>
              <a:ahLst/>
              <a:cxnLst/>
              <a:rect r="r" b="b" t="t" l="l"/>
              <a:pathLst>
                <a:path h="904162" w="2844642">
                  <a:moveTo>
                    <a:pt x="140772" y="0"/>
                  </a:moveTo>
                  <a:lnTo>
                    <a:pt x="2703870" y="0"/>
                  </a:lnTo>
                  <a:cubicBezTo>
                    <a:pt x="2781617" y="0"/>
                    <a:pt x="2844642" y="63026"/>
                    <a:pt x="2844642" y="140772"/>
                  </a:cubicBezTo>
                  <a:lnTo>
                    <a:pt x="2844642" y="763390"/>
                  </a:lnTo>
                  <a:cubicBezTo>
                    <a:pt x="2844642" y="800725"/>
                    <a:pt x="2829811" y="836531"/>
                    <a:pt x="2803411" y="862931"/>
                  </a:cubicBezTo>
                  <a:cubicBezTo>
                    <a:pt x="2777011" y="889331"/>
                    <a:pt x="2741206" y="904162"/>
                    <a:pt x="2703870" y="904162"/>
                  </a:cubicBezTo>
                  <a:lnTo>
                    <a:pt x="140772" y="904162"/>
                  </a:lnTo>
                  <a:cubicBezTo>
                    <a:pt x="63026" y="904162"/>
                    <a:pt x="0" y="841136"/>
                    <a:pt x="0" y="763390"/>
                  </a:cubicBezTo>
                  <a:lnTo>
                    <a:pt x="0" y="140772"/>
                  </a:lnTo>
                  <a:cubicBezTo>
                    <a:pt x="0" y="103437"/>
                    <a:pt x="14831" y="67631"/>
                    <a:pt x="41231" y="41231"/>
                  </a:cubicBezTo>
                  <a:cubicBezTo>
                    <a:pt x="67631" y="14831"/>
                    <a:pt x="103437" y="0"/>
                    <a:pt x="140772" y="0"/>
                  </a:cubicBezTo>
                  <a:close/>
                </a:path>
              </a:pathLst>
            </a:custGeom>
            <a:solidFill>
              <a:srgbClr val="4F7B41"/>
            </a:solidFill>
            <a:ln w="57150">
              <a:solidFill>
                <a:srgbClr val="000000"/>
              </a:solidFill>
            </a:ln>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271721" y="3682750"/>
            <a:ext cx="6322356" cy="6172200"/>
          </a:xfrm>
          <a:custGeom>
            <a:avLst/>
            <a:gdLst/>
            <a:ahLst/>
            <a:cxnLst/>
            <a:rect r="r" b="b" t="t" l="l"/>
            <a:pathLst>
              <a:path h="6172200" w="6322356">
                <a:moveTo>
                  <a:pt x="0" y="0"/>
                </a:moveTo>
                <a:lnTo>
                  <a:pt x="6322356" y="0"/>
                </a:lnTo>
                <a:lnTo>
                  <a:pt x="6322356" y="6172200"/>
                </a:lnTo>
                <a:lnTo>
                  <a:pt x="0" y="61722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463663" y="5314093"/>
            <a:ext cx="1413363" cy="1424043"/>
          </a:xfrm>
          <a:custGeom>
            <a:avLst/>
            <a:gdLst/>
            <a:ahLst/>
            <a:cxnLst/>
            <a:rect r="r" b="b" t="t" l="l"/>
            <a:pathLst>
              <a:path h="1424043" w="1413363">
                <a:moveTo>
                  <a:pt x="0" y="0"/>
                </a:moveTo>
                <a:lnTo>
                  <a:pt x="1413363" y="0"/>
                </a:lnTo>
                <a:lnTo>
                  <a:pt x="1413363" y="1424044"/>
                </a:lnTo>
                <a:lnTo>
                  <a:pt x="0" y="1424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2417433" y="1239144"/>
            <a:ext cx="2722147" cy="1193800"/>
          </a:xfrm>
          <a:prstGeom prst="rect">
            <a:avLst/>
          </a:prstGeom>
        </p:spPr>
        <p:txBody>
          <a:bodyPr anchor="t" rtlCol="false" tIns="0" lIns="0" bIns="0" rIns="0">
            <a:spAutoFit/>
          </a:bodyPr>
          <a:lstStyle/>
          <a:p>
            <a:pPr algn="ctr">
              <a:lnSpc>
                <a:spcPts val="9799"/>
              </a:lnSpc>
              <a:spcBef>
                <a:spcPct val="0"/>
              </a:spcBef>
            </a:pPr>
            <a:r>
              <a:rPr lang="en-US" sz="6999" spc="230">
                <a:solidFill>
                  <a:srgbClr val="FFFCF0"/>
                </a:solidFill>
                <a:latin typeface="Genty Sans"/>
              </a:rPr>
              <a:t>Hama</a:t>
            </a:r>
          </a:p>
        </p:txBody>
      </p:sp>
      <p:sp>
        <p:nvSpPr>
          <p:cNvPr name="Freeform 11" id="11"/>
          <p:cNvSpPr/>
          <p:nvPr/>
        </p:nvSpPr>
        <p:spPr>
          <a:xfrm flipH="false" flipV="false" rot="5516371">
            <a:off x="5549478" y="3701103"/>
            <a:ext cx="1413363" cy="1424043"/>
          </a:xfrm>
          <a:custGeom>
            <a:avLst/>
            <a:gdLst/>
            <a:ahLst/>
            <a:cxnLst/>
            <a:rect r="r" b="b" t="t" l="l"/>
            <a:pathLst>
              <a:path h="1424043" w="1413363">
                <a:moveTo>
                  <a:pt x="0" y="0"/>
                </a:moveTo>
                <a:lnTo>
                  <a:pt x="1413364" y="0"/>
                </a:lnTo>
                <a:lnTo>
                  <a:pt x="1413364" y="1424044"/>
                </a:lnTo>
                <a:lnTo>
                  <a:pt x="0" y="1424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710751" y="6842284"/>
            <a:ext cx="1413363" cy="1424043"/>
          </a:xfrm>
          <a:custGeom>
            <a:avLst/>
            <a:gdLst/>
            <a:ahLst/>
            <a:cxnLst/>
            <a:rect r="r" b="b" t="t" l="l"/>
            <a:pathLst>
              <a:path h="1424043" w="1413363">
                <a:moveTo>
                  <a:pt x="0" y="0"/>
                </a:moveTo>
                <a:lnTo>
                  <a:pt x="1413364" y="0"/>
                </a:lnTo>
                <a:lnTo>
                  <a:pt x="1413364" y="1424044"/>
                </a:lnTo>
                <a:lnTo>
                  <a:pt x="0" y="1424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9211613">
            <a:off x="2912012" y="7794669"/>
            <a:ext cx="1413363" cy="1424043"/>
          </a:xfrm>
          <a:custGeom>
            <a:avLst/>
            <a:gdLst/>
            <a:ahLst/>
            <a:cxnLst/>
            <a:rect r="r" b="b" t="t" l="l"/>
            <a:pathLst>
              <a:path h="1424043" w="1413363">
                <a:moveTo>
                  <a:pt x="0" y="0"/>
                </a:moveTo>
                <a:lnTo>
                  <a:pt x="1413363" y="0"/>
                </a:lnTo>
                <a:lnTo>
                  <a:pt x="1413363" y="1424043"/>
                </a:lnTo>
                <a:lnTo>
                  <a:pt x="0" y="14240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8195230">
            <a:off x="3155315" y="6316987"/>
            <a:ext cx="1413363" cy="1424043"/>
          </a:xfrm>
          <a:custGeom>
            <a:avLst/>
            <a:gdLst/>
            <a:ahLst/>
            <a:cxnLst/>
            <a:rect r="r" b="b" t="t" l="l"/>
            <a:pathLst>
              <a:path h="1424043" w="1413363">
                <a:moveTo>
                  <a:pt x="0" y="0"/>
                </a:moveTo>
                <a:lnTo>
                  <a:pt x="1413363" y="0"/>
                </a:lnTo>
                <a:lnTo>
                  <a:pt x="1413363" y="1424044"/>
                </a:lnTo>
                <a:lnTo>
                  <a:pt x="0" y="1424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3155315" y="4126079"/>
            <a:ext cx="1413363" cy="1424043"/>
          </a:xfrm>
          <a:custGeom>
            <a:avLst/>
            <a:gdLst/>
            <a:ahLst/>
            <a:cxnLst/>
            <a:rect r="r" b="b" t="t" l="l"/>
            <a:pathLst>
              <a:path h="1424043" w="1413363">
                <a:moveTo>
                  <a:pt x="0" y="0"/>
                </a:moveTo>
                <a:lnTo>
                  <a:pt x="1413363" y="0"/>
                </a:lnTo>
                <a:lnTo>
                  <a:pt x="1413363" y="1424043"/>
                </a:lnTo>
                <a:lnTo>
                  <a:pt x="0" y="14240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4317403" y="4126079"/>
            <a:ext cx="1413363" cy="1424043"/>
          </a:xfrm>
          <a:custGeom>
            <a:avLst/>
            <a:gdLst/>
            <a:ahLst/>
            <a:cxnLst/>
            <a:rect r="r" b="b" t="t" l="l"/>
            <a:pathLst>
              <a:path h="1424043" w="1413363">
                <a:moveTo>
                  <a:pt x="0" y="0"/>
                </a:moveTo>
                <a:lnTo>
                  <a:pt x="1413363" y="0"/>
                </a:lnTo>
                <a:lnTo>
                  <a:pt x="1413363" y="1424043"/>
                </a:lnTo>
                <a:lnTo>
                  <a:pt x="0" y="14240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536230">
            <a:off x="5223847" y="5366167"/>
            <a:ext cx="1413363" cy="1424043"/>
          </a:xfrm>
          <a:custGeom>
            <a:avLst/>
            <a:gdLst/>
            <a:ahLst/>
            <a:cxnLst/>
            <a:rect r="r" b="b" t="t" l="l"/>
            <a:pathLst>
              <a:path h="1424043" w="1413363">
                <a:moveTo>
                  <a:pt x="0" y="0"/>
                </a:moveTo>
                <a:lnTo>
                  <a:pt x="1413363" y="0"/>
                </a:lnTo>
                <a:lnTo>
                  <a:pt x="1413363" y="1424043"/>
                </a:lnTo>
                <a:lnTo>
                  <a:pt x="0" y="14240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7598546">
            <a:off x="4170344" y="7319882"/>
            <a:ext cx="1413363" cy="1424043"/>
          </a:xfrm>
          <a:custGeom>
            <a:avLst/>
            <a:gdLst/>
            <a:ahLst/>
            <a:cxnLst/>
            <a:rect r="r" b="b" t="t" l="l"/>
            <a:pathLst>
              <a:path h="1424043" w="1413363">
                <a:moveTo>
                  <a:pt x="0" y="0"/>
                </a:moveTo>
                <a:lnTo>
                  <a:pt x="1413363" y="0"/>
                </a:lnTo>
                <a:lnTo>
                  <a:pt x="1413363" y="1424043"/>
                </a:lnTo>
                <a:lnTo>
                  <a:pt x="0" y="14240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7020266" y="3048222"/>
            <a:ext cx="10968223" cy="4918075"/>
          </a:xfrm>
          <a:prstGeom prst="rect">
            <a:avLst/>
          </a:prstGeom>
        </p:spPr>
        <p:txBody>
          <a:bodyPr anchor="t" rtlCol="false" tIns="0" lIns="0" bIns="0" rIns="0">
            <a:spAutoFit/>
          </a:bodyPr>
          <a:lstStyle/>
          <a:p>
            <a:pPr algn="r">
              <a:lnSpc>
                <a:spcPts val="5599"/>
              </a:lnSpc>
              <a:spcBef>
                <a:spcPct val="0"/>
              </a:spcBef>
            </a:pPr>
            <a:r>
              <a:rPr lang="en-US" sz="3999" spc="131">
                <a:solidFill>
                  <a:srgbClr val="4F7B41"/>
                </a:solidFill>
                <a:latin typeface="Genty Sans"/>
              </a:rPr>
              <a:t>Hama adalah organisme yang dianggap merugikan serta kehadirannya tidak diinginkan dalam kegiatan sehari-hari manusia. Meski ditujukan untuk semua organisme, namun istilah hama cenderung digunakan kepada hewan pengganggu tumbuhan.</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sp>
        <p:nvSpPr>
          <p:cNvPr name="TextBox 5" id="5"/>
          <p:cNvSpPr txBox="true"/>
          <p:nvPr/>
        </p:nvSpPr>
        <p:spPr>
          <a:xfrm rot="0">
            <a:off x="1028700" y="923925"/>
            <a:ext cx="15829546" cy="1749425"/>
          </a:xfrm>
          <a:prstGeom prst="rect">
            <a:avLst/>
          </a:prstGeom>
        </p:spPr>
        <p:txBody>
          <a:bodyPr anchor="t" rtlCol="false" tIns="0" lIns="0" bIns="0" rIns="0">
            <a:spAutoFit/>
          </a:bodyPr>
          <a:lstStyle/>
          <a:p>
            <a:pPr algn="ctr">
              <a:lnSpc>
                <a:spcPts val="7000"/>
              </a:lnSpc>
              <a:spcBef>
                <a:spcPct val="0"/>
              </a:spcBef>
            </a:pPr>
            <a:r>
              <a:rPr lang="en-US" sz="5000" spc="165">
                <a:solidFill>
                  <a:srgbClr val="543927"/>
                </a:solidFill>
                <a:latin typeface="Genty Sans"/>
              </a:rPr>
              <a:t>Upaya pencegahan terhadap serangan hama maupun penyakit pada tanaman, antara lain :</a:t>
            </a:r>
          </a:p>
        </p:txBody>
      </p:sp>
      <p:sp>
        <p:nvSpPr>
          <p:cNvPr name="TextBox 6" id="6"/>
          <p:cNvSpPr txBox="true"/>
          <p:nvPr/>
        </p:nvSpPr>
        <p:spPr>
          <a:xfrm rot="0">
            <a:off x="1229227" y="3470092"/>
            <a:ext cx="15829546" cy="6118225"/>
          </a:xfrm>
          <a:prstGeom prst="rect">
            <a:avLst/>
          </a:prstGeom>
        </p:spPr>
        <p:txBody>
          <a:bodyPr anchor="t" rtlCol="false" tIns="0" lIns="0" bIns="0" rIns="0">
            <a:spAutoFit/>
          </a:bodyPr>
          <a:lstStyle/>
          <a:p>
            <a:pPr algn="just">
              <a:lnSpc>
                <a:spcPts val="3499"/>
              </a:lnSpc>
            </a:pPr>
            <a:r>
              <a:rPr lang="en-US" sz="2499" spc="82">
                <a:solidFill>
                  <a:srgbClr val="4F7B41"/>
                </a:solidFill>
                <a:latin typeface="Genty Sans"/>
              </a:rPr>
              <a:t>• Melakukan budidaya tanaman sehat</a:t>
            </a:r>
          </a:p>
          <a:p>
            <a:pPr algn="just">
              <a:lnSpc>
                <a:spcPts val="3499"/>
              </a:lnSpc>
            </a:pPr>
          </a:p>
          <a:p>
            <a:pPr algn="just">
              <a:lnSpc>
                <a:spcPts val="3499"/>
              </a:lnSpc>
            </a:pPr>
            <a:r>
              <a:rPr lang="en-US" sz="2499" spc="82">
                <a:solidFill>
                  <a:srgbClr val="4F7B41"/>
                </a:solidFill>
                <a:latin typeface="Genty Sans"/>
              </a:rPr>
              <a:t>Bagaimana mengupayakan agar tanaman yang kita budidayakan sehat? Langkah pertama yang perlu kita perhatikan adalah kita sehatkan tanahnya terlebih dahulu, dengan cara memberikan bahan organik yang banyak sehingga tanah mampu segera memproduksi mikroorganiksme secara mandiri, sebagaimana yang dibutuhkan oleh tanaman diatasnya.</a:t>
            </a:r>
          </a:p>
          <a:p>
            <a:pPr algn="just">
              <a:lnSpc>
                <a:spcPts val="3499"/>
              </a:lnSpc>
            </a:pPr>
          </a:p>
          <a:p>
            <a:pPr algn="just">
              <a:lnSpc>
                <a:spcPts val="3499"/>
              </a:lnSpc>
            </a:pPr>
            <a:r>
              <a:rPr lang="en-US" sz="2499" spc="82">
                <a:solidFill>
                  <a:srgbClr val="4F7B41"/>
                </a:solidFill>
                <a:latin typeface="Genty Sans"/>
              </a:rPr>
              <a:t>• </a:t>
            </a:r>
            <a:r>
              <a:rPr lang="en-US" sz="2499" spc="82">
                <a:solidFill>
                  <a:srgbClr val="4F7B41"/>
                </a:solidFill>
                <a:latin typeface="Genty Sans"/>
              </a:rPr>
              <a:t>Pelestarian musuh alami (predator dan parasitoid)</a:t>
            </a:r>
          </a:p>
          <a:p>
            <a:pPr algn="just">
              <a:lnSpc>
                <a:spcPts val="3499"/>
              </a:lnSpc>
            </a:pPr>
          </a:p>
          <a:p>
            <a:pPr algn="just">
              <a:lnSpc>
                <a:spcPts val="3499"/>
              </a:lnSpc>
              <a:spcBef>
                <a:spcPct val="0"/>
              </a:spcBef>
            </a:pPr>
            <a:r>
              <a:rPr lang="en-US" sz="2499" spc="82">
                <a:solidFill>
                  <a:srgbClr val="4F7B41"/>
                </a:solidFill>
                <a:latin typeface="Genty Sans"/>
              </a:rPr>
              <a:t>Predator atau musuh alami sebenarnya adalah sahabat baik para petani organik, karena secara tidak langsung mereka telah membantu untuk memangsa jenis-jenis hama yang datang ketanaman kita. Oleh sebab itu jika kita mau melakukan pengendalian secara kimiawi harus berpikir dua kali, sebab jika kita lakukan maka yang mati bukan hanya hama namun juga predator yang ada ikut mati.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sp>
        <p:nvSpPr>
          <p:cNvPr name="TextBox 5" id="5"/>
          <p:cNvSpPr txBox="true"/>
          <p:nvPr/>
        </p:nvSpPr>
        <p:spPr>
          <a:xfrm rot="0">
            <a:off x="1028700" y="923925"/>
            <a:ext cx="15829546" cy="1749425"/>
          </a:xfrm>
          <a:prstGeom prst="rect">
            <a:avLst/>
          </a:prstGeom>
        </p:spPr>
        <p:txBody>
          <a:bodyPr anchor="t" rtlCol="false" tIns="0" lIns="0" bIns="0" rIns="0">
            <a:spAutoFit/>
          </a:bodyPr>
          <a:lstStyle/>
          <a:p>
            <a:pPr algn="ctr">
              <a:lnSpc>
                <a:spcPts val="7000"/>
              </a:lnSpc>
              <a:spcBef>
                <a:spcPct val="0"/>
              </a:spcBef>
            </a:pPr>
            <a:r>
              <a:rPr lang="en-US" sz="5000" spc="165">
                <a:solidFill>
                  <a:srgbClr val="543927"/>
                </a:solidFill>
                <a:latin typeface="Genty Sans"/>
              </a:rPr>
              <a:t>Upaya pencegahan terhadap serangan hama maupun penyakit pada tanaman, antara lain :</a:t>
            </a:r>
          </a:p>
        </p:txBody>
      </p:sp>
      <p:sp>
        <p:nvSpPr>
          <p:cNvPr name="TextBox 6" id="6"/>
          <p:cNvSpPr txBox="true"/>
          <p:nvPr/>
        </p:nvSpPr>
        <p:spPr>
          <a:xfrm rot="0">
            <a:off x="731970" y="3031942"/>
            <a:ext cx="16824060" cy="6994525"/>
          </a:xfrm>
          <a:prstGeom prst="rect">
            <a:avLst/>
          </a:prstGeom>
        </p:spPr>
        <p:txBody>
          <a:bodyPr anchor="t" rtlCol="false" tIns="0" lIns="0" bIns="0" rIns="0">
            <a:spAutoFit/>
          </a:bodyPr>
          <a:lstStyle/>
          <a:p>
            <a:pPr algn="just">
              <a:lnSpc>
                <a:spcPts val="3499"/>
              </a:lnSpc>
            </a:pPr>
            <a:r>
              <a:rPr lang="en-US" sz="2499" spc="82">
                <a:solidFill>
                  <a:srgbClr val="4F7B41"/>
                </a:solidFill>
                <a:latin typeface="Genty Sans"/>
              </a:rPr>
              <a:t>• Pengamatan ekosistem secara teratur</a:t>
            </a:r>
          </a:p>
          <a:p>
            <a:pPr algn="just">
              <a:lnSpc>
                <a:spcPts val="3499"/>
              </a:lnSpc>
            </a:pPr>
            <a:r>
              <a:rPr lang="en-US" sz="2499" spc="82">
                <a:solidFill>
                  <a:srgbClr val="4F7B41"/>
                </a:solidFill>
                <a:latin typeface="Genty Sans"/>
              </a:rPr>
              <a:t>Mencari dan menyesuaikan pola tanam yang cocok diwilayah masing-masing, karena system budidaya antara lokasi yang satu tidak sama dengan wilayah lainnya. Ada kesesuaian ataupun ketidaksesuaian yang perlu kita amati dan menjadi pertimbangan dalam upaya pengendalian adanya hama dan penyakit tertentu. </a:t>
            </a:r>
          </a:p>
          <a:p>
            <a:pPr algn="just">
              <a:lnSpc>
                <a:spcPts val="3499"/>
              </a:lnSpc>
            </a:pPr>
          </a:p>
          <a:p>
            <a:pPr algn="just">
              <a:lnSpc>
                <a:spcPts val="3499"/>
              </a:lnSpc>
            </a:pPr>
            <a:r>
              <a:rPr lang="en-US" sz="2499" spc="82">
                <a:solidFill>
                  <a:srgbClr val="4F7B41"/>
                </a:solidFill>
                <a:latin typeface="Genty Sans"/>
              </a:rPr>
              <a:t>• </a:t>
            </a:r>
            <a:r>
              <a:rPr lang="en-US" sz="2499" spc="82">
                <a:solidFill>
                  <a:srgbClr val="4F7B41"/>
                </a:solidFill>
                <a:latin typeface="Genty Sans"/>
              </a:rPr>
              <a:t>Petani sebagai ahli PHT</a:t>
            </a:r>
          </a:p>
          <a:p>
            <a:pPr algn="just">
              <a:lnSpc>
                <a:spcPts val="3499"/>
              </a:lnSpc>
            </a:pPr>
            <a:r>
              <a:rPr lang="en-US" sz="2499" spc="82">
                <a:solidFill>
                  <a:srgbClr val="4F7B41"/>
                </a:solidFill>
                <a:latin typeface="Genty Sans"/>
              </a:rPr>
              <a:t>P</a:t>
            </a:r>
            <a:r>
              <a:rPr lang="en-US" sz="2499" spc="82">
                <a:solidFill>
                  <a:srgbClr val="4F7B41"/>
                </a:solidFill>
                <a:latin typeface="Genty Sans"/>
              </a:rPr>
              <a:t>etani organik yang bijaksana adalah petani yang mau dan mampu mengidentifikasi serta mampu memahami apa kebutuhan dari tanaman yang ditanamnya.</a:t>
            </a:r>
          </a:p>
          <a:p>
            <a:pPr algn="just">
              <a:lnSpc>
                <a:spcPts val="3499"/>
              </a:lnSpc>
            </a:pPr>
          </a:p>
          <a:p>
            <a:pPr algn="just">
              <a:lnSpc>
                <a:spcPts val="3499"/>
              </a:lnSpc>
            </a:pPr>
            <a:r>
              <a:rPr lang="en-US" sz="2499" spc="82">
                <a:solidFill>
                  <a:srgbClr val="4F7B41"/>
                </a:solidFill>
                <a:latin typeface="Genty Sans"/>
              </a:rPr>
              <a:t>• </a:t>
            </a:r>
            <a:r>
              <a:rPr lang="en-US" sz="2499" spc="82">
                <a:solidFill>
                  <a:srgbClr val="4F7B41"/>
                </a:solidFill>
                <a:latin typeface="Genty Sans"/>
              </a:rPr>
              <a:t>Rotasi tanaman mencegah terakumulasinya pathogen dan hama yang sering menyerang satu spesies saja</a:t>
            </a:r>
          </a:p>
          <a:p>
            <a:pPr algn="just">
              <a:lnSpc>
                <a:spcPts val="3499"/>
              </a:lnSpc>
            </a:pPr>
            <a:r>
              <a:rPr lang="en-US" sz="2499" spc="82">
                <a:solidFill>
                  <a:srgbClr val="4F7B41"/>
                </a:solidFill>
                <a:latin typeface="Genty Sans"/>
              </a:rPr>
              <a:t>Sa</a:t>
            </a:r>
            <a:r>
              <a:rPr lang="en-US" sz="2499" spc="82">
                <a:solidFill>
                  <a:srgbClr val="4F7B41"/>
                </a:solidFill>
                <a:latin typeface="Genty Sans"/>
              </a:rPr>
              <a:t>lah satu upaya pengendalian hama dan penyakit yang lain adalah dengan melakukan pergiliran sistem tanam (rotasi tanaman). Hal ini dilakukan dengan tujuan untuk memutus rantai endemic hama atau penyakit tertentu.</a:t>
            </a:r>
          </a:p>
          <a:p>
            <a:pPr algn="just">
              <a:lnSpc>
                <a:spcPts val="349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grpSp>
        <p:nvGrpSpPr>
          <p:cNvPr name="Group 5" id="5"/>
          <p:cNvGrpSpPr/>
          <p:nvPr/>
        </p:nvGrpSpPr>
        <p:grpSpPr>
          <a:xfrm rot="0">
            <a:off x="1028700" y="1028700"/>
            <a:ext cx="5499613" cy="1748037"/>
            <a:chOff x="0" y="0"/>
            <a:chExt cx="2844643" cy="904162"/>
          </a:xfrm>
        </p:grpSpPr>
        <p:sp>
          <p:nvSpPr>
            <p:cNvPr name="Freeform 6" id="6"/>
            <p:cNvSpPr/>
            <p:nvPr/>
          </p:nvSpPr>
          <p:spPr>
            <a:xfrm flipH="false" flipV="false" rot="0">
              <a:off x="0" y="0"/>
              <a:ext cx="2844642" cy="904162"/>
            </a:xfrm>
            <a:custGeom>
              <a:avLst/>
              <a:gdLst/>
              <a:ahLst/>
              <a:cxnLst/>
              <a:rect r="r" b="b" t="t" l="l"/>
              <a:pathLst>
                <a:path h="904162" w="2844642">
                  <a:moveTo>
                    <a:pt x="140772" y="0"/>
                  </a:moveTo>
                  <a:lnTo>
                    <a:pt x="2703870" y="0"/>
                  </a:lnTo>
                  <a:cubicBezTo>
                    <a:pt x="2781617" y="0"/>
                    <a:pt x="2844642" y="63026"/>
                    <a:pt x="2844642" y="140772"/>
                  </a:cubicBezTo>
                  <a:lnTo>
                    <a:pt x="2844642" y="763390"/>
                  </a:lnTo>
                  <a:cubicBezTo>
                    <a:pt x="2844642" y="800725"/>
                    <a:pt x="2829811" y="836531"/>
                    <a:pt x="2803411" y="862931"/>
                  </a:cubicBezTo>
                  <a:cubicBezTo>
                    <a:pt x="2777011" y="889331"/>
                    <a:pt x="2741206" y="904162"/>
                    <a:pt x="2703870" y="904162"/>
                  </a:cubicBezTo>
                  <a:lnTo>
                    <a:pt x="140772" y="904162"/>
                  </a:lnTo>
                  <a:cubicBezTo>
                    <a:pt x="63026" y="904162"/>
                    <a:pt x="0" y="841136"/>
                    <a:pt x="0" y="763390"/>
                  </a:cubicBezTo>
                  <a:lnTo>
                    <a:pt x="0" y="140772"/>
                  </a:lnTo>
                  <a:cubicBezTo>
                    <a:pt x="0" y="103437"/>
                    <a:pt x="14831" y="67631"/>
                    <a:pt x="41231" y="41231"/>
                  </a:cubicBezTo>
                  <a:cubicBezTo>
                    <a:pt x="67631" y="14831"/>
                    <a:pt x="103437" y="0"/>
                    <a:pt x="140772" y="0"/>
                  </a:cubicBezTo>
                  <a:close/>
                </a:path>
              </a:pathLst>
            </a:custGeom>
            <a:solidFill>
              <a:srgbClr val="4F7B41"/>
            </a:solidFill>
            <a:ln w="57150">
              <a:solidFill>
                <a:srgbClr val="000000"/>
              </a:solidFill>
            </a:ln>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524213" y="1239144"/>
            <a:ext cx="4508588" cy="1193800"/>
          </a:xfrm>
          <a:prstGeom prst="rect">
            <a:avLst/>
          </a:prstGeom>
        </p:spPr>
        <p:txBody>
          <a:bodyPr anchor="t" rtlCol="false" tIns="0" lIns="0" bIns="0" rIns="0">
            <a:spAutoFit/>
          </a:bodyPr>
          <a:lstStyle/>
          <a:p>
            <a:pPr algn="ctr">
              <a:lnSpc>
                <a:spcPts val="9799"/>
              </a:lnSpc>
              <a:spcBef>
                <a:spcPct val="0"/>
              </a:spcBef>
            </a:pPr>
            <a:r>
              <a:rPr lang="en-US" sz="6999" spc="230">
                <a:solidFill>
                  <a:srgbClr val="FFFCF0"/>
                </a:solidFill>
                <a:latin typeface="Genty Sans"/>
              </a:rPr>
              <a:t>Penyakit</a:t>
            </a:r>
          </a:p>
        </p:txBody>
      </p:sp>
      <p:sp>
        <p:nvSpPr>
          <p:cNvPr name="TextBox 9" id="9"/>
          <p:cNvSpPr txBox="true"/>
          <p:nvPr/>
        </p:nvSpPr>
        <p:spPr>
          <a:xfrm rot="0">
            <a:off x="1191088" y="2971800"/>
            <a:ext cx="15905824" cy="6797675"/>
          </a:xfrm>
          <a:prstGeom prst="rect">
            <a:avLst/>
          </a:prstGeom>
        </p:spPr>
        <p:txBody>
          <a:bodyPr anchor="t" rtlCol="false" tIns="0" lIns="0" bIns="0" rIns="0">
            <a:spAutoFit/>
          </a:bodyPr>
          <a:lstStyle/>
          <a:p>
            <a:pPr>
              <a:lnSpc>
                <a:spcPts val="4900"/>
              </a:lnSpc>
            </a:pPr>
            <a:r>
              <a:rPr lang="en-US" sz="3500" spc="115">
                <a:solidFill>
                  <a:srgbClr val="8D5524"/>
                </a:solidFill>
                <a:latin typeface="Genty Sans"/>
              </a:rPr>
              <a:t>• Penyakit tanaman adalah gangguan atau kelainan yang terjadi pada tanaman yang disebabkan oleh berbagai faktor, seperti bakteri, jamur, virus, serangga, dan faktor lingkungan seperti kelembaban yang tinggi atau rendah, suhu yang tidak sesuai, atau kondisi tanah yang buruk. </a:t>
            </a:r>
          </a:p>
          <a:p>
            <a:pPr>
              <a:lnSpc>
                <a:spcPts val="4900"/>
              </a:lnSpc>
            </a:pPr>
          </a:p>
          <a:p>
            <a:pPr>
              <a:lnSpc>
                <a:spcPts val="4900"/>
              </a:lnSpc>
            </a:pPr>
            <a:r>
              <a:rPr lang="en-US" sz="3500" spc="115">
                <a:solidFill>
                  <a:srgbClr val="8D5524"/>
                </a:solidFill>
                <a:latin typeface="Genty Sans"/>
              </a:rPr>
              <a:t>• Penyakit tanaman dapat memengaruhi pertumbuhan, kesehatan, dan produktivitas tanaman, sehingga dapat merusak hasil panen dan mengurangi nilai estetika tanaman hias.</a:t>
            </a:r>
          </a:p>
          <a:p>
            <a:pPr>
              <a:lnSpc>
                <a:spcPts val="4900"/>
              </a:lnSpc>
              <a:spcBef>
                <a:spcPct val="0"/>
              </a:spcBef>
            </a:pPr>
            <a:r>
              <a:rPr lang="en-US" sz="3500" spc="115">
                <a:solidFill>
                  <a:srgbClr val="8D5524"/>
                </a:solidFill>
                <a:latin typeface="Genty Sans"/>
              </a:rPr>
              <a:t>Penyakit tanaman dapat menyerang semua jenis tanaman, termasuk tanaman buah-buahan, sayuran, tanaman hias, dan tanaman pangan.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grpSp>
        <p:nvGrpSpPr>
          <p:cNvPr name="Group 5" id="5"/>
          <p:cNvGrpSpPr/>
          <p:nvPr/>
        </p:nvGrpSpPr>
        <p:grpSpPr>
          <a:xfrm rot="0">
            <a:off x="1028700" y="1028700"/>
            <a:ext cx="5499613" cy="1748037"/>
            <a:chOff x="0" y="0"/>
            <a:chExt cx="2844643" cy="904162"/>
          </a:xfrm>
        </p:grpSpPr>
        <p:sp>
          <p:nvSpPr>
            <p:cNvPr name="Freeform 6" id="6"/>
            <p:cNvSpPr/>
            <p:nvPr/>
          </p:nvSpPr>
          <p:spPr>
            <a:xfrm flipH="false" flipV="false" rot="0">
              <a:off x="0" y="0"/>
              <a:ext cx="2844642" cy="904162"/>
            </a:xfrm>
            <a:custGeom>
              <a:avLst/>
              <a:gdLst/>
              <a:ahLst/>
              <a:cxnLst/>
              <a:rect r="r" b="b" t="t" l="l"/>
              <a:pathLst>
                <a:path h="904162" w="2844642">
                  <a:moveTo>
                    <a:pt x="140772" y="0"/>
                  </a:moveTo>
                  <a:lnTo>
                    <a:pt x="2703870" y="0"/>
                  </a:lnTo>
                  <a:cubicBezTo>
                    <a:pt x="2781617" y="0"/>
                    <a:pt x="2844642" y="63026"/>
                    <a:pt x="2844642" y="140772"/>
                  </a:cubicBezTo>
                  <a:lnTo>
                    <a:pt x="2844642" y="763390"/>
                  </a:lnTo>
                  <a:cubicBezTo>
                    <a:pt x="2844642" y="800725"/>
                    <a:pt x="2829811" y="836531"/>
                    <a:pt x="2803411" y="862931"/>
                  </a:cubicBezTo>
                  <a:cubicBezTo>
                    <a:pt x="2777011" y="889331"/>
                    <a:pt x="2741206" y="904162"/>
                    <a:pt x="2703870" y="904162"/>
                  </a:cubicBezTo>
                  <a:lnTo>
                    <a:pt x="140772" y="904162"/>
                  </a:lnTo>
                  <a:cubicBezTo>
                    <a:pt x="63026" y="904162"/>
                    <a:pt x="0" y="841136"/>
                    <a:pt x="0" y="763390"/>
                  </a:cubicBezTo>
                  <a:lnTo>
                    <a:pt x="0" y="140772"/>
                  </a:lnTo>
                  <a:cubicBezTo>
                    <a:pt x="0" y="103437"/>
                    <a:pt x="14831" y="67631"/>
                    <a:pt x="41231" y="41231"/>
                  </a:cubicBezTo>
                  <a:cubicBezTo>
                    <a:pt x="67631" y="14831"/>
                    <a:pt x="103437" y="0"/>
                    <a:pt x="140772" y="0"/>
                  </a:cubicBezTo>
                  <a:close/>
                </a:path>
              </a:pathLst>
            </a:custGeom>
            <a:solidFill>
              <a:srgbClr val="4F7B41"/>
            </a:solidFill>
            <a:ln w="57150">
              <a:solidFill>
                <a:srgbClr val="000000"/>
              </a:solidFill>
            </a:ln>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1239144"/>
            <a:ext cx="5499613" cy="1193800"/>
          </a:xfrm>
          <a:prstGeom prst="rect">
            <a:avLst/>
          </a:prstGeom>
        </p:spPr>
        <p:txBody>
          <a:bodyPr anchor="t" rtlCol="false" tIns="0" lIns="0" bIns="0" rIns="0">
            <a:spAutoFit/>
          </a:bodyPr>
          <a:lstStyle/>
          <a:p>
            <a:pPr algn="ctr">
              <a:lnSpc>
                <a:spcPts val="9799"/>
              </a:lnSpc>
              <a:spcBef>
                <a:spcPct val="0"/>
              </a:spcBef>
            </a:pPr>
            <a:r>
              <a:rPr lang="en-US" sz="6999" spc="230">
                <a:solidFill>
                  <a:srgbClr val="FFFCF0"/>
                </a:solidFill>
                <a:latin typeface="Genty Sans"/>
              </a:rPr>
              <a:t>Gulma</a:t>
            </a:r>
          </a:p>
        </p:txBody>
      </p:sp>
      <p:sp>
        <p:nvSpPr>
          <p:cNvPr name="TextBox 9" id="9"/>
          <p:cNvSpPr txBox="true"/>
          <p:nvPr/>
        </p:nvSpPr>
        <p:spPr>
          <a:xfrm rot="0">
            <a:off x="1517957" y="3495675"/>
            <a:ext cx="15252086" cy="4918075"/>
          </a:xfrm>
          <a:prstGeom prst="rect">
            <a:avLst/>
          </a:prstGeom>
        </p:spPr>
        <p:txBody>
          <a:bodyPr anchor="t" rtlCol="false" tIns="0" lIns="0" bIns="0" rIns="0">
            <a:spAutoFit/>
          </a:bodyPr>
          <a:lstStyle/>
          <a:p>
            <a:pPr algn="ctr">
              <a:lnSpc>
                <a:spcPts val="5599"/>
              </a:lnSpc>
              <a:spcBef>
                <a:spcPct val="0"/>
              </a:spcBef>
            </a:pPr>
            <a:r>
              <a:rPr lang="en-US" sz="3999" spc="131">
                <a:solidFill>
                  <a:srgbClr val="8D5524"/>
                </a:solidFill>
                <a:latin typeface="Genty Sans"/>
              </a:rPr>
              <a:t>Gulma adalah tumbuhan yang tumbuh di sekitar tanaman budidaya yang pertumbuhannya tidak dikehendaki dan umumnya merugikan karena dapat menghambat pertumbuhan, mengakibatkan penurunan kuantitas dan kualitas produksi dan dapat menjadi sarang hama dan penyakit. Gulma harus segera ditanggulangi pertumbuhannya agar tidak berkembang pesat.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sp>
        <p:nvSpPr>
          <p:cNvPr name="Freeform 5" id="5"/>
          <p:cNvSpPr/>
          <p:nvPr/>
        </p:nvSpPr>
        <p:spPr>
          <a:xfrm flipH="false" flipV="false" rot="0">
            <a:off x="5615405" y="4350139"/>
            <a:ext cx="7057190" cy="5936861"/>
          </a:xfrm>
          <a:custGeom>
            <a:avLst/>
            <a:gdLst/>
            <a:ahLst/>
            <a:cxnLst/>
            <a:rect r="r" b="b" t="t" l="l"/>
            <a:pathLst>
              <a:path h="5936861" w="7057190">
                <a:moveTo>
                  <a:pt x="0" y="0"/>
                </a:moveTo>
                <a:lnTo>
                  <a:pt x="7057190" y="0"/>
                </a:lnTo>
                <a:lnTo>
                  <a:pt x="7057190" y="5936861"/>
                </a:lnTo>
                <a:lnTo>
                  <a:pt x="0" y="5936861"/>
                </a:lnTo>
                <a:lnTo>
                  <a:pt x="0" y="0"/>
                </a:lnTo>
                <a:close/>
              </a:path>
            </a:pathLst>
          </a:custGeom>
          <a:blipFill>
            <a:blip r:embed="rId4"/>
            <a:stretch>
              <a:fillRect l="0" t="0" r="0" b="0"/>
            </a:stretch>
          </a:blipFill>
        </p:spPr>
      </p:sp>
      <p:sp>
        <p:nvSpPr>
          <p:cNvPr name="TextBox 6" id="6"/>
          <p:cNvSpPr txBox="true"/>
          <p:nvPr/>
        </p:nvSpPr>
        <p:spPr>
          <a:xfrm rot="0">
            <a:off x="1517957" y="2155142"/>
            <a:ext cx="15252086" cy="1393825"/>
          </a:xfrm>
          <a:prstGeom prst="rect">
            <a:avLst/>
          </a:prstGeom>
        </p:spPr>
        <p:txBody>
          <a:bodyPr anchor="t" rtlCol="false" tIns="0" lIns="0" bIns="0" rIns="0">
            <a:spAutoFit/>
          </a:bodyPr>
          <a:lstStyle/>
          <a:p>
            <a:pPr algn="ctr">
              <a:lnSpc>
                <a:spcPts val="5599"/>
              </a:lnSpc>
              <a:spcBef>
                <a:spcPct val="0"/>
              </a:spcBef>
            </a:pPr>
            <a:r>
              <a:rPr lang="en-US" sz="3999" spc="131">
                <a:solidFill>
                  <a:srgbClr val="8D5524"/>
                </a:solidFill>
                <a:latin typeface="Genty Sans"/>
              </a:rPr>
              <a:t>Pengendalian Hama dan Penyakit dapat dilakukan dengan menggunakan pestisida nabati.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3666" r="0" b="-13666"/>
            </a:stretch>
          </a:blipFill>
        </p:spPr>
      </p:sp>
      <p:pic>
        <p:nvPicPr>
          <p:cNvPr name="Picture 3" id="3"/>
          <p:cNvPicPr>
            <a:picLocks noChangeAspect="true"/>
          </p:cNvPicPr>
          <p:nvPr/>
        </p:nvPicPr>
        <p:blipFill>
          <a:blip r:embed="rId3"/>
          <a:srcRect l="0" t="0" r="0" b="0"/>
          <a:stretch>
            <a:fillRect/>
          </a:stretch>
        </p:blipFill>
        <p:spPr>
          <a:xfrm flipH="false" flipV="false" rot="-1610750">
            <a:off x="-2572999" y="7371878"/>
            <a:ext cx="4847982" cy="5117914"/>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610750">
            <a:off x="15864009" y="-2387809"/>
            <a:ext cx="4847982" cy="5117914"/>
          </a:xfrm>
          <a:prstGeom prst="rect">
            <a:avLst/>
          </a:prstGeom>
        </p:spPr>
      </p:pic>
      <p:sp>
        <p:nvSpPr>
          <p:cNvPr name="Freeform 5" id="5"/>
          <p:cNvSpPr/>
          <p:nvPr/>
        </p:nvSpPr>
        <p:spPr>
          <a:xfrm flipH="false" flipV="false" rot="0">
            <a:off x="3960924" y="3548967"/>
            <a:ext cx="6079149" cy="5934769"/>
          </a:xfrm>
          <a:custGeom>
            <a:avLst/>
            <a:gdLst/>
            <a:ahLst/>
            <a:cxnLst/>
            <a:rect r="r" b="b" t="t" l="l"/>
            <a:pathLst>
              <a:path h="5934769" w="6079149">
                <a:moveTo>
                  <a:pt x="0" y="0"/>
                </a:moveTo>
                <a:lnTo>
                  <a:pt x="6079148" y="0"/>
                </a:lnTo>
                <a:lnTo>
                  <a:pt x="6079148" y="5934769"/>
                </a:lnTo>
                <a:lnTo>
                  <a:pt x="0" y="59347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3612639">
            <a:off x="10412406" y="-925312"/>
            <a:ext cx="8228606" cy="8836086"/>
          </a:xfrm>
          <a:custGeom>
            <a:avLst/>
            <a:gdLst/>
            <a:ahLst/>
            <a:cxnLst/>
            <a:rect r="r" b="b" t="t" l="l"/>
            <a:pathLst>
              <a:path h="8836086" w="8228606">
                <a:moveTo>
                  <a:pt x="0" y="0"/>
                </a:moveTo>
                <a:lnTo>
                  <a:pt x="8228605" y="0"/>
                </a:lnTo>
                <a:lnTo>
                  <a:pt x="8228605" y="8836086"/>
                </a:lnTo>
                <a:lnTo>
                  <a:pt x="0" y="88360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7331531" y="3814515"/>
            <a:ext cx="1546407" cy="1558093"/>
          </a:xfrm>
          <a:custGeom>
            <a:avLst/>
            <a:gdLst/>
            <a:ahLst/>
            <a:cxnLst/>
            <a:rect r="r" b="b" t="t" l="l"/>
            <a:pathLst>
              <a:path h="1558093" w="1546407">
                <a:moveTo>
                  <a:pt x="0" y="0"/>
                </a:moveTo>
                <a:lnTo>
                  <a:pt x="1546407" y="0"/>
                </a:lnTo>
                <a:lnTo>
                  <a:pt x="1546407"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4228434">
            <a:off x="6227294" y="5372608"/>
            <a:ext cx="1546407" cy="1558093"/>
          </a:xfrm>
          <a:custGeom>
            <a:avLst/>
            <a:gdLst/>
            <a:ahLst/>
            <a:cxnLst/>
            <a:rect r="r" b="b" t="t" l="l"/>
            <a:pathLst>
              <a:path h="1558093" w="1546407">
                <a:moveTo>
                  <a:pt x="0" y="0"/>
                </a:moveTo>
                <a:lnTo>
                  <a:pt x="1546408" y="0"/>
                </a:lnTo>
                <a:lnTo>
                  <a:pt x="1546408"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194741">
            <a:off x="4523109" y="6592283"/>
            <a:ext cx="1546407" cy="1558093"/>
          </a:xfrm>
          <a:custGeom>
            <a:avLst/>
            <a:gdLst/>
            <a:ahLst/>
            <a:cxnLst/>
            <a:rect r="r" b="b" t="t" l="l"/>
            <a:pathLst>
              <a:path h="1558093" w="1546407">
                <a:moveTo>
                  <a:pt x="0" y="0"/>
                </a:moveTo>
                <a:lnTo>
                  <a:pt x="1546407" y="0"/>
                </a:lnTo>
                <a:lnTo>
                  <a:pt x="1546407"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8658205">
            <a:off x="5780626" y="6857807"/>
            <a:ext cx="1546407" cy="1558093"/>
          </a:xfrm>
          <a:custGeom>
            <a:avLst/>
            <a:gdLst/>
            <a:ahLst/>
            <a:cxnLst/>
            <a:rect r="r" b="b" t="t" l="l"/>
            <a:pathLst>
              <a:path h="1558093" w="1546407">
                <a:moveTo>
                  <a:pt x="0" y="0"/>
                </a:moveTo>
                <a:lnTo>
                  <a:pt x="1546408" y="0"/>
                </a:lnTo>
                <a:lnTo>
                  <a:pt x="1546408"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5785123" y="4119315"/>
            <a:ext cx="1546407" cy="1558093"/>
          </a:xfrm>
          <a:custGeom>
            <a:avLst/>
            <a:gdLst/>
            <a:ahLst/>
            <a:cxnLst/>
            <a:rect r="r" b="b" t="t" l="l"/>
            <a:pathLst>
              <a:path h="1558093" w="1546407">
                <a:moveTo>
                  <a:pt x="0" y="0"/>
                </a:moveTo>
                <a:lnTo>
                  <a:pt x="1546408" y="0"/>
                </a:lnTo>
                <a:lnTo>
                  <a:pt x="1546408"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9195530">
            <a:off x="7599376" y="5162952"/>
            <a:ext cx="1546407" cy="1558093"/>
          </a:xfrm>
          <a:custGeom>
            <a:avLst/>
            <a:gdLst/>
            <a:ahLst/>
            <a:cxnLst/>
            <a:rect r="r" b="b" t="t" l="l"/>
            <a:pathLst>
              <a:path h="1558093" w="1546407">
                <a:moveTo>
                  <a:pt x="0" y="0"/>
                </a:moveTo>
                <a:lnTo>
                  <a:pt x="1546407" y="0"/>
                </a:lnTo>
                <a:lnTo>
                  <a:pt x="1546407"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6863127" y="6631550"/>
            <a:ext cx="1546407" cy="1558093"/>
          </a:xfrm>
          <a:custGeom>
            <a:avLst/>
            <a:gdLst/>
            <a:ahLst/>
            <a:cxnLst/>
            <a:rect r="r" b="b" t="t" l="l"/>
            <a:pathLst>
              <a:path h="1558093" w="1546407">
                <a:moveTo>
                  <a:pt x="0" y="0"/>
                </a:moveTo>
                <a:lnTo>
                  <a:pt x="1546407" y="0"/>
                </a:lnTo>
                <a:lnTo>
                  <a:pt x="1546407" y="1558093"/>
                </a:lnTo>
                <a:lnTo>
                  <a:pt x="0" y="1558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DAFtpbnZv94</dc:identifier>
  <dcterms:modified xsi:type="dcterms:W3CDTF">2011-08-01T06:04:30Z</dcterms:modified>
  <cp:revision>1</cp:revision>
  <dc:title>11. Pengendalian Hama, Penyakit, dan Gulma secara Organik</dc:title>
</cp:coreProperties>
</file>