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64" r:id="rId2"/>
    <p:sldId id="265" r:id="rId3"/>
    <p:sldId id="345" r:id="rId4"/>
    <p:sldId id="346" r:id="rId5"/>
    <p:sldId id="268" r:id="rId6"/>
    <p:sldId id="267" r:id="rId7"/>
    <p:sldId id="270" r:id="rId8"/>
    <p:sldId id="269" r:id="rId9"/>
    <p:sldId id="324" r:id="rId10"/>
    <p:sldId id="328" r:id="rId11"/>
    <p:sldId id="329" r:id="rId12"/>
    <p:sldId id="331" r:id="rId13"/>
    <p:sldId id="330" r:id="rId14"/>
    <p:sldId id="332" r:id="rId15"/>
    <p:sldId id="334" r:id="rId16"/>
    <p:sldId id="335" r:id="rId17"/>
    <p:sldId id="336" r:id="rId18"/>
    <p:sldId id="337" r:id="rId19"/>
    <p:sldId id="338" r:id="rId20"/>
    <p:sldId id="339" r:id="rId21"/>
    <p:sldId id="340" r:id="rId22"/>
    <p:sldId id="342" r:id="rId23"/>
    <p:sldId id="343" r:id="rId24"/>
    <p:sldId id="344" r:id="rId25"/>
    <p:sldId id="341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CC00"/>
    <a:srgbClr val="0033CC"/>
    <a:srgbClr val="FF3300"/>
    <a:srgbClr val="993300"/>
    <a:srgbClr val="00CC00"/>
    <a:srgbClr val="CC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94"/>
    </p:cViewPr>
  </p:sorter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1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1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1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CDE2680-5BAB-4F84-B22A-1F2EDC3DC74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6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6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6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6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6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David Corne, and Nick Taylor,  Heriot-Watt University  -  dwcorne@gmail.com</a:t>
            </a:r>
          </a:p>
          <a:p>
            <a:pPr>
              <a:defRPr/>
            </a:pPr>
            <a:r>
              <a:rPr lang="en-GB"/>
              <a:t>These slides and related resources:   </a:t>
            </a:r>
            <a:r>
              <a:rPr lang="en-GB">
                <a:solidFill>
                  <a:schemeClr val="accent2"/>
                </a:solidFill>
              </a:rPr>
              <a:t>http://www.macs.hw.ac.uk/~dwcorne/Teaching/dmml.html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26F617-B230-40E5-BC82-98450F5BCF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78877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David Corne, and Nick Taylor,  Heriot-Watt University  -  dwcorne@gmail.com</a:t>
            </a:r>
          </a:p>
          <a:p>
            <a:pPr>
              <a:defRPr/>
            </a:pPr>
            <a:r>
              <a:rPr lang="en-GB"/>
              <a:t>These slides and related resources:   </a:t>
            </a:r>
            <a:r>
              <a:rPr lang="en-GB">
                <a:solidFill>
                  <a:schemeClr val="accent2"/>
                </a:solidFill>
              </a:rPr>
              <a:t>http://www.macs.hw.ac.uk/~dwcorne/Teaching/dmml.html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8BA0A9-EADF-4404-8E02-7A50FA1F086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1121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David Corne, and Nick Taylor,  Heriot-Watt University  -  dwcorne@gmail.com</a:t>
            </a:r>
          </a:p>
          <a:p>
            <a:pPr>
              <a:defRPr/>
            </a:pPr>
            <a:r>
              <a:rPr lang="en-GB"/>
              <a:t>These slides and related resources:   </a:t>
            </a:r>
            <a:r>
              <a:rPr lang="en-GB">
                <a:solidFill>
                  <a:schemeClr val="accent2"/>
                </a:solidFill>
              </a:rPr>
              <a:t>http://www.macs.hw.ac.uk/~dwcorne/Teaching/dmml.html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57FB0B-6842-41C8-9770-E12288BD00A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80167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David Corne, and Nick Taylor,  Heriot-Watt University  -  dwcorne@gmail.com</a:t>
            </a:r>
          </a:p>
          <a:p>
            <a:pPr>
              <a:defRPr/>
            </a:pPr>
            <a:r>
              <a:rPr lang="en-GB"/>
              <a:t>These slides and related resources:   </a:t>
            </a:r>
            <a:r>
              <a:rPr lang="en-GB">
                <a:solidFill>
                  <a:schemeClr val="accent2"/>
                </a:solidFill>
              </a:rPr>
              <a:t>http://www.macs.hw.ac.uk/~dwcorne/Teaching/dmml.html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559141-EB45-4F95-AACF-96AFA3E3B10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5906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David Corne, and Nick Taylor,  Heriot-Watt University  -  dwcorne@gmail.com</a:t>
            </a:r>
          </a:p>
          <a:p>
            <a:pPr>
              <a:defRPr/>
            </a:pPr>
            <a:r>
              <a:rPr lang="en-GB"/>
              <a:t>These slides and related resources:   </a:t>
            </a:r>
            <a:r>
              <a:rPr lang="en-GB">
                <a:solidFill>
                  <a:schemeClr val="accent2"/>
                </a:solidFill>
              </a:rPr>
              <a:t>http://www.macs.hw.ac.uk/~dwcorne/Teaching/dmml.html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33BE4B-F007-4CD5-9316-314AD63A01C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4009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David Corne, and Nick Taylor,  Heriot-Watt University  -  dwcorne@gmail.com</a:t>
            </a:r>
          </a:p>
          <a:p>
            <a:pPr>
              <a:defRPr/>
            </a:pPr>
            <a:r>
              <a:rPr lang="en-GB"/>
              <a:t>These slides and related resources:   </a:t>
            </a:r>
            <a:r>
              <a:rPr lang="en-GB">
                <a:solidFill>
                  <a:schemeClr val="accent2"/>
                </a:solidFill>
              </a:rPr>
              <a:t>http://www.macs.hw.ac.uk/~dwcorne/Teaching/dmml.html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B02DF-BA35-48C2-A117-EAEBA5D70C9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5884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David Corne, and Nick Taylor,  Heriot-Watt University  -  dwcorne@gmail.com</a:t>
            </a:r>
          </a:p>
          <a:p>
            <a:pPr>
              <a:defRPr/>
            </a:pPr>
            <a:r>
              <a:rPr lang="en-GB"/>
              <a:t>These slides and related resources:   </a:t>
            </a:r>
            <a:r>
              <a:rPr lang="en-GB">
                <a:solidFill>
                  <a:schemeClr val="accent2"/>
                </a:solidFill>
              </a:rPr>
              <a:t>http://www.macs.hw.ac.uk/~dwcorne/Teaching/dmml.html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7E437E-66BB-4A67-BEDD-24E7797010F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3211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David Corne, and Nick Taylor,  Heriot-Watt University  -  dwcorne@gmail.com</a:t>
            </a:r>
          </a:p>
          <a:p>
            <a:pPr>
              <a:defRPr/>
            </a:pPr>
            <a:r>
              <a:rPr lang="en-GB"/>
              <a:t>These slides and related resources:   </a:t>
            </a:r>
            <a:r>
              <a:rPr lang="en-GB">
                <a:solidFill>
                  <a:schemeClr val="accent2"/>
                </a:solidFill>
              </a:rPr>
              <a:t>http://www.macs.hw.ac.uk/~dwcorne/Teaching/dmml.html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2F93D6-0BD4-4D27-A930-FF83520CD02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2178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David Corne, and Nick Taylor,  Heriot-Watt University  -  dwcorne@gmail.com</a:t>
            </a:r>
          </a:p>
          <a:p>
            <a:pPr>
              <a:defRPr/>
            </a:pPr>
            <a:r>
              <a:rPr lang="en-GB"/>
              <a:t>These slides and related resources:   </a:t>
            </a:r>
            <a:r>
              <a:rPr lang="en-GB">
                <a:solidFill>
                  <a:schemeClr val="accent2"/>
                </a:solidFill>
              </a:rPr>
              <a:t>http://www.macs.hw.ac.uk/~dwcorne/Teaching/dmml.html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CC6C46-0D82-4621-B91A-3946BC5095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5529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David Corne, and Nick Taylor,  Heriot-Watt University  -  dwcorne@gmail.com</a:t>
            </a:r>
          </a:p>
          <a:p>
            <a:pPr>
              <a:defRPr/>
            </a:pPr>
            <a:r>
              <a:rPr lang="en-GB"/>
              <a:t>These slides and related resources:   </a:t>
            </a:r>
            <a:r>
              <a:rPr lang="en-GB">
                <a:solidFill>
                  <a:schemeClr val="accent2"/>
                </a:solidFill>
              </a:rPr>
              <a:t>http://www.macs.hw.ac.uk/~dwcorne/Teaching/dmml.html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1D40A8-2094-43C8-A99C-55C624D548A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5593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David Corne, and Nick Taylor,  Heriot-Watt University  -  dwcorne@gmail.com</a:t>
            </a:r>
          </a:p>
          <a:p>
            <a:pPr>
              <a:defRPr/>
            </a:pPr>
            <a:r>
              <a:rPr lang="en-GB"/>
              <a:t>These slides and related resources:   </a:t>
            </a:r>
            <a:r>
              <a:rPr lang="en-GB">
                <a:solidFill>
                  <a:schemeClr val="accent2"/>
                </a:solidFill>
              </a:rPr>
              <a:t>http://www.macs.hw.ac.uk/~dwcorne/Teaching/dmml.html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4EEF3D-AC9A-481B-8C06-792D959BA50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94990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David Corne, and Nick Taylor,  Heriot-Watt University  -  dwcorne@gmail.com</a:t>
            </a:r>
          </a:p>
          <a:p>
            <a:pPr>
              <a:defRPr/>
            </a:pPr>
            <a:r>
              <a:rPr lang="en-GB"/>
              <a:t>These slides and related resources:   </a:t>
            </a:r>
            <a:r>
              <a:rPr lang="en-GB">
                <a:solidFill>
                  <a:schemeClr val="accent2"/>
                </a:solidFill>
              </a:rPr>
              <a:t>http://www.macs.hw.ac.uk/~dwcorne/Teaching/dmml.html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7ADE84-61DC-4CA4-927D-CED735FA5EF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0560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David Corne, and Nick Taylor,  Heriot-Watt University  -  dwcorne@gmail.com</a:t>
            </a:r>
          </a:p>
          <a:p>
            <a:pPr>
              <a:defRPr/>
            </a:pPr>
            <a:r>
              <a:rPr lang="en-GB"/>
              <a:t>These slides and related resources:   </a:t>
            </a:r>
            <a:r>
              <a:rPr lang="en-GB">
                <a:solidFill>
                  <a:schemeClr val="accent2"/>
                </a:solidFill>
              </a:rPr>
              <a:t>http://www.macs.hw.ac.uk/~dwcorne/Teaching/dmml.html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92CB31-6FC9-436F-AB51-F2EFB3492C5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75351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092825"/>
            <a:ext cx="9144000" cy="612775"/>
          </a:xfrm>
          <a:prstGeom prst="rect">
            <a:avLst/>
          </a:prstGeom>
          <a:noFill/>
          <a:ln w="1905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600"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David Corne, and Nick Taylor,  Heriot-Watt University  -  dwcorne@gmail.com</a:t>
            </a:r>
          </a:p>
          <a:p>
            <a:pPr>
              <a:defRPr/>
            </a:pPr>
            <a:r>
              <a:rPr lang="en-GB"/>
              <a:t>These slides and related resources:   </a:t>
            </a:r>
            <a:r>
              <a:rPr lang="en-GB">
                <a:solidFill>
                  <a:schemeClr val="accent2"/>
                </a:solidFill>
              </a:rPr>
              <a:t>http://www.macs.hw.ac.uk/~dwcorne/Teaching/dmml.html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852DEC0-D592-4623-AE00-A0C4454E28D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6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6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6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6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6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6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6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6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76275" y="280988"/>
            <a:ext cx="7772400" cy="1470025"/>
          </a:xfrm>
        </p:spPr>
        <p:txBody>
          <a:bodyPr/>
          <a:lstStyle/>
          <a:p>
            <a:r>
              <a:rPr lang="en-GB" altLang="en-US" smtClean="0"/>
              <a:t>an introduction to:</a:t>
            </a:r>
            <a:br>
              <a:rPr lang="en-GB" altLang="en-US" smtClean="0"/>
            </a:br>
            <a:r>
              <a:rPr lang="en-GB" altLang="en-US" smtClean="0"/>
              <a:t> Deep Learning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431925" y="3052763"/>
            <a:ext cx="6400800" cy="1752600"/>
          </a:xfrm>
        </p:spPr>
        <p:txBody>
          <a:bodyPr/>
          <a:lstStyle/>
          <a:p>
            <a:r>
              <a:rPr lang="en-GB" altLang="en-US" sz="1600" i="1" dirty="0" smtClean="0"/>
              <a:t>aka or related to</a:t>
            </a:r>
          </a:p>
          <a:p>
            <a:r>
              <a:rPr lang="en-GB" altLang="en-US" sz="1800" i="1" dirty="0" smtClean="0"/>
              <a:t>Deep Neural Networks</a:t>
            </a:r>
          </a:p>
          <a:p>
            <a:r>
              <a:rPr lang="en-GB" altLang="en-US" sz="1800" i="1" dirty="0" smtClean="0"/>
              <a:t>Deep Structural Learning</a:t>
            </a:r>
          </a:p>
          <a:p>
            <a:r>
              <a:rPr lang="en-GB" altLang="en-US" sz="1800" i="1" dirty="0" smtClean="0"/>
              <a:t>Deep Belief Networks</a:t>
            </a:r>
          </a:p>
          <a:p>
            <a:r>
              <a:rPr lang="en-GB" altLang="en-US" sz="1800" i="1" dirty="0" err="1" smtClean="0"/>
              <a:t>etc</a:t>
            </a:r>
            <a:r>
              <a:rPr lang="en-GB" altLang="en-US" sz="1800" i="1" dirty="0" smtClean="0"/>
              <a:t>,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68680" y="5084064"/>
            <a:ext cx="7406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https://www.macs.hw.ac.uk/~dwcorne/Teaching/introdl.ppt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288925" y="161925"/>
            <a:ext cx="7772400" cy="1143000"/>
          </a:xfrm>
          <a:solidFill>
            <a:srgbClr val="FFFF00"/>
          </a:solidFill>
        </p:spPr>
        <p:txBody>
          <a:bodyPr/>
          <a:lstStyle/>
          <a:p>
            <a:r>
              <a:rPr lang="en-GB" altLang="en-US" smtClean="0"/>
              <a:t>So: </a:t>
            </a:r>
            <a:r>
              <a:rPr lang="en-GB" altLang="en-US" i="1" smtClean="0"/>
              <a:t>multiple layers make sense</a:t>
            </a:r>
            <a:r>
              <a:rPr lang="en-GB" altLang="en-US" smtClean="0"/>
              <a:t> </a:t>
            </a:r>
          </a:p>
        </p:txBody>
      </p:sp>
      <p:sp>
        <p:nvSpPr>
          <p:cNvPr id="60" name="Title 1"/>
          <p:cNvSpPr txBox="1">
            <a:spLocks/>
          </p:cNvSpPr>
          <p:nvPr/>
        </p:nvSpPr>
        <p:spPr bwMode="auto">
          <a:xfrm>
            <a:off x="706438" y="1646238"/>
            <a:ext cx="4352925" cy="68103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algn="l">
              <a:defRPr/>
            </a:pPr>
            <a:r>
              <a:rPr lang="en-GB" altLang="en-US" sz="2800" kern="0" dirty="0" smtClean="0"/>
              <a:t>Your brain works that way</a:t>
            </a:r>
          </a:p>
        </p:txBody>
      </p:sp>
      <p:pic>
        <p:nvPicPr>
          <p:cNvPr id="50180" name="Picture 2" descr="http://upload.wikimedia.org/wikipedia/commons/f/f8/Lateral_geniculate_nucleu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150" y="2598738"/>
            <a:ext cx="2857500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4563" y="2717800"/>
            <a:ext cx="2436812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>
          <a:xfrm>
            <a:off x="288925" y="161925"/>
            <a:ext cx="7772400" cy="1143000"/>
          </a:xfrm>
          <a:solidFill>
            <a:srgbClr val="FFFF00"/>
          </a:solidFill>
        </p:spPr>
        <p:txBody>
          <a:bodyPr/>
          <a:lstStyle/>
          <a:p>
            <a:r>
              <a:rPr lang="en-GB" altLang="en-US" smtClean="0"/>
              <a:t>So: </a:t>
            </a:r>
            <a:r>
              <a:rPr lang="en-GB" altLang="en-US" i="1" smtClean="0"/>
              <a:t>multiple layers make sense</a:t>
            </a:r>
            <a:r>
              <a:rPr lang="en-GB" altLang="en-US" smtClean="0"/>
              <a:t> </a:t>
            </a:r>
          </a:p>
        </p:txBody>
      </p:sp>
      <p:sp>
        <p:nvSpPr>
          <p:cNvPr id="60" name="Title 1"/>
          <p:cNvSpPr txBox="1">
            <a:spLocks/>
          </p:cNvSpPr>
          <p:nvPr/>
        </p:nvSpPr>
        <p:spPr bwMode="auto">
          <a:xfrm>
            <a:off x="609600" y="1239838"/>
            <a:ext cx="7832725" cy="1157287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algn="l">
              <a:defRPr/>
            </a:pPr>
            <a:r>
              <a:rPr lang="en-GB" altLang="en-US" sz="1800" b="1" kern="0" dirty="0" smtClean="0"/>
              <a:t>Many-layer neural network architectures should be capable of learning the true underlying features and ‘feature logic’, and  therefore generalise very well …</a:t>
            </a:r>
          </a:p>
        </p:txBody>
      </p:sp>
      <p:pic>
        <p:nvPicPr>
          <p:cNvPr id="5120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9050" y="2928938"/>
            <a:ext cx="6805613" cy="1906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288925" y="161925"/>
            <a:ext cx="8021638" cy="1544638"/>
          </a:xfrm>
          <a:solidFill>
            <a:srgbClr val="FFFF00"/>
          </a:solidFill>
        </p:spPr>
        <p:txBody>
          <a:bodyPr/>
          <a:lstStyle/>
          <a:p>
            <a:pPr algn="l"/>
            <a:r>
              <a:rPr lang="en-GB" altLang="en-US" sz="3200" smtClean="0"/>
              <a:t>But, until very recently, our  weight-learning algorithms simply did not work on multi-layer architectures</a:t>
            </a:r>
          </a:p>
        </p:txBody>
      </p:sp>
      <p:pic>
        <p:nvPicPr>
          <p:cNvPr id="522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9050" y="1903413"/>
            <a:ext cx="6805613" cy="1906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22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8575" y="3883025"/>
            <a:ext cx="4005263" cy="293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reeform 1"/>
          <p:cNvSpPr/>
          <p:nvPr/>
        </p:nvSpPr>
        <p:spPr>
          <a:xfrm>
            <a:off x="2417763" y="4195763"/>
            <a:ext cx="5059362" cy="2214562"/>
          </a:xfrm>
          <a:custGeom>
            <a:avLst/>
            <a:gdLst>
              <a:gd name="connsiteX0" fmla="*/ 0 w 5059680"/>
              <a:gd name="connsiteY0" fmla="*/ 548806 h 2215046"/>
              <a:gd name="connsiteX1" fmla="*/ 243840 w 5059680"/>
              <a:gd name="connsiteY1" fmla="*/ 528486 h 2215046"/>
              <a:gd name="connsiteX2" fmla="*/ 1330960 w 5059680"/>
              <a:gd name="connsiteY2" fmla="*/ 548806 h 2215046"/>
              <a:gd name="connsiteX3" fmla="*/ 1290320 w 5059680"/>
              <a:gd name="connsiteY3" fmla="*/ 558966 h 2215046"/>
              <a:gd name="connsiteX4" fmla="*/ 1280160 w 5059680"/>
              <a:gd name="connsiteY4" fmla="*/ 589446 h 2215046"/>
              <a:gd name="connsiteX5" fmla="*/ 1239520 w 5059680"/>
              <a:gd name="connsiteY5" fmla="*/ 609766 h 2215046"/>
              <a:gd name="connsiteX6" fmla="*/ 1209040 w 5059680"/>
              <a:gd name="connsiteY6" fmla="*/ 619926 h 2215046"/>
              <a:gd name="connsiteX7" fmla="*/ 1026160 w 5059680"/>
              <a:gd name="connsiteY7" fmla="*/ 660566 h 2215046"/>
              <a:gd name="connsiteX8" fmla="*/ 812800 w 5059680"/>
              <a:gd name="connsiteY8" fmla="*/ 772326 h 2215046"/>
              <a:gd name="connsiteX9" fmla="*/ 833120 w 5059680"/>
              <a:gd name="connsiteY9" fmla="*/ 884086 h 2215046"/>
              <a:gd name="connsiteX10" fmla="*/ 670560 w 5059680"/>
              <a:gd name="connsiteY10" fmla="*/ 965366 h 2215046"/>
              <a:gd name="connsiteX11" fmla="*/ 528320 w 5059680"/>
              <a:gd name="connsiteY11" fmla="*/ 975526 h 2215046"/>
              <a:gd name="connsiteX12" fmla="*/ 254000 w 5059680"/>
              <a:gd name="connsiteY12" fmla="*/ 1006006 h 2215046"/>
              <a:gd name="connsiteX13" fmla="*/ 121920 w 5059680"/>
              <a:gd name="connsiteY13" fmla="*/ 1016166 h 2215046"/>
              <a:gd name="connsiteX14" fmla="*/ 101600 w 5059680"/>
              <a:gd name="connsiteY14" fmla="*/ 1087286 h 2215046"/>
              <a:gd name="connsiteX15" fmla="*/ 111760 w 5059680"/>
              <a:gd name="connsiteY15" fmla="*/ 1127926 h 2215046"/>
              <a:gd name="connsiteX16" fmla="*/ 152400 w 5059680"/>
              <a:gd name="connsiteY16" fmla="*/ 1199046 h 2215046"/>
              <a:gd name="connsiteX17" fmla="*/ 132080 w 5059680"/>
              <a:gd name="connsiteY17" fmla="*/ 1229526 h 2215046"/>
              <a:gd name="connsiteX18" fmla="*/ 213360 w 5059680"/>
              <a:gd name="connsiteY18" fmla="*/ 1239686 h 2215046"/>
              <a:gd name="connsiteX19" fmla="*/ 325120 w 5059680"/>
              <a:gd name="connsiteY19" fmla="*/ 1249846 h 2215046"/>
              <a:gd name="connsiteX20" fmla="*/ 396240 w 5059680"/>
              <a:gd name="connsiteY20" fmla="*/ 1300646 h 2215046"/>
              <a:gd name="connsiteX21" fmla="*/ 426720 w 5059680"/>
              <a:gd name="connsiteY21" fmla="*/ 1331126 h 2215046"/>
              <a:gd name="connsiteX22" fmla="*/ 508000 w 5059680"/>
              <a:gd name="connsiteY22" fmla="*/ 1381926 h 2215046"/>
              <a:gd name="connsiteX23" fmla="*/ 568960 w 5059680"/>
              <a:gd name="connsiteY23" fmla="*/ 1442886 h 2215046"/>
              <a:gd name="connsiteX24" fmla="*/ 640080 w 5059680"/>
              <a:gd name="connsiteY24" fmla="*/ 1503846 h 2215046"/>
              <a:gd name="connsiteX25" fmla="*/ 701040 w 5059680"/>
              <a:gd name="connsiteY25" fmla="*/ 1544486 h 2215046"/>
              <a:gd name="connsiteX26" fmla="*/ 680720 w 5059680"/>
              <a:gd name="connsiteY26" fmla="*/ 1595286 h 2215046"/>
              <a:gd name="connsiteX27" fmla="*/ 741680 w 5059680"/>
              <a:gd name="connsiteY27" fmla="*/ 1605446 h 2215046"/>
              <a:gd name="connsiteX28" fmla="*/ 833120 w 5059680"/>
              <a:gd name="connsiteY28" fmla="*/ 1615606 h 2215046"/>
              <a:gd name="connsiteX29" fmla="*/ 904240 w 5059680"/>
              <a:gd name="connsiteY29" fmla="*/ 1625766 h 2215046"/>
              <a:gd name="connsiteX30" fmla="*/ 1046480 w 5059680"/>
              <a:gd name="connsiteY30" fmla="*/ 1635926 h 2215046"/>
              <a:gd name="connsiteX31" fmla="*/ 1209040 w 5059680"/>
              <a:gd name="connsiteY31" fmla="*/ 1666406 h 2215046"/>
              <a:gd name="connsiteX32" fmla="*/ 1239520 w 5059680"/>
              <a:gd name="connsiteY32" fmla="*/ 1676566 h 2215046"/>
              <a:gd name="connsiteX33" fmla="*/ 1300480 w 5059680"/>
              <a:gd name="connsiteY33" fmla="*/ 1686726 h 2215046"/>
              <a:gd name="connsiteX34" fmla="*/ 1330960 w 5059680"/>
              <a:gd name="connsiteY34" fmla="*/ 1696886 h 2215046"/>
              <a:gd name="connsiteX35" fmla="*/ 1402080 w 5059680"/>
              <a:gd name="connsiteY35" fmla="*/ 1717206 h 2215046"/>
              <a:gd name="connsiteX36" fmla="*/ 1432560 w 5059680"/>
              <a:gd name="connsiteY36" fmla="*/ 1768006 h 2215046"/>
              <a:gd name="connsiteX37" fmla="*/ 1452880 w 5059680"/>
              <a:gd name="connsiteY37" fmla="*/ 1808646 h 2215046"/>
              <a:gd name="connsiteX38" fmla="*/ 1473200 w 5059680"/>
              <a:gd name="connsiteY38" fmla="*/ 1839126 h 2215046"/>
              <a:gd name="connsiteX39" fmla="*/ 1544320 w 5059680"/>
              <a:gd name="connsiteY39" fmla="*/ 1849286 h 2215046"/>
              <a:gd name="connsiteX40" fmla="*/ 1574800 w 5059680"/>
              <a:gd name="connsiteY40" fmla="*/ 1859446 h 2215046"/>
              <a:gd name="connsiteX41" fmla="*/ 1656080 w 5059680"/>
              <a:gd name="connsiteY41" fmla="*/ 1879766 h 2215046"/>
              <a:gd name="connsiteX42" fmla="*/ 1696720 w 5059680"/>
              <a:gd name="connsiteY42" fmla="*/ 1889926 h 2215046"/>
              <a:gd name="connsiteX43" fmla="*/ 1727200 w 5059680"/>
              <a:gd name="connsiteY43" fmla="*/ 1900086 h 2215046"/>
              <a:gd name="connsiteX44" fmla="*/ 1930400 w 5059680"/>
              <a:gd name="connsiteY44" fmla="*/ 1849286 h 2215046"/>
              <a:gd name="connsiteX45" fmla="*/ 1940560 w 5059680"/>
              <a:gd name="connsiteY45" fmla="*/ 1818806 h 2215046"/>
              <a:gd name="connsiteX46" fmla="*/ 1930400 w 5059680"/>
              <a:gd name="connsiteY46" fmla="*/ 1646086 h 2215046"/>
              <a:gd name="connsiteX47" fmla="*/ 1910080 w 5059680"/>
              <a:gd name="connsiteY47" fmla="*/ 1605446 h 2215046"/>
              <a:gd name="connsiteX48" fmla="*/ 1828800 w 5059680"/>
              <a:gd name="connsiteY48" fmla="*/ 1493686 h 2215046"/>
              <a:gd name="connsiteX49" fmla="*/ 1818640 w 5059680"/>
              <a:gd name="connsiteY49" fmla="*/ 1453046 h 2215046"/>
              <a:gd name="connsiteX50" fmla="*/ 1788160 w 5059680"/>
              <a:gd name="connsiteY50" fmla="*/ 1412406 h 2215046"/>
              <a:gd name="connsiteX51" fmla="*/ 1747520 w 5059680"/>
              <a:gd name="connsiteY51" fmla="*/ 1351446 h 2215046"/>
              <a:gd name="connsiteX52" fmla="*/ 1706880 w 5059680"/>
              <a:gd name="connsiteY52" fmla="*/ 1300646 h 2215046"/>
              <a:gd name="connsiteX53" fmla="*/ 1676400 w 5059680"/>
              <a:gd name="connsiteY53" fmla="*/ 1249846 h 2215046"/>
              <a:gd name="connsiteX54" fmla="*/ 1645920 w 5059680"/>
              <a:gd name="connsiteY54" fmla="*/ 1209206 h 2215046"/>
              <a:gd name="connsiteX55" fmla="*/ 1635760 w 5059680"/>
              <a:gd name="connsiteY55" fmla="*/ 1178726 h 2215046"/>
              <a:gd name="connsiteX56" fmla="*/ 1645920 w 5059680"/>
              <a:gd name="connsiteY56" fmla="*/ 1148246 h 2215046"/>
              <a:gd name="connsiteX57" fmla="*/ 1686560 w 5059680"/>
              <a:gd name="connsiteY57" fmla="*/ 1066966 h 2215046"/>
              <a:gd name="connsiteX58" fmla="*/ 1696720 w 5059680"/>
              <a:gd name="connsiteY58" fmla="*/ 1036486 h 2215046"/>
              <a:gd name="connsiteX59" fmla="*/ 1727200 w 5059680"/>
              <a:gd name="connsiteY59" fmla="*/ 1026326 h 2215046"/>
              <a:gd name="connsiteX60" fmla="*/ 1818640 w 5059680"/>
              <a:gd name="connsiteY60" fmla="*/ 1097446 h 2215046"/>
              <a:gd name="connsiteX61" fmla="*/ 1849120 w 5059680"/>
              <a:gd name="connsiteY61" fmla="*/ 1117766 h 2215046"/>
              <a:gd name="connsiteX62" fmla="*/ 1940560 w 5059680"/>
              <a:gd name="connsiteY62" fmla="*/ 1209206 h 2215046"/>
              <a:gd name="connsiteX63" fmla="*/ 1991360 w 5059680"/>
              <a:gd name="connsiteY63" fmla="*/ 1239686 h 2215046"/>
              <a:gd name="connsiteX64" fmla="*/ 2052320 w 5059680"/>
              <a:gd name="connsiteY64" fmla="*/ 1310806 h 2215046"/>
              <a:gd name="connsiteX65" fmla="*/ 2062480 w 5059680"/>
              <a:gd name="connsiteY65" fmla="*/ 1341286 h 2215046"/>
              <a:gd name="connsiteX66" fmla="*/ 2092960 w 5059680"/>
              <a:gd name="connsiteY66" fmla="*/ 1371766 h 2215046"/>
              <a:gd name="connsiteX67" fmla="*/ 2113280 w 5059680"/>
              <a:gd name="connsiteY67" fmla="*/ 1402246 h 2215046"/>
              <a:gd name="connsiteX68" fmla="*/ 2113280 w 5059680"/>
              <a:gd name="connsiteY68" fmla="*/ 1635926 h 2215046"/>
              <a:gd name="connsiteX69" fmla="*/ 2103120 w 5059680"/>
              <a:gd name="connsiteY69" fmla="*/ 1666406 h 2215046"/>
              <a:gd name="connsiteX70" fmla="*/ 2092960 w 5059680"/>
              <a:gd name="connsiteY70" fmla="*/ 1717206 h 2215046"/>
              <a:gd name="connsiteX71" fmla="*/ 2123440 w 5059680"/>
              <a:gd name="connsiteY71" fmla="*/ 1981366 h 2215046"/>
              <a:gd name="connsiteX72" fmla="*/ 2153920 w 5059680"/>
              <a:gd name="connsiteY72" fmla="*/ 2011846 h 2215046"/>
              <a:gd name="connsiteX73" fmla="*/ 2214880 w 5059680"/>
              <a:gd name="connsiteY73" fmla="*/ 2082966 h 2215046"/>
              <a:gd name="connsiteX74" fmla="*/ 2265680 w 5059680"/>
              <a:gd name="connsiteY74" fmla="*/ 2103286 h 2215046"/>
              <a:gd name="connsiteX75" fmla="*/ 2296160 w 5059680"/>
              <a:gd name="connsiteY75" fmla="*/ 2123606 h 2215046"/>
              <a:gd name="connsiteX76" fmla="*/ 2418080 w 5059680"/>
              <a:gd name="connsiteY76" fmla="*/ 2133766 h 2215046"/>
              <a:gd name="connsiteX77" fmla="*/ 2468880 w 5059680"/>
              <a:gd name="connsiteY77" fmla="*/ 2154086 h 2215046"/>
              <a:gd name="connsiteX78" fmla="*/ 2540000 w 5059680"/>
              <a:gd name="connsiteY78" fmla="*/ 2174406 h 2215046"/>
              <a:gd name="connsiteX79" fmla="*/ 2570480 w 5059680"/>
              <a:gd name="connsiteY79" fmla="*/ 2194726 h 2215046"/>
              <a:gd name="connsiteX80" fmla="*/ 2631440 w 5059680"/>
              <a:gd name="connsiteY80" fmla="*/ 2204886 h 2215046"/>
              <a:gd name="connsiteX81" fmla="*/ 2672080 w 5059680"/>
              <a:gd name="connsiteY81" fmla="*/ 2215046 h 2215046"/>
              <a:gd name="connsiteX82" fmla="*/ 2794000 w 5059680"/>
              <a:gd name="connsiteY82" fmla="*/ 2204886 h 2215046"/>
              <a:gd name="connsiteX83" fmla="*/ 2834640 w 5059680"/>
              <a:gd name="connsiteY83" fmla="*/ 2174406 h 2215046"/>
              <a:gd name="connsiteX84" fmla="*/ 2905760 w 5059680"/>
              <a:gd name="connsiteY84" fmla="*/ 2103286 h 2215046"/>
              <a:gd name="connsiteX85" fmla="*/ 2936240 w 5059680"/>
              <a:gd name="connsiteY85" fmla="*/ 2062646 h 2215046"/>
              <a:gd name="connsiteX86" fmla="*/ 2997200 w 5059680"/>
              <a:gd name="connsiteY86" fmla="*/ 1971206 h 2215046"/>
              <a:gd name="connsiteX87" fmla="*/ 3048000 w 5059680"/>
              <a:gd name="connsiteY87" fmla="*/ 1920406 h 2215046"/>
              <a:gd name="connsiteX88" fmla="*/ 3068320 w 5059680"/>
              <a:gd name="connsiteY88" fmla="*/ 1889926 h 2215046"/>
              <a:gd name="connsiteX89" fmla="*/ 3078480 w 5059680"/>
              <a:gd name="connsiteY89" fmla="*/ 1859446 h 2215046"/>
              <a:gd name="connsiteX90" fmla="*/ 3108960 w 5059680"/>
              <a:gd name="connsiteY90" fmla="*/ 1839126 h 2215046"/>
              <a:gd name="connsiteX91" fmla="*/ 3088640 w 5059680"/>
              <a:gd name="connsiteY91" fmla="*/ 1686726 h 2215046"/>
              <a:gd name="connsiteX92" fmla="*/ 3048000 w 5059680"/>
              <a:gd name="connsiteY92" fmla="*/ 1595286 h 2215046"/>
              <a:gd name="connsiteX93" fmla="*/ 3007360 w 5059680"/>
              <a:gd name="connsiteY93" fmla="*/ 1524166 h 2215046"/>
              <a:gd name="connsiteX94" fmla="*/ 2987040 w 5059680"/>
              <a:gd name="connsiteY94" fmla="*/ 1493686 h 2215046"/>
              <a:gd name="connsiteX95" fmla="*/ 2844800 w 5059680"/>
              <a:gd name="connsiteY95" fmla="*/ 1331126 h 2215046"/>
              <a:gd name="connsiteX96" fmla="*/ 2814320 w 5059680"/>
              <a:gd name="connsiteY96" fmla="*/ 1310806 h 2215046"/>
              <a:gd name="connsiteX97" fmla="*/ 2753360 w 5059680"/>
              <a:gd name="connsiteY97" fmla="*/ 1260006 h 2215046"/>
              <a:gd name="connsiteX98" fmla="*/ 2682240 w 5059680"/>
              <a:gd name="connsiteY98" fmla="*/ 1168566 h 2215046"/>
              <a:gd name="connsiteX99" fmla="*/ 2651760 w 5059680"/>
              <a:gd name="connsiteY99" fmla="*/ 1127926 h 2215046"/>
              <a:gd name="connsiteX100" fmla="*/ 2611120 w 5059680"/>
              <a:gd name="connsiteY100" fmla="*/ 1087286 h 2215046"/>
              <a:gd name="connsiteX101" fmla="*/ 2550160 w 5059680"/>
              <a:gd name="connsiteY101" fmla="*/ 1006006 h 2215046"/>
              <a:gd name="connsiteX102" fmla="*/ 2529840 w 5059680"/>
              <a:gd name="connsiteY102" fmla="*/ 965366 h 2215046"/>
              <a:gd name="connsiteX103" fmla="*/ 2509520 w 5059680"/>
              <a:gd name="connsiteY103" fmla="*/ 934886 h 2215046"/>
              <a:gd name="connsiteX104" fmla="*/ 2489200 w 5059680"/>
              <a:gd name="connsiteY104" fmla="*/ 894246 h 2215046"/>
              <a:gd name="connsiteX105" fmla="*/ 2468880 w 5059680"/>
              <a:gd name="connsiteY105" fmla="*/ 863766 h 2215046"/>
              <a:gd name="connsiteX106" fmla="*/ 2458720 w 5059680"/>
              <a:gd name="connsiteY106" fmla="*/ 833286 h 2215046"/>
              <a:gd name="connsiteX107" fmla="*/ 2418080 w 5059680"/>
              <a:gd name="connsiteY107" fmla="*/ 772326 h 2215046"/>
              <a:gd name="connsiteX108" fmla="*/ 2397760 w 5059680"/>
              <a:gd name="connsiteY108" fmla="*/ 741846 h 2215046"/>
              <a:gd name="connsiteX109" fmla="*/ 2367280 w 5059680"/>
              <a:gd name="connsiteY109" fmla="*/ 711366 h 2215046"/>
              <a:gd name="connsiteX110" fmla="*/ 2357120 w 5059680"/>
              <a:gd name="connsiteY110" fmla="*/ 599606 h 2215046"/>
              <a:gd name="connsiteX111" fmla="*/ 2529840 w 5059680"/>
              <a:gd name="connsiteY111" fmla="*/ 609766 h 2215046"/>
              <a:gd name="connsiteX112" fmla="*/ 2570480 w 5059680"/>
              <a:gd name="connsiteY112" fmla="*/ 630086 h 2215046"/>
              <a:gd name="connsiteX113" fmla="*/ 2641600 w 5059680"/>
              <a:gd name="connsiteY113" fmla="*/ 650406 h 2215046"/>
              <a:gd name="connsiteX114" fmla="*/ 2733040 w 5059680"/>
              <a:gd name="connsiteY114" fmla="*/ 691046 h 2215046"/>
              <a:gd name="connsiteX115" fmla="*/ 2824480 w 5059680"/>
              <a:gd name="connsiteY115" fmla="*/ 721526 h 2215046"/>
              <a:gd name="connsiteX116" fmla="*/ 2915920 w 5059680"/>
              <a:gd name="connsiteY116" fmla="*/ 772326 h 2215046"/>
              <a:gd name="connsiteX117" fmla="*/ 2966720 w 5059680"/>
              <a:gd name="connsiteY117" fmla="*/ 812966 h 2215046"/>
              <a:gd name="connsiteX118" fmla="*/ 3017520 w 5059680"/>
              <a:gd name="connsiteY118" fmla="*/ 843446 h 2215046"/>
              <a:gd name="connsiteX119" fmla="*/ 3078480 w 5059680"/>
              <a:gd name="connsiteY119" fmla="*/ 934886 h 2215046"/>
              <a:gd name="connsiteX120" fmla="*/ 3119120 w 5059680"/>
              <a:gd name="connsiteY120" fmla="*/ 965366 h 2215046"/>
              <a:gd name="connsiteX121" fmla="*/ 3169920 w 5059680"/>
              <a:gd name="connsiteY121" fmla="*/ 1026326 h 2215046"/>
              <a:gd name="connsiteX122" fmla="*/ 3190240 w 5059680"/>
              <a:gd name="connsiteY122" fmla="*/ 1066966 h 2215046"/>
              <a:gd name="connsiteX123" fmla="*/ 3230880 w 5059680"/>
              <a:gd name="connsiteY123" fmla="*/ 1107606 h 2215046"/>
              <a:gd name="connsiteX124" fmla="*/ 3291840 w 5059680"/>
              <a:gd name="connsiteY124" fmla="*/ 1168566 h 2215046"/>
              <a:gd name="connsiteX125" fmla="*/ 3393440 w 5059680"/>
              <a:gd name="connsiteY125" fmla="*/ 1158406 h 2215046"/>
              <a:gd name="connsiteX126" fmla="*/ 3423920 w 5059680"/>
              <a:gd name="connsiteY126" fmla="*/ 1138086 h 2215046"/>
              <a:gd name="connsiteX127" fmla="*/ 3464560 w 5059680"/>
              <a:gd name="connsiteY127" fmla="*/ 1077126 h 2215046"/>
              <a:gd name="connsiteX128" fmla="*/ 3505200 w 5059680"/>
              <a:gd name="connsiteY128" fmla="*/ 965366 h 2215046"/>
              <a:gd name="connsiteX129" fmla="*/ 3515360 w 5059680"/>
              <a:gd name="connsiteY129" fmla="*/ 873926 h 2215046"/>
              <a:gd name="connsiteX130" fmla="*/ 3505200 w 5059680"/>
              <a:gd name="connsiteY130" fmla="*/ 701206 h 2215046"/>
              <a:gd name="connsiteX131" fmla="*/ 3495040 w 5059680"/>
              <a:gd name="connsiteY131" fmla="*/ 670726 h 2215046"/>
              <a:gd name="connsiteX132" fmla="*/ 3444240 w 5059680"/>
              <a:gd name="connsiteY132" fmla="*/ 569126 h 2215046"/>
              <a:gd name="connsiteX133" fmla="*/ 3413760 w 5059680"/>
              <a:gd name="connsiteY133" fmla="*/ 548806 h 2215046"/>
              <a:gd name="connsiteX134" fmla="*/ 3342640 w 5059680"/>
              <a:gd name="connsiteY134" fmla="*/ 528486 h 2215046"/>
              <a:gd name="connsiteX135" fmla="*/ 3230880 w 5059680"/>
              <a:gd name="connsiteY135" fmla="*/ 498006 h 2215046"/>
              <a:gd name="connsiteX136" fmla="*/ 3068320 w 5059680"/>
              <a:gd name="connsiteY136" fmla="*/ 467526 h 2215046"/>
              <a:gd name="connsiteX137" fmla="*/ 3027680 w 5059680"/>
              <a:gd name="connsiteY137" fmla="*/ 447206 h 2215046"/>
              <a:gd name="connsiteX138" fmla="*/ 2966720 w 5059680"/>
              <a:gd name="connsiteY138" fmla="*/ 437046 h 2215046"/>
              <a:gd name="connsiteX139" fmla="*/ 2915920 w 5059680"/>
              <a:gd name="connsiteY139" fmla="*/ 426886 h 2215046"/>
              <a:gd name="connsiteX140" fmla="*/ 2814320 w 5059680"/>
              <a:gd name="connsiteY140" fmla="*/ 396406 h 2215046"/>
              <a:gd name="connsiteX141" fmla="*/ 2763520 w 5059680"/>
              <a:gd name="connsiteY141" fmla="*/ 376086 h 2215046"/>
              <a:gd name="connsiteX142" fmla="*/ 2560320 w 5059680"/>
              <a:gd name="connsiteY142" fmla="*/ 345606 h 2215046"/>
              <a:gd name="connsiteX143" fmla="*/ 2458720 w 5059680"/>
              <a:gd name="connsiteY143" fmla="*/ 304966 h 2215046"/>
              <a:gd name="connsiteX144" fmla="*/ 2428240 w 5059680"/>
              <a:gd name="connsiteY144" fmla="*/ 294806 h 2215046"/>
              <a:gd name="connsiteX145" fmla="*/ 2326640 w 5059680"/>
              <a:gd name="connsiteY145" fmla="*/ 274486 h 2215046"/>
              <a:gd name="connsiteX146" fmla="*/ 2275840 w 5059680"/>
              <a:gd name="connsiteY146" fmla="*/ 254166 h 2215046"/>
              <a:gd name="connsiteX147" fmla="*/ 2184400 w 5059680"/>
              <a:gd name="connsiteY147" fmla="*/ 213526 h 2215046"/>
              <a:gd name="connsiteX148" fmla="*/ 2042160 w 5059680"/>
              <a:gd name="connsiteY148" fmla="*/ 162726 h 2215046"/>
              <a:gd name="connsiteX149" fmla="*/ 1960880 w 5059680"/>
              <a:gd name="connsiteY149" fmla="*/ 132246 h 2215046"/>
              <a:gd name="connsiteX150" fmla="*/ 1991360 w 5059680"/>
              <a:gd name="connsiteY150" fmla="*/ 50966 h 2215046"/>
              <a:gd name="connsiteX151" fmla="*/ 2072640 w 5059680"/>
              <a:gd name="connsiteY151" fmla="*/ 30646 h 2215046"/>
              <a:gd name="connsiteX152" fmla="*/ 2357120 w 5059680"/>
              <a:gd name="connsiteY152" fmla="*/ 10326 h 2215046"/>
              <a:gd name="connsiteX153" fmla="*/ 2407920 w 5059680"/>
              <a:gd name="connsiteY153" fmla="*/ 166 h 2215046"/>
              <a:gd name="connsiteX154" fmla="*/ 2519680 w 5059680"/>
              <a:gd name="connsiteY154" fmla="*/ 40806 h 2215046"/>
              <a:gd name="connsiteX155" fmla="*/ 2540000 w 5059680"/>
              <a:gd name="connsiteY155" fmla="*/ 71286 h 2215046"/>
              <a:gd name="connsiteX156" fmla="*/ 2428240 w 5059680"/>
              <a:gd name="connsiteY156" fmla="*/ 61126 h 2215046"/>
              <a:gd name="connsiteX157" fmla="*/ 2489200 w 5059680"/>
              <a:gd name="connsiteY157" fmla="*/ 20486 h 2215046"/>
              <a:gd name="connsiteX158" fmla="*/ 3017520 w 5059680"/>
              <a:gd name="connsiteY158" fmla="*/ 30646 h 2215046"/>
              <a:gd name="connsiteX159" fmla="*/ 3129280 w 5059680"/>
              <a:gd name="connsiteY159" fmla="*/ 61126 h 2215046"/>
              <a:gd name="connsiteX160" fmla="*/ 3241040 w 5059680"/>
              <a:gd name="connsiteY160" fmla="*/ 71286 h 2215046"/>
              <a:gd name="connsiteX161" fmla="*/ 3403600 w 5059680"/>
              <a:gd name="connsiteY161" fmla="*/ 101766 h 2215046"/>
              <a:gd name="connsiteX162" fmla="*/ 3515360 w 5059680"/>
              <a:gd name="connsiteY162" fmla="*/ 152566 h 2215046"/>
              <a:gd name="connsiteX163" fmla="*/ 3627120 w 5059680"/>
              <a:gd name="connsiteY163" fmla="*/ 172886 h 2215046"/>
              <a:gd name="connsiteX164" fmla="*/ 3728720 w 5059680"/>
              <a:gd name="connsiteY164" fmla="*/ 203366 h 2215046"/>
              <a:gd name="connsiteX165" fmla="*/ 3840480 w 5059680"/>
              <a:gd name="connsiteY165" fmla="*/ 244006 h 2215046"/>
              <a:gd name="connsiteX166" fmla="*/ 3972560 w 5059680"/>
              <a:gd name="connsiteY166" fmla="*/ 284646 h 2215046"/>
              <a:gd name="connsiteX167" fmla="*/ 4267200 w 5059680"/>
              <a:gd name="connsiteY167" fmla="*/ 426886 h 2215046"/>
              <a:gd name="connsiteX168" fmla="*/ 4358640 w 5059680"/>
              <a:gd name="connsiteY168" fmla="*/ 467526 h 2215046"/>
              <a:gd name="connsiteX169" fmla="*/ 4378960 w 5059680"/>
              <a:gd name="connsiteY169" fmla="*/ 508166 h 2215046"/>
              <a:gd name="connsiteX170" fmla="*/ 4409440 w 5059680"/>
              <a:gd name="connsiteY170" fmla="*/ 528486 h 2215046"/>
              <a:gd name="connsiteX171" fmla="*/ 4450080 w 5059680"/>
              <a:gd name="connsiteY171" fmla="*/ 579286 h 2215046"/>
              <a:gd name="connsiteX172" fmla="*/ 4460240 w 5059680"/>
              <a:gd name="connsiteY172" fmla="*/ 609766 h 2215046"/>
              <a:gd name="connsiteX173" fmla="*/ 4511040 w 5059680"/>
              <a:gd name="connsiteY173" fmla="*/ 680886 h 2215046"/>
              <a:gd name="connsiteX174" fmla="*/ 4521200 w 5059680"/>
              <a:gd name="connsiteY174" fmla="*/ 721526 h 2215046"/>
              <a:gd name="connsiteX175" fmla="*/ 4541520 w 5059680"/>
              <a:gd name="connsiteY175" fmla="*/ 782486 h 2215046"/>
              <a:gd name="connsiteX176" fmla="*/ 4561840 w 5059680"/>
              <a:gd name="connsiteY176" fmla="*/ 1006006 h 2215046"/>
              <a:gd name="connsiteX177" fmla="*/ 4582160 w 5059680"/>
              <a:gd name="connsiteY177" fmla="*/ 1056806 h 2215046"/>
              <a:gd name="connsiteX178" fmla="*/ 4643120 w 5059680"/>
              <a:gd name="connsiteY178" fmla="*/ 1117766 h 2215046"/>
              <a:gd name="connsiteX179" fmla="*/ 4714240 w 5059680"/>
              <a:gd name="connsiteY179" fmla="*/ 1138086 h 2215046"/>
              <a:gd name="connsiteX180" fmla="*/ 5049520 w 5059680"/>
              <a:gd name="connsiteY180" fmla="*/ 1087286 h 2215046"/>
              <a:gd name="connsiteX181" fmla="*/ 5059680 w 5059680"/>
              <a:gd name="connsiteY181" fmla="*/ 1066966 h 2215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</a:cxnLst>
            <a:rect l="l" t="t" r="r" b="b"/>
            <a:pathLst>
              <a:path w="5059680" h="2215046">
                <a:moveTo>
                  <a:pt x="0" y="548806"/>
                </a:moveTo>
                <a:lnTo>
                  <a:pt x="243840" y="528486"/>
                </a:lnTo>
                <a:cubicBezTo>
                  <a:pt x="606264" y="531506"/>
                  <a:pt x="968587" y="542033"/>
                  <a:pt x="1330960" y="548806"/>
                </a:cubicBezTo>
                <a:cubicBezTo>
                  <a:pt x="1317413" y="552193"/>
                  <a:pt x="1301224" y="550243"/>
                  <a:pt x="1290320" y="558966"/>
                </a:cubicBezTo>
                <a:cubicBezTo>
                  <a:pt x="1281957" y="565656"/>
                  <a:pt x="1287733" y="581873"/>
                  <a:pt x="1280160" y="589446"/>
                </a:cubicBezTo>
                <a:cubicBezTo>
                  <a:pt x="1269450" y="600156"/>
                  <a:pt x="1253441" y="603800"/>
                  <a:pt x="1239520" y="609766"/>
                </a:cubicBezTo>
                <a:cubicBezTo>
                  <a:pt x="1229676" y="613985"/>
                  <a:pt x="1219338" y="616984"/>
                  <a:pt x="1209040" y="619926"/>
                </a:cubicBezTo>
                <a:cubicBezTo>
                  <a:pt x="1086437" y="654955"/>
                  <a:pt x="1127902" y="646031"/>
                  <a:pt x="1026160" y="660566"/>
                </a:cubicBezTo>
                <a:cubicBezTo>
                  <a:pt x="955040" y="697819"/>
                  <a:pt x="865277" y="711564"/>
                  <a:pt x="812800" y="772326"/>
                </a:cubicBezTo>
                <a:cubicBezTo>
                  <a:pt x="788051" y="800982"/>
                  <a:pt x="855581" y="853603"/>
                  <a:pt x="833120" y="884086"/>
                </a:cubicBezTo>
                <a:cubicBezTo>
                  <a:pt x="797182" y="932858"/>
                  <a:pt x="730989" y="961050"/>
                  <a:pt x="670560" y="965366"/>
                </a:cubicBezTo>
                <a:lnTo>
                  <a:pt x="528320" y="975526"/>
                </a:lnTo>
                <a:cubicBezTo>
                  <a:pt x="399934" y="986225"/>
                  <a:pt x="407898" y="990616"/>
                  <a:pt x="254000" y="1006006"/>
                </a:cubicBezTo>
                <a:cubicBezTo>
                  <a:pt x="210062" y="1010400"/>
                  <a:pt x="165947" y="1012779"/>
                  <a:pt x="121920" y="1016166"/>
                </a:cubicBezTo>
                <a:cubicBezTo>
                  <a:pt x="117129" y="1030539"/>
                  <a:pt x="101600" y="1074529"/>
                  <a:pt x="101600" y="1087286"/>
                </a:cubicBezTo>
                <a:cubicBezTo>
                  <a:pt x="101600" y="1101250"/>
                  <a:pt x="106857" y="1114851"/>
                  <a:pt x="111760" y="1127926"/>
                </a:cubicBezTo>
                <a:cubicBezTo>
                  <a:pt x="122809" y="1157390"/>
                  <a:pt x="135556" y="1173780"/>
                  <a:pt x="152400" y="1199046"/>
                </a:cubicBezTo>
                <a:cubicBezTo>
                  <a:pt x="145627" y="1209206"/>
                  <a:pt x="121920" y="1222753"/>
                  <a:pt x="132080" y="1229526"/>
                </a:cubicBezTo>
                <a:cubicBezTo>
                  <a:pt x="154798" y="1244672"/>
                  <a:pt x="186206" y="1236828"/>
                  <a:pt x="213360" y="1239686"/>
                </a:cubicBezTo>
                <a:cubicBezTo>
                  <a:pt x="250561" y="1243602"/>
                  <a:pt x="287867" y="1246459"/>
                  <a:pt x="325120" y="1249846"/>
                </a:cubicBezTo>
                <a:cubicBezTo>
                  <a:pt x="404369" y="1329095"/>
                  <a:pt x="302630" y="1233782"/>
                  <a:pt x="396240" y="1300646"/>
                </a:cubicBezTo>
                <a:cubicBezTo>
                  <a:pt x="407932" y="1308997"/>
                  <a:pt x="415811" y="1321775"/>
                  <a:pt x="426720" y="1331126"/>
                </a:cubicBezTo>
                <a:cubicBezTo>
                  <a:pt x="463650" y="1362780"/>
                  <a:pt x="466370" y="1361111"/>
                  <a:pt x="508000" y="1381926"/>
                </a:cubicBezTo>
                <a:cubicBezTo>
                  <a:pt x="555888" y="1453758"/>
                  <a:pt x="493347" y="1367273"/>
                  <a:pt x="568960" y="1442886"/>
                </a:cubicBezTo>
                <a:cubicBezTo>
                  <a:pt x="657093" y="1531019"/>
                  <a:pt x="540856" y="1444312"/>
                  <a:pt x="640080" y="1503846"/>
                </a:cubicBezTo>
                <a:cubicBezTo>
                  <a:pt x="661021" y="1516411"/>
                  <a:pt x="701040" y="1544486"/>
                  <a:pt x="701040" y="1544486"/>
                </a:cubicBezTo>
                <a:cubicBezTo>
                  <a:pt x="688001" y="1548832"/>
                  <a:pt x="627951" y="1557594"/>
                  <a:pt x="680720" y="1595286"/>
                </a:cubicBezTo>
                <a:cubicBezTo>
                  <a:pt x="697483" y="1607260"/>
                  <a:pt x="721260" y="1602723"/>
                  <a:pt x="741680" y="1605446"/>
                </a:cubicBezTo>
                <a:cubicBezTo>
                  <a:pt x="772079" y="1609499"/>
                  <a:pt x="802689" y="1611802"/>
                  <a:pt x="833120" y="1615606"/>
                </a:cubicBezTo>
                <a:cubicBezTo>
                  <a:pt x="856882" y="1618576"/>
                  <a:pt x="880401" y="1623496"/>
                  <a:pt x="904240" y="1625766"/>
                </a:cubicBezTo>
                <a:cubicBezTo>
                  <a:pt x="951560" y="1630273"/>
                  <a:pt x="999067" y="1632539"/>
                  <a:pt x="1046480" y="1635926"/>
                </a:cubicBezTo>
                <a:cubicBezTo>
                  <a:pt x="1162934" y="1674744"/>
                  <a:pt x="1049253" y="1641823"/>
                  <a:pt x="1209040" y="1666406"/>
                </a:cubicBezTo>
                <a:cubicBezTo>
                  <a:pt x="1219625" y="1668034"/>
                  <a:pt x="1229065" y="1674243"/>
                  <a:pt x="1239520" y="1676566"/>
                </a:cubicBezTo>
                <a:cubicBezTo>
                  <a:pt x="1259630" y="1681035"/>
                  <a:pt x="1280370" y="1682257"/>
                  <a:pt x="1300480" y="1686726"/>
                </a:cubicBezTo>
                <a:cubicBezTo>
                  <a:pt x="1310935" y="1689049"/>
                  <a:pt x="1320662" y="1693944"/>
                  <a:pt x="1330960" y="1696886"/>
                </a:cubicBezTo>
                <a:cubicBezTo>
                  <a:pt x="1420262" y="1722401"/>
                  <a:pt x="1328999" y="1692846"/>
                  <a:pt x="1402080" y="1717206"/>
                </a:cubicBezTo>
                <a:cubicBezTo>
                  <a:pt x="1412240" y="1734139"/>
                  <a:pt x="1422970" y="1750744"/>
                  <a:pt x="1432560" y="1768006"/>
                </a:cubicBezTo>
                <a:cubicBezTo>
                  <a:pt x="1439915" y="1781246"/>
                  <a:pt x="1445366" y="1795496"/>
                  <a:pt x="1452880" y="1808646"/>
                </a:cubicBezTo>
                <a:cubicBezTo>
                  <a:pt x="1458938" y="1819248"/>
                  <a:pt x="1462042" y="1834167"/>
                  <a:pt x="1473200" y="1839126"/>
                </a:cubicBezTo>
                <a:cubicBezTo>
                  <a:pt x="1495083" y="1848852"/>
                  <a:pt x="1520613" y="1845899"/>
                  <a:pt x="1544320" y="1849286"/>
                </a:cubicBezTo>
                <a:cubicBezTo>
                  <a:pt x="1554480" y="1852673"/>
                  <a:pt x="1564468" y="1856628"/>
                  <a:pt x="1574800" y="1859446"/>
                </a:cubicBezTo>
                <a:cubicBezTo>
                  <a:pt x="1601743" y="1866794"/>
                  <a:pt x="1628987" y="1872993"/>
                  <a:pt x="1656080" y="1879766"/>
                </a:cubicBezTo>
                <a:cubicBezTo>
                  <a:pt x="1669627" y="1883153"/>
                  <a:pt x="1683473" y="1885510"/>
                  <a:pt x="1696720" y="1889926"/>
                </a:cubicBezTo>
                <a:lnTo>
                  <a:pt x="1727200" y="1900086"/>
                </a:lnTo>
                <a:cubicBezTo>
                  <a:pt x="1841899" y="1892917"/>
                  <a:pt x="1875005" y="1926839"/>
                  <a:pt x="1930400" y="1849286"/>
                </a:cubicBezTo>
                <a:cubicBezTo>
                  <a:pt x="1936625" y="1840571"/>
                  <a:pt x="1937173" y="1828966"/>
                  <a:pt x="1940560" y="1818806"/>
                </a:cubicBezTo>
                <a:cubicBezTo>
                  <a:pt x="1937173" y="1761233"/>
                  <a:pt x="1938556" y="1703179"/>
                  <a:pt x="1930400" y="1646086"/>
                </a:cubicBezTo>
                <a:cubicBezTo>
                  <a:pt x="1928258" y="1631093"/>
                  <a:pt x="1917333" y="1618742"/>
                  <a:pt x="1910080" y="1605446"/>
                </a:cubicBezTo>
                <a:cubicBezTo>
                  <a:pt x="1864950" y="1522707"/>
                  <a:pt x="1885229" y="1550115"/>
                  <a:pt x="1828800" y="1493686"/>
                </a:cubicBezTo>
                <a:cubicBezTo>
                  <a:pt x="1825413" y="1480139"/>
                  <a:pt x="1824885" y="1465535"/>
                  <a:pt x="1818640" y="1453046"/>
                </a:cubicBezTo>
                <a:cubicBezTo>
                  <a:pt x="1811067" y="1437900"/>
                  <a:pt x="1797871" y="1426278"/>
                  <a:pt x="1788160" y="1412406"/>
                </a:cubicBezTo>
                <a:cubicBezTo>
                  <a:pt x="1774155" y="1392399"/>
                  <a:pt x="1762776" y="1370516"/>
                  <a:pt x="1747520" y="1351446"/>
                </a:cubicBezTo>
                <a:cubicBezTo>
                  <a:pt x="1733973" y="1334513"/>
                  <a:pt x="1719316" y="1318411"/>
                  <a:pt x="1706880" y="1300646"/>
                </a:cubicBezTo>
                <a:cubicBezTo>
                  <a:pt x="1695556" y="1284468"/>
                  <a:pt x="1687354" y="1266277"/>
                  <a:pt x="1676400" y="1249846"/>
                </a:cubicBezTo>
                <a:cubicBezTo>
                  <a:pt x="1667007" y="1235757"/>
                  <a:pt x="1656080" y="1222753"/>
                  <a:pt x="1645920" y="1209206"/>
                </a:cubicBezTo>
                <a:cubicBezTo>
                  <a:pt x="1642533" y="1199046"/>
                  <a:pt x="1635760" y="1189436"/>
                  <a:pt x="1635760" y="1178726"/>
                </a:cubicBezTo>
                <a:cubicBezTo>
                  <a:pt x="1635760" y="1168016"/>
                  <a:pt x="1641488" y="1157996"/>
                  <a:pt x="1645920" y="1148246"/>
                </a:cubicBezTo>
                <a:cubicBezTo>
                  <a:pt x="1658455" y="1120670"/>
                  <a:pt x="1676981" y="1095703"/>
                  <a:pt x="1686560" y="1066966"/>
                </a:cubicBezTo>
                <a:cubicBezTo>
                  <a:pt x="1689947" y="1056806"/>
                  <a:pt x="1689147" y="1044059"/>
                  <a:pt x="1696720" y="1036486"/>
                </a:cubicBezTo>
                <a:cubicBezTo>
                  <a:pt x="1704293" y="1028913"/>
                  <a:pt x="1717040" y="1029713"/>
                  <a:pt x="1727200" y="1026326"/>
                </a:cubicBezTo>
                <a:cubicBezTo>
                  <a:pt x="1802227" y="1063839"/>
                  <a:pt x="1736627" y="1025685"/>
                  <a:pt x="1818640" y="1097446"/>
                </a:cubicBezTo>
                <a:cubicBezTo>
                  <a:pt x="1827830" y="1105487"/>
                  <a:pt x="1840119" y="1109515"/>
                  <a:pt x="1849120" y="1117766"/>
                </a:cubicBezTo>
                <a:cubicBezTo>
                  <a:pt x="1880895" y="1146893"/>
                  <a:pt x="1903598" y="1187029"/>
                  <a:pt x="1940560" y="1209206"/>
                </a:cubicBezTo>
                <a:cubicBezTo>
                  <a:pt x="1957493" y="1219366"/>
                  <a:pt x="1975772" y="1227562"/>
                  <a:pt x="1991360" y="1239686"/>
                </a:cubicBezTo>
                <a:cubicBezTo>
                  <a:pt x="2011813" y="1255594"/>
                  <a:pt x="2039743" y="1285653"/>
                  <a:pt x="2052320" y="1310806"/>
                </a:cubicBezTo>
                <a:cubicBezTo>
                  <a:pt x="2057109" y="1320385"/>
                  <a:pt x="2056539" y="1332375"/>
                  <a:pt x="2062480" y="1341286"/>
                </a:cubicBezTo>
                <a:cubicBezTo>
                  <a:pt x="2070450" y="1353241"/>
                  <a:pt x="2083762" y="1360728"/>
                  <a:pt x="2092960" y="1371766"/>
                </a:cubicBezTo>
                <a:cubicBezTo>
                  <a:pt x="2100777" y="1381147"/>
                  <a:pt x="2106507" y="1392086"/>
                  <a:pt x="2113280" y="1402246"/>
                </a:cubicBezTo>
                <a:cubicBezTo>
                  <a:pt x="2137809" y="1500362"/>
                  <a:pt x="2129984" y="1452182"/>
                  <a:pt x="2113280" y="1635926"/>
                </a:cubicBezTo>
                <a:cubicBezTo>
                  <a:pt x="2112310" y="1646592"/>
                  <a:pt x="2105717" y="1656016"/>
                  <a:pt x="2103120" y="1666406"/>
                </a:cubicBezTo>
                <a:cubicBezTo>
                  <a:pt x="2098932" y="1683159"/>
                  <a:pt x="2096347" y="1700273"/>
                  <a:pt x="2092960" y="1717206"/>
                </a:cubicBezTo>
                <a:cubicBezTo>
                  <a:pt x="2095648" y="1768279"/>
                  <a:pt x="2088773" y="1912032"/>
                  <a:pt x="2123440" y="1981366"/>
                </a:cubicBezTo>
                <a:cubicBezTo>
                  <a:pt x="2129866" y="1994217"/>
                  <a:pt x="2144722" y="2000808"/>
                  <a:pt x="2153920" y="2011846"/>
                </a:cubicBezTo>
                <a:cubicBezTo>
                  <a:pt x="2182646" y="2046317"/>
                  <a:pt x="2169091" y="2052440"/>
                  <a:pt x="2214880" y="2082966"/>
                </a:cubicBezTo>
                <a:cubicBezTo>
                  <a:pt x="2230055" y="2093082"/>
                  <a:pt x="2249368" y="2095130"/>
                  <a:pt x="2265680" y="2103286"/>
                </a:cubicBezTo>
                <a:cubicBezTo>
                  <a:pt x="2276602" y="2108747"/>
                  <a:pt x="2284186" y="2121211"/>
                  <a:pt x="2296160" y="2123606"/>
                </a:cubicBezTo>
                <a:cubicBezTo>
                  <a:pt x="2336149" y="2131604"/>
                  <a:pt x="2377440" y="2130379"/>
                  <a:pt x="2418080" y="2133766"/>
                </a:cubicBezTo>
                <a:cubicBezTo>
                  <a:pt x="2435013" y="2140539"/>
                  <a:pt x="2451578" y="2148319"/>
                  <a:pt x="2468880" y="2154086"/>
                </a:cubicBezTo>
                <a:cubicBezTo>
                  <a:pt x="2492270" y="2161883"/>
                  <a:pt x="2517108" y="2165249"/>
                  <a:pt x="2540000" y="2174406"/>
                </a:cubicBezTo>
                <a:cubicBezTo>
                  <a:pt x="2551337" y="2178941"/>
                  <a:pt x="2558896" y="2190865"/>
                  <a:pt x="2570480" y="2194726"/>
                </a:cubicBezTo>
                <a:cubicBezTo>
                  <a:pt x="2590023" y="2201240"/>
                  <a:pt x="2611240" y="2200846"/>
                  <a:pt x="2631440" y="2204886"/>
                </a:cubicBezTo>
                <a:cubicBezTo>
                  <a:pt x="2645132" y="2207624"/>
                  <a:pt x="2658533" y="2211659"/>
                  <a:pt x="2672080" y="2215046"/>
                </a:cubicBezTo>
                <a:cubicBezTo>
                  <a:pt x="2712720" y="2211659"/>
                  <a:pt x="2754437" y="2214777"/>
                  <a:pt x="2794000" y="2204886"/>
                </a:cubicBezTo>
                <a:cubicBezTo>
                  <a:pt x="2810428" y="2200779"/>
                  <a:pt x="2822110" y="2185797"/>
                  <a:pt x="2834640" y="2174406"/>
                </a:cubicBezTo>
                <a:cubicBezTo>
                  <a:pt x="2859447" y="2151854"/>
                  <a:pt x="2885644" y="2130107"/>
                  <a:pt x="2905760" y="2103286"/>
                </a:cubicBezTo>
                <a:cubicBezTo>
                  <a:pt x="2915920" y="2089739"/>
                  <a:pt x="2926847" y="2076735"/>
                  <a:pt x="2936240" y="2062646"/>
                </a:cubicBezTo>
                <a:cubicBezTo>
                  <a:pt x="2965427" y="2018866"/>
                  <a:pt x="2963451" y="2009174"/>
                  <a:pt x="2997200" y="1971206"/>
                </a:cubicBezTo>
                <a:cubicBezTo>
                  <a:pt x="3013110" y="1953308"/>
                  <a:pt x="3032231" y="1938428"/>
                  <a:pt x="3048000" y="1920406"/>
                </a:cubicBezTo>
                <a:cubicBezTo>
                  <a:pt x="3056041" y="1911216"/>
                  <a:pt x="3062859" y="1900848"/>
                  <a:pt x="3068320" y="1889926"/>
                </a:cubicBezTo>
                <a:cubicBezTo>
                  <a:pt x="3073109" y="1880347"/>
                  <a:pt x="3071790" y="1867809"/>
                  <a:pt x="3078480" y="1859446"/>
                </a:cubicBezTo>
                <a:cubicBezTo>
                  <a:pt x="3086108" y="1849911"/>
                  <a:pt x="3098800" y="1845899"/>
                  <a:pt x="3108960" y="1839126"/>
                </a:cubicBezTo>
                <a:cubicBezTo>
                  <a:pt x="3102187" y="1788326"/>
                  <a:pt x="3097065" y="1737278"/>
                  <a:pt x="3088640" y="1686726"/>
                </a:cubicBezTo>
                <a:cubicBezTo>
                  <a:pt x="3084063" y="1659262"/>
                  <a:pt x="3056187" y="1613706"/>
                  <a:pt x="3048000" y="1595286"/>
                </a:cubicBezTo>
                <a:cubicBezTo>
                  <a:pt x="3016965" y="1525457"/>
                  <a:pt x="3068805" y="1610189"/>
                  <a:pt x="3007360" y="1524166"/>
                </a:cubicBezTo>
                <a:cubicBezTo>
                  <a:pt x="3000263" y="1514230"/>
                  <a:pt x="2994584" y="1503288"/>
                  <a:pt x="2987040" y="1493686"/>
                </a:cubicBezTo>
                <a:cubicBezTo>
                  <a:pt x="2947564" y="1443444"/>
                  <a:pt x="2896238" y="1376134"/>
                  <a:pt x="2844800" y="1331126"/>
                </a:cubicBezTo>
                <a:cubicBezTo>
                  <a:pt x="2835610" y="1323085"/>
                  <a:pt x="2823701" y="1318623"/>
                  <a:pt x="2814320" y="1310806"/>
                </a:cubicBezTo>
                <a:cubicBezTo>
                  <a:pt x="2736091" y="1245615"/>
                  <a:pt x="2829036" y="1310457"/>
                  <a:pt x="2753360" y="1260006"/>
                </a:cubicBezTo>
                <a:cubicBezTo>
                  <a:pt x="2664171" y="1126223"/>
                  <a:pt x="2753863" y="1252126"/>
                  <a:pt x="2682240" y="1168566"/>
                </a:cubicBezTo>
                <a:cubicBezTo>
                  <a:pt x="2671220" y="1155709"/>
                  <a:pt x="2662911" y="1140670"/>
                  <a:pt x="2651760" y="1127926"/>
                </a:cubicBezTo>
                <a:cubicBezTo>
                  <a:pt x="2639144" y="1113508"/>
                  <a:pt x="2623848" y="1101605"/>
                  <a:pt x="2611120" y="1087286"/>
                </a:cubicBezTo>
                <a:cubicBezTo>
                  <a:pt x="2595485" y="1069697"/>
                  <a:pt x="2564133" y="1030459"/>
                  <a:pt x="2550160" y="1006006"/>
                </a:cubicBezTo>
                <a:cubicBezTo>
                  <a:pt x="2542646" y="992856"/>
                  <a:pt x="2537354" y="978516"/>
                  <a:pt x="2529840" y="965366"/>
                </a:cubicBezTo>
                <a:cubicBezTo>
                  <a:pt x="2523782" y="954764"/>
                  <a:pt x="2515578" y="945488"/>
                  <a:pt x="2509520" y="934886"/>
                </a:cubicBezTo>
                <a:cubicBezTo>
                  <a:pt x="2502006" y="921736"/>
                  <a:pt x="2496714" y="907396"/>
                  <a:pt x="2489200" y="894246"/>
                </a:cubicBezTo>
                <a:cubicBezTo>
                  <a:pt x="2483142" y="883644"/>
                  <a:pt x="2474341" y="874688"/>
                  <a:pt x="2468880" y="863766"/>
                </a:cubicBezTo>
                <a:cubicBezTo>
                  <a:pt x="2464091" y="854187"/>
                  <a:pt x="2463921" y="842648"/>
                  <a:pt x="2458720" y="833286"/>
                </a:cubicBezTo>
                <a:cubicBezTo>
                  <a:pt x="2446860" y="811938"/>
                  <a:pt x="2431627" y="792646"/>
                  <a:pt x="2418080" y="772326"/>
                </a:cubicBezTo>
                <a:cubicBezTo>
                  <a:pt x="2411307" y="762166"/>
                  <a:pt x="2406394" y="750480"/>
                  <a:pt x="2397760" y="741846"/>
                </a:cubicBezTo>
                <a:lnTo>
                  <a:pt x="2367280" y="711366"/>
                </a:lnTo>
                <a:cubicBezTo>
                  <a:pt x="2341499" y="634023"/>
                  <a:pt x="2342759" y="671409"/>
                  <a:pt x="2357120" y="599606"/>
                </a:cubicBezTo>
                <a:cubicBezTo>
                  <a:pt x="2414693" y="602993"/>
                  <a:pt x="2472747" y="601610"/>
                  <a:pt x="2529840" y="609766"/>
                </a:cubicBezTo>
                <a:cubicBezTo>
                  <a:pt x="2544833" y="611908"/>
                  <a:pt x="2556246" y="624910"/>
                  <a:pt x="2570480" y="630086"/>
                </a:cubicBezTo>
                <a:cubicBezTo>
                  <a:pt x="2593651" y="638512"/>
                  <a:pt x="2618210" y="642609"/>
                  <a:pt x="2641600" y="650406"/>
                </a:cubicBezTo>
                <a:cubicBezTo>
                  <a:pt x="2701835" y="670484"/>
                  <a:pt x="2679931" y="667442"/>
                  <a:pt x="2733040" y="691046"/>
                </a:cubicBezTo>
                <a:cubicBezTo>
                  <a:pt x="2893135" y="762199"/>
                  <a:pt x="2692392" y="671993"/>
                  <a:pt x="2824480" y="721526"/>
                </a:cubicBezTo>
                <a:cubicBezTo>
                  <a:pt x="2845305" y="729336"/>
                  <a:pt x="2900997" y="761880"/>
                  <a:pt x="2915920" y="772326"/>
                </a:cubicBezTo>
                <a:cubicBezTo>
                  <a:pt x="2933685" y="784762"/>
                  <a:pt x="2948955" y="800530"/>
                  <a:pt x="2966720" y="812966"/>
                </a:cubicBezTo>
                <a:cubicBezTo>
                  <a:pt x="2982898" y="824290"/>
                  <a:pt x="3001722" y="831598"/>
                  <a:pt x="3017520" y="843446"/>
                </a:cubicBezTo>
                <a:cubicBezTo>
                  <a:pt x="3073465" y="885405"/>
                  <a:pt x="3026710" y="868325"/>
                  <a:pt x="3078480" y="934886"/>
                </a:cubicBezTo>
                <a:cubicBezTo>
                  <a:pt x="3088876" y="948252"/>
                  <a:pt x="3105573" y="955206"/>
                  <a:pt x="3119120" y="965366"/>
                </a:cubicBezTo>
                <a:cubicBezTo>
                  <a:pt x="3180525" y="1088176"/>
                  <a:pt x="3098117" y="940162"/>
                  <a:pt x="3169920" y="1026326"/>
                </a:cubicBezTo>
                <a:cubicBezTo>
                  <a:pt x="3179616" y="1037961"/>
                  <a:pt x="3181153" y="1054849"/>
                  <a:pt x="3190240" y="1066966"/>
                </a:cubicBezTo>
                <a:cubicBezTo>
                  <a:pt x="3201735" y="1082292"/>
                  <a:pt x="3218264" y="1093188"/>
                  <a:pt x="3230880" y="1107606"/>
                </a:cubicBezTo>
                <a:cubicBezTo>
                  <a:pt x="3283809" y="1168096"/>
                  <a:pt x="3236366" y="1131583"/>
                  <a:pt x="3291840" y="1168566"/>
                </a:cubicBezTo>
                <a:cubicBezTo>
                  <a:pt x="3325707" y="1165179"/>
                  <a:pt x="3360276" y="1166059"/>
                  <a:pt x="3393440" y="1158406"/>
                </a:cubicBezTo>
                <a:cubicBezTo>
                  <a:pt x="3405338" y="1155660"/>
                  <a:pt x="3415879" y="1147276"/>
                  <a:pt x="3423920" y="1138086"/>
                </a:cubicBezTo>
                <a:cubicBezTo>
                  <a:pt x="3440002" y="1119707"/>
                  <a:pt x="3456837" y="1100294"/>
                  <a:pt x="3464560" y="1077126"/>
                </a:cubicBezTo>
                <a:cubicBezTo>
                  <a:pt x="3490647" y="998864"/>
                  <a:pt x="3476925" y="1036053"/>
                  <a:pt x="3505200" y="965366"/>
                </a:cubicBezTo>
                <a:cubicBezTo>
                  <a:pt x="3508587" y="934886"/>
                  <a:pt x="3515360" y="904594"/>
                  <a:pt x="3515360" y="873926"/>
                </a:cubicBezTo>
                <a:cubicBezTo>
                  <a:pt x="3515360" y="816253"/>
                  <a:pt x="3510939" y="758593"/>
                  <a:pt x="3505200" y="701206"/>
                </a:cubicBezTo>
                <a:cubicBezTo>
                  <a:pt x="3504134" y="690550"/>
                  <a:pt x="3497982" y="681024"/>
                  <a:pt x="3495040" y="670726"/>
                </a:cubicBezTo>
                <a:cubicBezTo>
                  <a:pt x="3484256" y="632981"/>
                  <a:pt x="3483358" y="595205"/>
                  <a:pt x="3444240" y="569126"/>
                </a:cubicBezTo>
                <a:cubicBezTo>
                  <a:pt x="3434080" y="562353"/>
                  <a:pt x="3424682" y="554267"/>
                  <a:pt x="3413760" y="548806"/>
                </a:cubicBezTo>
                <a:cubicBezTo>
                  <a:pt x="3398186" y="541019"/>
                  <a:pt x="3356963" y="532392"/>
                  <a:pt x="3342640" y="528486"/>
                </a:cubicBezTo>
                <a:cubicBezTo>
                  <a:pt x="3209781" y="492252"/>
                  <a:pt x="3322801" y="520986"/>
                  <a:pt x="3230880" y="498006"/>
                </a:cubicBezTo>
                <a:cubicBezTo>
                  <a:pt x="3155558" y="447792"/>
                  <a:pt x="3241870" y="498152"/>
                  <a:pt x="3068320" y="467526"/>
                </a:cubicBezTo>
                <a:cubicBezTo>
                  <a:pt x="3053405" y="464894"/>
                  <a:pt x="3042187" y="451558"/>
                  <a:pt x="3027680" y="447206"/>
                </a:cubicBezTo>
                <a:cubicBezTo>
                  <a:pt x="3007949" y="441287"/>
                  <a:pt x="2986988" y="440731"/>
                  <a:pt x="2966720" y="437046"/>
                </a:cubicBezTo>
                <a:cubicBezTo>
                  <a:pt x="2949730" y="433957"/>
                  <a:pt x="2932853" y="430273"/>
                  <a:pt x="2915920" y="426886"/>
                </a:cubicBezTo>
                <a:cubicBezTo>
                  <a:pt x="2830813" y="384333"/>
                  <a:pt x="2925639" y="426766"/>
                  <a:pt x="2814320" y="396406"/>
                </a:cubicBezTo>
                <a:cubicBezTo>
                  <a:pt x="2796725" y="391607"/>
                  <a:pt x="2781404" y="379663"/>
                  <a:pt x="2763520" y="376086"/>
                </a:cubicBezTo>
                <a:cubicBezTo>
                  <a:pt x="2696359" y="362654"/>
                  <a:pt x="2560320" y="345606"/>
                  <a:pt x="2560320" y="345606"/>
                </a:cubicBezTo>
                <a:cubicBezTo>
                  <a:pt x="2526453" y="332059"/>
                  <a:pt x="2493324" y="316501"/>
                  <a:pt x="2458720" y="304966"/>
                </a:cubicBezTo>
                <a:cubicBezTo>
                  <a:pt x="2448560" y="301579"/>
                  <a:pt x="2438695" y="297129"/>
                  <a:pt x="2428240" y="294806"/>
                </a:cubicBezTo>
                <a:cubicBezTo>
                  <a:pt x="2383219" y="284801"/>
                  <a:pt x="2367125" y="287981"/>
                  <a:pt x="2326640" y="274486"/>
                </a:cubicBezTo>
                <a:cubicBezTo>
                  <a:pt x="2309338" y="268719"/>
                  <a:pt x="2292506" y="261573"/>
                  <a:pt x="2275840" y="254166"/>
                </a:cubicBezTo>
                <a:cubicBezTo>
                  <a:pt x="2222731" y="230562"/>
                  <a:pt x="2244635" y="233604"/>
                  <a:pt x="2184400" y="213526"/>
                </a:cubicBezTo>
                <a:cubicBezTo>
                  <a:pt x="2124453" y="193544"/>
                  <a:pt x="2114722" y="211101"/>
                  <a:pt x="2042160" y="162726"/>
                </a:cubicBezTo>
                <a:cubicBezTo>
                  <a:pt x="1997312" y="132827"/>
                  <a:pt x="2023654" y="144801"/>
                  <a:pt x="1960880" y="132246"/>
                </a:cubicBezTo>
                <a:cubicBezTo>
                  <a:pt x="1966387" y="104709"/>
                  <a:pt x="1966444" y="70899"/>
                  <a:pt x="1991360" y="50966"/>
                </a:cubicBezTo>
                <a:cubicBezTo>
                  <a:pt x="2001533" y="42828"/>
                  <a:pt x="2070499" y="30841"/>
                  <a:pt x="2072640" y="30646"/>
                </a:cubicBezTo>
                <a:cubicBezTo>
                  <a:pt x="2167318" y="22039"/>
                  <a:pt x="2262293" y="17099"/>
                  <a:pt x="2357120" y="10326"/>
                </a:cubicBezTo>
                <a:cubicBezTo>
                  <a:pt x="2374053" y="6939"/>
                  <a:pt x="2390711" y="-1268"/>
                  <a:pt x="2407920" y="166"/>
                </a:cubicBezTo>
                <a:cubicBezTo>
                  <a:pt x="2451985" y="3838"/>
                  <a:pt x="2482553" y="22242"/>
                  <a:pt x="2519680" y="40806"/>
                </a:cubicBezTo>
                <a:cubicBezTo>
                  <a:pt x="2526453" y="50966"/>
                  <a:pt x="2546282" y="60815"/>
                  <a:pt x="2540000" y="71286"/>
                </a:cubicBezTo>
                <a:cubicBezTo>
                  <a:pt x="2510137" y="121058"/>
                  <a:pt x="2453156" y="73584"/>
                  <a:pt x="2428240" y="61126"/>
                </a:cubicBezTo>
                <a:cubicBezTo>
                  <a:pt x="2441326" y="21867"/>
                  <a:pt x="2431985" y="20486"/>
                  <a:pt x="2489200" y="20486"/>
                </a:cubicBezTo>
                <a:cubicBezTo>
                  <a:pt x="2665339" y="20486"/>
                  <a:pt x="2841413" y="27259"/>
                  <a:pt x="3017520" y="30646"/>
                </a:cubicBezTo>
                <a:cubicBezTo>
                  <a:pt x="3054773" y="40806"/>
                  <a:pt x="3091289" y="54219"/>
                  <a:pt x="3129280" y="61126"/>
                </a:cubicBezTo>
                <a:cubicBezTo>
                  <a:pt x="3166084" y="67818"/>
                  <a:pt x="3204037" y="65804"/>
                  <a:pt x="3241040" y="71286"/>
                </a:cubicBezTo>
                <a:cubicBezTo>
                  <a:pt x="3295576" y="79365"/>
                  <a:pt x="3349413" y="91606"/>
                  <a:pt x="3403600" y="101766"/>
                </a:cubicBezTo>
                <a:cubicBezTo>
                  <a:pt x="3440853" y="118699"/>
                  <a:pt x="3476365" y="140159"/>
                  <a:pt x="3515360" y="152566"/>
                </a:cubicBezTo>
                <a:cubicBezTo>
                  <a:pt x="3551442" y="164047"/>
                  <a:pt x="3590286" y="164116"/>
                  <a:pt x="3627120" y="172886"/>
                </a:cubicBezTo>
                <a:cubicBezTo>
                  <a:pt x="3661516" y="181076"/>
                  <a:pt x="3695177" y="192185"/>
                  <a:pt x="3728720" y="203366"/>
                </a:cubicBezTo>
                <a:cubicBezTo>
                  <a:pt x="3766326" y="215901"/>
                  <a:pt x="3802874" y="231471"/>
                  <a:pt x="3840480" y="244006"/>
                </a:cubicBezTo>
                <a:cubicBezTo>
                  <a:pt x="3884180" y="258573"/>
                  <a:pt x="3929702" y="267763"/>
                  <a:pt x="3972560" y="284646"/>
                </a:cubicBezTo>
                <a:cubicBezTo>
                  <a:pt x="4433530" y="466240"/>
                  <a:pt x="4004751" y="304410"/>
                  <a:pt x="4267200" y="426886"/>
                </a:cubicBezTo>
                <a:cubicBezTo>
                  <a:pt x="4388107" y="483309"/>
                  <a:pt x="4282767" y="416944"/>
                  <a:pt x="4358640" y="467526"/>
                </a:cubicBezTo>
                <a:cubicBezTo>
                  <a:pt x="4365413" y="481073"/>
                  <a:pt x="4369264" y="496531"/>
                  <a:pt x="4378960" y="508166"/>
                </a:cubicBezTo>
                <a:cubicBezTo>
                  <a:pt x="4386777" y="517547"/>
                  <a:pt x="4401812" y="518951"/>
                  <a:pt x="4409440" y="528486"/>
                </a:cubicBezTo>
                <a:cubicBezTo>
                  <a:pt x="4465526" y="598593"/>
                  <a:pt x="4362729" y="521052"/>
                  <a:pt x="4450080" y="579286"/>
                </a:cubicBezTo>
                <a:cubicBezTo>
                  <a:pt x="4453467" y="589446"/>
                  <a:pt x="4454299" y="600855"/>
                  <a:pt x="4460240" y="609766"/>
                </a:cubicBezTo>
                <a:cubicBezTo>
                  <a:pt x="4504583" y="676281"/>
                  <a:pt x="4480970" y="600699"/>
                  <a:pt x="4511040" y="680886"/>
                </a:cubicBezTo>
                <a:cubicBezTo>
                  <a:pt x="4515943" y="693961"/>
                  <a:pt x="4517188" y="708151"/>
                  <a:pt x="4521200" y="721526"/>
                </a:cubicBezTo>
                <a:cubicBezTo>
                  <a:pt x="4527355" y="742042"/>
                  <a:pt x="4541520" y="782486"/>
                  <a:pt x="4541520" y="782486"/>
                </a:cubicBezTo>
                <a:cubicBezTo>
                  <a:pt x="4543449" y="813345"/>
                  <a:pt x="4546365" y="949265"/>
                  <a:pt x="4561840" y="1006006"/>
                </a:cubicBezTo>
                <a:cubicBezTo>
                  <a:pt x="4566639" y="1023601"/>
                  <a:pt x="4571433" y="1042056"/>
                  <a:pt x="4582160" y="1056806"/>
                </a:cubicBezTo>
                <a:cubicBezTo>
                  <a:pt x="4599062" y="1080047"/>
                  <a:pt x="4615241" y="1110796"/>
                  <a:pt x="4643120" y="1117766"/>
                </a:cubicBezTo>
                <a:cubicBezTo>
                  <a:pt x="4694150" y="1130523"/>
                  <a:pt x="4670513" y="1123510"/>
                  <a:pt x="4714240" y="1138086"/>
                </a:cubicBezTo>
                <a:cubicBezTo>
                  <a:pt x="4970870" y="1121529"/>
                  <a:pt x="4979027" y="1204774"/>
                  <a:pt x="5049520" y="1087286"/>
                </a:cubicBezTo>
                <a:cubicBezTo>
                  <a:pt x="5053416" y="1080792"/>
                  <a:pt x="5056293" y="1073739"/>
                  <a:pt x="5059680" y="106696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52230" name="Picture 4" descr="http://barfblog.com/wp-content/uploads/2014/05/b5bfa0c4b2e8670d09222c17856abef4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621213"/>
            <a:ext cx="1390650" cy="1363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Along came deep learning …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alt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198438" y="304800"/>
            <a:ext cx="8864600" cy="1300163"/>
          </a:xfrm>
        </p:spPr>
        <p:txBody>
          <a:bodyPr/>
          <a:lstStyle/>
          <a:p>
            <a:r>
              <a:rPr lang="en-GB" altLang="en-US" sz="4000" smtClean="0"/>
              <a:t>The new way to train multi-layer NNs…</a:t>
            </a:r>
          </a:p>
        </p:txBody>
      </p:sp>
      <p:pic>
        <p:nvPicPr>
          <p:cNvPr id="542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288" y="1790700"/>
            <a:ext cx="6804025" cy="190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198438" y="304800"/>
            <a:ext cx="8864600" cy="1300163"/>
          </a:xfrm>
        </p:spPr>
        <p:txBody>
          <a:bodyPr/>
          <a:lstStyle/>
          <a:p>
            <a:r>
              <a:rPr lang="en-GB" altLang="en-US" sz="4000" smtClean="0"/>
              <a:t>The new way to train multi-layer NNs…</a:t>
            </a:r>
          </a:p>
        </p:txBody>
      </p:sp>
      <p:pic>
        <p:nvPicPr>
          <p:cNvPr id="5529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288" y="1790700"/>
            <a:ext cx="6804025" cy="190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704850" y="4033838"/>
            <a:ext cx="3317875" cy="7207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en-US" sz="2800" kern="0" dirty="0" smtClean="0"/>
              <a:t>Train </a:t>
            </a:r>
            <a:r>
              <a:rPr lang="en-GB" altLang="en-US" sz="2800" b="1" kern="0" dirty="0" smtClean="0"/>
              <a:t>this</a:t>
            </a:r>
            <a:r>
              <a:rPr lang="en-GB" altLang="en-US" sz="2800" kern="0" dirty="0" smtClean="0"/>
              <a:t> layer first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727200" y="1574800"/>
            <a:ext cx="1320800" cy="2306638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>
          <a:xfrm>
            <a:off x="198438" y="304800"/>
            <a:ext cx="8864600" cy="1300163"/>
          </a:xfrm>
        </p:spPr>
        <p:txBody>
          <a:bodyPr/>
          <a:lstStyle/>
          <a:p>
            <a:r>
              <a:rPr lang="en-GB" altLang="en-US" sz="4000" smtClean="0"/>
              <a:t>The new way to train multi-layer NNs…</a:t>
            </a:r>
          </a:p>
        </p:txBody>
      </p:sp>
      <p:pic>
        <p:nvPicPr>
          <p:cNvPr id="5632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288" y="1790700"/>
            <a:ext cx="6804025" cy="190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704850" y="4033838"/>
            <a:ext cx="3317875" cy="7207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en-US" sz="2800" kern="0" dirty="0" smtClean="0"/>
              <a:t>Train </a:t>
            </a:r>
            <a:r>
              <a:rPr lang="en-GB" altLang="en-US" sz="2800" b="1" kern="0" dirty="0" smtClean="0"/>
              <a:t>this</a:t>
            </a:r>
            <a:r>
              <a:rPr lang="en-GB" altLang="en-US" sz="2800" kern="0" dirty="0" smtClean="0"/>
              <a:t> layer first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916238" y="1574800"/>
            <a:ext cx="1320800" cy="2306638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752600" y="4632325"/>
            <a:ext cx="3317875" cy="7223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en-US" sz="2800" kern="0" dirty="0"/>
              <a:t>t</a:t>
            </a:r>
            <a:r>
              <a:rPr lang="en-GB" altLang="en-US" sz="2800" kern="0" dirty="0" smtClean="0"/>
              <a:t>hen </a:t>
            </a:r>
            <a:r>
              <a:rPr lang="en-GB" altLang="en-US" sz="2800" b="1" kern="0" dirty="0" smtClean="0"/>
              <a:t>this</a:t>
            </a:r>
            <a:r>
              <a:rPr lang="en-GB" altLang="en-US" sz="2800" kern="0" dirty="0" smtClean="0"/>
              <a:t> layer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198438" y="304800"/>
            <a:ext cx="8864600" cy="1300163"/>
          </a:xfrm>
        </p:spPr>
        <p:txBody>
          <a:bodyPr/>
          <a:lstStyle/>
          <a:p>
            <a:r>
              <a:rPr lang="en-GB" altLang="en-US" sz="4000" smtClean="0"/>
              <a:t>The new way to train multi-layer NNs…</a:t>
            </a:r>
          </a:p>
        </p:txBody>
      </p:sp>
      <p:pic>
        <p:nvPicPr>
          <p:cNvPr id="5734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288" y="1790700"/>
            <a:ext cx="6804025" cy="190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704850" y="4033838"/>
            <a:ext cx="3317875" cy="7207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en-US" sz="2800" kern="0" dirty="0" smtClean="0"/>
              <a:t>Train </a:t>
            </a:r>
            <a:r>
              <a:rPr lang="en-GB" altLang="en-US" sz="2800" b="1" kern="0" dirty="0" smtClean="0"/>
              <a:t>this</a:t>
            </a:r>
            <a:r>
              <a:rPr lang="en-GB" altLang="en-US" sz="2800" kern="0" dirty="0" smtClean="0"/>
              <a:t> layer first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752600" y="4632325"/>
            <a:ext cx="3317875" cy="7223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en-US" sz="2800" kern="0" dirty="0"/>
              <a:t>t</a:t>
            </a:r>
            <a:r>
              <a:rPr lang="en-GB" altLang="en-US" sz="2800" kern="0" dirty="0" smtClean="0"/>
              <a:t>hen </a:t>
            </a:r>
            <a:r>
              <a:rPr lang="en-GB" altLang="en-US" sz="2800" b="1" kern="0" dirty="0" smtClean="0"/>
              <a:t>this</a:t>
            </a:r>
            <a:r>
              <a:rPr lang="en-GB" altLang="en-US" sz="2800" kern="0" dirty="0" smtClean="0"/>
              <a:t> layer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3184525" y="5273675"/>
            <a:ext cx="3317875" cy="7207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en-US" sz="2800" kern="0" dirty="0"/>
              <a:t>t</a:t>
            </a:r>
            <a:r>
              <a:rPr lang="en-GB" altLang="en-US" sz="2800" kern="0" dirty="0" smtClean="0"/>
              <a:t>hen </a:t>
            </a:r>
            <a:r>
              <a:rPr lang="en-GB" altLang="en-US" sz="2800" b="1" kern="0" dirty="0" smtClean="0"/>
              <a:t>this</a:t>
            </a:r>
            <a:r>
              <a:rPr lang="en-GB" altLang="en-US" sz="2800" kern="0" dirty="0" smtClean="0"/>
              <a:t> layer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267200" y="1727200"/>
            <a:ext cx="1320800" cy="2306638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198438" y="304800"/>
            <a:ext cx="8864600" cy="1300163"/>
          </a:xfrm>
        </p:spPr>
        <p:txBody>
          <a:bodyPr/>
          <a:lstStyle/>
          <a:p>
            <a:r>
              <a:rPr lang="en-GB" altLang="en-US" sz="4000" smtClean="0"/>
              <a:t>The new way to train multi-layer NNs…</a:t>
            </a:r>
          </a:p>
        </p:txBody>
      </p:sp>
      <p:pic>
        <p:nvPicPr>
          <p:cNvPr id="5837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288" y="1790700"/>
            <a:ext cx="6804025" cy="190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704850" y="4033838"/>
            <a:ext cx="3317875" cy="7207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en-US" sz="2800" kern="0" dirty="0" smtClean="0"/>
              <a:t>Train </a:t>
            </a:r>
            <a:r>
              <a:rPr lang="en-GB" altLang="en-US" sz="2800" b="1" kern="0" dirty="0" smtClean="0"/>
              <a:t>this</a:t>
            </a:r>
            <a:r>
              <a:rPr lang="en-GB" altLang="en-US" sz="2800" kern="0" dirty="0" smtClean="0"/>
              <a:t> layer first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752600" y="4632325"/>
            <a:ext cx="3317875" cy="7223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en-US" sz="2800" kern="0" dirty="0"/>
              <a:t>t</a:t>
            </a:r>
            <a:r>
              <a:rPr lang="en-GB" altLang="en-US" sz="2800" kern="0" dirty="0" smtClean="0"/>
              <a:t>hen </a:t>
            </a:r>
            <a:r>
              <a:rPr lang="en-GB" altLang="en-US" sz="2800" b="1" kern="0" dirty="0" smtClean="0"/>
              <a:t>this</a:t>
            </a:r>
            <a:r>
              <a:rPr lang="en-GB" altLang="en-US" sz="2800" kern="0" dirty="0" smtClean="0"/>
              <a:t> layer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3184525" y="5273675"/>
            <a:ext cx="3317875" cy="7207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en-US" sz="2800" kern="0" dirty="0"/>
              <a:t>t</a:t>
            </a:r>
            <a:r>
              <a:rPr lang="en-GB" altLang="en-US" sz="2800" kern="0" dirty="0" smtClean="0"/>
              <a:t>hen </a:t>
            </a:r>
            <a:r>
              <a:rPr lang="en-GB" altLang="en-US" sz="2800" b="1" kern="0" dirty="0" smtClean="0"/>
              <a:t>this</a:t>
            </a:r>
            <a:r>
              <a:rPr lang="en-GB" altLang="en-US" sz="2800" kern="0" dirty="0" smtClean="0"/>
              <a:t> layer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588000" y="1717675"/>
            <a:ext cx="1320800" cy="2305050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3814763" y="5770563"/>
            <a:ext cx="3317875" cy="7223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en-US" sz="2800" kern="0" dirty="0"/>
              <a:t>t</a:t>
            </a:r>
            <a:r>
              <a:rPr lang="en-GB" altLang="en-US" sz="2800" kern="0" dirty="0" smtClean="0"/>
              <a:t>hen </a:t>
            </a:r>
            <a:r>
              <a:rPr lang="en-GB" altLang="en-US" sz="2800" b="1" kern="0" dirty="0" smtClean="0"/>
              <a:t>this</a:t>
            </a:r>
            <a:r>
              <a:rPr lang="en-GB" altLang="en-US" sz="2800" kern="0" dirty="0" smtClean="0"/>
              <a:t> layer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198438" y="304800"/>
            <a:ext cx="8864600" cy="1300163"/>
          </a:xfrm>
        </p:spPr>
        <p:txBody>
          <a:bodyPr/>
          <a:lstStyle/>
          <a:p>
            <a:r>
              <a:rPr lang="en-GB" altLang="en-US" sz="4000" smtClean="0"/>
              <a:t>The new way to train multi-layer NNs…</a:t>
            </a:r>
          </a:p>
        </p:txBody>
      </p:sp>
      <p:pic>
        <p:nvPicPr>
          <p:cNvPr id="5939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288" y="1790700"/>
            <a:ext cx="6804025" cy="190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704850" y="4033838"/>
            <a:ext cx="3317875" cy="7207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en-US" sz="2800" kern="0" dirty="0" smtClean="0"/>
              <a:t>Train </a:t>
            </a:r>
            <a:r>
              <a:rPr lang="en-GB" altLang="en-US" sz="2800" b="1" kern="0" dirty="0" smtClean="0"/>
              <a:t>this</a:t>
            </a:r>
            <a:r>
              <a:rPr lang="en-GB" altLang="en-US" sz="2800" kern="0" dirty="0" smtClean="0"/>
              <a:t> layer first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752600" y="4632325"/>
            <a:ext cx="3317875" cy="7223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en-US" sz="2800" kern="0" dirty="0"/>
              <a:t>t</a:t>
            </a:r>
            <a:r>
              <a:rPr lang="en-GB" altLang="en-US" sz="2800" kern="0" dirty="0" smtClean="0"/>
              <a:t>hen </a:t>
            </a:r>
            <a:r>
              <a:rPr lang="en-GB" altLang="en-US" sz="2800" b="1" kern="0" dirty="0" smtClean="0"/>
              <a:t>this</a:t>
            </a:r>
            <a:r>
              <a:rPr lang="en-GB" altLang="en-US" sz="2800" kern="0" dirty="0" smtClean="0"/>
              <a:t> layer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3184525" y="5273675"/>
            <a:ext cx="3317875" cy="7207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en-US" sz="2800" kern="0" dirty="0"/>
              <a:t>t</a:t>
            </a:r>
            <a:r>
              <a:rPr lang="en-GB" altLang="en-US" sz="2800" kern="0" dirty="0" smtClean="0"/>
              <a:t>hen </a:t>
            </a:r>
            <a:r>
              <a:rPr lang="en-GB" altLang="en-US" sz="2800" b="1" kern="0" dirty="0" smtClean="0"/>
              <a:t>this</a:t>
            </a:r>
            <a:r>
              <a:rPr lang="en-GB" altLang="en-US" sz="2800" kern="0" dirty="0" smtClean="0"/>
              <a:t> layer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807200" y="1706563"/>
            <a:ext cx="1320800" cy="2306637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3814763" y="5770563"/>
            <a:ext cx="3317875" cy="7223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en-US" sz="2800" kern="0" dirty="0"/>
              <a:t>t</a:t>
            </a:r>
            <a:r>
              <a:rPr lang="en-GB" altLang="en-US" sz="2800" kern="0" dirty="0" smtClean="0"/>
              <a:t>hen </a:t>
            </a:r>
            <a:r>
              <a:rPr lang="en-GB" altLang="en-US" sz="2800" b="1" kern="0" dirty="0" smtClean="0"/>
              <a:t>this</a:t>
            </a:r>
            <a:r>
              <a:rPr lang="en-GB" altLang="en-US" sz="2800" kern="0" dirty="0" smtClean="0"/>
              <a:t> layer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473700" y="6257925"/>
            <a:ext cx="3317875" cy="457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en-US" sz="2800" kern="0" dirty="0" smtClean="0"/>
              <a:t>finally </a:t>
            </a:r>
            <a:r>
              <a:rPr lang="en-GB" altLang="en-US" sz="2800" b="1" kern="0" dirty="0" smtClean="0"/>
              <a:t>this</a:t>
            </a:r>
            <a:r>
              <a:rPr lang="en-GB" altLang="en-US" sz="2800" kern="0" dirty="0" smtClean="0"/>
              <a:t> layer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685800" y="173038"/>
            <a:ext cx="7772400" cy="1143000"/>
          </a:xfrm>
        </p:spPr>
        <p:txBody>
          <a:bodyPr/>
          <a:lstStyle/>
          <a:p>
            <a:pPr algn="l"/>
            <a:r>
              <a:rPr lang="en-GB" altLang="en-US" sz="2800" smtClean="0"/>
              <a:t>DL is providing breakthrough results in speech recognition and image classification …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80963" y="1219200"/>
            <a:ext cx="7772400" cy="4114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GB" altLang="en-US" sz="1200" b="1" smtClean="0"/>
              <a:t>From this Hinton et al 2012 paper:</a:t>
            </a:r>
          </a:p>
          <a:p>
            <a:pPr marL="0" indent="0">
              <a:buFontTx/>
              <a:buNone/>
            </a:pPr>
            <a:r>
              <a:rPr lang="en-GB" altLang="en-US" sz="1200" b="1" smtClean="0"/>
              <a:t>http://static.googleusercontent.com/media/research.google.com/en//pubs/archive/38131.pdf</a:t>
            </a:r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1892300"/>
            <a:ext cx="4044950" cy="208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125" y="1892300"/>
            <a:ext cx="4872038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8" name="Rectangle 4"/>
          <p:cNvSpPr>
            <a:spLocks noChangeArrowheads="1"/>
          </p:cNvSpPr>
          <p:nvPr/>
        </p:nvSpPr>
        <p:spPr bwMode="auto">
          <a:xfrm>
            <a:off x="80963" y="4660900"/>
            <a:ext cx="42751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 go here:  http://yann.lecun.com/exdb/mnist/</a:t>
            </a:r>
          </a:p>
        </p:txBody>
      </p:sp>
      <p:sp>
        <p:nvSpPr>
          <p:cNvPr id="6" name="Rectangle 5"/>
          <p:cNvSpPr/>
          <p:nvPr/>
        </p:nvSpPr>
        <p:spPr>
          <a:xfrm>
            <a:off x="80963" y="1219200"/>
            <a:ext cx="9063037" cy="28352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0" y="4287838"/>
            <a:ext cx="9144000" cy="23923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081" name="Rectangle 6"/>
          <p:cNvSpPr>
            <a:spLocks noChangeArrowheads="1"/>
          </p:cNvSpPr>
          <p:nvPr/>
        </p:nvSpPr>
        <p:spPr bwMode="auto">
          <a:xfrm>
            <a:off x="300038" y="5030788"/>
            <a:ext cx="5156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From here: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 http://people.idsia.ch/~juergen/cvpr2012.pdf</a:t>
            </a:r>
          </a:p>
        </p:txBody>
      </p:sp>
      <p:pic>
        <p:nvPicPr>
          <p:cNvPr id="308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75" y="4446588"/>
            <a:ext cx="4243388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ounded Rectangle 7"/>
          <p:cNvSpPr/>
          <p:nvPr/>
        </p:nvSpPr>
        <p:spPr>
          <a:xfrm>
            <a:off x="203200" y="3017838"/>
            <a:ext cx="3971925" cy="59848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6308725" y="1892300"/>
            <a:ext cx="620713" cy="183832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4" name="Rounded Rectangle 13"/>
          <p:cNvSpPr/>
          <p:nvPr/>
        </p:nvSpPr>
        <p:spPr>
          <a:xfrm>
            <a:off x="6772275" y="4565650"/>
            <a:ext cx="619125" cy="183832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7737475" y="4595813"/>
            <a:ext cx="619125" cy="183832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>
          <a:xfrm>
            <a:off x="198438" y="304800"/>
            <a:ext cx="8864600" cy="1300163"/>
          </a:xfrm>
        </p:spPr>
        <p:txBody>
          <a:bodyPr/>
          <a:lstStyle/>
          <a:p>
            <a:r>
              <a:rPr lang="en-GB" altLang="en-US" sz="4000" smtClean="0"/>
              <a:t>The new way to train multi-layer NNs…</a:t>
            </a:r>
          </a:p>
        </p:txBody>
      </p:sp>
      <p:pic>
        <p:nvPicPr>
          <p:cNvPr id="604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288" y="1790700"/>
            <a:ext cx="6804025" cy="190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233363" y="3789363"/>
            <a:ext cx="6224587" cy="1981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en-US" sz="2800" i="1" kern="0" dirty="0" smtClean="0"/>
              <a:t>EACH of the (non-output) layers is trained to be an </a:t>
            </a:r>
            <a:r>
              <a:rPr lang="en-GB" altLang="en-US" b="1" i="1" kern="0" dirty="0" smtClean="0"/>
              <a:t>auto-encoder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727200" y="1574800"/>
            <a:ext cx="1320800" cy="2306638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195513" y="5476875"/>
            <a:ext cx="6223000" cy="1219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algn="l">
              <a:defRPr/>
            </a:pPr>
            <a:r>
              <a:rPr lang="en-GB" altLang="en-US" sz="2800" i="1" kern="0" dirty="0" smtClean="0"/>
              <a:t>Basically, it is forced to learn good features that describe what comes from the previous layer</a:t>
            </a:r>
            <a:endParaRPr lang="en-GB" altLang="en-US" b="1" i="1" kern="0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427038"/>
            <a:ext cx="7772400" cy="965200"/>
          </a:xfr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pPr>
              <a:defRPr/>
            </a:pPr>
            <a:r>
              <a:rPr lang="en-GB" sz="2400" b="1" dirty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n-GB" sz="2400" b="1" dirty="0" smtClean="0">
                <a:solidFill>
                  <a:schemeClr val="accent2">
                    <a:lumMod val="50000"/>
                  </a:schemeClr>
                </a:solidFill>
              </a:rPr>
              <a:t>n auto-encoder is trained, with an absolutely standard weight-adjustment algorithm  to </a:t>
            </a:r>
            <a:r>
              <a:rPr lang="en-GB" sz="2400" b="1" u="sng" dirty="0" smtClean="0">
                <a:solidFill>
                  <a:schemeClr val="accent2">
                    <a:lumMod val="50000"/>
                  </a:schemeClr>
                </a:solidFill>
              </a:rPr>
              <a:t>reproduce the input</a:t>
            </a:r>
            <a:br>
              <a:rPr lang="en-GB" sz="2400" b="1" u="sng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en-GB" sz="2400" b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altLang="en-US" smtClean="0"/>
          </a:p>
        </p:txBody>
      </p:sp>
      <p:pic>
        <p:nvPicPr>
          <p:cNvPr id="6144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" y="1722438"/>
            <a:ext cx="6121400" cy="331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2265363" y="3378200"/>
            <a:ext cx="2976562" cy="1122363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427038"/>
            <a:ext cx="7772400" cy="965200"/>
          </a:xfr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pPr>
              <a:defRPr/>
            </a:pPr>
            <a:r>
              <a:rPr lang="en-GB" sz="2400" b="1" dirty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n-GB" sz="2400" b="1" dirty="0" smtClean="0">
                <a:solidFill>
                  <a:schemeClr val="accent2">
                    <a:lumMod val="50000"/>
                  </a:schemeClr>
                </a:solidFill>
              </a:rPr>
              <a:t>n auto-encoder is trained, with an absolutely standard weight-adjustment algorithm  to </a:t>
            </a:r>
            <a:r>
              <a:rPr lang="en-GB" sz="2400" b="1" u="sng" dirty="0" smtClean="0">
                <a:solidFill>
                  <a:schemeClr val="accent2">
                    <a:lumMod val="50000"/>
                  </a:schemeClr>
                </a:solidFill>
              </a:rPr>
              <a:t>reproduce the input</a:t>
            </a:r>
            <a:br>
              <a:rPr lang="en-GB" sz="2400" b="1" u="sng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en-GB" sz="2400" b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altLang="en-US" smtClean="0"/>
          </a:p>
        </p:txBody>
      </p:sp>
      <p:pic>
        <p:nvPicPr>
          <p:cNvPr id="6246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" y="1722438"/>
            <a:ext cx="6121400" cy="331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2265363" y="3378200"/>
            <a:ext cx="2976562" cy="1122363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911225" y="5130800"/>
            <a:ext cx="7772400" cy="965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defRPr/>
            </a:pPr>
            <a:r>
              <a:rPr lang="en-GB" sz="2400" b="1" kern="0" dirty="0" smtClean="0">
                <a:solidFill>
                  <a:schemeClr val="accent2">
                    <a:lumMod val="50000"/>
                  </a:schemeClr>
                </a:solidFill>
              </a:rPr>
              <a:t>By making this happen with (many) fewer units than the inputs, this forces the ‘hidden layer’ units to become good feature detectors</a:t>
            </a:r>
            <a:endParaRPr lang="en-GB" sz="2400" b="1" u="sng" kern="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198438" y="304800"/>
            <a:ext cx="8864600" cy="1300163"/>
          </a:xfrm>
        </p:spPr>
        <p:txBody>
          <a:bodyPr/>
          <a:lstStyle/>
          <a:p>
            <a:r>
              <a:rPr lang="en-GB" altLang="en-US" sz="4000" smtClean="0"/>
              <a:t>intermediate layers are each trained to be auto encoders (or similar) </a:t>
            </a:r>
          </a:p>
        </p:txBody>
      </p:sp>
      <p:pic>
        <p:nvPicPr>
          <p:cNvPr id="6349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288" y="1790700"/>
            <a:ext cx="6804025" cy="190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1798638" y="1657350"/>
            <a:ext cx="5262562" cy="2174875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>
          <a:xfrm>
            <a:off x="198438" y="304800"/>
            <a:ext cx="8864600" cy="1300163"/>
          </a:xfrm>
        </p:spPr>
        <p:txBody>
          <a:bodyPr/>
          <a:lstStyle/>
          <a:p>
            <a:r>
              <a:rPr lang="en-GB" altLang="en-US" sz="4000" smtClean="0"/>
              <a:t>Final layer trained to predict class based on outputs from previous layers</a:t>
            </a:r>
          </a:p>
        </p:txBody>
      </p:sp>
      <p:pic>
        <p:nvPicPr>
          <p:cNvPr id="645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288" y="1790700"/>
            <a:ext cx="6804025" cy="190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6875463" y="1657350"/>
            <a:ext cx="1181100" cy="2174875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19125"/>
          </a:xfrm>
        </p:spPr>
        <p:txBody>
          <a:bodyPr/>
          <a:lstStyle/>
          <a:p>
            <a:r>
              <a:rPr lang="en-GB" altLang="en-US" smtClean="0"/>
              <a:t>And that’s that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401638" y="1595438"/>
            <a:ext cx="7772400" cy="4114800"/>
          </a:xfrm>
        </p:spPr>
        <p:txBody>
          <a:bodyPr/>
          <a:lstStyle/>
          <a:p>
            <a:r>
              <a:rPr lang="en-GB" altLang="en-US" smtClean="0"/>
              <a:t>That’s the basic idea</a:t>
            </a:r>
          </a:p>
          <a:p>
            <a:r>
              <a:rPr lang="en-GB" altLang="en-US" smtClean="0"/>
              <a:t>There are many many types of deep learning,</a:t>
            </a:r>
          </a:p>
          <a:p>
            <a:r>
              <a:rPr lang="en-GB" altLang="en-US" smtClean="0"/>
              <a:t>different kinds of autoencoder, variations on architectures and training algorithms, etc…</a:t>
            </a:r>
          </a:p>
          <a:p>
            <a:r>
              <a:rPr lang="en-GB" altLang="en-US" smtClean="0"/>
              <a:t>Very fast growing area …</a:t>
            </a:r>
          </a:p>
        </p:txBody>
      </p:sp>
      <p:pic>
        <p:nvPicPr>
          <p:cNvPr id="6554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8788" b="8788"/>
          <a:stretch>
            <a:fillRect/>
          </a:stretch>
        </p:blipFill>
        <p:spPr bwMode="auto">
          <a:xfrm>
            <a:off x="5967413" y="4572000"/>
            <a:ext cx="3176587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35872" y="1211263"/>
            <a:ext cx="82509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A machine </a:t>
            </a:r>
            <a:r>
              <a:rPr lang="en-US" sz="2000" dirty="0"/>
              <a:t>learning </a:t>
            </a:r>
            <a:r>
              <a:rPr lang="en-US" sz="2000" dirty="0" smtClean="0"/>
              <a:t>subfield </a:t>
            </a:r>
            <a:r>
              <a:rPr lang="en-US" sz="2000" dirty="0"/>
              <a:t>of learning </a:t>
            </a:r>
            <a:r>
              <a:rPr lang="en-US" sz="2000" b="1" dirty="0">
                <a:solidFill>
                  <a:srgbClr val="E68230"/>
                </a:solidFill>
              </a:rPr>
              <a:t>representations</a:t>
            </a:r>
            <a:r>
              <a:rPr lang="en-US" sz="2000" dirty="0">
                <a:solidFill>
                  <a:srgbClr val="E68230"/>
                </a:solidFill>
              </a:rPr>
              <a:t> </a:t>
            </a:r>
            <a:r>
              <a:rPr lang="en-US" sz="2000" dirty="0"/>
              <a:t>of data. Exceptional effective at </a:t>
            </a:r>
            <a:r>
              <a:rPr lang="en-US" sz="2000" b="1" dirty="0">
                <a:solidFill>
                  <a:srgbClr val="E68230"/>
                </a:solidFill>
              </a:rPr>
              <a:t>learning patterns</a:t>
            </a:r>
            <a:r>
              <a:rPr lang="en-US" sz="2000" dirty="0" smtClean="0"/>
              <a:t>.</a:t>
            </a:r>
          </a:p>
          <a:p>
            <a:r>
              <a:rPr lang="en-US" sz="2000" dirty="0"/>
              <a:t>Deep learning algorithms attempt to learn (multiple levels of) representation </a:t>
            </a:r>
            <a:r>
              <a:rPr lang="en-US" sz="2000" dirty="0" smtClean="0"/>
              <a:t>by </a:t>
            </a:r>
            <a:r>
              <a:rPr lang="en-US" sz="2000" dirty="0"/>
              <a:t>using a </a:t>
            </a:r>
            <a:r>
              <a:rPr lang="en-US" sz="2000" b="1" dirty="0">
                <a:solidFill>
                  <a:srgbClr val="E68230"/>
                </a:solidFill>
              </a:rPr>
              <a:t>hierarchy of multiple layers</a:t>
            </a:r>
          </a:p>
          <a:p>
            <a:r>
              <a:rPr lang="en-US" sz="2000" dirty="0"/>
              <a:t>If you provide the system </a:t>
            </a:r>
            <a:r>
              <a:rPr lang="en-US" sz="2000" b="1" dirty="0">
                <a:solidFill>
                  <a:srgbClr val="E68230"/>
                </a:solidFill>
              </a:rPr>
              <a:t>tons of information</a:t>
            </a:r>
            <a:r>
              <a:rPr lang="en-US" sz="2000" dirty="0"/>
              <a:t>, it begins to understand it and respond in useful ways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51280" y="182563"/>
            <a:ext cx="8041440" cy="8588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What is Deep Learning </a:t>
            </a:r>
            <a:r>
              <a:rPr lang="en-US" sz="4000" dirty="0" smtClean="0"/>
              <a:t>(DL) </a:t>
            </a:r>
            <a:r>
              <a:rPr lang="en-US" dirty="0" smtClean="0"/>
              <a:t>? </a:t>
            </a:r>
            <a:endParaRPr lang="en-US" dirty="0"/>
          </a:p>
        </p:txBody>
      </p:sp>
      <p:pic>
        <p:nvPicPr>
          <p:cNvPr id="5" name="Picture 4" descr="machine-learning-vs-deep-learni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100" y="3029090"/>
            <a:ext cx="6890920" cy="3360939"/>
          </a:xfrm>
          <a:prstGeom prst="rect">
            <a:avLst/>
          </a:prstGeom>
        </p:spPr>
      </p:pic>
      <p:sp>
        <p:nvSpPr>
          <p:cNvPr id="6" name="Ορθογώνιο 1"/>
          <p:cNvSpPr/>
          <p:nvPr/>
        </p:nvSpPr>
        <p:spPr>
          <a:xfrm>
            <a:off x="1473102" y="6390029"/>
            <a:ext cx="6374361" cy="229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i="1" dirty="0"/>
              <a:t>https://</a:t>
            </a:r>
            <a:r>
              <a:rPr lang="en-US" sz="900" i="1" dirty="0" err="1"/>
              <a:t>www.xenonstack.com</a:t>
            </a:r>
            <a:r>
              <a:rPr lang="en-US" sz="900" i="1" dirty="0"/>
              <a:t>/blog/static/public/uploads/media/machine-learning-vs-deep-</a:t>
            </a:r>
            <a:r>
              <a:rPr lang="en-US" sz="900" i="1" dirty="0" err="1"/>
              <a:t>learning.png</a:t>
            </a:r>
            <a:endParaRPr lang="en-US" sz="900" i="1" dirty="0"/>
          </a:p>
        </p:txBody>
      </p:sp>
    </p:spTree>
    <p:extLst>
      <p:ext uri="{BB962C8B-B14F-4D97-AF65-F5344CB8AC3E}">
        <p14:creationId xmlns:p14="http://schemas.microsoft.com/office/powerpoint/2010/main" val="1837701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0742" y="3904488"/>
            <a:ext cx="3992978" cy="271221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0200" y="1231014"/>
            <a:ext cx="8458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/>
              <a:buChar char="o"/>
            </a:pPr>
            <a:r>
              <a:rPr lang="en-US" sz="2000" dirty="0"/>
              <a:t>Manually designed features are often </a:t>
            </a:r>
            <a:r>
              <a:rPr lang="en-US" sz="2000" b="1" dirty="0">
                <a:solidFill>
                  <a:srgbClr val="E68230"/>
                </a:solidFill>
              </a:rPr>
              <a:t>over-specified</a:t>
            </a:r>
            <a:r>
              <a:rPr lang="en-US" sz="2000" dirty="0"/>
              <a:t>, </a:t>
            </a:r>
            <a:r>
              <a:rPr lang="en-US" sz="2000" b="1" dirty="0">
                <a:solidFill>
                  <a:srgbClr val="E68230"/>
                </a:solidFill>
              </a:rPr>
              <a:t>incomplete</a:t>
            </a:r>
            <a:r>
              <a:rPr lang="en-US" sz="2000" dirty="0">
                <a:solidFill>
                  <a:srgbClr val="E68230"/>
                </a:solidFill>
              </a:rPr>
              <a:t> </a:t>
            </a:r>
            <a:r>
              <a:rPr lang="en-US" sz="2000" dirty="0"/>
              <a:t>and take a </a:t>
            </a:r>
            <a:r>
              <a:rPr lang="en-US" sz="2000" b="1" dirty="0">
                <a:solidFill>
                  <a:srgbClr val="E68230"/>
                </a:solidFill>
              </a:rPr>
              <a:t>long time to design </a:t>
            </a:r>
            <a:r>
              <a:rPr lang="en-US" sz="2000" dirty="0"/>
              <a:t>and validate</a:t>
            </a:r>
          </a:p>
          <a:p>
            <a:pPr marL="285750" indent="-285750">
              <a:buFont typeface="Courier New"/>
              <a:buChar char="o"/>
            </a:pPr>
            <a:r>
              <a:rPr lang="en-US" sz="2000" dirty="0" smtClean="0"/>
              <a:t>Learned </a:t>
            </a:r>
            <a:r>
              <a:rPr lang="en-US" sz="2000" dirty="0"/>
              <a:t>Features are </a:t>
            </a:r>
            <a:r>
              <a:rPr lang="en-US" sz="2000" b="1" dirty="0">
                <a:solidFill>
                  <a:srgbClr val="E68230"/>
                </a:solidFill>
              </a:rPr>
              <a:t>easy to adapt</a:t>
            </a:r>
            <a:r>
              <a:rPr lang="en-US" sz="2000" dirty="0"/>
              <a:t>, </a:t>
            </a:r>
            <a:r>
              <a:rPr lang="en-US" sz="2000" b="1" dirty="0">
                <a:solidFill>
                  <a:srgbClr val="E68230"/>
                </a:solidFill>
              </a:rPr>
              <a:t>fast</a:t>
            </a:r>
            <a:r>
              <a:rPr lang="en-US" sz="2000" dirty="0"/>
              <a:t> to learn</a:t>
            </a:r>
          </a:p>
          <a:p>
            <a:pPr marL="285750" indent="-285750">
              <a:buFont typeface="Courier New"/>
              <a:buChar char="o"/>
            </a:pPr>
            <a:r>
              <a:rPr lang="en-US" sz="2000" dirty="0" smtClean="0"/>
              <a:t>Deep </a:t>
            </a:r>
            <a:r>
              <a:rPr lang="en-US" sz="2000" dirty="0"/>
              <a:t>learning provides a very </a:t>
            </a:r>
            <a:r>
              <a:rPr lang="en-US" sz="2000" b="1" dirty="0">
                <a:solidFill>
                  <a:srgbClr val="E68230"/>
                </a:solidFill>
              </a:rPr>
              <a:t>flexible</a:t>
            </a:r>
            <a:r>
              <a:rPr lang="en-US" sz="2000" dirty="0"/>
              <a:t>, (almost?) </a:t>
            </a:r>
            <a:r>
              <a:rPr lang="en-US" sz="2000" b="1" dirty="0">
                <a:solidFill>
                  <a:srgbClr val="E68230"/>
                </a:solidFill>
              </a:rPr>
              <a:t>universal</a:t>
            </a:r>
            <a:r>
              <a:rPr lang="en-US" sz="2000" dirty="0"/>
              <a:t>, learnable framework for representing world, visual and linguistic information.</a:t>
            </a:r>
          </a:p>
          <a:p>
            <a:pPr marL="285750" indent="-285750">
              <a:buFont typeface="Courier New"/>
              <a:buChar char="o"/>
            </a:pPr>
            <a:r>
              <a:rPr lang="en-US" sz="2000" dirty="0"/>
              <a:t>C</a:t>
            </a:r>
            <a:r>
              <a:rPr lang="en-US" sz="2000" dirty="0" smtClean="0"/>
              <a:t>an </a:t>
            </a:r>
            <a:r>
              <a:rPr lang="en-US" sz="2000" dirty="0"/>
              <a:t>learn </a:t>
            </a:r>
            <a:r>
              <a:rPr lang="en-US" sz="2000" dirty="0" smtClean="0"/>
              <a:t>both unsupervised and supervised</a:t>
            </a:r>
          </a:p>
          <a:p>
            <a:pPr marL="285750" indent="-285750">
              <a:buFont typeface="Courier New"/>
              <a:buChar char="o"/>
            </a:pPr>
            <a:r>
              <a:rPr lang="en-US" sz="2000" dirty="0"/>
              <a:t>Effective </a:t>
            </a:r>
            <a:r>
              <a:rPr lang="en-US" sz="2000" b="1" dirty="0">
                <a:solidFill>
                  <a:srgbClr val="E68230"/>
                </a:solidFill>
              </a:rPr>
              <a:t>end-to-end </a:t>
            </a:r>
            <a:r>
              <a:rPr lang="en-US" sz="2000" dirty="0"/>
              <a:t>joint system </a:t>
            </a:r>
            <a:r>
              <a:rPr lang="en-US" sz="2000" dirty="0" smtClean="0"/>
              <a:t>learning</a:t>
            </a:r>
          </a:p>
          <a:p>
            <a:pPr marL="285750" indent="-285750">
              <a:buFont typeface="Courier New"/>
              <a:buChar char="o"/>
            </a:pPr>
            <a:r>
              <a:rPr lang="en-US" sz="2000" dirty="0" smtClean="0"/>
              <a:t>Utilize large </a:t>
            </a:r>
            <a:r>
              <a:rPr lang="en-US" sz="2000" dirty="0"/>
              <a:t>amounts of training </a:t>
            </a:r>
            <a:r>
              <a:rPr lang="en-US" sz="2000" dirty="0" smtClean="0"/>
              <a:t>data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51280" y="182563"/>
            <a:ext cx="8041440" cy="8588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Why is DL useful?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8236" y="4247954"/>
            <a:ext cx="4114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In ~2010 </a:t>
            </a:r>
            <a:r>
              <a:rPr lang="en-US" dirty="0" smtClean="0"/>
              <a:t>DL started </a:t>
            </a:r>
            <a:r>
              <a:rPr lang="en-US" dirty="0"/>
              <a:t>outperforming other </a:t>
            </a:r>
            <a:r>
              <a:rPr lang="en-US" dirty="0" smtClean="0"/>
              <a:t>ML techniques </a:t>
            </a:r>
          </a:p>
          <a:p>
            <a:r>
              <a:rPr lang="en-US" dirty="0" smtClean="0"/>
              <a:t>first </a:t>
            </a:r>
            <a:r>
              <a:rPr lang="en-US" dirty="0"/>
              <a:t>in speech and vision, </a:t>
            </a:r>
            <a:r>
              <a:rPr lang="en-US" dirty="0" smtClean="0"/>
              <a:t>then NLP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814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685800" y="396875"/>
            <a:ext cx="8682038" cy="5699125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GB" altLang="en-US" sz="2800" smtClean="0"/>
              <a:t>So, 1. </a:t>
            </a:r>
            <a:r>
              <a:rPr lang="en-GB" altLang="en-US" sz="2800" b="1" smtClean="0"/>
              <a:t>what exactly is deep learning</a:t>
            </a:r>
            <a:r>
              <a:rPr lang="en-GB" altLang="en-US" sz="2800" smtClean="0"/>
              <a:t> ? </a:t>
            </a:r>
          </a:p>
          <a:p>
            <a:pPr marL="0" indent="0">
              <a:buFontTx/>
              <a:buNone/>
            </a:pPr>
            <a:endParaRPr lang="en-GB" altLang="en-US" sz="2800" smtClean="0"/>
          </a:p>
          <a:p>
            <a:pPr marL="0" indent="0">
              <a:buFontTx/>
              <a:buNone/>
            </a:pPr>
            <a:r>
              <a:rPr lang="en-GB" altLang="en-US" sz="2800" smtClean="0"/>
              <a:t>And, 2. </a:t>
            </a:r>
            <a:r>
              <a:rPr lang="en-GB" altLang="en-US" sz="2800" b="1" smtClean="0"/>
              <a:t>why is it generally better </a:t>
            </a:r>
            <a:r>
              <a:rPr lang="en-GB" altLang="en-US" sz="2800" smtClean="0"/>
              <a:t>than other methods on image, speech and certain other types of data? </a:t>
            </a:r>
          </a:p>
          <a:p>
            <a:pPr marL="0" indent="0">
              <a:buFontTx/>
              <a:buNone/>
            </a:pPr>
            <a:endParaRPr lang="en-GB" altLang="en-US" sz="2800" smtClean="0"/>
          </a:p>
          <a:p>
            <a:pPr marL="0" indent="0">
              <a:buFontTx/>
              <a:buNone/>
            </a:pPr>
            <a:r>
              <a:rPr lang="en-GB" altLang="en-US" sz="2800" b="1" smtClean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96875"/>
            <a:ext cx="8682038" cy="569912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GB" sz="2800" dirty="0" smtClean="0"/>
              <a:t>So, 1. </a:t>
            </a:r>
            <a:r>
              <a:rPr lang="en-GB" sz="2800" b="1" dirty="0" smtClean="0"/>
              <a:t>what exactly is deep learning</a:t>
            </a:r>
            <a:r>
              <a:rPr lang="en-GB" sz="2800" dirty="0" smtClean="0"/>
              <a:t> ? </a:t>
            </a:r>
          </a:p>
          <a:p>
            <a:pPr marL="0" indent="0">
              <a:buFontTx/>
              <a:buNone/>
              <a:defRPr/>
            </a:pPr>
            <a:endParaRPr lang="en-GB" sz="2800" dirty="0"/>
          </a:p>
          <a:p>
            <a:pPr marL="0" indent="0">
              <a:buFontTx/>
              <a:buNone/>
              <a:defRPr/>
            </a:pPr>
            <a:r>
              <a:rPr lang="en-GB" sz="2800" dirty="0" smtClean="0"/>
              <a:t>And, 2. </a:t>
            </a:r>
            <a:r>
              <a:rPr lang="en-GB" sz="2800" b="1" dirty="0" smtClean="0"/>
              <a:t>why is it generally better </a:t>
            </a:r>
            <a:r>
              <a:rPr lang="en-GB" sz="2800" dirty="0" smtClean="0"/>
              <a:t>than other methods on image, speech and certain other types of data? </a:t>
            </a:r>
          </a:p>
          <a:p>
            <a:pPr marL="0" indent="0">
              <a:buFontTx/>
              <a:buNone/>
              <a:defRPr/>
            </a:pPr>
            <a:endParaRPr lang="en-GB" sz="2800" dirty="0"/>
          </a:p>
          <a:p>
            <a:pPr marL="0" indent="0">
              <a:buFontTx/>
              <a:buNone/>
              <a:defRPr/>
            </a:pPr>
            <a:r>
              <a:rPr lang="en-GB" sz="2800" b="1" dirty="0" smtClean="0">
                <a:solidFill>
                  <a:srgbClr val="FF0000"/>
                </a:solidFill>
              </a:rPr>
              <a:t>The short answers</a:t>
            </a:r>
          </a:p>
          <a:p>
            <a:pPr marL="0" indent="0">
              <a:buFontTx/>
              <a:buNone/>
              <a:defRPr/>
            </a:pPr>
            <a:r>
              <a:rPr lang="en-GB" sz="2400" b="1" dirty="0">
                <a:solidFill>
                  <a:srgbClr val="FF0000"/>
                </a:solidFill>
              </a:rPr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  1.   </a:t>
            </a:r>
            <a:r>
              <a:rPr lang="en-GB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‘Deep Learning’ </a:t>
            </a:r>
            <a:r>
              <a:rPr lang="en-GB" sz="2400" b="1" dirty="0" smtClean="0">
                <a:solidFill>
                  <a:srgbClr val="FF0000"/>
                </a:solidFill>
              </a:rPr>
              <a:t>means </a:t>
            </a:r>
            <a:r>
              <a:rPr lang="en-GB" sz="2400" dirty="0" smtClean="0">
                <a:solidFill>
                  <a:srgbClr val="FF0000"/>
                </a:solidFill>
              </a:rPr>
              <a:t>using a </a:t>
            </a:r>
            <a:r>
              <a:rPr lang="en-GB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neural network</a:t>
            </a:r>
          </a:p>
          <a:p>
            <a:pPr marL="0" indent="0">
              <a:buFontTx/>
              <a:buNone/>
              <a:defRPr/>
            </a:pPr>
            <a:r>
              <a:rPr lang="en-GB" sz="2400" b="1" dirty="0">
                <a:solidFill>
                  <a:srgbClr val="FF0000"/>
                </a:solidFill>
              </a:rPr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        </a:t>
            </a:r>
            <a:r>
              <a:rPr lang="en-GB" sz="2400" dirty="0" smtClean="0">
                <a:solidFill>
                  <a:srgbClr val="FF0000"/>
                </a:solidFill>
              </a:rPr>
              <a:t>with </a:t>
            </a:r>
            <a:r>
              <a:rPr lang="en-GB" sz="24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several layers of nodes</a:t>
            </a:r>
            <a:r>
              <a:rPr lang="en-GB" sz="2400" b="1" u="sng" dirty="0" smtClean="0">
                <a:solidFill>
                  <a:srgbClr val="FF0000"/>
                </a:solidFill>
              </a:rPr>
              <a:t> </a:t>
            </a:r>
            <a:r>
              <a:rPr lang="en-GB" sz="2400" dirty="0" smtClean="0">
                <a:solidFill>
                  <a:srgbClr val="FF0000"/>
                </a:solidFill>
              </a:rPr>
              <a:t>between input and output</a:t>
            </a:r>
            <a:r>
              <a:rPr lang="en-GB" sz="2400" b="1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buFontTx/>
              <a:buNone/>
              <a:defRPr/>
            </a:pPr>
            <a:r>
              <a:rPr lang="en-GB" sz="2400" b="1" dirty="0">
                <a:solidFill>
                  <a:srgbClr val="FF0000"/>
                </a:solidFill>
              </a:rPr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buFontTx/>
              <a:buNone/>
              <a:defRPr/>
            </a:pPr>
            <a:r>
              <a:rPr lang="en-GB" sz="2400" b="1" dirty="0">
                <a:solidFill>
                  <a:srgbClr val="FF0000"/>
                </a:solidFill>
              </a:rPr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  2.   the series of layers between input &amp; output do</a:t>
            </a:r>
          </a:p>
          <a:p>
            <a:pPr marL="0" indent="0">
              <a:buFontTx/>
              <a:buNone/>
              <a:defRPr/>
            </a:pPr>
            <a:r>
              <a:rPr lang="en-GB" sz="2400" b="1" dirty="0" smtClean="0">
                <a:solidFill>
                  <a:srgbClr val="FF0000"/>
                </a:solidFill>
              </a:rPr>
              <a:t> </a:t>
            </a:r>
            <a:r>
              <a:rPr lang="en-GB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feature identification and processing in a series of stages</a:t>
            </a:r>
            <a:r>
              <a:rPr lang="en-GB" sz="2400" b="1" dirty="0" smtClean="0">
                <a:solidFill>
                  <a:srgbClr val="FF0000"/>
                </a:solidFill>
              </a:rPr>
              <a:t>, </a:t>
            </a:r>
          </a:p>
          <a:p>
            <a:pPr marL="0" indent="0">
              <a:buFontTx/>
              <a:buNone/>
              <a:defRPr/>
            </a:pPr>
            <a:r>
              <a:rPr lang="en-GB" sz="2400" b="1" dirty="0">
                <a:solidFill>
                  <a:srgbClr val="FF0000"/>
                </a:solidFill>
              </a:rPr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 just as our brains seem to.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08000" y="2936875"/>
            <a:ext cx="8301038" cy="35448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685800" y="396875"/>
            <a:ext cx="8682038" cy="5699125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GB" altLang="en-US" sz="2800" smtClean="0"/>
              <a:t>hmmm… OK, but: </a:t>
            </a:r>
          </a:p>
          <a:p>
            <a:pPr marL="0" indent="0">
              <a:buFontTx/>
              <a:buNone/>
            </a:pPr>
            <a:r>
              <a:rPr lang="en-GB" altLang="en-US" sz="2800" smtClean="0"/>
              <a:t>  3. </a:t>
            </a:r>
            <a:r>
              <a:rPr lang="en-GB" altLang="en-US" sz="2800" b="1" smtClean="0"/>
              <a:t>multilayer</a:t>
            </a:r>
            <a:r>
              <a:rPr lang="en-GB" altLang="en-US" sz="2800" smtClean="0"/>
              <a:t> </a:t>
            </a:r>
            <a:r>
              <a:rPr lang="en-GB" altLang="en-US" sz="2800" b="1" smtClean="0"/>
              <a:t>neural networks have been around for</a:t>
            </a:r>
          </a:p>
          <a:p>
            <a:pPr marL="0" indent="0">
              <a:buFontTx/>
              <a:buNone/>
            </a:pPr>
            <a:r>
              <a:rPr lang="en-GB" altLang="en-US" sz="2800" b="1" smtClean="0"/>
              <a:t>      25 years.  What’s actually new?</a:t>
            </a:r>
            <a:r>
              <a:rPr lang="en-GB" altLang="en-US" sz="2800" smtClean="0"/>
              <a:t> </a:t>
            </a:r>
          </a:p>
          <a:p>
            <a:pPr marL="0" indent="0">
              <a:buFontTx/>
              <a:buNone/>
            </a:pPr>
            <a:r>
              <a:rPr lang="en-GB" altLang="en-US" sz="2800" smtClean="0"/>
              <a:t> </a:t>
            </a:r>
            <a:endParaRPr lang="en-GB" altLang="en-US" sz="2800" b="1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685800" y="396875"/>
            <a:ext cx="8682038" cy="5699125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GB" altLang="en-US" sz="2800" smtClean="0"/>
              <a:t>hmmm… OK, but: </a:t>
            </a:r>
          </a:p>
          <a:p>
            <a:pPr marL="0" indent="0">
              <a:buFontTx/>
              <a:buNone/>
            </a:pPr>
            <a:r>
              <a:rPr lang="en-GB" altLang="en-US" sz="2800" smtClean="0"/>
              <a:t>  3. </a:t>
            </a:r>
            <a:r>
              <a:rPr lang="en-GB" altLang="en-US" sz="2800" b="1" smtClean="0"/>
              <a:t>multilayer</a:t>
            </a:r>
            <a:r>
              <a:rPr lang="en-GB" altLang="en-US" sz="2800" smtClean="0"/>
              <a:t> </a:t>
            </a:r>
            <a:r>
              <a:rPr lang="en-GB" altLang="en-US" sz="2800" b="1" smtClean="0"/>
              <a:t>neural networks have been around for</a:t>
            </a:r>
          </a:p>
          <a:p>
            <a:pPr marL="0" indent="0">
              <a:buFontTx/>
              <a:buNone/>
            </a:pPr>
            <a:r>
              <a:rPr lang="en-GB" altLang="en-US" sz="2800" b="1" smtClean="0"/>
              <a:t>      25 years.  What’s actually new?</a:t>
            </a:r>
            <a:r>
              <a:rPr lang="en-GB" altLang="en-US" sz="2800" smtClean="0"/>
              <a:t> </a:t>
            </a:r>
          </a:p>
          <a:p>
            <a:pPr marL="0" indent="0">
              <a:buFontTx/>
              <a:buNone/>
            </a:pPr>
            <a:endParaRPr lang="en-GB" altLang="en-US" sz="2800" smtClean="0"/>
          </a:p>
          <a:p>
            <a:pPr marL="0" indent="0">
              <a:buFontTx/>
              <a:buNone/>
            </a:pPr>
            <a:endParaRPr lang="en-GB" altLang="en-US" sz="2800" smtClean="0"/>
          </a:p>
          <a:p>
            <a:pPr marL="0" indent="0">
              <a:buFontTx/>
              <a:buNone/>
            </a:pPr>
            <a:r>
              <a:rPr lang="en-GB" altLang="en-US" sz="2400" b="1" smtClean="0">
                <a:solidFill>
                  <a:srgbClr val="FF0000"/>
                </a:solidFill>
              </a:rPr>
              <a:t>we have always had good algorithms for learning the</a:t>
            </a:r>
          </a:p>
          <a:p>
            <a:pPr marL="0" indent="0">
              <a:buFontTx/>
              <a:buNone/>
            </a:pPr>
            <a:r>
              <a:rPr lang="en-GB" altLang="en-US" sz="2400" b="1" smtClean="0">
                <a:solidFill>
                  <a:srgbClr val="FF0000"/>
                </a:solidFill>
              </a:rPr>
              <a:t>weights in networks with 1 hidden layer</a:t>
            </a:r>
          </a:p>
          <a:p>
            <a:pPr marL="0" indent="0">
              <a:buFontTx/>
              <a:buNone/>
            </a:pPr>
            <a:endParaRPr lang="en-GB" altLang="en-US" sz="2400" b="1" smtClean="0">
              <a:solidFill>
                <a:srgbClr val="FF0000"/>
              </a:solidFill>
            </a:endParaRPr>
          </a:p>
          <a:p>
            <a:pPr marL="0" indent="0">
              <a:buFontTx/>
              <a:buNone/>
            </a:pPr>
            <a:endParaRPr lang="en-GB" altLang="en-US" sz="2400" b="1" smtClean="0">
              <a:solidFill>
                <a:srgbClr val="FF0000"/>
              </a:solidFill>
            </a:endParaRPr>
          </a:p>
          <a:p>
            <a:pPr marL="0" indent="0">
              <a:buFontTx/>
              <a:buNone/>
            </a:pPr>
            <a:r>
              <a:rPr lang="en-GB" altLang="en-US" sz="2400" b="1" smtClean="0">
                <a:solidFill>
                  <a:srgbClr val="FF0000"/>
                </a:solidFill>
              </a:rPr>
              <a:t>but these algorithms are not good at learning the weights for</a:t>
            </a:r>
          </a:p>
          <a:p>
            <a:pPr marL="0" indent="0">
              <a:buFontTx/>
              <a:buNone/>
            </a:pPr>
            <a:r>
              <a:rPr lang="en-GB" altLang="en-US" sz="2400" b="1" smtClean="0">
                <a:solidFill>
                  <a:srgbClr val="FF0000"/>
                </a:solidFill>
              </a:rPr>
              <a:t>networks with more hidden layers </a:t>
            </a:r>
          </a:p>
          <a:p>
            <a:pPr marL="0" indent="0">
              <a:buFontTx/>
              <a:buNone/>
            </a:pPr>
            <a:endParaRPr lang="en-GB" altLang="en-US" sz="2400" b="1" smtClean="0">
              <a:solidFill>
                <a:srgbClr val="FF0000"/>
              </a:solidFill>
            </a:endParaRPr>
          </a:p>
          <a:p>
            <a:pPr marL="0" indent="0">
              <a:buFontTx/>
              <a:buNone/>
            </a:pPr>
            <a:r>
              <a:rPr lang="en-GB" altLang="en-US" sz="2400" b="1" smtClean="0">
                <a:solidFill>
                  <a:srgbClr val="FF0000"/>
                </a:solidFill>
              </a:rPr>
              <a:t>what’s new is:   </a:t>
            </a:r>
            <a:r>
              <a:rPr lang="en-GB" altLang="en-US" sz="2400" b="1" u="sng" smtClean="0"/>
              <a:t>algorithms for training many-later networks</a:t>
            </a:r>
            <a:endParaRPr lang="en-GB" altLang="en-US" sz="2400" b="1" smtClean="0"/>
          </a:p>
          <a:p>
            <a:pPr marL="0" indent="0">
              <a:buFontTx/>
              <a:buNone/>
            </a:pPr>
            <a:endParaRPr lang="en-GB" altLang="en-US" sz="2800" smtClean="0"/>
          </a:p>
          <a:p>
            <a:pPr marL="0" indent="0">
              <a:buFontTx/>
              <a:buNone/>
            </a:pPr>
            <a:r>
              <a:rPr lang="en-GB" altLang="en-US" sz="2800" smtClean="0"/>
              <a:t> </a:t>
            </a:r>
            <a:endParaRPr lang="en-GB" altLang="en-US" sz="2800" b="1" smtClean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8000" y="2936875"/>
            <a:ext cx="8301038" cy="36877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2888" y="3429000"/>
            <a:ext cx="1201737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7038" y="5118100"/>
            <a:ext cx="2982912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288925" y="161925"/>
            <a:ext cx="7772400" cy="1143000"/>
          </a:xfrm>
          <a:solidFill>
            <a:srgbClr val="FFFF00"/>
          </a:solidFill>
        </p:spPr>
        <p:txBody>
          <a:bodyPr/>
          <a:lstStyle/>
          <a:p>
            <a:r>
              <a:rPr lang="en-GB" altLang="en-US" smtClean="0"/>
              <a:t>So: </a:t>
            </a:r>
            <a:r>
              <a:rPr lang="en-GB" altLang="en-US" i="1" smtClean="0"/>
              <a:t>multiple layers make sense</a:t>
            </a:r>
            <a:r>
              <a:rPr lang="en-GB" altLang="en-US" smtClean="0"/>
              <a:t> </a:t>
            </a:r>
          </a:p>
        </p:txBody>
      </p:sp>
      <p:sp>
        <p:nvSpPr>
          <p:cNvPr id="5" name="Oval 4"/>
          <p:cNvSpPr/>
          <p:nvPr/>
        </p:nvSpPr>
        <p:spPr>
          <a:xfrm>
            <a:off x="1990725" y="3382963"/>
            <a:ext cx="387350" cy="38735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1990725" y="3932238"/>
            <a:ext cx="387350" cy="38576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2001838" y="4491038"/>
            <a:ext cx="385762" cy="38576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3068638" y="3403600"/>
            <a:ext cx="385762" cy="3857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3068638" y="3952875"/>
            <a:ext cx="385762" cy="3857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3078163" y="4511675"/>
            <a:ext cx="385762" cy="3857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11" name="Straight Arrow Connector 10"/>
          <p:cNvCxnSpPr>
            <a:stCxn id="5" idx="6"/>
            <a:endCxn id="8" idx="2"/>
          </p:cNvCxnSpPr>
          <p:nvPr/>
        </p:nvCxnSpPr>
        <p:spPr>
          <a:xfrm>
            <a:off x="2378075" y="3576638"/>
            <a:ext cx="690563" cy="206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6"/>
            <a:endCxn id="9" idx="2"/>
          </p:cNvCxnSpPr>
          <p:nvPr/>
        </p:nvCxnSpPr>
        <p:spPr>
          <a:xfrm>
            <a:off x="2378075" y="3576638"/>
            <a:ext cx="690563" cy="5683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6"/>
            <a:endCxn id="10" idx="2"/>
          </p:cNvCxnSpPr>
          <p:nvPr/>
        </p:nvCxnSpPr>
        <p:spPr>
          <a:xfrm>
            <a:off x="2378075" y="3576638"/>
            <a:ext cx="700088" cy="11271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6"/>
            <a:endCxn id="8" idx="2"/>
          </p:cNvCxnSpPr>
          <p:nvPr/>
        </p:nvCxnSpPr>
        <p:spPr>
          <a:xfrm flipV="1">
            <a:off x="2378075" y="3597275"/>
            <a:ext cx="690563" cy="5286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6"/>
            <a:endCxn id="9" idx="2"/>
          </p:cNvCxnSpPr>
          <p:nvPr/>
        </p:nvCxnSpPr>
        <p:spPr>
          <a:xfrm>
            <a:off x="2378075" y="4125913"/>
            <a:ext cx="690563" cy="19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6" idx="6"/>
            <a:endCxn id="10" idx="2"/>
          </p:cNvCxnSpPr>
          <p:nvPr/>
        </p:nvCxnSpPr>
        <p:spPr>
          <a:xfrm>
            <a:off x="2378075" y="4125913"/>
            <a:ext cx="700088" cy="577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6"/>
            <a:endCxn id="8" idx="2"/>
          </p:cNvCxnSpPr>
          <p:nvPr/>
        </p:nvCxnSpPr>
        <p:spPr>
          <a:xfrm flipV="1">
            <a:off x="2387600" y="3597275"/>
            <a:ext cx="681038" cy="1087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6"/>
            <a:endCxn id="9" idx="2"/>
          </p:cNvCxnSpPr>
          <p:nvPr/>
        </p:nvCxnSpPr>
        <p:spPr>
          <a:xfrm flipV="1">
            <a:off x="2387600" y="4144963"/>
            <a:ext cx="681038" cy="539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" idx="6"/>
            <a:endCxn id="10" idx="2"/>
          </p:cNvCxnSpPr>
          <p:nvPr/>
        </p:nvCxnSpPr>
        <p:spPr>
          <a:xfrm>
            <a:off x="2387600" y="4684713"/>
            <a:ext cx="690563" cy="19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7324725" y="3992563"/>
            <a:ext cx="387350" cy="38735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21" name="Straight Arrow Connector 20"/>
          <p:cNvCxnSpPr>
            <a:endCxn id="20" idx="1"/>
          </p:cNvCxnSpPr>
          <p:nvPr/>
        </p:nvCxnSpPr>
        <p:spPr>
          <a:xfrm>
            <a:off x="6797675" y="3627438"/>
            <a:ext cx="584200" cy="4222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20" idx="2"/>
          </p:cNvCxnSpPr>
          <p:nvPr/>
        </p:nvCxnSpPr>
        <p:spPr>
          <a:xfrm>
            <a:off x="6797675" y="4176713"/>
            <a:ext cx="527050" cy="9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20" idx="3"/>
          </p:cNvCxnSpPr>
          <p:nvPr/>
        </p:nvCxnSpPr>
        <p:spPr>
          <a:xfrm flipV="1">
            <a:off x="6750050" y="4322763"/>
            <a:ext cx="631825" cy="5492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4165600" y="3444875"/>
            <a:ext cx="385763" cy="3857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4165600" y="3992563"/>
            <a:ext cx="385763" cy="3873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4175125" y="4551363"/>
            <a:ext cx="387350" cy="3873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27" name="Straight Arrow Connector 26"/>
          <p:cNvCxnSpPr>
            <a:endCxn id="24" idx="2"/>
          </p:cNvCxnSpPr>
          <p:nvPr/>
        </p:nvCxnSpPr>
        <p:spPr>
          <a:xfrm>
            <a:off x="3475038" y="3617913"/>
            <a:ext cx="690562" cy="19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25" idx="2"/>
          </p:cNvCxnSpPr>
          <p:nvPr/>
        </p:nvCxnSpPr>
        <p:spPr>
          <a:xfrm>
            <a:off x="3475038" y="3617913"/>
            <a:ext cx="690562" cy="5683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26" idx="2"/>
          </p:cNvCxnSpPr>
          <p:nvPr/>
        </p:nvCxnSpPr>
        <p:spPr>
          <a:xfrm>
            <a:off x="3475038" y="3617913"/>
            <a:ext cx="700087" cy="11271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24" idx="2"/>
          </p:cNvCxnSpPr>
          <p:nvPr/>
        </p:nvCxnSpPr>
        <p:spPr>
          <a:xfrm flipV="1">
            <a:off x="3475038" y="3636963"/>
            <a:ext cx="690562" cy="5286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25" idx="2"/>
          </p:cNvCxnSpPr>
          <p:nvPr/>
        </p:nvCxnSpPr>
        <p:spPr>
          <a:xfrm>
            <a:off x="3475038" y="4165600"/>
            <a:ext cx="690562" cy="206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26" idx="2"/>
          </p:cNvCxnSpPr>
          <p:nvPr/>
        </p:nvCxnSpPr>
        <p:spPr>
          <a:xfrm>
            <a:off x="3475038" y="4165600"/>
            <a:ext cx="700087" cy="579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24" idx="2"/>
          </p:cNvCxnSpPr>
          <p:nvPr/>
        </p:nvCxnSpPr>
        <p:spPr>
          <a:xfrm flipV="1">
            <a:off x="3484563" y="3636963"/>
            <a:ext cx="681037" cy="1087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5" idx="2"/>
          </p:cNvCxnSpPr>
          <p:nvPr/>
        </p:nvCxnSpPr>
        <p:spPr>
          <a:xfrm flipV="1">
            <a:off x="3484563" y="4186238"/>
            <a:ext cx="681037" cy="5381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26" idx="2"/>
          </p:cNvCxnSpPr>
          <p:nvPr/>
        </p:nvCxnSpPr>
        <p:spPr>
          <a:xfrm>
            <a:off x="3484563" y="4724400"/>
            <a:ext cx="690562" cy="206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5273675" y="3454400"/>
            <a:ext cx="385763" cy="3857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5273675" y="4003675"/>
            <a:ext cx="385763" cy="3857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5283200" y="4562475"/>
            <a:ext cx="385763" cy="3857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39" name="Straight Arrow Connector 38"/>
          <p:cNvCxnSpPr>
            <a:endCxn id="36" idx="2"/>
          </p:cNvCxnSpPr>
          <p:nvPr/>
        </p:nvCxnSpPr>
        <p:spPr>
          <a:xfrm>
            <a:off x="4581525" y="3627438"/>
            <a:ext cx="692150" cy="206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37" idx="2"/>
          </p:cNvCxnSpPr>
          <p:nvPr/>
        </p:nvCxnSpPr>
        <p:spPr>
          <a:xfrm>
            <a:off x="4581525" y="3627438"/>
            <a:ext cx="692150" cy="5683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38" idx="2"/>
          </p:cNvCxnSpPr>
          <p:nvPr/>
        </p:nvCxnSpPr>
        <p:spPr>
          <a:xfrm>
            <a:off x="4581525" y="3627438"/>
            <a:ext cx="701675" cy="11271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36" idx="2"/>
          </p:cNvCxnSpPr>
          <p:nvPr/>
        </p:nvCxnSpPr>
        <p:spPr>
          <a:xfrm flipV="1">
            <a:off x="4581525" y="3648075"/>
            <a:ext cx="692150" cy="5286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37" idx="2"/>
          </p:cNvCxnSpPr>
          <p:nvPr/>
        </p:nvCxnSpPr>
        <p:spPr>
          <a:xfrm>
            <a:off x="4581525" y="4176713"/>
            <a:ext cx="692150" cy="19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38" idx="2"/>
          </p:cNvCxnSpPr>
          <p:nvPr/>
        </p:nvCxnSpPr>
        <p:spPr>
          <a:xfrm>
            <a:off x="4581525" y="4176713"/>
            <a:ext cx="701675" cy="577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36" idx="2"/>
          </p:cNvCxnSpPr>
          <p:nvPr/>
        </p:nvCxnSpPr>
        <p:spPr>
          <a:xfrm flipV="1">
            <a:off x="4592638" y="3648075"/>
            <a:ext cx="681037" cy="1087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endCxn id="37" idx="2"/>
          </p:cNvCxnSpPr>
          <p:nvPr/>
        </p:nvCxnSpPr>
        <p:spPr>
          <a:xfrm flipV="1">
            <a:off x="4592638" y="4195763"/>
            <a:ext cx="681037" cy="539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38" idx="2"/>
          </p:cNvCxnSpPr>
          <p:nvPr/>
        </p:nvCxnSpPr>
        <p:spPr>
          <a:xfrm>
            <a:off x="4592638" y="4735513"/>
            <a:ext cx="690562" cy="19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6380163" y="3475038"/>
            <a:ext cx="385762" cy="385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9" name="Oval 48"/>
          <p:cNvSpPr/>
          <p:nvPr/>
        </p:nvSpPr>
        <p:spPr>
          <a:xfrm>
            <a:off x="6380163" y="4024313"/>
            <a:ext cx="385762" cy="385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0" name="Oval 49"/>
          <p:cNvSpPr/>
          <p:nvPr/>
        </p:nvSpPr>
        <p:spPr>
          <a:xfrm>
            <a:off x="6391275" y="4583113"/>
            <a:ext cx="385763" cy="385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51" name="Straight Arrow Connector 50"/>
          <p:cNvCxnSpPr>
            <a:endCxn id="48" idx="2"/>
          </p:cNvCxnSpPr>
          <p:nvPr/>
        </p:nvCxnSpPr>
        <p:spPr>
          <a:xfrm>
            <a:off x="5689600" y="3648075"/>
            <a:ext cx="690563" cy="206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endCxn id="49" idx="2"/>
          </p:cNvCxnSpPr>
          <p:nvPr/>
        </p:nvCxnSpPr>
        <p:spPr>
          <a:xfrm>
            <a:off x="5689600" y="3648075"/>
            <a:ext cx="690563" cy="5683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endCxn id="50" idx="2"/>
          </p:cNvCxnSpPr>
          <p:nvPr/>
        </p:nvCxnSpPr>
        <p:spPr>
          <a:xfrm>
            <a:off x="5689600" y="3648075"/>
            <a:ext cx="701675" cy="11271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48" idx="2"/>
          </p:cNvCxnSpPr>
          <p:nvPr/>
        </p:nvCxnSpPr>
        <p:spPr>
          <a:xfrm flipV="1">
            <a:off x="5689600" y="3668713"/>
            <a:ext cx="690563" cy="527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endCxn id="49" idx="2"/>
          </p:cNvCxnSpPr>
          <p:nvPr/>
        </p:nvCxnSpPr>
        <p:spPr>
          <a:xfrm>
            <a:off x="5689600" y="4195763"/>
            <a:ext cx="690563" cy="206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50" idx="2"/>
          </p:cNvCxnSpPr>
          <p:nvPr/>
        </p:nvCxnSpPr>
        <p:spPr>
          <a:xfrm>
            <a:off x="5689600" y="4195763"/>
            <a:ext cx="701675" cy="579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48" idx="2"/>
          </p:cNvCxnSpPr>
          <p:nvPr/>
        </p:nvCxnSpPr>
        <p:spPr>
          <a:xfrm flipV="1">
            <a:off x="5699125" y="3668713"/>
            <a:ext cx="681038" cy="1085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49" idx="2"/>
          </p:cNvCxnSpPr>
          <p:nvPr/>
        </p:nvCxnSpPr>
        <p:spPr>
          <a:xfrm flipV="1">
            <a:off x="5699125" y="4216400"/>
            <a:ext cx="681038" cy="5381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endCxn id="50" idx="2"/>
          </p:cNvCxnSpPr>
          <p:nvPr/>
        </p:nvCxnSpPr>
        <p:spPr>
          <a:xfrm>
            <a:off x="5699125" y="4754563"/>
            <a:ext cx="692150" cy="206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9706</TotalTime>
  <Words>757</Words>
  <Application>Microsoft Office PowerPoint</Application>
  <PresentationFormat>On-screen Show (4:3)</PresentationFormat>
  <Paragraphs>103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Courier New</vt:lpstr>
      <vt:lpstr>Times New Roman</vt:lpstr>
      <vt:lpstr>Default Design</vt:lpstr>
      <vt:lpstr>an introduction to:  Deep Learning</vt:lpstr>
      <vt:lpstr>DL is providing breakthrough results in speech recognition and image classification 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So: multiple layers make sense </vt:lpstr>
      <vt:lpstr>So: multiple layers make sense </vt:lpstr>
      <vt:lpstr>So: multiple layers make sense </vt:lpstr>
      <vt:lpstr>But, until very recently, our  weight-learning algorithms simply did not work on multi-layer architectures</vt:lpstr>
      <vt:lpstr>Along came deep learning …</vt:lpstr>
      <vt:lpstr>The new way to train multi-layer NNs…</vt:lpstr>
      <vt:lpstr>The new way to train multi-layer NNs…</vt:lpstr>
      <vt:lpstr>The new way to train multi-layer NNs…</vt:lpstr>
      <vt:lpstr>The new way to train multi-layer NNs…</vt:lpstr>
      <vt:lpstr>The new way to train multi-layer NNs…</vt:lpstr>
      <vt:lpstr>The new way to train multi-layer NNs…</vt:lpstr>
      <vt:lpstr>The new way to train multi-layer NNs…</vt:lpstr>
      <vt:lpstr>an auto-encoder is trained, with an absolutely standard weight-adjustment algorithm  to reproduce the input </vt:lpstr>
      <vt:lpstr>an auto-encoder is trained, with an absolutely standard weight-adjustment algorithm  to reproduce the input </vt:lpstr>
      <vt:lpstr>intermediate layers are each trained to be auto encoders (or similar) </vt:lpstr>
      <vt:lpstr>Final layer trained to predict class based on outputs from previous layers</vt:lpstr>
      <vt:lpstr>And that’s that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Corne</dc:creator>
  <cp:lastModifiedBy>ACER</cp:lastModifiedBy>
  <cp:revision>101</cp:revision>
  <dcterms:created xsi:type="dcterms:W3CDTF">1601-01-01T00:00:00Z</dcterms:created>
  <dcterms:modified xsi:type="dcterms:W3CDTF">2019-10-08T02:01:27Z</dcterms:modified>
</cp:coreProperties>
</file>