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8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8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8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7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8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8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9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8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0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7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050607-6350-4EEA-8329-F399003E73C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33EE14-8161-48CE-A88B-7889D8D3F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E13C-8E8D-45A8-A78B-C2C4FAAC4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Volume Benda </a:t>
            </a:r>
            <a:r>
              <a:rPr lang="en-US" dirty="0" err="1"/>
              <a:t>Putar</a:t>
            </a:r>
            <a:br>
              <a:rPr lang="en-US" dirty="0"/>
            </a:b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Tabung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2F3F2-0D20-4992-BD81-85A551D87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Luthfiyati</a:t>
            </a:r>
            <a:r>
              <a:rPr lang="en-US" dirty="0"/>
              <a:t> </a:t>
            </a:r>
            <a:r>
              <a:rPr lang="en-US" dirty="0" err="1"/>
              <a:t>Nurafifah</a:t>
            </a:r>
            <a:r>
              <a:rPr lang="en-US" dirty="0"/>
              <a:t>, </a:t>
            </a:r>
            <a:r>
              <a:rPr lang="en-US" dirty="0" err="1"/>
              <a:t>S.Pd</a:t>
            </a:r>
            <a:r>
              <a:rPr lang="en-US" dirty="0"/>
              <a:t>., </a:t>
            </a:r>
            <a:r>
              <a:rPr lang="en-US" dirty="0" err="1"/>
              <a:t>M.Si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83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38248E-8B72-46BE-92E4-5A06CF50C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498" y="577106"/>
                <a:ext cx="10963473" cy="888382"/>
              </a:xfrm>
            </p:spPr>
            <p:txBody>
              <a:bodyPr>
                <a:noAutofit/>
              </a:bodyPr>
              <a:lstStyle/>
              <a:p>
                <a:pPr marL="45720" indent="0" algn="just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Contoh 2: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d-ID" sz="2400" dirty="0">
                    <a:solidFill>
                      <a:schemeClr val="tx1"/>
                    </a:solidFill>
                  </a:rPr>
                  <a:t>Sebuah daerah yang dibatasi oleh </a:t>
                </a:r>
                <a:r>
                  <a:rPr lang="en-US" sz="2400" dirty="0">
                    <a:solidFill>
                      <a:schemeClr val="tx1"/>
                    </a:solidFill>
                  </a:rPr>
                  <a:t>garis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</a:rPr>
                              <m:t>h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𝑥</m:t>
                    </m:r>
                  </m:oMath>
                </a14:m>
                <a:r>
                  <a:rPr lang="id-ID" sz="2400" dirty="0">
                    <a:solidFill>
                      <a:schemeClr val="tx1"/>
                    </a:solidFill>
                  </a:rPr>
                  <a:t>, sumbu 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dan garis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diputar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mengelilingi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sumbu</a:t>
                </a:r>
                <a:r>
                  <a:rPr lang="id-ID" sz="2400" dirty="0">
                    <a:solidFill>
                      <a:schemeClr val="tx1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solidFill>
                          <a:schemeClr val="tx1"/>
                        </a:solidFill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sehingga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diperoleh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sebuah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kerucut</a:t>
                </a:r>
                <a:r>
                  <a:rPr lang="en-US" sz="2400" dirty="0">
                    <a:solidFill>
                      <a:schemeClr val="tx1"/>
                    </a:solidFill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andaikan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&gt;0,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&gt;0)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r>
                  <a:rPr lang="id-ID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Tentukan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volume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kerucut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itu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dengan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menggunakan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metode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cakram</a:t>
                </a:r>
                <a:r>
                  <a:rPr lang="en-US" sz="2400" dirty="0">
                    <a:solidFill>
                      <a:schemeClr val="tx1"/>
                    </a:solidFill>
                  </a:rPr>
                  <a:t> dan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metode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kulit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tabung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err="1">
                    <a:solidFill>
                      <a:schemeClr val="tx1"/>
                    </a:solidFill>
                  </a:rPr>
                  <a:t>Penyelesaian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d-ID" sz="24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38248E-8B72-46BE-92E4-5A06CF50C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498" y="577106"/>
                <a:ext cx="10963473" cy="888382"/>
              </a:xfrm>
              <a:blipFill>
                <a:blip r:embed="rId2"/>
                <a:stretch>
                  <a:fillRect l="-445" t="-5517" r="-834" b="-21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0B7516B-B3F6-4EF7-835D-72B5ED9A3C51}"/>
              </a:ext>
            </a:extLst>
          </p:cNvPr>
          <p:cNvGrpSpPr/>
          <p:nvPr/>
        </p:nvGrpSpPr>
        <p:grpSpPr>
          <a:xfrm>
            <a:off x="6128657" y="2401729"/>
            <a:ext cx="5889819" cy="3005026"/>
            <a:chOff x="4160859" y="3514158"/>
            <a:chExt cx="5889819" cy="30050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72E3EC-412B-4B9E-91FE-BF94A3C4252D}"/>
                </a:ext>
              </a:extLst>
            </p:cNvPr>
            <p:cNvSpPr txBox="1"/>
            <p:nvPr/>
          </p:nvSpPr>
          <p:spPr>
            <a:xfrm>
              <a:off x="6196488" y="6108972"/>
              <a:ext cx="1518557" cy="410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2000" dirty="0">
                  <a:solidFill>
                    <a:schemeClr val="tx1"/>
                  </a:solidFill>
                  <a:latin typeface="Lora" pitchFamily="2" charset="0"/>
                </a:rPr>
                <a:t>Gambar </a:t>
              </a:r>
              <a:r>
                <a:rPr lang="en-US" sz="2000" dirty="0">
                  <a:latin typeface="Lora" pitchFamily="2" charset="0"/>
                </a:rPr>
                <a:t>6</a:t>
              </a:r>
              <a:r>
                <a:rPr lang="id-ID" sz="2000" dirty="0">
                  <a:solidFill>
                    <a:schemeClr val="tx1"/>
                  </a:solidFill>
                  <a:latin typeface="Lora" pitchFamily="2" charset="0"/>
                </a:rPr>
                <a:t>.</a:t>
              </a:r>
              <a:endParaRPr lang="id-ID" sz="20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E12629-D138-40B0-847A-9999C96B3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r="23366"/>
            <a:stretch/>
          </p:blipFill>
          <p:spPr>
            <a:xfrm>
              <a:off x="4160859" y="3514158"/>
              <a:ext cx="5889819" cy="300502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D086D19-A1C4-471C-AD9C-62857D909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4499" y="3429001"/>
                <a:ext cx="5531502" cy="2237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Font typeface="Corbel" pitchFamily="34" charset="0"/>
                  <a:buNone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Metode 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Cakram</a:t>
                </a:r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ikutilah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langkah-langkah</a:t>
                </a:r>
                <a:r>
                  <a:rPr lang="en-US" sz="2400" dirty="0">
                    <a:solidFill>
                      <a:schemeClr val="tx1"/>
                    </a:solidFill>
                  </a:rPr>
                  <a:t> pada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gambar</a:t>
                </a:r>
                <a:r>
                  <a:rPr lang="en-US" sz="2400" dirty="0">
                    <a:solidFill>
                      <a:schemeClr val="tx1"/>
                    </a:solidFill>
                  </a:rPr>
                  <a:t> 6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Font typeface="Corbel" pitchFamily="34" charset="0"/>
                  <a:buNone/>
                </a:pPr>
                <a:endParaRPr lang="id-ID" sz="24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D086D19-A1C4-471C-AD9C-62857D909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99" y="3429001"/>
                <a:ext cx="5531502" cy="2237013"/>
              </a:xfrm>
              <a:prstGeom prst="rect">
                <a:avLst/>
              </a:prstGeom>
              <a:blipFill>
                <a:blip r:embed="rId4"/>
                <a:stretch>
                  <a:fillRect l="-882" t="-2186" r="-1654"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7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F797-62AA-4FD3-8C52-69E79409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982134"/>
            <a:ext cx="10695215" cy="291496"/>
          </a:xfrm>
        </p:spPr>
        <p:txBody>
          <a:bodyPr>
            <a:noAutofit/>
          </a:bodyPr>
          <a:lstStyle/>
          <a:p>
            <a:pPr marL="45720" indent="0" algn="l">
              <a:lnSpc>
                <a:spcPct val="100000"/>
              </a:lnSpc>
              <a:spcBef>
                <a:spcPts val="0"/>
              </a:spcBef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Metode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Kulit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Tabung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Ikutilah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langkah-langkah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pada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gambar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15E13A-F27C-4DD9-99B6-A14A22204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1043" y="1502230"/>
                <a:ext cx="4163786" cy="3984170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15E13A-F27C-4DD9-99B6-A14A22204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1043" y="1502230"/>
                <a:ext cx="4163786" cy="39841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C230C21-AF11-458B-A65E-D904DC998F9D}"/>
              </a:ext>
            </a:extLst>
          </p:cNvPr>
          <p:cNvGrpSpPr/>
          <p:nvPr/>
        </p:nvGrpSpPr>
        <p:grpSpPr>
          <a:xfrm>
            <a:off x="751114" y="2170601"/>
            <a:ext cx="5807474" cy="3315799"/>
            <a:chOff x="2917543" y="1060258"/>
            <a:chExt cx="6171974" cy="32553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B9C69F-8CAC-4952-903D-99D0E4537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17543" y="1060258"/>
              <a:ext cx="6171974" cy="32553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E2B1E9-13EA-4672-9F17-6D4754FBD0B3}"/>
                </a:ext>
              </a:extLst>
            </p:cNvPr>
            <p:cNvSpPr txBox="1"/>
            <p:nvPr/>
          </p:nvSpPr>
          <p:spPr>
            <a:xfrm>
              <a:off x="5034272" y="3628357"/>
              <a:ext cx="1938517" cy="392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2000" dirty="0">
                  <a:solidFill>
                    <a:schemeClr val="tx1"/>
                  </a:solidFill>
                  <a:latin typeface="Lora" pitchFamily="2" charset="0"/>
                </a:rPr>
                <a:t>Gambar </a:t>
              </a:r>
              <a:r>
                <a:rPr lang="en-US" sz="2000" dirty="0">
                  <a:latin typeface="Lora" pitchFamily="2" charset="0"/>
                </a:rPr>
                <a:t>7</a:t>
              </a:r>
              <a:r>
                <a:rPr lang="id-ID" sz="2000" dirty="0">
                  <a:solidFill>
                    <a:schemeClr val="tx1"/>
                  </a:solidFill>
                  <a:latin typeface="Lora" pitchFamily="2" charset="0"/>
                </a:rPr>
                <a:t>.</a:t>
              </a:r>
              <a:endParaRPr lang="id-ID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81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A89B89-48B1-4D54-B2EC-8D7682FD1D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4786" y="751115"/>
                <a:ext cx="10760528" cy="1485900"/>
              </a:xfrm>
            </p:spPr>
            <p:txBody>
              <a:bodyPr>
                <a:normAutofit fontScale="90000"/>
              </a:bodyPr>
              <a:lstStyle/>
              <a:p>
                <a:pPr marL="45720" indent="0" algn="l">
                  <a:lnSpc>
                    <a:spcPct val="100000"/>
                  </a:lnSpc>
                </a:pPr>
                <a:br>
                  <a:rPr lang="en-US" sz="27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3.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Tentukan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volume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benda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yang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terbentuk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apabila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daerah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di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kuadaran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pertama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yang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terletak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di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atas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parabola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+mn-lt"/>
                      </a:rPr>
                      <m:t>𝑦</m:t>
                    </m:r>
                    <m:r>
                      <a:rPr lang="en-US" sz="2700" b="0" i="1" smtClean="0">
                        <a:solidFill>
                          <a:schemeClr val="tx1"/>
                        </a:solidFill>
                        <a:latin typeface="+mn-lt"/>
                      </a:rPr>
                      <m:t>=</m:t>
                    </m:r>
                    <m:sSup>
                      <m:sSupPr>
                        <m:ctrlPr>
                          <a:rPr lang="en-US" sz="27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𝑥</m:t>
                        </m:r>
                      </m:e>
                      <m:sup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27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dan di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bawah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parabola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+mn-lt"/>
                      </a:rPr>
                      <m:t>𝑦</m:t>
                    </m:r>
                    <m:r>
                      <a:rPr lang="en-US" sz="2700" b="0" i="1" smtClean="0">
                        <a:solidFill>
                          <a:schemeClr val="tx1"/>
                        </a:solidFill>
                        <a:latin typeface="+mn-lt"/>
                      </a:rPr>
                      <m:t>=2−</m:t>
                    </m:r>
                    <m:sSup>
                      <m:sSupPr>
                        <m:ctrlPr>
                          <a:rPr lang="en-US" sz="27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𝑥</m:t>
                        </m:r>
                      </m:e>
                      <m:sup>
                        <m:r>
                          <a:rPr lang="en-US" sz="27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diputar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mengelilingi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  <a:latin typeface="+mn-lt"/>
                  </a:rPr>
                  <a:t>sumbu</a:t>
                </a:r>
                <a:r>
                  <a:rPr lang="en-US" sz="27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br>
                  <a:rPr lang="en-US" sz="4400" dirty="0">
                    <a:solidFill>
                      <a:schemeClr val="tx1"/>
                    </a:solidFill>
                    <a:latin typeface="Lora" pitchFamily="2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A89B89-48B1-4D54-B2EC-8D7682FD1D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4786" y="751115"/>
                <a:ext cx="10760528" cy="1485900"/>
              </a:xfrm>
              <a:blipFill>
                <a:blip r:embed="rId2"/>
                <a:stretch>
                  <a:fillRect l="-453" t="-1639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D58FA0-3D60-467B-B2C1-EA094B400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140" y="1877787"/>
                <a:ext cx="5632030" cy="4229098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Perhatikanlah Gambar 8 </a:t>
                </a:r>
                <a:r>
                  <a:rPr lang="en-US" dirty="0" err="1">
                    <a:solidFill>
                      <a:schemeClr val="tx1"/>
                    </a:solidFill>
                  </a:rPr>
                  <a:t>bagian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kiri</a:t>
                </a:r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dirty="0" err="1">
                    <a:solidFill>
                      <a:schemeClr val="tx1"/>
                    </a:solidFill>
                  </a:rPr>
                  <a:t>Tampak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bahwa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penggunaan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jalur-jalur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datar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bukanlah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pilihan</a:t>
                </a:r>
                <a:r>
                  <a:rPr lang="en-US" dirty="0">
                    <a:solidFill>
                      <a:schemeClr val="tx1"/>
                    </a:solidFill>
                  </a:rPr>
                  <a:t> yang </a:t>
                </a:r>
                <a:r>
                  <a:rPr lang="en-US" dirty="0" err="1">
                    <a:solidFill>
                      <a:schemeClr val="tx1"/>
                    </a:solidFill>
                  </a:rPr>
                  <a:t>terbaik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karena</a:t>
                </a:r>
                <a:r>
                  <a:rPr lang="en-US" dirty="0">
                    <a:solidFill>
                      <a:schemeClr val="tx1"/>
                    </a:solidFill>
                  </a:rPr>
                  <a:t> batas </a:t>
                </a:r>
                <a:r>
                  <a:rPr lang="en-US" dirty="0" err="1">
                    <a:solidFill>
                      <a:schemeClr val="tx1"/>
                    </a:solidFill>
                  </a:rPr>
                  <a:t>kanan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terdiri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atas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bagian-bagian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dari</a:t>
                </a:r>
                <a:r>
                  <a:rPr lang="en-US" dirty="0">
                    <a:solidFill>
                      <a:schemeClr val="tx1"/>
                    </a:solidFill>
                  </a:rPr>
                  <a:t> dua </a:t>
                </a:r>
                <a:r>
                  <a:rPr lang="en-US" dirty="0" err="1">
                    <a:solidFill>
                      <a:schemeClr val="tx1"/>
                    </a:solidFill>
                  </a:rPr>
                  <a:t>kurva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sehingga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diperlukan</a:t>
                </a:r>
                <a:r>
                  <a:rPr lang="en-US" dirty="0">
                    <a:solidFill>
                      <a:schemeClr val="tx1"/>
                    </a:solidFill>
                  </a:rPr>
                  <a:t> dua integral. </a:t>
                </a:r>
                <a:r>
                  <a:rPr lang="en-US" dirty="0" err="1">
                    <a:solidFill>
                      <a:schemeClr val="tx1"/>
                    </a:solidFill>
                  </a:rPr>
                  <a:t>Untuk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itu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lebih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baik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kita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menggunakan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jalur-jalur</a:t>
                </a:r>
                <a:r>
                  <a:rPr lang="en-US" dirty="0">
                    <a:solidFill>
                      <a:schemeClr val="tx1"/>
                    </a:solidFill>
                  </a:rPr>
                  <a:t> yang </a:t>
                </a:r>
                <a:r>
                  <a:rPr lang="en-US" dirty="0" err="1">
                    <a:solidFill>
                      <a:schemeClr val="tx1"/>
                    </a:solidFill>
                  </a:rPr>
                  <a:t>tegak</a:t>
                </a:r>
                <a:r>
                  <a:rPr lang="en-US" dirty="0">
                    <a:solidFill>
                      <a:schemeClr val="tx1"/>
                    </a:solidFill>
                  </a:rPr>
                  <a:t> dan </a:t>
                </a:r>
                <a:r>
                  <a:rPr lang="en-US" dirty="0" err="1">
                    <a:solidFill>
                      <a:schemeClr val="tx1"/>
                    </a:solidFill>
                  </a:rPr>
                  <a:t>kemudian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gunakan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metode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kulit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tabung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untuk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menghitung</a:t>
                </a:r>
                <a:r>
                  <a:rPr lang="en-US" dirty="0">
                    <a:solidFill>
                      <a:schemeClr val="tx1"/>
                    </a:solidFill>
                  </a:rPr>
                  <a:t> volume </a:t>
                </a:r>
                <a:r>
                  <a:rPr lang="en-US" dirty="0" err="1">
                    <a:solidFill>
                      <a:schemeClr val="tx1"/>
                    </a:solidFill>
                  </a:rPr>
                  <a:t>benda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tersebut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Lora" pitchFamily="2" charset="0"/>
                  <a:ea typeface="Cambria Math" panose="02040503050406030204" pitchFamily="18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≈3,14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Jadi volume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benda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putar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yang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terbentuk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adalah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3,14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satuan</a:t>
                </a:r>
                <a:r>
                  <a:rPr lang="en-US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Lora" pitchFamily="2" charset="0"/>
                  </a:rPr>
                  <a:t>volum</a:t>
                </a:r>
                <a:endParaRPr lang="id-ID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D58FA0-3D60-467B-B2C1-EA094B400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140" y="1877787"/>
                <a:ext cx="5632030" cy="4229098"/>
              </a:xfrm>
              <a:blipFill>
                <a:blip r:embed="rId3"/>
                <a:stretch>
                  <a:fillRect l="-325" t="-1873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964A0AA-722F-42A2-8A55-F958C545932B}"/>
              </a:ext>
            </a:extLst>
          </p:cNvPr>
          <p:cNvGrpSpPr/>
          <p:nvPr/>
        </p:nvGrpSpPr>
        <p:grpSpPr>
          <a:xfrm>
            <a:off x="6471556" y="2024743"/>
            <a:ext cx="5531265" cy="2925836"/>
            <a:chOff x="5951562" y="320134"/>
            <a:chExt cx="5531265" cy="29258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2F2A07-D767-48D2-9DBE-38EB43B2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1562" y="320134"/>
              <a:ext cx="5082304" cy="28466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39E646-1918-4A66-9C8F-A91CFD889068}"/>
                </a:ext>
              </a:extLst>
            </p:cNvPr>
            <p:cNvSpPr txBox="1"/>
            <p:nvPr/>
          </p:nvSpPr>
          <p:spPr>
            <a:xfrm>
              <a:off x="9515263" y="2845860"/>
              <a:ext cx="19675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2000" dirty="0">
                  <a:solidFill>
                    <a:schemeClr val="tx1"/>
                  </a:solidFill>
                  <a:latin typeface="Lora" pitchFamily="2" charset="0"/>
                </a:rPr>
                <a:t>Gambar </a:t>
              </a:r>
              <a:r>
                <a:rPr lang="en-US" sz="2000" dirty="0">
                  <a:latin typeface="Lora" pitchFamily="2" charset="0"/>
                </a:rPr>
                <a:t>8</a:t>
              </a:r>
              <a:r>
                <a:rPr lang="id-ID" sz="2000" dirty="0">
                  <a:solidFill>
                    <a:schemeClr val="tx1"/>
                  </a:solidFill>
                  <a:latin typeface="Lora" pitchFamily="2" charset="0"/>
                </a:rPr>
                <a:t>.</a:t>
              </a:r>
              <a:endParaRPr lang="id-ID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64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1909-D2CB-4FE5-9936-D424DC2E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A015C-3598-458B-BE78-7AE7808400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5725885" cy="3158068"/>
              </a:xfrm>
            </p:spPr>
            <p:txBody>
              <a:bodyPr/>
              <a:lstStyle/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Tentukan volume </a:t>
                </a:r>
                <a:r>
                  <a:rPr lang="en-US" sz="2400" dirty="0" err="1">
                    <a:solidFill>
                      <a:schemeClr val="tx1"/>
                    </a:solidFill>
                    <a:latin typeface="Lora" pitchFamily="2" charset="0"/>
                  </a:rPr>
                  <a:t>benda</a:t>
                </a: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 yang </a:t>
                </a:r>
                <a:r>
                  <a:rPr lang="en-US" sz="2400" dirty="0" err="1">
                    <a:solidFill>
                      <a:schemeClr val="tx1"/>
                    </a:solidFill>
                    <a:latin typeface="Lora" pitchFamily="2" charset="0"/>
                  </a:rPr>
                  <a:t>terbentuk</a:t>
                </a: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Lora" pitchFamily="2" charset="0"/>
                  </a:rPr>
                  <a:t>apabila</a:t>
                </a: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Lora" pitchFamily="2" charset="0"/>
                  </a:rPr>
                  <a:t>daerah</a:t>
                </a: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 yang </a:t>
                </a:r>
                <a:r>
                  <a:rPr lang="en-US" sz="2400" dirty="0" err="1">
                    <a:solidFill>
                      <a:schemeClr val="tx1"/>
                    </a:solidFill>
                    <a:latin typeface="Lora" pitchFamily="2" charset="0"/>
                  </a:rPr>
                  <a:t>ada</a:t>
                </a: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 pada Gambar 9 </a:t>
                </a:r>
                <a:r>
                  <a:rPr lang="en-US" sz="2400" dirty="0" err="1">
                    <a:solidFill>
                      <a:schemeClr val="tx1"/>
                    </a:solidFill>
                    <a:latin typeface="Lora" pitchFamily="2" charset="0"/>
                  </a:rPr>
                  <a:t>diputar</a:t>
                </a: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Lora" pitchFamily="2" charset="0"/>
                  </a:rPr>
                  <a:t>mengelilingi</a:t>
                </a: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:</a:t>
                </a:r>
              </a:p>
              <a:p>
                <a:pPr marL="502920" indent="-457200" algn="just">
                  <a:lnSpc>
                    <a:spcPct val="100000"/>
                  </a:lnSpc>
                  <a:spcBef>
                    <a:spcPts val="0"/>
                  </a:spcBef>
                  <a:buAutoNum type="alphaLcParenBoth"/>
                </a:pPr>
                <a:r>
                  <a:rPr lang="en-US" sz="2400" dirty="0" err="1">
                    <a:solidFill>
                      <a:schemeClr val="tx1"/>
                    </a:solidFill>
                    <a:latin typeface="Lora" pitchFamily="2" charset="0"/>
                  </a:rPr>
                  <a:t>Sumbu</a:t>
                </a: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502920" indent="-457200" algn="just">
                  <a:lnSpc>
                    <a:spcPct val="100000"/>
                  </a:lnSpc>
                  <a:spcBef>
                    <a:spcPts val="0"/>
                  </a:spcBef>
                  <a:buAutoNum type="alphaLcParenBoth"/>
                </a:pPr>
                <a:r>
                  <a:rPr lang="en-US" sz="2400" dirty="0" err="1">
                    <a:solidFill>
                      <a:schemeClr val="tx1"/>
                    </a:solidFill>
                    <a:latin typeface="Lora" pitchFamily="2" charset="0"/>
                  </a:rPr>
                  <a:t>Sumbu</a:t>
                </a: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502920" indent="-457200" algn="just">
                  <a:lnSpc>
                    <a:spcPct val="100000"/>
                  </a:lnSpc>
                  <a:spcBef>
                    <a:spcPts val="0"/>
                  </a:spcBef>
                  <a:buAutoNum type="alphaLcParenBoth"/>
                </a:pPr>
                <a:r>
                  <a:rPr lang="en-US" sz="2400" dirty="0">
                    <a:solidFill>
                      <a:schemeClr val="tx1"/>
                    </a:solidFill>
                    <a:latin typeface="Lora" pitchFamily="2" charset="0"/>
                  </a:rPr>
                  <a:t>Garis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A015C-3598-458B-BE78-7AE7808400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5725885" cy="3158068"/>
              </a:xfrm>
              <a:blipFill>
                <a:blip r:embed="rId2"/>
                <a:stretch>
                  <a:fillRect l="-1597" t="-1541" r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105B1B5-0BB8-4CBC-B669-753B9F25C878}"/>
              </a:ext>
            </a:extLst>
          </p:cNvPr>
          <p:cNvGrpSpPr/>
          <p:nvPr/>
        </p:nvGrpSpPr>
        <p:grpSpPr>
          <a:xfrm>
            <a:off x="7151914" y="1747156"/>
            <a:ext cx="4011265" cy="4590377"/>
            <a:chOff x="6521148" y="473804"/>
            <a:chExt cx="4642031" cy="58509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C760FD-CB9E-4D58-94B3-C1A6ABF6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21148" y="473804"/>
              <a:ext cx="4642031" cy="53512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7BF3C5-A174-4435-83E8-BB5C60D6B44A}"/>
                </a:ext>
              </a:extLst>
            </p:cNvPr>
            <p:cNvSpPr txBox="1"/>
            <p:nvPr/>
          </p:nvSpPr>
          <p:spPr>
            <a:xfrm>
              <a:off x="8051024" y="5736280"/>
              <a:ext cx="1967565" cy="588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2400" dirty="0">
                  <a:solidFill>
                    <a:schemeClr val="tx1"/>
                  </a:solidFill>
                  <a:latin typeface="Lora" pitchFamily="2" charset="0"/>
                </a:rPr>
                <a:t>Gambar </a:t>
              </a:r>
              <a:r>
                <a:rPr lang="en-US" sz="2400" dirty="0">
                  <a:latin typeface="Lora" pitchFamily="2" charset="0"/>
                </a:rPr>
                <a:t>9</a:t>
              </a:r>
              <a:r>
                <a:rPr lang="id-ID" sz="2400" dirty="0">
                  <a:solidFill>
                    <a:schemeClr val="tx1"/>
                  </a:solidFill>
                  <a:latin typeface="Lora" pitchFamily="2" charset="0"/>
                </a:rPr>
                <a:t>.</a:t>
              </a:r>
              <a:endParaRPr lang="id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39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A67016A-05D5-4694-BC87-E8D6199EB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1965" y="1051564"/>
                <a:ext cx="9751359" cy="4959112"/>
              </a:xfrm>
            </p:spPr>
            <p:txBody>
              <a:bodyPr>
                <a:noAutofit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Lora" pitchFamily="2" charset="0"/>
                  </a:rPr>
                  <a:t>(a) </a:t>
                </a:r>
                <a:r>
                  <a:rPr lang="en-US" sz="2800" dirty="0" err="1">
                    <a:solidFill>
                      <a:schemeClr val="tx1"/>
                    </a:solidFill>
                    <a:latin typeface="Lora" pitchFamily="2" charset="0"/>
                  </a:rPr>
                  <a:t>Sumbu</a:t>
                </a:r>
                <a:r>
                  <a:rPr lang="en-US" sz="28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d-ID" sz="28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A67016A-05D5-4694-BC87-E8D6199EB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1965" y="1051564"/>
                <a:ext cx="9751359" cy="4959112"/>
              </a:xfrm>
              <a:blipFill>
                <a:blip r:embed="rId2"/>
                <a:stretch>
                  <a:fillRect l="-813" t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569779-088A-4D85-AD8B-A6CE65944FCD}"/>
              </a:ext>
            </a:extLst>
          </p:cNvPr>
          <p:cNvSpPr txBox="1">
            <a:spLocks/>
          </p:cNvSpPr>
          <p:nvPr/>
        </p:nvSpPr>
        <p:spPr>
          <a:xfrm>
            <a:off x="1250298" y="4215005"/>
            <a:ext cx="9751359" cy="1986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buNone/>
            </a:pPr>
            <a:endParaRPr lang="en-US" sz="2400" dirty="0">
              <a:solidFill>
                <a:schemeClr val="tx1"/>
              </a:solidFill>
              <a:latin typeface="Lor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2CC53-DA5F-4D35-B70D-538E1CCEB9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19" y="1323159"/>
            <a:ext cx="6786448" cy="48786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4C4C9C-8F0E-420E-A02A-37C95D9DC948}"/>
                  </a:ext>
                </a:extLst>
              </p:cNvPr>
              <p:cNvSpPr txBox="1"/>
              <p:nvPr/>
            </p:nvSpPr>
            <p:spPr>
              <a:xfrm>
                <a:off x="8036746" y="2505680"/>
                <a:ext cx="3003289" cy="2349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3+2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153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≈96,13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r>
                  <a:rPr lang="en-US" dirty="0">
                    <a:latin typeface="Lora" pitchFamily="2" charset="0"/>
                  </a:rPr>
                  <a:t>Jadi volume </a:t>
                </a:r>
                <a:r>
                  <a:rPr lang="en-US" dirty="0" err="1">
                    <a:latin typeface="Lora" pitchFamily="2" charset="0"/>
                  </a:rPr>
                  <a:t>benda</a:t>
                </a:r>
                <a:r>
                  <a:rPr lang="en-US" dirty="0">
                    <a:latin typeface="Lora" pitchFamily="2" charset="0"/>
                  </a:rPr>
                  <a:t> </a:t>
                </a:r>
                <a:r>
                  <a:rPr lang="en-US" dirty="0" err="1">
                    <a:latin typeface="Lora" pitchFamily="2" charset="0"/>
                  </a:rPr>
                  <a:t>putar</a:t>
                </a:r>
                <a:r>
                  <a:rPr lang="en-US" dirty="0">
                    <a:latin typeface="Lora" pitchFamily="2" charset="0"/>
                  </a:rPr>
                  <a:t> yang </a:t>
                </a:r>
                <a:r>
                  <a:rPr lang="en-US" dirty="0" err="1">
                    <a:latin typeface="Lora" pitchFamily="2" charset="0"/>
                  </a:rPr>
                  <a:t>terbentuk</a:t>
                </a:r>
                <a:r>
                  <a:rPr lang="en-US" dirty="0">
                    <a:latin typeface="Lora" pitchFamily="2" charset="0"/>
                  </a:rPr>
                  <a:t> </a:t>
                </a:r>
                <a:r>
                  <a:rPr lang="en-US" dirty="0" err="1">
                    <a:latin typeface="Lora" pitchFamily="2" charset="0"/>
                  </a:rPr>
                  <a:t>adalah</a:t>
                </a:r>
                <a:r>
                  <a:rPr lang="en-US" dirty="0">
                    <a:latin typeface="Lora" pitchFamily="2" charset="0"/>
                  </a:rPr>
                  <a:t> 96,13</a:t>
                </a:r>
                <a:endParaRPr lang="en-US" sz="1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4C4C9C-8F0E-420E-A02A-37C95D9DC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746" y="2505680"/>
                <a:ext cx="3003289" cy="2349169"/>
              </a:xfrm>
              <a:prstGeom prst="rect">
                <a:avLst/>
              </a:prstGeom>
              <a:blipFill>
                <a:blip r:embed="rId4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5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F81F88-7A17-426D-BFFC-88F84C0161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9471" y="653143"/>
                <a:ext cx="10958031" cy="5749419"/>
              </a:xfrm>
            </p:spPr>
            <p:txBody>
              <a:bodyPr>
                <a:noAutofit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Lora" pitchFamily="2" charset="0"/>
                  </a:rPr>
                  <a:t>(b) </a:t>
                </a:r>
                <a:r>
                  <a:rPr lang="en-US" sz="2800" dirty="0" err="1">
                    <a:solidFill>
                      <a:schemeClr val="tx1"/>
                    </a:solidFill>
                    <a:latin typeface="Lora" pitchFamily="2" charset="0"/>
                  </a:rPr>
                  <a:t>Sumbu</a:t>
                </a:r>
                <a:r>
                  <a:rPr lang="en-US" sz="28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3+2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≈70.69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d-ID" sz="28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F81F88-7A17-426D-BFFC-88F84C0161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9471" y="653143"/>
                <a:ext cx="10958031" cy="5749419"/>
              </a:xfrm>
              <a:blipFill>
                <a:blip r:embed="rId2"/>
                <a:stretch>
                  <a:fillRect l="-723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EE75FDA-983F-4234-9C90-81F2A5C348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982581"/>
            <a:ext cx="9284566" cy="39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5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225F804-6087-49BE-AE59-733916D7DF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6165" y="455438"/>
                <a:ext cx="10931177" cy="5422848"/>
              </a:xfrm>
            </p:spPr>
            <p:txBody>
              <a:bodyPr>
                <a:noAutofit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Lora" pitchFamily="2" charset="0"/>
                  </a:rPr>
                  <a:t>(c) garis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4+2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−1]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≈152,68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d-ID" sz="28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225F804-6087-49BE-AE59-733916D7DF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165" y="455438"/>
                <a:ext cx="10931177" cy="5422848"/>
              </a:xfrm>
              <a:blipFill>
                <a:blip r:embed="rId2"/>
                <a:stretch>
                  <a:fillRect l="-669" t="-1237" b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38FD742-3958-4A9F-BF45-4D62754D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6719" y="455437"/>
            <a:ext cx="5810623" cy="47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29C7-C9C4-4E93-97E6-4354F894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1" y="982132"/>
            <a:ext cx="9655627" cy="4618568"/>
          </a:xfrm>
        </p:spPr>
        <p:txBody>
          <a:bodyPr>
            <a:normAutofit/>
          </a:bodyPr>
          <a:lstStyle/>
          <a:p>
            <a:r>
              <a:rPr lang="en-US" dirty="0" err="1"/>
              <a:t>Burung</a:t>
            </a:r>
            <a:r>
              <a:rPr lang="en-US" dirty="0"/>
              <a:t> Irian </a:t>
            </a:r>
            <a:r>
              <a:rPr lang="en-US" dirty="0" err="1"/>
              <a:t>Burung</a:t>
            </a:r>
            <a:r>
              <a:rPr lang="en-US" dirty="0"/>
              <a:t> </a:t>
            </a:r>
            <a:r>
              <a:rPr lang="en-US" dirty="0" err="1"/>
              <a:t>Cendrawasih</a:t>
            </a:r>
            <a:br>
              <a:rPr lang="en-US" dirty="0"/>
            </a:b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Sekian</a:t>
            </a:r>
            <a:r>
              <a:rPr lang="en-US" dirty="0"/>
              <a:t> dan </a:t>
            </a:r>
            <a:r>
              <a:rPr lang="en-US" dirty="0" err="1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0336-3583-4CFA-97D9-6745EE99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879325"/>
          </a:xfrm>
        </p:spPr>
        <p:txBody>
          <a:bodyPr/>
          <a:lstStyle/>
          <a:p>
            <a:r>
              <a:rPr lang="en-US" dirty="0"/>
              <a:t>Mau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A216-352F-4443-9833-09E7BFAC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61457"/>
            <a:ext cx="9601195" cy="4014411"/>
          </a:xfrm>
        </p:spPr>
        <p:txBody>
          <a:bodyPr/>
          <a:lstStyle/>
          <a:p>
            <a:r>
              <a:rPr lang="en-US" sz="2800" dirty="0" err="1"/>
              <a:t>Mengingat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/>
              <a:t> </a:t>
            </a:r>
            <a:r>
              <a:rPr lang="en-US" sz="2800" dirty="0" err="1"/>
              <a:t>tabung</a:t>
            </a:r>
            <a:endParaRPr lang="en-US" sz="2800" dirty="0"/>
          </a:p>
          <a:p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/>
              <a:t> </a:t>
            </a:r>
            <a:r>
              <a:rPr lang="en-US" sz="2800" dirty="0" err="1"/>
              <a:t>Tabung</a:t>
            </a:r>
            <a:endParaRPr lang="en-US" sz="2800" dirty="0"/>
          </a:p>
          <a:p>
            <a:r>
              <a:rPr lang="en-US" sz="2800" dirty="0" err="1"/>
              <a:t>Menghitung</a:t>
            </a:r>
            <a:r>
              <a:rPr lang="en-US" sz="2800" dirty="0"/>
              <a:t> volume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putar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/>
              <a:t> </a:t>
            </a:r>
            <a:r>
              <a:rPr lang="en-US" sz="2800" dirty="0" err="1"/>
              <a:t>tabung</a:t>
            </a:r>
            <a:endParaRPr lang="en-US" sz="2800" dirty="0"/>
          </a:p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Soal</a:t>
            </a:r>
            <a:endParaRPr lang="en-US" sz="2800" dirty="0"/>
          </a:p>
          <a:p>
            <a:r>
              <a:rPr lang="en-US" sz="2800" dirty="0"/>
              <a:t>Exercise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4278-8951-4AAB-967A-1FE1F0A1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/>
              <a:t>Mengingat</a:t>
            </a:r>
            <a:r>
              <a:rPr lang="en-US" sz="4400" dirty="0"/>
              <a:t> </a:t>
            </a:r>
            <a:r>
              <a:rPr lang="en-US" sz="4400" dirty="0" err="1"/>
              <a:t>kembali</a:t>
            </a:r>
            <a:r>
              <a:rPr lang="en-US" sz="4400" dirty="0"/>
              <a:t> </a:t>
            </a:r>
            <a:r>
              <a:rPr lang="en-US" sz="4400" dirty="0" err="1"/>
              <a:t>cara</a:t>
            </a:r>
            <a:r>
              <a:rPr lang="en-US" sz="4400" dirty="0"/>
              <a:t> </a:t>
            </a:r>
            <a:r>
              <a:rPr lang="en-US" sz="4400" dirty="0" err="1"/>
              <a:t>menentukan</a:t>
            </a:r>
            <a:r>
              <a:rPr lang="en-US" sz="4400" dirty="0"/>
              <a:t> </a:t>
            </a:r>
            <a:r>
              <a:rPr lang="en-US" sz="4400" dirty="0" err="1"/>
              <a:t>luas</a:t>
            </a:r>
            <a:r>
              <a:rPr lang="en-US" sz="4400" dirty="0"/>
              <a:t> </a:t>
            </a:r>
            <a:r>
              <a:rPr lang="en-US" sz="4400" dirty="0" err="1"/>
              <a:t>kulit</a:t>
            </a:r>
            <a:r>
              <a:rPr lang="en-US" sz="4400" dirty="0"/>
              <a:t> </a:t>
            </a:r>
            <a:r>
              <a:rPr lang="en-US" sz="4400" dirty="0" err="1"/>
              <a:t>tabung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F549BB-8FA7-49B0-A9A6-5694AE3C1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4664528" cy="3533625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dirty="0"/>
                  <a:t>Kulit </a:t>
                </a:r>
                <a:r>
                  <a:rPr lang="en-US" dirty="0" err="1"/>
                  <a:t>tabung</a:t>
                </a:r>
                <a:r>
                  <a:rPr lang="en-US" dirty="0"/>
                  <a:t> (</a:t>
                </a:r>
                <a:r>
                  <a:rPr lang="en-US" dirty="0" err="1"/>
                  <a:t>selimut</a:t>
                </a:r>
                <a:r>
                  <a:rPr lang="en-US" dirty="0"/>
                  <a:t>)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potong</a:t>
                </a:r>
                <a:r>
                  <a:rPr lang="en-US" dirty="0"/>
                  <a:t> </a:t>
                </a:r>
                <a:r>
                  <a:rPr lang="en-US" dirty="0" err="1"/>
                  <a:t>sejajar</a:t>
                </a:r>
                <a:r>
                  <a:rPr lang="en-US" dirty="0"/>
                  <a:t> </a:t>
                </a:r>
                <a:r>
                  <a:rPr lang="en-US" dirty="0" err="1"/>
                  <a:t>tinggi</a:t>
                </a:r>
                <a:r>
                  <a:rPr lang="en-US" dirty="0"/>
                  <a:t> dan </a:t>
                </a:r>
                <a:r>
                  <a:rPr lang="en-US" dirty="0" err="1"/>
                  <a:t>kita</a:t>
                </a:r>
                <a:r>
                  <a:rPr lang="en-US" dirty="0"/>
                  <a:t> </a:t>
                </a:r>
                <a:r>
                  <a:rPr lang="en-US" dirty="0" err="1"/>
                  <a:t>buka</a:t>
                </a:r>
                <a:r>
                  <a:rPr lang="en-US" dirty="0"/>
                  <a:t>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membentuk</a:t>
                </a:r>
                <a:r>
                  <a:rPr lang="en-US" dirty="0"/>
                  <a:t>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persegi</a:t>
                </a:r>
                <a:r>
                  <a:rPr lang="en-US" dirty="0"/>
                  <a:t> Panjang, </a:t>
                </a:r>
                <a:r>
                  <a:rPr lang="en-US" dirty="0" err="1"/>
                  <a:t>dengan</a:t>
                </a:r>
                <a:r>
                  <a:rPr lang="en-US" dirty="0"/>
                  <a:t> Panjang = </a:t>
                </a:r>
                <a:r>
                  <a:rPr lang="en-US" dirty="0" err="1"/>
                  <a:t>keliling</a:t>
                </a:r>
                <a:r>
                  <a:rPr lang="en-US" dirty="0"/>
                  <a:t> </a:t>
                </a:r>
                <a:r>
                  <a:rPr lang="en-US" dirty="0" err="1"/>
                  <a:t>lingkaran</a:t>
                </a:r>
                <a:r>
                  <a:rPr lang="en-US" dirty="0"/>
                  <a:t> alas dan </a:t>
                </a:r>
                <a:r>
                  <a:rPr lang="en-US" dirty="0" err="1"/>
                  <a:t>lebar</a:t>
                </a:r>
                <a:r>
                  <a:rPr lang="en-US" dirty="0"/>
                  <a:t> = </a:t>
                </a:r>
                <a:r>
                  <a:rPr lang="en-US" dirty="0" err="1"/>
                  <a:t>tinggi</a:t>
                </a:r>
                <a:r>
                  <a:rPr lang="en-US" dirty="0"/>
                  <a:t> </a:t>
                </a:r>
                <a:r>
                  <a:rPr lang="en-US" dirty="0" err="1"/>
                  <a:t>tabung</a:t>
                </a:r>
                <a:endParaRPr lang="en-US" dirty="0"/>
              </a:p>
              <a:p>
                <a:pPr algn="just"/>
                <a:r>
                  <a:rPr lang="en-US" dirty="0" err="1"/>
                  <a:t>Misalkan</a:t>
                </a:r>
                <a:r>
                  <a:rPr lang="en-US" dirty="0"/>
                  <a:t> alas </a:t>
                </a:r>
                <a:r>
                  <a:rPr lang="en-US" dirty="0" err="1"/>
                  <a:t>tabung</a:t>
                </a:r>
                <a:r>
                  <a:rPr lang="en-US" dirty="0"/>
                  <a:t> </a:t>
                </a:r>
                <a:r>
                  <a:rPr lang="en-US" dirty="0" err="1"/>
                  <a:t>berbentuk</a:t>
                </a:r>
                <a:r>
                  <a:rPr lang="en-US" dirty="0"/>
                  <a:t> </a:t>
                </a:r>
                <a:r>
                  <a:rPr lang="en-US" dirty="0" err="1"/>
                  <a:t>lingkaran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jari-jari</a:t>
                </a:r>
                <a:r>
                  <a:rPr lang="en-US" dirty="0"/>
                  <a:t> r,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kelilingnya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dirty="0" err="1"/>
                  <a:t>tinggi</a:t>
                </a:r>
                <a:r>
                  <a:rPr lang="en-US" dirty="0"/>
                  <a:t> </a:t>
                </a:r>
                <a:r>
                  <a:rPr lang="en-US" dirty="0" err="1"/>
                  <a:t>tabung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h</a:t>
                </a:r>
              </a:p>
              <a:p>
                <a:pPr algn="just"/>
                <a:r>
                  <a:rPr lang="en-US" dirty="0" err="1"/>
                  <a:t>Sehingga</a:t>
                </a:r>
                <a:r>
                  <a:rPr lang="en-US" dirty="0"/>
                  <a:t> Luas </a:t>
                </a:r>
                <a:r>
                  <a:rPr lang="en-US" dirty="0" err="1"/>
                  <a:t>Kulit</a:t>
                </a:r>
                <a:r>
                  <a:rPr lang="en-US" dirty="0"/>
                  <a:t> </a:t>
                </a:r>
                <a:r>
                  <a:rPr lang="en-US" dirty="0" err="1"/>
                  <a:t>tabung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Panjang x </a:t>
                </a:r>
                <a:r>
                  <a:rPr lang="en-US" dirty="0" err="1"/>
                  <a:t>lebar</a:t>
                </a:r>
                <a:r>
                  <a:rPr lang="en-US" dirty="0"/>
                  <a:t>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h =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F549BB-8FA7-49B0-A9A6-5694AE3C1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4664528" cy="3533625"/>
              </a:xfrm>
              <a:blipFill>
                <a:blip r:embed="rId2"/>
                <a:stretch>
                  <a:fillRect l="-1961" t="-3793" r="-1569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7C05249-5B68-4DED-9D54-A3999394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56931"/>
            <a:ext cx="5277585" cy="3124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20053-1382-4AB9-9601-164006079406}"/>
              </a:ext>
            </a:extLst>
          </p:cNvPr>
          <p:cNvSpPr txBox="1"/>
          <p:nvPr/>
        </p:nvSpPr>
        <p:spPr>
          <a:xfrm>
            <a:off x="7674429" y="5681566"/>
            <a:ext cx="112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Gambar 1</a:t>
            </a:r>
          </a:p>
        </p:txBody>
      </p:sp>
    </p:spTree>
    <p:extLst>
      <p:ext uri="{BB962C8B-B14F-4D97-AF65-F5344CB8AC3E}">
        <p14:creationId xmlns:p14="http://schemas.microsoft.com/office/powerpoint/2010/main" val="31711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7C36-F8B3-49A9-AB22-F07033FD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1" y="1045029"/>
            <a:ext cx="9655627" cy="1240970"/>
          </a:xfrm>
        </p:spPr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tabung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64A55-5DBC-40BD-ABF1-E6D1DB013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7" y="2413603"/>
            <a:ext cx="5399313" cy="27335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Luas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, </a:t>
            </a:r>
            <a:r>
              <a:rPr lang="en-US" dirty="0" err="1"/>
              <a:t>dijumlahkan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0</a:t>
            </a:r>
          </a:p>
          <a:p>
            <a:pPr algn="just"/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Putar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lempengan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(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Cakram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lempengan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putar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21F11-B2E9-4ED8-AA96-9B56C219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815" y="2556931"/>
            <a:ext cx="4956946" cy="2700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2FE8D-43E6-4D6F-B493-CF31EE199C98}"/>
              </a:ext>
            </a:extLst>
          </p:cNvPr>
          <p:cNvSpPr txBox="1"/>
          <p:nvPr/>
        </p:nvSpPr>
        <p:spPr>
          <a:xfrm>
            <a:off x="8082645" y="5241469"/>
            <a:ext cx="163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Gambar 2</a:t>
            </a:r>
          </a:p>
        </p:txBody>
      </p:sp>
    </p:spTree>
    <p:extLst>
      <p:ext uri="{BB962C8B-B14F-4D97-AF65-F5344CB8AC3E}">
        <p14:creationId xmlns:p14="http://schemas.microsoft.com/office/powerpoint/2010/main" val="9313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1303-CC70-4C46-830C-0481E903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45249"/>
            <a:ext cx="9717982" cy="101870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Menghitung</a:t>
            </a:r>
            <a:r>
              <a:rPr lang="en-US" dirty="0"/>
              <a:t> Volume Benda </a:t>
            </a:r>
            <a:r>
              <a:rPr lang="en-US" dirty="0" err="1"/>
              <a:t>Putar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Tabung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2AA9A6-4C4C-4D5A-AC31-0333BFADF7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768" y="1828801"/>
                <a:ext cx="7567518" cy="4432748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en-US" dirty="0" err="1"/>
                  <a:t>Kulit</a:t>
                </a:r>
                <a:r>
                  <a:rPr lang="en-US" dirty="0"/>
                  <a:t> </a:t>
                </a:r>
                <a:r>
                  <a:rPr lang="en-US" dirty="0" err="1"/>
                  <a:t>tabung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kasus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benda</a:t>
                </a:r>
                <a:r>
                  <a:rPr lang="en-US" dirty="0"/>
                  <a:t> yang </a:t>
                </a:r>
                <a:r>
                  <a:rPr lang="en-US" dirty="0" err="1"/>
                  <a:t>dibatasi</a:t>
                </a:r>
                <a:r>
                  <a:rPr lang="en-US" dirty="0"/>
                  <a:t>  oleh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tabung</a:t>
                </a:r>
                <a:r>
                  <a:rPr lang="en-US" dirty="0"/>
                  <a:t> </a:t>
                </a:r>
                <a:r>
                  <a:rPr lang="en-US" dirty="0" err="1"/>
                  <a:t>lingkaran</a:t>
                </a:r>
                <a:r>
                  <a:rPr lang="en-US" dirty="0"/>
                  <a:t> </a:t>
                </a:r>
                <a:r>
                  <a:rPr lang="en-US" dirty="0" err="1"/>
                  <a:t>tegak</a:t>
                </a:r>
                <a:r>
                  <a:rPr lang="en-US" dirty="0"/>
                  <a:t> yang </a:t>
                </a:r>
                <a:r>
                  <a:rPr lang="en-US" dirty="0" err="1"/>
                  <a:t>sumbu</a:t>
                </a:r>
                <a:r>
                  <a:rPr lang="en-US" dirty="0"/>
                  <a:t> </a:t>
                </a:r>
                <a:r>
                  <a:rPr lang="en-US" dirty="0" err="1"/>
                  <a:t>simetrinya</a:t>
                </a:r>
                <a:r>
                  <a:rPr lang="en-US" dirty="0"/>
                  <a:t> </a:t>
                </a:r>
                <a:r>
                  <a:rPr lang="en-US" dirty="0" err="1"/>
                  <a:t>berimpit</a:t>
                </a:r>
                <a:r>
                  <a:rPr lang="en-US" dirty="0"/>
                  <a:t> (</a:t>
                </a:r>
                <a:r>
                  <a:rPr lang="en-US" dirty="0" err="1"/>
                  <a:t>gambar</a:t>
                </a:r>
                <a:r>
                  <a:rPr lang="en-US" dirty="0"/>
                  <a:t> 3)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Apabila </a:t>
                </a:r>
                <a:r>
                  <a:rPr lang="en-US" dirty="0" err="1">
                    <a:solidFill>
                      <a:schemeClr val="tx1"/>
                    </a:solidFill>
                  </a:rPr>
                  <a:t>jari-jari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tabung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dalam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adalah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dan </a:t>
                </a:r>
                <a:r>
                  <a:rPr lang="en-US" dirty="0" err="1">
                    <a:solidFill>
                      <a:schemeClr val="tx1"/>
                    </a:solidFill>
                  </a:rPr>
                  <a:t>jari-jari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tabung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luar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adalah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sedangkan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tinggi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tabung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adalah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maka volume </a:t>
                </a:r>
                <a:r>
                  <a:rPr lang="en-US" dirty="0" err="1">
                    <a:solidFill>
                      <a:schemeClr val="tx1"/>
                    </a:solidFill>
                  </a:rPr>
                  <a:t>kulit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tabung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adalah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36538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𝑙𝑢𝑎𝑠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𝑎𝑙𝑎𝑠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𝑡𝑖𝑛𝑔𝑔𝑖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0165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0165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0165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06375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solidFill>
                      <a:schemeClr val="tx1"/>
                    </a:solidFill>
                  </a:rPr>
                  <a:t>Dengan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demikian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diperoleh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06375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𝑟𝑎𝑡𝑎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𝑟𝑎𝑡𝑎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𝑗𝑎𝑟𝑖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𝑗𝑎𝑟𝑖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𝑡𝑖𝑛𝑔𝑔𝑖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𝑘𝑒𝑡𝑒𝑏𝑎𝑙𝑎𝑛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71488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𝑟h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2AA9A6-4C4C-4D5A-AC31-0333BFADF7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768" y="1828801"/>
                <a:ext cx="7567518" cy="4432748"/>
              </a:xfrm>
              <a:blipFill>
                <a:blip r:embed="rId2"/>
                <a:stretch>
                  <a:fillRect l="-967" t="-2063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6C7C613-EC4A-44FA-9A0B-886DEB54FFA0}"/>
              </a:ext>
            </a:extLst>
          </p:cNvPr>
          <p:cNvGrpSpPr/>
          <p:nvPr/>
        </p:nvGrpSpPr>
        <p:grpSpPr>
          <a:xfrm>
            <a:off x="8297814" y="1949114"/>
            <a:ext cx="3297418" cy="4312434"/>
            <a:chOff x="7474562" y="1592603"/>
            <a:chExt cx="3609474" cy="49114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621D25-FB6E-418B-A906-B472707E3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04"/>
            <a:stretch/>
          </p:blipFill>
          <p:spPr>
            <a:xfrm>
              <a:off x="7474562" y="1592603"/>
              <a:ext cx="3609474" cy="458665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38A541-08B4-4E72-A6A5-F2AEE577B4FB}"/>
                </a:ext>
              </a:extLst>
            </p:cNvPr>
            <p:cNvSpPr txBox="1"/>
            <p:nvPr/>
          </p:nvSpPr>
          <p:spPr>
            <a:xfrm>
              <a:off x="8508607" y="6048345"/>
              <a:ext cx="1938516" cy="4556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2000" dirty="0">
                  <a:solidFill>
                    <a:schemeClr val="tx1"/>
                  </a:solidFill>
                  <a:latin typeface="Lora" pitchFamily="2" charset="0"/>
                </a:rPr>
                <a:t>Gambar </a:t>
              </a:r>
              <a:r>
                <a:rPr lang="en-US" sz="2000" dirty="0">
                  <a:solidFill>
                    <a:schemeClr val="tx1"/>
                  </a:solidFill>
                  <a:latin typeface="Lora" pitchFamily="2" charset="0"/>
                </a:rPr>
                <a:t>3</a:t>
              </a:r>
              <a:r>
                <a:rPr lang="id-ID" sz="2000" dirty="0">
                  <a:solidFill>
                    <a:schemeClr val="tx1"/>
                  </a:solidFill>
                  <a:latin typeface="Lora" pitchFamily="2" charset="0"/>
                </a:rPr>
                <a:t>.</a:t>
              </a:r>
              <a:endParaRPr lang="id-ID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47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177E1-111C-45B2-AEBA-327DD25B7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42432"/>
            <a:ext cx="9938655" cy="201506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 volume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>
                <a:solidFill>
                  <a:schemeClr val="tx1"/>
                </a:solidFill>
              </a:rPr>
              <a:t>Perhatikan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kulit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tabung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sepanjang</a:t>
            </a:r>
            <a:r>
              <a:rPr lang="en-US" dirty="0">
                <a:solidFill>
                  <a:schemeClr val="tx1"/>
                </a:solidFill>
              </a:rPr>
              <a:t> garis yang </a:t>
            </a:r>
            <a:r>
              <a:rPr lang="en-US" dirty="0" err="1">
                <a:solidFill>
                  <a:schemeClr val="tx1"/>
                </a:solidFill>
              </a:rPr>
              <a:t>sejajar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simetri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kemudian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membukanya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diperoleh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selembar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persegi-panjang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ketebalan</a:t>
            </a:r>
            <a:r>
              <a:rPr lang="en-US" dirty="0">
                <a:solidFill>
                  <a:schemeClr val="tx1"/>
                </a:solidFill>
              </a:rPr>
              <a:t>. Volume </a:t>
            </a:r>
            <a:r>
              <a:rPr lang="en-US" dirty="0" err="1">
                <a:solidFill>
                  <a:schemeClr val="tx1"/>
                </a:solidFill>
              </a:rPr>
              <a:t>benda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lempeng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hitung</a:t>
            </a:r>
            <a:r>
              <a:rPr lang="en-US" dirty="0">
                <a:solidFill>
                  <a:schemeClr val="tx1"/>
                </a:solidFill>
              </a:rPr>
              <a:t> (Gambar 4).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53D1A4-E703-4BF6-9DC6-7D74D606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02" y="2847040"/>
            <a:ext cx="7866691" cy="3168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D49396-726E-4AAE-92AC-1CE4359CB40F}"/>
              </a:ext>
            </a:extLst>
          </p:cNvPr>
          <p:cNvSpPr txBox="1"/>
          <p:nvPr/>
        </p:nvSpPr>
        <p:spPr>
          <a:xfrm>
            <a:off x="4163786" y="5502729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Gambar 4</a:t>
            </a:r>
          </a:p>
        </p:txBody>
      </p:sp>
    </p:spTree>
    <p:extLst>
      <p:ext uri="{BB962C8B-B14F-4D97-AF65-F5344CB8AC3E}">
        <p14:creationId xmlns:p14="http://schemas.microsoft.com/office/powerpoint/2010/main" val="12386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D42EDE-C90C-4A9C-A6AA-0844EF1996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6017" y="818146"/>
                <a:ext cx="5654153" cy="53377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Perhatikan Kembali </a:t>
                </a:r>
                <a:r>
                  <a:rPr lang="en-US" dirty="0" err="1"/>
                  <a:t>gambar</a:t>
                </a:r>
                <a:r>
                  <a:rPr lang="en-US" dirty="0"/>
                  <a:t> 2</a:t>
                </a:r>
              </a:p>
              <a:p>
                <a:r>
                  <a:rPr lang="en-US" dirty="0"/>
                  <a:t>Kita </a:t>
                </a:r>
                <a:r>
                  <a:rPr lang="en-US" dirty="0" err="1"/>
                  <a:t>ketahui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volume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lempengan</a:t>
                </a:r>
                <a:r>
                  <a:rPr lang="en-US" dirty="0"/>
                  <a:t> </a:t>
                </a:r>
                <a:r>
                  <a:rPr lang="en-US" dirty="0" err="1"/>
                  <a:t>kulit</a:t>
                </a:r>
                <a:r>
                  <a:rPr lang="en-US" dirty="0"/>
                  <a:t> </a:t>
                </a:r>
                <a:r>
                  <a:rPr lang="en-US" dirty="0" err="1"/>
                  <a:t>tabung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kasus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, </a:t>
                </a:r>
                <a:r>
                  <a:rPr lang="en-US" dirty="0" err="1"/>
                  <a:t>jari-jari</a:t>
                </a:r>
                <a:r>
                  <a:rPr lang="en-US" dirty="0"/>
                  <a:t> </a:t>
                </a:r>
                <a:r>
                  <a:rPr lang="en-US" dirty="0" err="1"/>
                  <a:t>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x, </a:t>
                </a:r>
                <a:r>
                  <a:rPr lang="en-US" dirty="0" err="1"/>
                  <a:t>tinggi</a:t>
                </a:r>
                <a:r>
                  <a:rPr lang="en-US" dirty="0"/>
                  <a:t> </a:t>
                </a:r>
                <a:r>
                  <a:rPr lang="en-US" dirty="0" err="1"/>
                  <a:t>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f(x) 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volume </a:t>
                </a:r>
                <a:r>
                  <a:rPr lang="en-US" dirty="0" err="1"/>
                  <a:t>benda</a:t>
                </a:r>
                <a:r>
                  <a:rPr lang="en-US" dirty="0"/>
                  <a:t> </a:t>
                </a:r>
                <a:r>
                  <a:rPr lang="en-US" dirty="0" err="1"/>
                  <a:t>putar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</a:t>
                </a:r>
                <a:r>
                  <a:rPr lang="en-US" dirty="0" err="1"/>
                  <a:t>lempengan</a:t>
                </a:r>
                <a:r>
                  <a:rPr lang="en-US" dirty="0"/>
                  <a:t> </a:t>
                </a:r>
                <a:r>
                  <a:rPr lang="en-US" dirty="0" err="1"/>
                  <a:t>kulit</a:t>
                </a:r>
                <a:r>
                  <a:rPr lang="en-US" dirty="0"/>
                  <a:t> </a:t>
                </a:r>
                <a:r>
                  <a:rPr lang="en-US" dirty="0" err="1"/>
                  <a:t>tabung</a:t>
                </a:r>
                <a:r>
                  <a:rPr lang="en-US" dirty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D42EDE-C90C-4A9C-A6AA-0844EF1996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6017" y="818146"/>
                <a:ext cx="5654153" cy="5337725"/>
              </a:xfrm>
              <a:blipFill>
                <a:blip r:embed="rId2"/>
                <a:stretch>
                  <a:fillRect l="-1293" t="-1712" r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0AF846B-5A87-46D7-B424-DF8F8EE7B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754" y="720604"/>
            <a:ext cx="4956946" cy="2700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A71893-1000-467A-9CCF-273728B4FD52}"/>
              </a:ext>
            </a:extLst>
          </p:cNvPr>
          <p:cNvSpPr txBox="1"/>
          <p:nvPr/>
        </p:nvSpPr>
        <p:spPr>
          <a:xfrm>
            <a:off x="8278588" y="3043340"/>
            <a:ext cx="163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Gambar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F5FF2-3FF8-47F3-BB86-77E5C9E619A4}"/>
              </a:ext>
            </a:extLst>
          </p:cNvPr>
          <p:cNvSpPr txBox="1"/>
          <p:nvPr/>
        </p:nvSpPr>
        <p:spPr>
          <a:xfrm>
            <a:off x="5640404" y="297420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7D8A27-FA79-4CC7-805E-D17063C6029D}"/>
                  </a:ext>
                </a:extLst>
              </p:cNvPr>
              <p:cNvSpPr txBox="1"/>
              <p:nvPr/>
            </p:nvSpPr>
            <p:spPr>
              <a:xfrm>
                <a:off x="7276699" y="4383683"/>
                <a:ext cx="2252312" cy="7206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7D8A27-FA79-4CC7-805E-D17063C60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699" y="4383683"/>
                <a:ext cx="2252312" cy="720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C14F-FC0C-41D7-8C54-F8A83AED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1889"/>
            <a:ext cx="9601195" cy="879325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FBC9A-383E-4282-84BC-7932808044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485" y="1779814"/>
                <a:ext cx="10940143" cy="4406296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id-ID" sz="2400" dirty="0">
                    <a:solidFill>
                      <a:schemeClr val="tx1"/>
                    </a:solidFill>
                  </a:rPr>
                  <a:t>Sebuah daerah yang dibatasi oleh kurva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id-ID" sz="2400" i="1" dirty="0" smtClean="0">
                        <a:solidFill>
                          <a:schemeClr val="tx1"/>
                        </a:solidFill>
                      </a:rPr>
                      <m:t>𝑦</m:t>
                    </m:r>
                    <m:r>
                      <a:rPr lang="id-ID" sz="2400" i="1" dirty="0" smtClean="0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id-ID" sz="2400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sumbu</a:t>
                </a:r>
                <a:r>
                  <a:rPr lang="en-US" sz="2400" dirty="0">
                    <a:solidFill>
                      <a:schemeClr val="tx1"/>
                    </a:solidFill>
                  </a:rPr>
                  <a:t> X, garis 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dan garis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</a:rPr>
                      <m:t>=4</m:t>
                    </m:r>
                  </m:oMath>
                </a14:m>
                <a:r>
                  <a:rPr lang="id-ID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diputar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mengelilingi</a:t>
                </a:r>
                <a:r>
                  <a:rPr lang="id-ID" sz="2400" dirty="0">
                    <a:solidFill>
                      <a:schemeClr val="tx1"/>
                    </a:solidFill>
                  </a:rPr>
                  <a:t> 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sumbu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d-ID" sz="2400" dirty="0">
                    <a:solidFill>
                      <a:schemeClr val="tx1"/>
                    </a:solidFill>
                  </a:rPr>
                  <a:t>.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Tentukan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Volume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benda</a:t>
                </a:r>
                <a:r>
                  <a:rPr lang="en-US" sz="2400" dirty="0">
                    <a:solidFill>
                      <a:schemeClr val="tx1"/>
                    </a:solidFill>
                  </a:rPr>
                  <a:t> yang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terbentuk</a:t>
                </a:r>
                <a:r>
                  <a:rPr lang="en-US" sz="2400" dirty="0">
                    <a:solidFill>
                      <a:schemeClr val="tx1"/>
                    </a:solidFill>
                  </a:rPr>
                  <a:t>!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Jawab: </a:t>
                </a:r>
                <a:r>
                  <a:rPr lang="en-US" dirty="0" err="1"/>
                  <a:t>Perhatikan</a:t>
                </a:r>
                <a:r>
                  <a:rPr lang="en-US" dirty="0"/>
                  <a:t> </a:t>
                </a:r>
                <a:r>
                  <a:rPr lang="en-US" dirty="0" err="1"/>
                  <a:t>sketsa</a:t>
                </a:r>
                <a:r>
                  <a:rPr lang="en-US" dirty="0"/>
                  <a:t> </a:t>
                </a:r>
                <a:r>
                  <a:rPr lang="en-US" dirty="0" err="1"/>
                  <a:t>geogebra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permasalahan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FBC9A-383E-4282-84BC-7932808044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485" y="1779814"/>
                <a:ext cx="10940143" cy="4406296"/>
              </a:xfrm>
              <a:blipFill>
                <a:blip r:embed="rId2"/>
                <a:stretch>
                  <a:fillRect l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D3AC3D7-8480-40DC-B2DD-62C7302DD99F}"/>
              </a:ext>
            </a:extLst>
          </p:cNvPr>
          <p:cNvGrpSpPr/>
          <p:nvPr/>
        </p:nvGrpSpPr>
        <p:grpSpPr>
          <a:xfrm>
            <a:off x="1295401" y="3367851"/>
            <a:ext cx="8785559" cy="2211601"/>
            <a:chOff x="1295401" y="3367851"/>
            <a:chExt cx="8785559" cy="22116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1019E7-81CE-4E21-90E1-FE1253014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1" y="3505234"/>
              <a:ext cx="2892473" cy="1785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38B295-F464-4B15-9B28-6CDDA3D61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913" y="3402687"/>
              <a:ext cx="2848373" cy="19910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6BE09C-C2F8-46B3-974B-58F5BB764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94813" y="3367851"/>
              <a:ext cx="2586147" cy="221160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1CF23B0-0A88-4624-91BB-35621E993BE1}"/>
              </a:ext>
            </a:extLst>
          </p:cNvPr>
          <p:cNvSpPr txBox="1"/>
          <p:nvPr/>
        </p:nvSpPr>
        <p:spPr>
          <a:xfrm>
            <a:off x="4328913" y="5747657"/>
            <a:ext cx="164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Gambar 5</a:t>
            </a:r>
          </a:p>
        </p:txBody>
      </p:sp>
    </p:spTree>
    <p:extLst>
      <p:ext uri="{BB962C8B-B14F-4D97-AF65-F5344CB8AC3E}">
        <p14:creationId xmlns:p14="http://schemas.microsoft.com/office/powerpoint/2010/main" val="34517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A1F2E5-E8F9-4736-9565-D432AE2497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95402" y="982132"/>
                <a:ext cx="9840684" cy="1574800"/>
              </a:xfrm>
            </p:spPr>
            <p:txBody>
              <a:bodyPr>
                <a:normAutofit fontScale="90000"/>
              </a:bodyPr>
              <a:lstStyle/>
              <a:p>
                <a:pPr marL="514350" indent="-514350" algn="just">
                  <a:buFont typeface="+mj-lt"/>
                  <a:buAutoNum type="arabicPeriod"/>
                </a:pPr>
                <a:r>
                  <a:rPr lang="id-ID" sz="2700" dirty="0">
                    <a:solidFill>
                      <a:schemeClr val="tx1"/>
                    </a:solidFill>
                  </a:rPr>
                  <a:t>Sebuah daerah yang dibatasi oleh kurva</a:t>
                </a:r>
                <a14:m>
                  <m:oMath xmlns:m="http://schemas.openxmlformats.org/officeDocument/2006/math">
                    <m:r>
                      <a:rPr lang="en-US" sz="27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7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id-ID" sz="27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7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, dan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d-ID" sz="2700" dirty="0">
                    <a:solidFill>
                      <a:schemeClr val="tx1"/>
                    </a:solidFill>
                  </a:rPr>
                  <a:t>,</a:t>
                </a:r>
                <a:r>
                  <a:rPr lang="en-US" sz="2700" dirty="0">
                    <a:solidFill>
                      <a:schemeClr val="tx1"/>
                    </a:solidFill>
                  </a:rPr>
                  <a:t> garis x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dan garis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id-ID" sz="2700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</a:rPr>
                  <a:t>diputar</a:t>
                </a:r>
                <a:r>
                  <a:rPr lang="en-US" sz="2700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</a:rPr>
                  <a:t>mengelilingi</a:t>
                </a:r>
                <a:r>
                  <a:rPr lang="id-ID" sz="2700" dirty="0">
                    <a:solidFill>
                      <a:schemeClr val="tx1"/>
                    </a:solidFill>
                  </a:rPr>
                  <a:t> </a:t>
                </a:r>
                <a:r>
                  <a:rPr lang="en-US" sz="2700" dirty="0" err="1">
                    <a:solidFill>
                      <a:schemeClr val="tx1"/>
                    </a:solidFill>
                  </a:rPr>
                  <a:t>sumbu</a:t>
                </a:r>
                <a:r>
                  <a:rPr lang="en-US" sz="27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d-ID" sz="2700" dirty="0">
                    <a:solidFill>
                      <a:schemeClr val="tx1"/>
                    </a:solidFill>
                  </a:rPr>
                  <a:t>.</a:t>
                </a:r>
                <a:r>
                  <a:rPr lang="en-US" sz="2700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dirty="0" err="1">
                    <a:solidFill>
                      <a:schemeClr val="tx1"/>
                    </a:solidFill>
                  </a:rPr>
                  <a:t>Tentukan</a:t>
                </a:r>
                <a:r>
                  <a:rPr lang="en-US" sz="2700" dirty="0">
                    <a:solidFill>
                      <a:schemeClr val="tx1"/>
                    </a:solidFill>
                  </a:rPr>
                  <a:t> Volume </a:t>
                </a:r>
                <a:r>
                  <a:rPr lang="en-US" sz="2700" dirty="0" err="1">
                    <a:solidFill>
                      <a:schemeClr val="tx1"/>
                    </a:solidFill>
                  </a:rPr>
                  <a:t>benda</a:t>
                </a:r>
                <a:r>
                  <a:rPr lang="en-US" sz="2700" dirty="0">
                    <a:solidFill>
                      <a:schemeClr val="tx1"/>
                    </a:solidFill>
                  </a:rPr>
                  <a:t> yang </a:t>
                </a:r>
                <a:r>
                  <a:rPr lang="en-US" sz="2700" dirty="0" err="1">
                    <a:solidFill>
                      <a:schemeClr val="tx1"/>
                    </a:solidFill>
                  </a:rPr>
                  <a:t>terbentuk</a:t>
                </a:r>
                <a:r>
                  <a:rPr lang="en-US" sz="2700" dirty="0">
                    <a:solidFill>
                      <a:schemeClr val="tx1"/>
                    </a:solidFill>
                  </a:rPr>
                  <a:t>!</a:t>
                </a:r>
                <a:r>
                  <a:rPr lang="en-US" sz="2700" dirty="0"/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A1F2E5-E8F9-4736-9565-D432AE249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402" y="982132"/>
                <a:ext cx="9840684" cy="1574800"/>
              </a:xfrm>
              <a:blipFill>
                <a:blip r:embed="rId2"/>
                <a:stretch>
                  <a:fillRect l="-867" t="-10853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2E5B0-1978-466E-BC67-6341C96FEE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Jawab: </a:t>
                </a:r>
                <a:r>
                  <a:rPr lang="en-US" dirty="0" err="1"/>
                  <a:t>Ingat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Berdasarkan</a:t>
                </a:r>
                <a:r>
                  <a:rPr lang="en-US" dirty="0"/>
                  <a:t> </a:t>
                </a:r>
                <a:r>
                  <a:rPr lang="en-US" dirty="0" err="1"/>
                  <a:t>gambar</a:t>
                </a:r>
                <a:r>
                  <a:rPr lang="en-US" dirty="0"/>
                  <a:t> </a:t>
                </a:r>
                <a:r>
                  <a:rPr lang="en-US" dirty="0" err="1"/>
                  <a:t>ilustrasi</a:t>
                </a:r>
                <a:r>
                  <a:rPr lang="en-US" dirty="0"/>
                  <a:t>,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ditentukan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id-ID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Jadi volume </a:t>
                </a:r>
                <a:r>
                  <a:rPr lang="en-US" dirty="0" err="1"/>
                  <a:t>benda</a:t>
                </a:r>
                <a:r>
                  <a:rPr lang="en-US" dirty="0"/>
                  <a:t> </a:t>
                </a:r>
                <a:r>
                  <a:rPr lang="en-US" dirty="0" err="1"/>
                  <a:t>putar</a:t>
                </a:r>
                <a:r>
                  <a:rPr lang="en-US" dirty="0"/>
                  <a:t> yang </a:t>
                </a:r>
                <a:r>
                  <a:rPr lang="en-US" dirty="0" err="1"/>
                  <a:t>terbentuk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satuan</a:t>
                </a:r>
                <a:r>
                  <a:rPr lang="en-US" dirty="0"/>
                  <a:t> </a:t>
                </a:r>
                <a:r>
                  <a:rPr lang="en-US" dirty="0" err="1"/>
                  <a:t>volum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2E5B0-1978-466E-BC67-6341C96FEE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4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</TotalTime>
  <Words>888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Corbel</vt:lpstr>
      <vt:lpstr>Garamond</vt:lpstr>
      <vt:lpstr>Lora</vt:lpstr>
      <vt:lpstr>Organic</vt:lpstr>
      <vt:lpstr>Volume Benda Putar Metode Kulit Tabung</vt:lpstr>
      <vt:lpstr>Mau Apa kita?</vt:lpstr>
      <vt:lpstr>Mengingat kembali cara menentukan luas kulit tabung</vt:lpstr>
      <vt:lpstr>Prinsip Metode Kulit tabung</vt:lpstr>
      <vt:lpstr>Menghitung Volume Benda Putar dengan Metode Kulit Tabung</vt:lpstr>
      <vt:lpstr>PowerPoint Presentation</vt:lpstr>
      <vt:lpstr>PowerPoint Presentation</vt:lpstr>
      <vt:lpstr>Contoh Soal</vt:lpstr>
      <vt:lpstr>Sebuah daerah yang dibatasi oleh kurva y=1/√x, dan x, garis x=1 dan garis x=4 diputar mengelilingi sumbu Y. Tentukan Volume benda yang terbentuk!  </vt:lpstr>
      <vt:lpstr>PowerPoint Presentation</vt:lpstr>
      <vt:lpstr>Metode Kulit Tabung: Ikutilah langkah-langkah pada gambar 7</vt:lpstr>
      <vt:lpstr> 3. Tentukan volume benda yang terbentuk apabila daerah di kuadaran pertama yang terletak di atas parabola y=x^2, dan di bawah parabola y=2-x^2, diputar mengelilingi sumbu Y </vt:lpstr>
      <vt:lpstr>Exercise</vt:lpstr>
      <vt:lpstr>PowerPoint Presentation</vt:lpstr>
      <vt:lpstr>PowerPoint Presentation</vt:lpstr>
      <vt:lpstr>PowerPoint Presentation</vt:lpstr>
      <vt:lpstr>Burung Irian Burung Cendrawasih Cukup Sekian dan 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Benda Putar Metode Kulit Tabung</dc:title>
  <dc:creator>USER</dc:creator>
  <cp:lastModifiedBy>USER</cp:lastModifiedBy>
  <cp:revision>4</cp:revision>
  <dcterms:created xsi:type="dcterms:W3CDTF">2024-08-18T12:39:46Z</dcterms:created>
  <dcterms:modified xsi:type="dcterms:W3CDTF">2024-08-19T14:41:55Z</dcterms:modified>
</cp:coreProperties>
</file>