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75" r:id="rId4"/>
    <p:sldId id="276" r:id="rId5"/>
    <p:sldId id="278" r:id="rId6"/>
    <p:sldId id="279" r:id="rId7"/>
    <p:sldId id="307" r:id="rId8"/>
    <p:sldId id="280" r:id="rId9"/>
    <p:sldId id="281" r:id="rId10"/>
    <p:sldId id="283" r:id="rId11"/>
    <p:sldId id="284" r:id="rId12"/>
    <p:sldId id="285" r:id="rId13"/>
    <p:sldId id="286" r:id="rId14"/>
    <p:sldId id="29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99"/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-1488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1B73-1D6C-4FD8-A21A-D3DE62B7D9E8}" type="datetimeFigureOut">
              <a:rPr lang="id-ID" smtClean="0"/>
              <a:t>06/10/2023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4044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3459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1248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1714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0746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3032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8951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3945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104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1175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9634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753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D01730E-0A9A-4A95-AF87-EEED8648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E65E-6BC1-40B4-A8DD-6EAB26347509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6FCD881-1209-4405-BE88-6F207D19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8CA2A3-12A2-4FFA-9875-86B2750A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87FC-1FC2-4F8C-A3B8-E7E6AA653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8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10" Type="http://schemas.openxmlformats.org/officeDocument/2006/relationships/image" Target="../media/image4.jp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id-ID" sz="3600" dirty="0" smtClean="0">
                <a:latin typeface="Bodoni MT" panose="02070603080606020203" pitchFamily="18" charset="0"/>
              </a:rPr>
              <a:t>Pertemuan </a:t>
            </a:r>
            <a:r>
              <a:rPr lang="en-US" sz="3600" dirty="0">
                <a:latin typeface="Bodoni MT" panose="02070603080606020203" pitchFamily="18" charset="0"/>
              </a:rPr>
              <a:t>3</a:t>
            </a:r>
            <a:r>
              <a:rPr lang="id-ID" sz="3600" dirty="0" smtClean="0">
                <a:latin typeface="Bodoni MT" panose="02070603080606020203" pitchFamily="18" charset="0"/>
              </a:rPr>
              <a:t> </a:t>
            </a:r>
            <a:r>
              <a:rPr lang="id-ID" sz="3600" dirty="0" smtClean="0">
                <a:latin typeface="Bodoni MT" panose="02070603080606020203" pitchFamily="18" charset="0"/>
              </a:rPr>
              <a:t/>
            </a:r>
            <a:br>
              <a:rPr lang="id-ID" sz="3600" dirty="0" smtClean="0">
                <a:latin typeface="Bodoni MT" panose="02070603080606020203" pitchFamily="18" charset="0"/>
              </a:rPr>
            </a:br>
            <a:r>
              <a:rPr lang="id-ID" sz="3600" dirty="0">
                <a:latin typeface="Bodoni MT" panose="02070603080606020203" pitchFamily="18" charset="0"/>
              </a:rPr>
              <a:t>Pengantar Sistem dan Teknologi Informasi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Khusnul Khotimah, S.Kom., M.T.I.</a:t>
            </a:r>
            <a:endParaRPr lang="id-ID" dirty="0"/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0321" y="2336872"/>
            <a:ext cx="9613861" cy="4391473"/>
          </a:xfrm>
        </p:spPr>
        <p:txBody>
          <a:bodyPr>
            <a:normAutofit/>
          </a:bodyPr>
          <a:lstStyle/>
          <a:p>
            <a:r>
              <a:rPr lang="en-US" altLang="id-ID" i="1" dirty="0" smtClean="0"/>
              <a:t>Optical Reading Device (scanner)</a:t>
            </a:r>
            <a:endParaRPr lang="id-ID" altLang="id-ID" i="1" dirty="0" smtClean="0"/>
          </a:p>
          <a:p>
            <a:endParaRPr lang="en-US" altLang="id-ID" i="1" dirty="0" smtClean="0"/>
          </a:p>
          <a:p>
            <a:pPr lvl="1"/>
            <a:r>
              <a:rPr lang="en-US" altLang="zh-CN" i="1" dirty="0" smtClean="0"/>
              <a:t>Barcode Reader</a:t>
            </a:r>
            <a:r>
              <a:rPr lang="id-ID" altLang="zh-CN" i="1" dirty="0" smtClean="0"/>
              <a:t>                                       </a:t>
            </a:r>
            <a:r>
              <a:rPr lang="en-US" altLang="zh-CN" i="1" dirty="0"/>
              <a:t>Image Scanner</a:t>
            </a:r>
          </a:p>
          <a:p>
            <a:pPr lvl="1"/>
            <a:endParaRPr lang="en-US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zh-CN" i="1" dirty="0" smtClean="0"/>
          </a:p>
          <a:p>
            <a:pPr lvl="1"/>
            <a:endParaRPr lang="id-ID" altLang="zh-CN" i="1" dirty="0" smtClean="0"/>
          </a:p>
          <a:p>
            <a:pPr lvl="1"/>
            <a:endParaRPr lang="id-ID" altLang="zh-CN" i="1" dirty="0"/>
          </a:p>
          <a:p>
            <a:pPr lvl="1"/>
            <a:endParaRPr lang="id-ID" altLang="zh-CN" i="1" dirty="0" smtClean="0"/>
          </a:p>
          <a:p>
            <a:pPr lvl="1"/>
            <a:endParaRPr lang="en-US" altLang="zh-CN" i="1" dirty="0" smtClean="0"/>
          </a:p>
          <a:p>
            <a:pPr lvl="1"/>
            <a:r>
              <a:rPr lang="en-US" altLang="zh-CN" i="1" dirty="0" smtClean="0"/>
              <a:t>Handprint Reader</a:t>
            </a:r>
          </a:p>
          <a:p>
            <a:pPr lvl="1">
              <a:buFont typeface="Wingdings" panose="05000000000000000000" pitchFamily="2" charset="2"/>
              <a:buNone/>
            </a:pPr>
            <a:endParaRPr lang="id-ID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id-ID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id-ID" altLang="zh-CN" i="1" dirty="0"/>
          </a:p>
          <a:p>
            <a:pPr lvl="1">
              <a:buFont typeface="Wingdings" panose="05000000000000000000" pitchFamily="2" charset="2"/>
              <a:buNone/>
            </a:pPr>
            <a:endParaRPr lang="id-ID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id-ID" altLang="zh-CN" i="1" dirty="0"/>
          </a:p>
          <a:p>
            <a:pPr lvl="1">
              <a:buFont typeface="Wingdings" panose="05000000000000000000" pitchFamily="2" charset="2"/>
              <a:buNone/>
            </a:pPr>
            <a:endParaRPr lang="en-US" altLang="zh-CN" i="1" dirty="0" smtClean="0"/>
          </a:p>
          <a:p>
            <a:pPr lvl="1"/>
            <a:endParaRPr lang="en-US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zh-CN" i="1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id-ID" i="1" dirty="0" smtClean="0"/>
          </a:p>
        </p:txBody>
      </p:sp>
      <p:pic>
        <p:nvPicPr>
          <p:cNvPr id="29700" name="Picture 4" descr="barcodeSc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851" y="3159445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 descr="handPrintRead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302" y="4331375"/>
            <a:ext cx="10731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 descr="sc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08" y="2859145"/>
            <a:ext cx="1432719" cy="11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120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id-ID" sz="2500" b="1"/>
              <a:t>Peralatan </a:t>
            </a:r>
            <a:r>
              <a:rPr lang="en-US" altLang="id-ID" sz="2500" b="1" i="1"/>
              <a:t>Output (Output Device)</a:t>
            </a:r>
          </a:p>
          <a:p>
            <a:pPr lvl="1">
              <a:lnSpc>
                <a:spcPct val="90000"/>
              </a:lnSpc>
            </a:pPr>
            <a:r>
              <a:rPr lang="en-US" altLang="id-ID" i="1" smtClean="0"/>
              <a:t>Visual Display (Monitor)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smtClean="0"/>
          </a:p>
          <a:p>
            <a:pPr lvl="1">
              <a:lnSpc>
                <a:spcPct val="90000"/>
              </a:lnSpc>
            </a:pPr>
            <a:r>
              <a:rPr lang="en-US" altLang="id-ID" i="1" smtClean="0"/>
              <a:t>Printer</a:t>
            </a:r>
          </a:p>
          <a:p>
            <a:pPr lvl="2">
              <a:lnSpc>
                <a:spcPct val="90000"/>
              </a:lnSpc>
            </a:pPr>
            <a:r>
              <a:rPr lang="en-US" altLang="id-ID" i="1" smtClean="0"/>
              <a:t>Impact Printer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smtClean="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smtClean="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id-ID" i="1" smtClean="0"/>
              <a:t>                         </a:t>
            </a:r>
            <a:r>
              <a:rPr lang="en-US" altLang="id-ID" sz="1600" i="1"/>
              <a:t>: dot matrix printer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sz="1600" i="1"/>
          </a:p>
          <a:p>
            <a:pPr lvl="2">
              <a:lnSpc>
                <a:spcPct val="90000"/>
              </a:lnSpc>
            </a:pPr>
            <a:r>
              <a:rPr lang="en-US" altLang="id-ID" i="1" smtClean="0"/>
              <a:t>Non Impact Printer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smtClean="0"/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id-ID" i="1" smtClean="0"/>
              <a:t>                                                  </a:t>
            </a:r>
            <a:r>
              <a:rPr lang="en-US" altLang="id-ID" sz="1600" i="1"/>
              <a:t>: inkjet printer</a:t>
            </a:r>
            <a:r>
              <a:rPr lang="en-US" altLang="id-ID" i="1" smtClean="0"/>
              <a:t>                                                                                                   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smtClean="0"/>
          </a:p>
        </p:txBody>
      </p:sp>
      <p:pic>
        <p:nvPicPr>
          <p:cNvPr id="30724" name="Picture 5" descr="180px-Moni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809" y="2818906"/>
            <a:ext cx="1604963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 descr="dotMatrixPrin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569" y="4136531"/>
            <a:ext cx="1147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7" descr="inkjetPrin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115" y="5404376"/>
            <a:ext cx="1147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471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8918" y="2266666"/>
            <a:ext cx="8001000" cy="4495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id-ID" i="1" dirty="0" smtClean="0"/>
              <a:t>Plotters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dirty="0" smtClean="0"/>
          </a:p>
          <a:p>
            <a:pPr lvl="1">
              <a:lnSpc>
                <a:spcPct val="90000"/>
              </a:lnSpc>
            </a:pPr>
            <a:endParaRPr lang="en-US" altLang="id-ID" i="1" dirty="0" smtClean="0"/>
          </a:p>
          <a:p>
            <a:pPr lvl="1">
              <a:lnSpc>
                <a:spcPct val="90000"/>
              </a:lnSpc>
            </a:pPr>
            <a:endParaRPr lang="en-US" altLang="id-ID" i="1" dirty="0" smtClean="0"/>
          </a:p>
          <a:p>
            <a:pPr lvl="1">
              <a:lnSpc>
                <a:spcPct val="90000"/>
              </a:lnSpc>
            </a:pPr>
            <a:r>
              <a:rPr lang="en-US" altLang="id-ID" i="1" dirty="0" smtClean="0"/>
              <a:t>Computer Output Microfilm</a:t>
            </a:r>
            <a:r>
              <a:rPr lang="en-US" altLang="id-ID" dirty="0" smtClean="0"/>
              <a:t> (COM)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1">
              <a:lnSpc>
                <a:spcPct val="90000"/>
              </a:lnSpc>
            </a:pPr>
            <a:r>
              <a:rPr lang="en-US" altLang="zh-CN" i="1" dirty="0" smtClean="0"/>
              <a:t>Audio Response Unit (ARU)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i="1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id-ID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1400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1400" i="1" dirty="0"/>
              <a:t>                  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1400" i="1" dirty="0"/>
              <a:t>		         </a:t>
            </a:r>
            <a:r>
              <a:rPr lang="en-US" altLang="zh-CN" sz="1600" i="1" dirty="0"/>
              <a:t>Voice Output Device </a:t>
            </a:r>
            <a:r>
              <a:rPr lang="en-US" altLang="zh-CN" sz="1600" dirty="0" err="1"/>
              <a:t>dalam</a:t>
            </a:r>
            <a:r>
              <a:rPr lang="en-US" altLang="zh-CN" sz="1600" dirty="0"/>
              <a:t> </a:t>
            </a:r>
            <a:r>
              <a:rPr lang="en-US" altLang="zh-CN" sz="1600" dirty="0" err="1"/>
              <a:t>bentuk</a:t>
            </a:r>
            <a:r>
              <a:rPr lang="en-US" altLang="zh-CN" sz="1600" dirty="0"/>
              <a:t> </a:t>
            </a:r>
            <a:r>
              <a:rPr lang="en-US" altLang="zh-CN" sz="1600" i="1" dirty="0"/>
              <a:t>Flash Memory</a:t>
            </a:r>
            <a:r>
              <a:rPr lang="en-US" altLang="zh-CN" sz="1600" dirty="0"/>
              <a:t> </a:t>
            </a:r>
            <a:endParaRPr lang="en-US" altLang="id-ID" sz="1600" dirty="0"/>
          </a:p>
        </p:txBody>
      </p:sp>
      <p:pic>
        <p:nvPicPr>
          <p:cNvPr id="31748" name="Picture 4" descr="plo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573" y="2105026"/>
            <a:ext cx="14224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computerOutputMicrofil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595" y="2743201"/>
            <a:ext cx="163512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voiceOutputDev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264" y="4827896"/>
            <a:ext cx="14478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146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id-ID" sz="2500" b="1"/>
              <a:t>Peralatan Komunikasi </a:t>
            </a:r>
            <a:r>
              <a:rPr lang="en-US" altLang="id-ID" sz="2500" b="1" i="1"/>
              <a:t>(Communication Device)</a:t>
            </a:r>
          </a:p>
          <a:p>
            <a:pPr lvl="1"/>
            <a:r>
              <a:rPr lang="en-US" altLang="id-ID" i="1" smtClean="0"/>
              <a:t>Modem (Modulation Demodulation)</a:t>
            </a:r>
          </a:p>
          <a:p>
            <a:pPr lvl="2"/>
            <a:r>
              <a:rPr lang="en-US" altLang="id-ID" i="1" smtClean="0"/>
              <a:t>External vs Internal Modem</a:t>
            </a:r>
          </a:p>
          <a:p>
            <a:pPr lvl="2"/>
            <a:r>
              <a:rPr lang="en-US" altLang="id-ID" i="1" smtClean="0"/>
              <a:t>Smart Modem</a:t>
            </a:r>
          </a:p>
          <a:p>
            <a:pPr lvl="2"/>
            <a:r>
              <a:rPr lang="en-US" altLang="id-ID" i="1" smtClean="0"/>
              <a:t>Fax modem</a:t>
            </a:r>
          </a:p>
          <a:p>
            <a:pPr>
              <a:buFont typeface="Wingdings" panose="05000000000000000000" pitchFamily="2" charset="2"/>
              <a:buNone/>
            </a:pPr>
            <a:endParaRPr lang="en-US" altLang="id-ID" smtClean="0"/>
          </a:p>
        </p:txBody>
      </p:sp>
      <p:pic>
        <p:nvPicPr>
          <p:cNvPr id="32772" name="Picture 4" descr="mod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733801"/>
            <a:ext cx="16589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321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205" y="2967335"/>
            <a:ext cx="1319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794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id-ID" sz="3400"/>
              <a:t>Perangkat Keras Komputer </a:t>
            </a:r>
            <a:r>
              <a:rPr lang="en-US" altLang="id-ID" sz="3400" i="1"/>
              <a:t>(Hardware)</a:t>
            </a:r>
            <a:r>
              <a:rPr lang="en-US" altLang="id-ID" sz="340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7755" y="2552131"/>
            <a:ext cx="8001000" cy="2729553"/>
          </a:xfrm>
        </p:spPr>
        <p:txBody>
          <a:bodyPr/>
          <a:lstStyle/>
          <a:p>
            <a:r>
              <a:rPr lang="en-US" altLang="id-ID" b="1" dirty="0" err="1"/>
              <a:t>Komponen</a:t>
            </a:r>
            <a:r>
              <a:rPr lang="en-US" altLang="id-ID" b="1" dirty="0"/>
              <a:t> </a:t>
            </a:r>
            <a:r>
              <a:rPr lang="en-US" altLang="id-ID" b="1" i="1" dirty="0"/>
              <a:t>Hardware</a:t>
            </a:r>
            <a:endParaRPr lang="en-US" altLang="id-ID" b="1" dirty="0"/>
          </a:p>
          <a:p>
            <a:pPr lvl="1"/>
            <a:r>
              <a:rPr lang="en-US" altLang="id-ID" sz="2200" i="1" dirty="0"/>
              <a:t>Central Processing Unit</a:t>
            </a:r>
            <a:r>
              <a:rPr lang="en-US" altLang="id-ID" sz="2200" dirty="0"/>
              <a:t>(CPU)</a:t>
            </a:r>
          </a:p>
          <a:p>
            <a:pPr lvl="1"/>
            <a:r>
              <a:rPr lang="en-US" altLang="id-ID" sz="2200" dirty="0"/>
              <a:t>Media </a:t>
            </a:r>
            <a:r>
              <a:rPr lang="en-US" altLang="id-ID" sz="2200" dirty="0" err="1"/>
              <a:t>Penyimpanan</a:t>
            </a:r>
            <a:r>
              <a:rPr lang="en-US" altLang="id-ID" sz="2200" dirty="0"/>
              <a:t> </a:t>
            </a:r>
            <a:r>
              <a:rPr lang="en-US" altLang="id-ID" sz="2200" dirty="0" err="1"/>
              <a:t>atau</a:t>
            </a:r>
            <a:r>
              <a:rPr lang="en-US" altLang="id-ID" sz="2200" dirty="0"/>
              <a:t> </a:t>
            </a:r>
            <a:r>
              <a:rPr lang="en-US" altLang="id-ID" sz="2200" i="1" dirty="0"/>
              <a:t>Memory</a:t>
            </a:r>
          </a:p>
          <a:p>
            <a:pPr lvl="1"/>
            <a:r>
              <a:rPr lang="en-US" altLang="id-ID" sz="2200" i="1" dirty="0"/>
              <a:t>Input Device </a:t>
            </a:r>
            <a:r>
              <a:rPr lang="en-US" altLang="id-ID" sz="2200" dirty="0"/>
              <a:t>(</a:t>
            </a:r>
            <a:r>
              <a:rPr lang="en-US" altLang="id-ID" sz="2200" dirty="0" err="1"/>
              <a:t>Peralatan</a:t>
            </a:r>
            <a:r>
              <a:rPr lang="en-US" altLang="id-ID" sz="2200" dirty="0"/>
              <a:t> Input)</a:t>
            </a:r>
          </a:p>
          <a:p>
            <a:pPr lvl="1"/>
            <a:r>
              <a:rPr lang="en-US" altLang="id-ID" sz="2200" i="1" dirty="0"/>
              <a:t>Output Device </a:t>
            </a:r>
            <a:r>
              <a:rPr lang="en-US" altLang="id-ID" sz="2200" dirty="0"/>
              <a:t>(</a:t>
            </a:r>
            <a:r>
              <a:rPr lang="en-US" altLang="id-ID" sz="2200" dirty="0" err="1"/>
              <a:t>Peralatan</a:t>
            </a:r>
            <a:r>
              <a:rPr lang="en-US" altLang="id-ID" sz="2200" dirty="0"/>
              <a:t> Output)</a:t>
            </a:r>
          </a:p>
          <a:p>
            <a:pPr lvl="1"/>
            <a:r>
              <a:rPr lang="en-US" altLang="id-ID" sz="2200" i="1" dirty="0"/>
              <a:t>Communication Device </a:t>
            </a:r>
            <a:r>
              <a:rPr lang="en-US" altLang="id-ID" sz="2200" dirty="0"/>
              <a:t>(</a:t>
            </a:r>
            <a:r>
              <a:rPr lang="en-US" altLang="id-ID" sz="2200" dirty="0" err="1"/>
              <a:t>Peralatan</a:t>
            </a:r>
            <a:r>
              <a:rPr lang="en-US" altLang="id-ID" sz="2200" dirty="0"/>
              <a:t> </a:t>
            </a:r>
            <a:r>
              <a:rPr lang="en-US" altLang="id-ID" sz="2200" dirty="0" err="1"/>
              <a:t>Komunikasi</a:t>
            </a:r>
            <a:r>
              <a:rPr lang="en-US" altLang="id-ID" sz="2200" dirty="0"/>
              <a:t>)</a:t>
            </a:r>
            <a:endParaRPr lang="en-US" altLang="id-ID" sz="2200" i="1" dirty="0"/>
          </a:p>
          <a:p>
            <a:pPr lvl="1">
              <a:buFont typeface="Wingdings" panose="05000000000000000000" pitchFamily="2" charset="2"/>
              <a:buNone/>
            </a:pPr>
            <a:endParaRPr lang="en-US" altLang="id-ID" sz="2200" dirty="0"/>
          </a:p>
          <a:p>
            <a:pPr lvl="1">
              <a:buFont typeface="Wingdings" panose="05000000000000000000" pitchFamily="2" charset="2"/>
              <a:buNone/>
            </a:pPr>
            <a:endParaRPr lang="en-US" altLang="id-ID" sz="2200" dirty="0"/>
          </a:p>
          <a:p>
            <a:pPr lvl="2">
              <a:buFont typeface="Wingdings" panose="05000000000000000000" pitchFamily="2" charset="2"/>
              <a:buNone/>
            </a:pPr>
            <a:endParaRPr lang="en-US" altLang="id-ID" sz="2200" dirty="0"/>
          </a:p>
          <a:p>
            <a:pPr lvl="1">
              <a:buFont typeface="Wingdings" panose="05000000000000000000" pitchFamily="2" charset="2"/>
              <a:buNone/>
            </a:pPr>
            <a:endParaRPr lang="en-US" altLang="id-ID" dirty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1"/>
            <a:ext cx="498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en-US" altLang="zh-CN" sz="1000">
                <a:latin typeface="Arial" panose="020B0604020202020204" pitchFamily="34" charset="0"/>
                <a:cs typeface="Times New Roman" panose="02020603050405020304" pitchFamily="18" charset="0"/>
              </a:rPr>
              <a:t>         </a:t>
            </a:r>
            <a:endParaRPr lang="en-US" altLang="zh-CN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0206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id-ID" sz="2800" b="1" i="1" dirty="0"/>
              <a:t>Central Processing Unit </a:t>
            </a:r>
            <a:r>
              <a:rPr lang="en-US" altLang="id-ID" sz="2800" b="1" dirty="0"/>
              <a:t>(CPU)</a:t>
            </a:r>
            <a:endParaRPr lang="en-US" altLang="id-ID" sz="2800" b="1" i="1" dirty="0"/>
          </a:p>
          <a:p>
            <a:pPr lvl="1"/>
            <a:r>
              <a:rPr lang="en-US" altLang="id-ID" dirty="0" err="1" smtClean="0"/>
              <a:t>Komponen</a:t>
            </a:r>
            <a:r>
              <a:rPr lang="en-US" altLang="id-ID" dirty="0" smtClean="0"/>
              <a:t> CPU : </a:t>
            </a:r>
          </a:p>
          <a:p>
            <a:pPr lvl="2"/>
            <a:r>
              <a:rPr lang="en-US" altLang="id-ID" sz="2500" i="1" dirty="0"/>
              <a:t>Control Unit</a:t>
            </a:r>
          </a:p>
          <a:p>
            <a:pPr lvl="2"/>
            <a:r>
              <a:rPr lang="en-US" altLang="id-ID" sz="2500" i="1" dirty="0" err="1"/>
              <a:t>Arithmatic</a:t>
            </a:r>
            <a:r>
              <a:rPr lang="en-US" altLang="id-ID" sz="2500" i="1" dirty="0"/>
              <a:t> Logic Unit  </a:t>
            </a:r>
            <a:r>
              <a:rPr lang="en-US" altLang="id-ID" sz="2500" dirty="0"/>
              <a:t>(ALU)</a:t>
            </a:r>
          </a:p>
          <a:p>
            <a:endParaRPr lang="en-US" altLang="id-ID" dirty="0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161" y="4136531"/>
            <a:ext cx="2133600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251" y="4136531"/>
            <a:ext cx="838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051" y="5334997"/>
            <a:ext cx="9144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912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5429" y="2191657"/>
            <a:ext cx="9656309" cy="4360635"/>
          </a:xfrm>
        </p:spPr>
        <p:txBody>
          <a:bodyPr/>
          <a:lstStyle/>
          <a:p>
            <a:r>
              <a:rPr lang="en-US" altLang="id-ID" b="1" dirty="0" smtClean="0"/>
              <a:t>Media </a:t>
            </a:r>
            <a:r>
              <a:rPr lang="en-US" altLang="id-ID" b="1" dirty="0" err="1" smtClean="0"/>
              <a:t>Penyimpanan</a:t>
            </a:r>
            <a:r>
              <a:rPr lang="en-US" altLang="id-ID" b="1" dirty="0" smtClean="0"/>
              <a:t> (</a:t>
            </a:r>
            <a:r>
              <a:rPr lang="en-US" altLang="id-ID" b="1" i="1" dirty="0" smtClean="0"/>
              <a:t>Storage</a:t>
            </a:r>
            <a:r>
              <a:rPr lang="en-US" altLang="id-ID" b="1" dirty="0" smtClean="0"/>
              <a:t>)</a:t>
            </a:r>
          </a:p>
          <a:p>
            <a:pPr lvl="1"/>
            <a:r>
              <a:rPr lang="en-US" altLang="id-ID" i="1" dirty="0" smtClean="0"/>
              <a:t>Primary Storage</a:t>
            </a:r>
          </a:p>
          <a:p>
            <a:pPr lvl="2"/>
            <a:r>
              <a:rPr lang="en-US" altLang="id-ID" sz="2200" b="1" dirty="0"/>
              <a:t>RAM </a:t>
            </a:r>
            <a:r>
              <a:rPr lang="en-US" altLang="id-ID" sz="2200" b="1" i="1" dirty="0"/>
              <a:t>(Random Access Memory)</a:t>
            </a:r>
          </a:p>
          <a:p>
            <a:pPr lvl="3"/>
            <a:r>
              <a:rPr lang="en-US" altLang="id-ID" dirty="0" smtClean="0"/>
              <a:t>DRAM </a:t>
            </a:r>
            <a:r>
              <a:rPr lang="en-US" altLang="id-ID" i="1" dirty="0" smtClean="0"/>
              <a:t>(Dynamic </a:t>
            </a:r>
            <a:r>
              <a:rPr lang="en-US" altLang="id-ID" dirty="0" smtClean="0"/>
              <a:t>RAM</a:t>
            </a:r>
            <a:r>
              <a:rPr lang="en-US" altLang="id-ID" i="1" dirty="0" smtClean="0"/>
              <a:t>)</a:t>
            </a:r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/>
            <a:r>
              <a:rPr lang="en-US" altLang="id-ID" dirty="0" smtClean="0"/>
              <a:t>SRAM </a:t>
            </a:r>
            <a:r>
              <a:rPr lang="en-US" altLang="id-ID" i="1" dirty="0" smtClean="0"/>
              <a:t>(Static </a:t>
            </a:r>
            <a:r>
              <a:rPr lang="en-US" altLang="id-ID" dirty="0" smtClean="0"/>
              <a:t>RAM</a:t>
            </a:r>
            <a:r>
              <a:rPr lang="en-US" altLang="id-ID" i="1" dirty="0" smtClean="0"/>
              <a:t>)</a:t>
            </a:r>
          </a:p>
          <a:p>
            <a:pPr lvl="3">
              <a:buFont typeface="Wingdings" panose="05000000000000000000" pitchFamily="2" charset="2"/>
              <a:buNone/>
            </a:pPr>
            <a:endParaRPr lang="en-US" altLang="id-ID" sz="1700" b="1" dirty="0"/>
          </a:p>
          <a:p>
            <a:pPr lvl="3">
              <a:buFont typeface="Wingdings" panose="05000000000000000000" pitchFamily="2" charset="2"/>
              <a:buNone/>
            </a:pPr>
            <a:endParaRPr lang="en-US" altLang="id-ID" sz="1700" b="1" dirty="0"/>
          </a:p>
          <a:p>
            <a:pPr lvl="3">
              <a:buFont typeface="Wingdings" panose="05000000000000000000" pitchFamily="2" charset="2"/>
              <a:buNone/>
            </a:pPr>
            <a:endParaRPr lang="en-US" altLang="id-ID" sz="1700" b="1" dirty="0"/>
          </a:p>
        </p:txBody>
      </p:sp>
      <p:pic>
        <p:nvPicPr>
          <p:cNvPr id="17412" name="Picture 6" descr="D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97" y="3417660"/>
            <a:ext cx="1604963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sra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97" y="5218338"/>
            <a:ext cx="1116013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28860" y="3258684"/>
            <a:ext cx="5558972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r>
              <a:rPr lang="en-US" altLang="id-ID" dirty="0" smtClean="0"/>
              <a:t>EDORAM (</a:t>
            </a:r>
            <a:r>
              <a:rPr lang="en-US" altLang="zh-CN" i="1" dirty="0" smtClean="0"/>
              <a:t>Extended Data Out</a:t>
            </a:r>
            <a:r>
              <a:rPr lang="en-US" altLang="zh-CN" dirty="0" smtClean="0"/>
              <a:t> RAM </a:t>
            </a:r>
            <a:r>
              <a:rPr lang="en-US" altLang="id-ID" dirty="0" smtClean="0"/>
              <a:t>)</a:t>
            </a:r>
          </a:p>
          <a:p>
            <a:pPr lvl="4">
              <a:buFont typeface="Wingdings" panose="05000000000000000000" pitchFamily="2" charset="2"/>
              <a:buNone/>
            </a:pPr>
            <a:r>
              <a:rPr lang="en-US" altLang="id-ID" dirty="0" smtClean="0"/>
              <a:t>72 pin</a:t>
            </a:r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r>
              <a:rPr lang="en-US" altLang="id-ID" dirty="0" smtClean="0"/>
              <a:t>SDRAM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en-US" altLang="id-ID" dirty="0" smtClean="0"/>
              <a:t>	168 pin</a:t>
            </a:r>
          </a:p>
        </p:txBody>
      </p:sp>
      <p:pic>
        <p:nvPicPr>
          <p:cNvPr id="7" name="Picture 5" descr="edora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453" y="3663909"/>
            <a:ext cx="1158875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sdr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453" y="5295819"/>
            <a:ext cx="18288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0" name="Group 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8750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en-US" altLang="id-ID" sz="2200" b="1" dirty="0"/>
              <a:t>ROM (</a:t>
            </a:r>
            <a:r>
              <a:rPr lang="en-US" altLang="id-ID" sz="2200" b="1" i="1" dirty="0"/>
              <a:t>Read Only Memory</a:t>
            </a:r>
            <a:r>
              <a:rPr lang="en-US" altLang="id-ID" sz="2200" b="1" dirty="0"/>
              <a:t>)</a:t>
            </a:r>
          </a:p>
          <a:p>
            <a:pPr lvl="3"/>
            <a:r>
              <a:rPr lang="en-US" altLang="id-ID" dirty="0" smtClean="0"/>
              <a:t>PROM</a:t>
            </a:r>
            <a:r>
              <a:rPr lang="id-ID" altLang="id-ID" dirty="0" smtClean="0"/>
              <a:t>					</a:t>
            </a:r>
            <a:r>
              <a:rPr lang="en-US" altLang="id-ID" dirty="0"/>
              <a:t>EEPROM</a:t>
            </a:r>
          </a:p>
          <a:p>
            <a:pPr lvl="3"/>
            <a:endParaRPr lang="en-US" altLang="id-ID" dirty="0" smtClean="0"/>
          </a:p>
          <a:p>
            <a:pPr lvl="3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r>
              <a:rPr lang="en-US" altLang="id-ID" dirty="0" smtClean="0"/>
              <a:t>EPROM</a:t>
            </a:r>
          </a:p>
          <a:p>
            <a:pPr lvl="3"/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endParaRPr lang="en-US" altLang="id-ID" dirty="0" smtClean="0"/>
          </a:p>
          <a:p>
            <a:pPr lvl="3"/>
            <a:endParaRPr lang="en-US" altLang="id-ID" dirty="0" smtClean="0"/>
          </a:p>
          <a:p>
            <a:endParaRPr lang="en-US" altLang="id-ID" dirty="0" smtClean="0"/>
          </a:p>
          <a:p>
            <a:endParaRPr lang="en-US" altLang="id-ID" dirty="0" smtClean="0"/>
          </a:p>
        </p:txBody>
      </p:sp>
      <p:pic>
        <p:nvPicPr>
          <p:cNvPr id="19460" name="Picture 5" descr="PROM@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814" y="2826502"/>
            <a:ext cx="16764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EPR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680" y="4238091"/>
            <a:ext cx="1477963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 descr="EEPROM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58" y="3314659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1831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/>
          <p:nvPr/>
        </p:nvSpPr>
        <p:spPr>
          <a:xfrm>
            <a:off x="-1" y="-1"/>
            <a:ext cx="12192000" cy="6858000"/>
          </a:xfrm>
          <a:custGeom>
            <a:avLst/>
            <a:gdLst>
              <a:gd name="connsiteX0" fmla="*/ 3106881 w 12192000"/>
              <a:gd name="connsiteY0" fmla="*/ 4937251 h 6858000"/>
              <a:gd name="connsiteX1" fmla="*/ 2068358 w 12192000"/>
              <a:gd name="connsiteY1" fmla="*/ 5801171 h 6858000"/>
              <a:gd name="connsiteX2" fmla="*/ 2068357 w 12192000"/>
              <a:gd name="connsiteY2" fmla="*/ 5801171 h 6858000"/>
              <a:gd name="connsiteX3" fmla="*/ 3106880 w 12192000"/>
              <a:gd name="connsiteY3" fmla="*/ 6665091 h 6858000"/>
              <a:gd name="connsiteX4" fmla="*/ 4145403 w 12192000"/>
              <a:gd name="connsiteY4" fmla="*/ 5801171 h 6858000"/>
              <a:gd name="connsiteX5" fmla="*/ 4145403 w 12192000"/>
              <a:gd name="connsiteY5" fmla="*/ 4937251 h 6858000"/>
              <a:gd name="connsiteX6" fmla="*/ 6503940 w 12192000"/>
              <a:gd name="connsiteY6" fmla="*/ 4904242 h 6858000"/>
              <a:gd name="connsiteX7" fmla="*/ 5465417 w 12192000"/>
              <a:gd name="connsiteY7" fmla="*/ 5768162 h 6858000"/>
              <a:gd name="connsiteX8" fmla="*/ 5465416 w 12192000"/>
              <a:gd name="connsiteY8" fmla="*/ 5768162 h 6858000"/>
              <a:gd name="connsiteX9" fmla="*/ 6503939 w 12192000"/>
              <a:gd name="connsiteY9" fmla="*/ 6632082 h 6858000"/>
              <a:gd name="connsiteX10" fmla="*/ 7542462 w 12192000"/>
              <a:gd name="connsiteY10" fmla="*/ 5768162 h 6858000"/>
              <a:gd name="connsiteX11" fmla="*/ 7542462 w 12192000"/>
              <a:gd name="connsiteY11" fmla="*/ 4904242 h 6858000"/>
              <a:gd name="connsiteX12" fmla="*/ 10443930 w 12192000"/>
              <a:gd name="connsiteY12" fmla="*/ 4767942 h 6858000"/>
              <a:gd name="connsiteX13" fmla="*/ 9405407 w 12192000"/>
              <a:gd name="connsiteY13" fmla="*/ 5631862 h 6858000"/>
              <a:gd name="connsiteX14" fmla="*/ 9405406 w 12192000"/>
              <a:gd name="connsiteY14" fmla="*/ 5631862 h 6858000"/>
              <a:gd name="connsiteX15" fmla="*/ 10443929 w 12192000"/>
              <a:gd name="connsiteY15" fmla="*/ 6495782 h 6858000"/>
              <a:gd name="connsiteX16" fmla="*/ 11482452 w 12192000"/>
              <a:gd name="connsiteY16" fmla="*/ 5631862 h 6858000"/>
              <a:gd name="connsiteX17" fmla="*/ 11482452 w 12192000"/>
              <a:gd name="connsiteY17" fmla="*/ 4767942 h 6858000"/>
              <a:gd name="connsiteX18" fmla="*/ 6620163 w 12192000"/>
              <a:gd name="connsiteY18" fmla="*/ 2705728 h 6858000"/>
              <a:gd name="connsiteX19" fmla="*/ 5581640 w 12192000"/>
              <a:gd name="connsiteY19" fmla="*/ 3569648 h 6858000"/>
              <a:gd name="connsiteX20" fmla="*/ 5581639 w 12192000"/>
              <a:gd name="connsiteY20" fmla="*/ 3569648 h 6858000"/>
              <a:gd name="connsiteX21" fmla="*/ 6620162 w 12192000"/>
              <a:gd name="connsiteY21" fmla="*/ 4433568 h 6858000"/>
              <a:gd name="connsiteX22" fmla="*/ 7658685 w 12192000"/>
              <a:gd name="connsiteY22" fmla="*/ 3569648 h 6858000"/>
              <a:gd name="connsiteX23" fmla="*/ 7658685 w 12192000"/>
              <a:gd name="connsiteY23" fmla="*/ 2705728 h 6858000"/>
              <a:gd name="connsiteX24" fmla="*/ 3130633 w 12192000"/>
              <a:gd name="connsiteY24" fmla="*/ 2677886 h 6858000"/>
              <a:gd name="connsiteX25" fmla="*/ 2092110 w 12192000"/>
              <a:gd name="connsiteY25" fmla="*/ 3541806 h 6858000"/>
              <a:gd name="connsiteX26" fmla="*/ 2092109 w 12192000"/>
              <a:gd name="connsiteY26" fmla="*/ 3541806 h 6858000"/>
              <a:gd name="connsiteX27" fmla="*/ 3130632 w 12192000"/>
              <a:gd name="connsiteY27" fmla="*/ 4405726 h 6858000"/>
              <a:gd name="connsiteX28" fmla="*/ 4169155 w 12192000"/>
              <a:gd name="connsiteY28" fmla="*/ 3541806 h 6858000"/>
              <a:gd name="connsiteX29" fmla="*/ 4169155 w 12192000"/>
              <a:gd name="connsiteY29" fmla="*/ 2677886 h 6858000"/>
              <a:gd name="connsiteX30" fmla="*/ 10377459 w 12192000"/>
              <a:gd name="connsiteY30" fmla="*/ 2677885 h 6858000"/>
              <a:gd name="connsiteX31" fmla="*/ 9338936 w 12192000"/>
              <a:gd name="connsiteY31" fmla="*/ 3541805 h 6858000"/>
              <a:gd name="connsiteX32" fmla="*/ 9338935 w 12192000"/>
              <a:gd name="connsiteY32" fmla="*/ 3541805 h 6858000"/>
              <a:gd name="connsiteX33" fmla="*/ 10377458 w 12192000"/>
              <a:gd name="connsiteY33" fmla="*/ 4405725 h 6858000"/>
              <a:gd name="connsiteX34" fmla="*/ 11415981 w 12192000"/>
              <a:gd name="connsiteY34" fmla="*/ 3541805 h 6858000"/>
              <a:gd name="connsiteX35" fmla="*/ 11415981 w 12192000"/>
              <a:gd name="connsiteY35" fmla="*/ 2677885 h 6858000"/>
              <a:gd name="connsiteX36" fmla="*/ 0 w 12192000"/>
              <a:gd name="connsiteY36" fmla="*/ 0 h 6858000"/>
              <a:gd name="connsiteX37" fmla="*/ 12192000 w 12192000"/>
              <a:gd name="connsiteY37" fmla="*/ 0 h 6858000"/>
              <a:gd name="connsiteX38" fmla="*/ 12192000 w 12192000"/>
              <a:gd name="connsiteY38" fmla="*/ 6858000 h 6858000"/>
              <a:gd name="connsiteX39" fmla="*/ 0 w 12192000"/>
              <a:gd name="connsiteY3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92000" h="6858000">
                <a:moveTo>
                  <a:pt x="3106881" y="4937251"/>
                </a:moveTo>
                <a:cubicBezTo>
                  <a:pt x="2533321" y="4937251"/>
                  <a:pt x="2068358" y="5324041"/>
                  <a:pt x="2068358" y="5801171"/>
                </a:cubicBezTo>
                <a:lnTo>
                  <a:pt x="2068357" y="5801171"/>
                </a:lnTo>
                <a:cubicBezTo>
                  <a:pt x="2068357" y="6278301"/>
                  <a:pt x="2533320" y="6665091"/>
                  <a:pt x="3106880" y="6665091"/>
                </a:cubicBezTo>
                <a:cubicBezTo>
                  <a:pt x="3680440" y="6665091"/>
                  <a:pt x="4145403" y="6278301"/>
                  <a:pt x="4145403" y="5801171"/>
                </a:cubicBezTo>
                <a:lnTo>
                  <a:pt x="4145403" y="4937251"/>
                </a:lnTo>
                <a:close/>
                <a:moveTo>
                  <a:pt x="6503940" y="4904242"/>
                </a:moveTo>
                <a:cubicBezTo>
                  <a:pt x="5930380" y="4904242"/>
                  <a:pt x="5465417" y="5291032"/>
                  <a:pt x="5465417" y="5768162"/>
                </a:cubicBezTo>
                <a:lnTo>
                  <a:pt x="5465416" y="5768162"/>
                </a:lnTo>
                <a:cubicBezTo>
                  <a:pt x="5465416" y="6245292"/>
                  <a:pt x="5930379" y="6632082"/>
                  <a:pt x="6503939" y="6632082"/>
                </a:cubicBezTo>
                <a:cubicBezTo>
                  <a:pt x="7077499" y="6632082"/>
                  <a:pt x="7542462" y="6245292"/>
                  <a:pt x="7542462" y="5768162"/>
                </a:cubicBezTo>
                <a:lnTo>
                  <a:pt x="7542462" y="4904242"/>
                </a:lnTo>
                <a:close/>
                <a:moveTo>
                  <a:pt x="10443930" y="4767942"/>
                </a:moveTo>
                <a:cubicBezTo>
                  <a:pt x="9870370" y="4767942"/>
                  <a:pt x="9405407" y="5154732"/>
                  <a:pt x="9405407" y="5631862"/>
                </a:cubicBezTo>
                <a:lnTo>
                  <a:pt x="9405406" y="5631862"/>
                </a:lnTo>
                <a:cubicBezTo>
                  <a:pt x="9405406" y="6108992"/>
                  <a:pt x="9870369" y="6495782"/>
                  <a:pt x="10443929" y="6495782"/>
                </a:cubicBezTo>
                <a:cubicBezTo>
                  <a:pt x="11017489" y="6495782"/>
                  <a:pt x="11482452" y="6108992"/>
                  <a:pt x="11482452" y="5631862"/>
                </a:cubicBezTo>
                <a:lnTo>
                  <a:pt x="11482452" y="4767942"/>
                </a:lnTo>
                <a:close/>
                <a:moveTo>
                  <a:pt x="6620163" y="2705728"/>
                </a:moveTo>
                <a:cubicBezTo>
                  <a:pt x="6046603" y="2705728"/>
                  <a:pt x="5581640" y="3092518"/>
                  <a:pt x="5581640" y="3569648"/>
                </a:cubicBezTo>
                <a:lnTo>
                  <a:pt x="5581639" y="3569648"/>
                </a:lnTo>
                <a:cubicBezTo>
                  <a:pt x="5581639" y="4046778"/>
                  <a:pt x="6046602" y="4433568"/>
                  <a:pt x="6620162" y="4433568"/>
                </a:cubicBezTo>
                <a:cubicBezTo>
                  <a:pt x="7193722" y="4433568"/>
                  <a:pt x="7658685" y="4046778"/>
                  <a:pt x="7658685" y="3569648"/>
                </a:cubicBezTo>
                <a:lnTo>
                  <a:pt x="7658685" y="2705728"/>
                </a:lnTo>
                <a:close/>
                <a:moveTo>
                  <a:pt x="3130633" y="2677886"/>
                </a:moveTo>
                <a:cubicBezTo>
                  <a:pt x="2557073" y="2677886"/>
                  <a:pt x="2092110" y="3064676"/>
                  <a:pt x="2092110" y="3541806"/>
                </a:cubicBezTo>
                <a:lnTo>
                  <a:pt x="2092109" y="3541806"/>
                </a:lnTo>
                <a:cubicBezTo>
                  <a:pt x="2092109" y="4018936"/>
                  <a:pt x="2557072" y="4405726"/>
                  <a:pt x="3130632" y="4405726"/>
                </a:cubicBezTo>
                <a:cubicBezTo>
                  <a:pt x="3704192" y="4405726"/>
                  <a:pt x="4169155" y="4018936"/>
                  <a:pt x="4169155" y="3541806"/>
                </a:cubicBezTo>
                <a:lnTo>
                  <a:pt x="4169155" y="2677886"/>
                </a:lnTo>
                <a:close/>
                <a:moveTo>
                  <a:pt x="10377459" y="2677885"/>
                </a:moveTo>
                <a:cubicBezTo>
                  <a:pt x="9803899" y="2677885"/>
                  <a:pt x="9338936" y="3064675"/>
                  <a:pt x="9338936" y="3541805"/>
                </a:cubicBezTo>
                <a:lnTo>
                  <a:pt x="9338935" y="3541805"/>
                </a:lnTo>
                <a:cubicBezTo>
                  <a:pt x="9338935" y="4018935"/>
                  <a:pt x="9803898" y="4405725"/>
                  <a:pt x="10377458" y="4405725"/>
                </a:cubicBezTo>
                <a:cubicBezTo>
                  <a:pt x="10951018" y="4405725"/>
                  <a:pt x="11415981" y="4018935"/>
                  <a:pt x="11415981" y="3541805"/>
                </a:cubicBezTo>
                <a:lnTo>
                  <a:pt x="11415981" y="267788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8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71488" lvl="1" indent="0" algn="ctr">
              <a:buNone/>
            </a:pPr>
            <a:r>
              <a:rPr lang="en-US" altLang="zh-CN" sz="3200" i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Secondary Storage</a:t>
            </a:r>
            <a:r>
              <a:rPr lang="id-ID" altLang="zh-CN" sz="3200" i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(Cont..)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" y="1944914"/>
            <a:ext cx="10294181" cy="3991275"/>
          </a:xfrm>
        </p:spPr>
        <p:txBody>
          <a:bodyPr/>
          <a:lstStyle/>
          <a:p>
            <a:pPr marL="471488" lvl="1" indent="0">
              <a:buNone/>
            </a:pPr>
            <a:r>
              <a:rPr lang="en-US" altLang="zh-CN" i="1" dirty="0" smtClean="0"/>
              <a:t>Magnetic </a:t>
            </a:r>
            <a:r>
              <a:rPr lang="en-US" altLang="zh-CN" i="1" dirty="0"/>
              <a:t>Storage</a:t>
            </a:r>
            <a:r>
              <a:rPr lang="en-US" altLang="zh-CN" dirty="0"/>
              <a:t> </a:t>
            </a:r>
            <a:endParaRPr lang="id-ID" altLang="zh-CN" dirty="0" smtClean="0"/>
          </a:p>
          <a:p>
            <a:pPr marL="909638" lvl="2" indent="0">
              <a:buNone/>
            </a:pPr>
            <a:r>
              <a:rPr lang="en-US" altLang="zh-CN" sz="1800" i="1" dirty="0" smtClean="0"/>
              <a:t>Magnetic </a:t>
            </a:r>
            <a:r>
              <a:rPr lang="en-US" altLang="zh-CN" sz="1800" i="1" dirty="0"/>
              <a:t>tape</a:t>
            </a:r>
            <a:r>
              <a:rPr lang="en-US" altLang="zh-CN" sz="1800" dirty="0"/>
              <a:t> </a:t>
            </a:r>
            <a:endParaRPr lang="id-ID" altLang="zh-CN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r>
              <a:rPr lang="en-US" altLang="id-ID" i="1" dirty="0" smtClean="0"/>
              <a:t>Magnetic </a:t>
            </a:r>
            <a:r>
              <a:rPr lang="en-US" altLang="id-ID" i="1" dirty="0"/>
              <a:t>Disk</a:t>
            </a:r>
            <a:r>
              <a:rPr lang="id-ID" altLang="id-ID" i="1" dirty="0"/>
              <a:t>   </a:t>
            </a:r>
            <a:endParaRPr lang="id-ID" altLang="id-ID" i="1" dirty="0" smtClean="0"/>
          </a:p>
          <a:p>
            <a:pPr marL="909638" lvl="2" indent="0">
              <a:buNone/>
            </a:pPr>
            <a:r>
              <a:rPr lang="id-ID" altLang="zh-CN" i="1" dirty="0"/>
              <a:t> </a:t>
            </a:r>
            <a:r>
              <a:rPr lang="id-ID" altLang="zh-CN" i="1" dirty="0" smtClean="0"/>
              <a:t>   </a:t>
            </a:r>
            <a:r>
              <a:rPr lang="en-US" altLang="zh-CN" i="1" dirty="0" smtClean="0"/>
              <a:t>Hard </a:t>
            </a:r>
            <a:r>
              <a:rPr lang="en-US" altLang="zh-CN" i="1" dirty="0"/>
              <a:t>Disk</a:t>
            </a:r>
            <a:r>
              <a:rPr lang="id-ID" altLang="zh-CN" i="1" dirty="0"/>
              <a:t>                                 </a:t>
            </a:r>
          </a:p>
          <a:p>
            <a:pPr marL="1347788" lvl="2" indent="-438150"/>
            <a:endParaRPr lang="id-ID" altLang="zh-CN" i="1" dirty="0" smtClean="0"/>
          </a:p>
          <a:p>
            <a:pPr marL="1347788" lvl="2" indent="-438150"/>
            <a:endParaRPr lang="id-ID" altLang="zh-CN" i="1" dirty="0"/>
          </a:p>
          <a:p>
            <a:pPr marL="1347788" lvl="2" indent="-438150"/>
            <a:endParaRPr lang="id-ID" altLang="zh-CN" i="1" dirty="0" smtClean="0"/>
          </a:p>
          <a:p>
            <a:pPr marL="1347788" lvl="2" indent="-438150"/>
            <a:endParaRPr lang="id-ID" altLang="zh-CN" i="1" dirty="0"/>
          </a:p>
          <a:p>
            <a:pPr marL="1347788" lvl="2" indent="-438150"/>
            <a:endParaRPr lang="id-ID" altLang="zh-CN" i="1" dirty="0" smtClean="0"/>
          </a:p>
          <a:p>
            <a:pPr marL="571500" indent="-571500"/>
            <a:endParaRPr lang="en-US" altLang="zh-CN" sz="2200" i="1" dirty="0"/>
          </a:p>
          <a:p>
            <a:pPr marL="571500" indent="-571500">
              <a:buNone/>
            </a:pPr>
            <a:endParaRPr lang="en-US" altLang="zh-CN" i="1" dirty="0" smtClean="0"/>
          </a:p>
          <a:p>
            <a:pPr marL="966788" lvl="1" indent="-495300"/>
            <a:endParaRPr lang="en-US" altLang="zh-CN" sz="2200" i="1" dirty="0"/>
          </a:p>
          <a:p>
            <a:pPr marL="966788" lvl="1" indent="-495300"/>
            <a:endParaRPr lang="en-US" altLang="id-ID" i="1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8263" y="2861109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237014" y="3075803"/>
            <a:ext cx="1932140" cy="906629"/>
            <a:chOff x="1867286" y="3376118"/>
            <a:chExt cx="2952959" cy="1585726"/>
          </a:xfrm>
        </p:grpSpPr>
        <p:pic>
          <p:nvPicPr>
            <p:cNvPr id="22533" name="Picture 5" descr="magnetic tap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7286" y="3793444"/>
              <a:ext cx="1981200" cy="11684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152400" dist="12000" dir="900000" sy="98000" kx="110000" ky="200000" algn="tl" rotWithShape="0">
                <a:srgbClr val="000000">
                  <a:alpha val="30000"/>
                </a:srgbClr>
              </a:outerShdw>
            </a:effectLst>
            <a:scene3d>
              <a:camera prst="perspectiveRelaxed">
                <a:rot lat="19800000" lon="1200000" rev="20820000"/>
              </a:camera>
              <a:lightRig rig="threePt" dir="t"/>
            </a:scene3d>
            <a:sp3d contourW="6350" prstMaterial="matte">
              <a:bevelT w="101600" h="101600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57933" y="3376118"/>
              <a:ext cx="1662312" cy="1284514"/>
            </a:xfrm>
            <a:prstGeom prst="rect">
              <a:avLst/>
            </a:prstGeom>
          </p:spPr>
        </p:pic>
      </p:grpSp>
      <p:pic>
        <p:nvPicPr>
          <p:cNvPr id="7" name="Picture 8" descr="harddriv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646" y="4904242"/>
            <a:ext cx="1181100" cy="13455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floppyDis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079" y="5201992"/>
            <a:ext cx="1147763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52623" y="2243460"/>
            <a:ext cx="774155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/>
            <a:r>
              <a:rPr lang="id-ID" altLang="zh-CN" i="1" dirty="0"/>
              <a:t> </a:t>
            </a:r>
            <a:r>
              <a:rPr lang="en-US" altLang="zh-CN" i="1" dirty="0"/>
              <a:t>Floppy Disk (Diskette) </a:t>
            </a:r>
            <a:r>
              <a:rPr lang="id-ID" altLang="zh-CN" i="1" dirty="0" smtClean="0"/>
              <a:t>                                 MMC</a:t>
            </a:r>
            <a:endParaRPr lang="en-US" altLang="id-ID" i="1" dirty="0"/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 Memory</a:t>
            </a:r>
            <a:r>
              <a:rPr lang="id-ID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Zip Drive    </a:t>
            </a:r>
            <a:endParaRPr lang="en-US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/>
          </a:p>
          <a:p>
            <a:pPr lvl="4"/>
            <a:endParaRPr lang="id-ID" altLang="zh-CN" i="1" dirty="0" smtClean="0"/>
          </a:p>
          <a:p>
            <a:pPr lvl="4"/>
            <a:endParaRPr lang="id-ID" altLang="zh-CN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9345" y="2762845"/>
            <a:ext cx="1648584" cy="16485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8508" y="4829251"/>
            <a:ext cx="2006340" cy="1610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4" name="Group 13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5" name="Group 1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234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1" y="0"/>
            <a:ext cx="12191999" cy="6585466"/>
          </a:xfrm>
          <a:custGeom>
            <a:avLst/>
            <a:gdLst>
              <a:gd name="connsiteX0" fmla="*/ 8455759 w 12191999"/>
              <a:gd name="connsiteY0" fmla="*/ 5118005 h 6858000"/>
              <a:gd name="connsiteX1" fmla="*/ 7200274 w 12191999"/>
              <a:gd name="connsiteY1" fmla="*/ 5955052 h 6858000"/>
              <a:gd name="connsiteX2" fmla="*/ 8455759 w 12191999"/>
              <a:gd name="connsiteY2" fmla="*/ 6792099 h 6858000"/>
              <a:gd name="connsiteX3" fmla="*/ 9711244 w 12191999"/>
              <a:gd name="connsiteY3" fmla="*/ 5955052 h 6858000"/>
              <a:gd name="connsiteX4" fmla="*/ 9711244 w 12191999"/>
              <a:gd name="connsiteY4" fmla="*/ 5118005 h 6858000"/>
              <a:gd name="connsiteX5" fmla="*/ 3185885 w 12191999"/>
              <a:gd name="connsiteY5" fmla="*/ 5118005 h 6858000"/>
              <a:gd name="connsiteX6" fmla="*/ 1930400 w 12191999"/>
              <a:gd name="connsiteY6" fmla="*/ 5955052 h 6858000"/>
              <a:gd name="connsiteX7" fmla="*/ 3185885 w 12191999"/>
              <a:gd name="connsiteY7" fmla="*/ 6792099 h 6858000"/>
              <a:gd name="connsiteX8" fmla="*/ 4441370 w 12191999"/>
              <a:gd name="connsiteY8" fmla="*/ 5955052 h 6858000"/>
              <a:gd name="connsiteX9" fmla="*/ 4441370 w 12191999"/>
              <a:gd name="connsiteY9" fmla="*/ 5118005 h 6858000"/>
              <a:gd name="connsiteX10" fmla="*/ 3081839 w 12191999"/>
              <a:gd name="connsiteY10" fmla="*/ 3141664 h 6858000"/>
              <a:gd name="connsiteX11" fmla="*/ 1826354 w 12191999"/>
              <a:gd name="connsiteY11" fmla="*/ 3978711 h 6858000"/>
              <a:gd name="connsiteX12" fmla="*/ 3081839 w 12191999"/>
              <a:gd name="connsiteY12" fmla="*/ 4815758 h 6858000"/>
              <a:gd name="connsiteX13" fmla="*/ 4337324 w 12191999"/>
              <a:gd name="connsiteY13" fmla="*/ 3978711 h 6858000"/>
              <a:gd name="connsiteX14" fmla="*/ 4337324 w 12191999"/>
              <a:gd name="connsiteY14" fmla="*/ 3141664 h 6858000"/>
              <a:gd name="connsiteX15" fmla="*/ 8427379 w 12191999"/>
              <a:gd name="connsiteY15" fmla="*/ 3141664 h 6858000"/>
              <a:gd name="connsiteX16" fmla="*/ 7171894 w 12191999"/>
              <a:gd name="connsiteY16" fmla="*/ 3978710 h 6858000"/>
              <a:gd name="connsiteX17" fmla="*/ 8427379 w 12191999"/>
              <a:gd name="connsiteY17" fmla="*/ 4815757 h 6858000"/>
              <a:gd name="connsiteX18" fmla="*/ 9682864 w 12191999"/>
              <a:gd name="connsiteY18" fmla="*/ 3978710 h 6858000"/>
              <a:gd name="connsiteX19" fmla="*/ 9682864 w 12191999"/>
              <a:gd name="connsiteY19" fmla="*/ 3141664 h 6858000"/>
              <a:gd name="connsiteX20" fmla="*/ 0 w 12191999"/>
              <a:gd name="connsiteY20" fmla="*/ 0 h 6858000"/>
              <a:gd name="connsiteX21" fmla="*/ 12191999 w 12191999"/>
              <a:gd name="connsiteY21" fmla="*/ 0 h 6858000"/>
              <a:gd name="connsiteX22" fmla="*/ 12191999 w 12191999"/>
              <a:gd name="connsiteY22" fmla="*/ 6858000 h 6858000"/>
              <a:gd name="connsiteX23" fmla="*/ 0 w 12191999"/>
              <a:gd name="connsiteY2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91999" h="6858000">
                <a:moveTo>
                  <a:pt x="8455759" y="5118005"/>
                </a:moveTo>
                <a:cubicBezTo>
                  <a:pt x="7762374" y="5118005"/>
                  <a:pt x="7200274" y="5492764"/>
                  <a:pt x="7200274" y="5955052"/>
                </a:cubicBezTo>
                <a:cubicBezTo>
                  <a:pt x="7200274" y="6417340"/>
                  <a:pt x="7762374" y="6792099"/>
                  <a:pt x="8455759" y="6792099"/>
                </a:cubicBezTo>
                <a:cubicBezTo>
                  <a:pt x="9149144" y="6792099"/>
                  <a:pt x="9711244" y="6417340"/>
                  <a:pt x="9711244" y="5955052"/>
                </a:cubicBezTo>
                <a:lnTo>
                  <a:pt x="9711244" y="5118005"/>
                </a:lnTo>
                <a:close/>
                <a:moveTo>
                  <a:pt x="3185885" y="5118005"/>
                </a:moveTo>
                <a:cubicBezTo>
                  <a:pt x="2492500" y="5118005"/>
                  <a:pt x="1930400" y="5492764"/>
                  <a:pt x="1930400" y="5955052"/>
                </a:cubicBezTo>
                <a:cubicBezTo>
                  <a:pt x="1930400" y="6417340"/>
                  <a:pt x="2492500" y="6792099"/>
                  <a:pt x="3185885" y="6792099"/>
                </a:cubicBezTo>
                <a:cubicBezTo>
                  <a:pt x="3879270" y="6792099"/>
                  <a:pt x="4441370" y="6417340"/>
                  <a:pt x="4441370" y="5955052"/>
                </a:cubicBezTo>
                <a:lnTo>
                  <a:pt x="4441370" y="5118005"/>
                </a:lnTo>
                <a:close/>
                <a:moveTo>
                  <a:pt x="3081839" y="3141664"/>
                </a:moveTo>
                <a:cubicBezTo>
                  <a:pt x="2388454" y="3141664"/>
                  <a:pt x="1826354" y="3516423"/>
                  <a:pt x="1826354" y="3978711"/>
                </a:cubicBezTo>
                <a:cubicBezTo>
                  <a:pt x="1826354" y="4440999"/>
                  <a:pt x="2388454" y="4815758"/>
                  <a:pt x="3081839" y="4815758"/>
                </a:cubicBezTo>
                <a:cubicBezTo>
                  <a:pt x="3775224" y="4815758"/>
                  <a:pt x="4337324" y="4440999"/>
                  <a:pt x="4337324" y="3978711"/>
                </a:cubicBezTo>
                <a:lnTo>
                  <a:pt x="4337324" y="3141664"/>
                </a:lnTo>
                <a:close/>
                <a:moveTo>
                  <a:pt x="8427379" y="3141664"/>
                </a:moveTo>
                <a:cubicBezTo>
                  <a:pt x="7733994" y="3141664"/>
                  <a:pt x="7171894" y="3516422"/>
                  <a:pt x="7171894" y="3978710"/>
                </a:cubicBezTo>
                <a:cubicBezTo>
                  <a:pt x="7171894" y="4440998"/>
                  <a:pt x="7733994" y="4815757"/>
                  <a:pt x="8427379" y="4815757"/>
                </a:cubicBezTo>
                <a:cubicBezTo>
                  <a:pt x="9120764" y="4815757"/>
                  <a:pt x="9682864" y="4440998"/>
                  <a:pt x="9682864" y="3978710"/>
                </a:cubicBezTo>
                <a:lnTo>
                  <a:pt x="9682864" y="3141664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6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71488" lvl="1" indent="0" algn="ctr">
              <a:buNone/>
            </a:pPr>
            <a:r>
              <a:rPr lang="en-US" altLang="zh-CN" sz="3200" i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Secondary Storage</a:t>
            </a:r>
            <a:r>
              <a:rPr lang="id-ID" altLang="zh-CN" sz="3200" i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(Cont..)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" y="1944914"/>
            <a:ext cx="10294181" cy="3991275"/>
          </a:xfrm>
        </p:spPr>
        <p:txBody>
          <a:bodyPr/>
          <a:lstStyle/>
          <a:p>
            <a:pPr marL="471488" lvl="1" indent="0">
              <a:buNone/>
            </a:pPr>
            <a:r>
              <a:rPr lang="id-ID" altLang="zh-CN" i="1" dirty="0" smtClean="0"/>
              <a:t>Optical</a:t>
            </a:r>
            <a:r>
              <a:rPr lang="en-US" altLang="zh-CN" i="1" dirty="0" smtClean="0"/>
              <a:t> </a:t>
            </a:r>
            <a:r>
              <a:rPr lang="en-US" altLang="zh-CN" i="1" dirty="0"/>
              <a:t>Storage</a:t>
            </a:r>
            <a:r>
              <a:rPr lang="en-US" altLang="zh-CN" dirty="0"/>
              <a:t> </a:t>
            </a:r>
            <a:endParaRPr lang="id-ID" altLang="zh-CN" dirty="0" smtClean="0"/>
          </a:p>
          <a:p>
            <a:pPr marL="909638" lvl="2" indent="0">
              <a:buNone/>
            </a:pPr>
            <a:r>
              <a:rPr lang="en-US" altLang="zh-CN" sz="1800" i="1" dirty="0" smtClean="0"/>
              <a:t>C</a:t>
            </a:r>
            <a:r>
              <a:rPr lang="id-ID" altLang="zh-CN" sz="1800" i="1" dirty="0" smtClean="0"/>
              <a:t>D</a:t>
            </a:r>
            <a:endParaRPr lang="id-ID" altLang="zh-CN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endParaRPr lang="id-ID" altLang="id-ID" i="1" dirty="0"/>
          </a:p>
          <a:p>
            <a:pPr marL="909638" lvl="2" indent="0">
              <a:buNone/>
            </a:pPr>
            <a:endParaRPr lang="id-ID" altLang="id-ID" i="1" dirty="0" smtClean="0"/>
          </a:p>
          <a:p>
            <a:pPr marL="909638" lvl="2" indent="0">
              <a:buNone/>
            </a:pPr>
            <a:r>
              <a:rPr lang="en-US" altLang="id-ID" i="1" dirty="0" smtClean="0"/>
              <a:t>C</a:t>
            </a:r>
            <a:r>
              <a:rPr lang="id-ID" altLang="id-ID" i="1" dirty="0" smtClean="0"/>
              <a:t>D-R</a:t>
            </a:r>
            <a:endParaRPr lang="id-ID" altLang="zh-CN" i="1" dirty="0"/>
          </a:p>
          <a:p>
            <a:pPr marL="1347788" lvl="2" indent="-438150"/>
            <a:endParaRPr lang="id-ID" altLang="zh-CN" i="1" dirty="0" smtClean="0"/>
          </a:p>
          <a:p>
            <a:pPr marL="1347788" lvl="2" indent="-438150"/>
            <a:endParaRPr lang="id-ID" altLang="zh-CN" i="1" dirty="0"/>
          </a:p>
          <a:p>
            <a:pPr marL="1347788" lvl="2" indent="-438150"/>
            <a:endParaRPr lang="id-ID" altLang="zh-CN" i="1" dirty="0" smtClean="0"/>
          </a:p>
          <a:p>
            <a:pPr marL="1347788" lvl="2" indent="-438150"/>
            <a:endParaRPr lang="id-ID" altLang="zh-CN" i="1" dirty="0"/>
          </a:p>
          <a:p>
            <a:pPr marL="1347788" lvl="2" indent="-438150"/>
            <a:endParaRPr lang="id-ID" altLang="zh-CN" i="1" dirty="0" smtClean="0"/>
          </a:p>
          <a:p>
            <a:pPr marL="571500" indent="-571500"/>
            <a:endParaRPr lang="en-US" altLang="zh-CN" sz="2200" i="1" dirty="0"/>
          </a:p>
          <a:p>
            <a:pPr marL="571500" indent="-571500">
              <a:buNone/>
            </a:pPr>
            <a:endParaRPr lang="en-US" altLang="zh-CN" i="1" dirty="0" smtClean="0"/>
          </a:p>
          <a:p>
            <a:pPr marL="966788" lvl="1" indent="-495300"/>
            <a:endParaRPr lang="en-US" altLang="zh-CN" sz="2200" i="1" dirty="0"/>
          </a:p>
          <a:p>
            <a:pPr marL="966788" lvl="1" indent="-495300"/>
            <a:endParaRPr lang="en-US" altLang="id-ID" i="1" dirty="0"/>
          </a:p>
        </p:txBody>
      </p:sp>
      <p:sp>
        <p:nvSpPr>
          <p:cNvPr id="3" name="Rectangle 2"/>
          <p:cNvSpPr/>
          <p:nvPr/>
        </p:nvSpPr>
        <p:spPr>
          <a:xfrm>
            <a:off x="4393453" y="2353618"/>
            <a:ext cx="62465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/>
            <a:r>
              <a:rPr lang="id-ID" altLang="zh-CN" i="1" dirty="0"/>
              <a:t> </a:t>
            </a:r>
            <a:r>
              <a:rPr lang="id-ID" altLang="zh-CN" i="1" dirty="0" smtClean="0"/>
              <a:t>CD-RW</a:t>
            </a:r>
            <a:r>
              <a:rPr lang="en-US" altLang="zh-CN" i="1" dirty="0" smtClean="0"/>
              <a:t> </a:t>
            </a:r>
            <a:endParaRPr lang="en-US" altLang="id-ID" i="1" dirty="0"/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r>
              <a:rPr lang="id-ID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DVD</a:t>
            </a:r>
            <a:endParaRPr lang="en-US" altLang="zh-CN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/>
            <a:endParaRPr lang="id-ID" altLang="zh-CN" i="1" dirty="0"/>
          </a:p>
          <a:p>
            <a:pPr lvl="4"/>
            <a:endParaRPr lang="id-ID" altLang="zh-CN" i="1" dirty="0" smtClean="0"/>
          </a:p>
          <a:p>
            <a:pPr lvl="4"/>
            <a:endParaRPr lang="id-ID" altLang="zh-CN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15" y="5199212"/>
            <a:ext cx="1047524" cy="10616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885" y="3170727"/>
            <a:ext cx="1216705" cy="12167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885" y="5074921"/>
            <a:ext cx="1159786" cy="11859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3" r="7333"/>
          <a:stretch/>
        </p:blipFill>
        <p:spPr>
          <a:xfrm>
            <a:off x="2495635" y="3170727"/>
            <a:ext cx="1367408" cy="115645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2" name="Group 11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827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0321" y="2169994"/>
            <a:ext cx="10715560" cy="4067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id-ID" b="1" dirty="0" err="1" smtClean="0"/>
              <a:t>Perbandingan</a:t>
            </a:r>
            <a:r>
              <a:rPr lang="en-US" altLang="id-ID" b="1" dirty="0" smtClean="0"/>
              <a:t> </a:t>
            </a:r>
            <a:r>
              <a:rPr lang="en-US" altLang="id-ID" b="1" i="1" dirty="0"/>
              <a:t>Primary Storage </a:t>
            </a:r>
            <a:r>
              <a:rPr lang="en-US" altLang="id-ID" b="1" dirty="0" err="1"/>
              <a:t>dan</a:t>
            </a:r>
            <a:r>
              <a:rPr lang="en-US" altLang="id-ID" b="1" i="1" dirty="0"/>
              <a:t> Secondary Storage</a:t>
            </a:r>
            <a:r>
              <a:rPr lang="en-US" altLang="id-ID" i="1" dirty="0"/>
              <a:t> </a:t>
            </a:r>
            <a:r>
              <a:rPr lang="en-US" altLang="id-ID" dirty="0" smtClean="0"/>
              <a:t>:</a:t>
            </a:r>
            <a:endParaRPr lang="id-ID" altLang="id-ID" dirty="0" smtClean="0"/>
          </a:p>
          <a:p>
            <a:pPr marL="0" indent="0">
              <a:buNone/>
            </a:pPr>
            <a:endParaRPr lang="en-US" altLang="id-ID" dirty="0"/>
          </a:p>
          <a:p>
            <a:pPr lvl="1"/>
            <a:r>
              <a:rPr lang="en-US" altLang="id-ID" sz="2400" i="1" dirty="0"/>
              <a:t>Temporary vs Permanent</a:t>
            </a:r>
          </a:p>
          <a:p>
            <a:pPr lvl="1"/>
            <a:r>
              <a:rPr lang="en-US" altLang="id-ID" sz="2400" dirty="0" err="1"/>
              <a:t>Hanya</a:t>
            </a:r>
            <a:r>
              <a:rPr lang="en-US" altLang="id-ID" sz="2400" dirty="0"/>
              <a:t> </a:t>
            </a:r>
            <a:r>
              <a:rPr lang="en-US" altLang="id-ID" sz="2400" dirty="0" err="1"/>
              <a:t>dapat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menyimpan</a:t>
            </a:r>
            <a:r>
              <a:rPr lang="en-US" altLang="id-ID" sz="2400" dirty="0"/>
              <a:t> data </a:t>
            </a:r>
            <a:r>
              <a:rPr lang="en-US" altLang="id-ID" sz="2400" dirty="0" err="1"/>
              <a:t>jika</a:t>
            </a:r>
            <a:r>
              <a:rPr lang="en-US" altLang="id-ID" sz="2400" dirty="0"/>
              <a:t> </a:t>
            </a:r>
            <a:r>
              <a:rPr lang="en-US" altLang="id-ID" sz="2400" dirty="0" err="1"/>
              <a:t>komputer</a:t>
            </a:r>
            <a:r>
              <a:rPr lang="en-US" altLang="id-ID" sz="2400" dirty="0"/>
              <a:t> </a:t>
            </a:r>
            <a:r>
              <a:rPr lang="en-US" altLang="id-ID" sz="2400" dirty="0" err="1"/>
              <a:t>nyala</a:t>
            </a:r>
            <a:r>
              <a:rPr lang="en-US" altLang="id-ID" sz="2400" dirty="0"/>
              <a:t> vs </a:t>
            </a:r>
            <a:r>
              <a:rPr lang="en-US" altLang="id-ID" sz="2400" dirty="0" err="1"/>
              <a:t>Dapat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menyimpan</a:t>
            </a:r>
            <a:r>
              <a:rPr lang="en-US" altLang="id-ID" sz="2400" dirty="0"/>
              <a:t> data </a:t>
            </a:r>
            <a:r>
              <a:rPr lang="en-US" altLang="id-ID" sz="2400" dirty="0" err="1"/>
              <a:t>jika</a:t>
            </a:r>
            <a:r>
              <a:rPr lang="en-US" altLang="id-ID" sz="2400" dirty="0"/>
              <a:t> </a:t>
            </a:r>
            <a:r>
              <a:rPr lang="en-US" altLang="id-ID" sz="2400" dirty="0" err="1"/>
              <a:t>komputer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mati</a:t>
            </a:r>
            <a:r>
              <a:rPr lang="en-US" altLang="id-ID" sz="2400" dirty="0"/>
              <a:t> </a:t>
            </a:r>
          </a:p>
          <a:p>
            <a:pPr marL="127000" lvl="2" indent="0">
              <a:buNone/>
            </a:pPr>
            <a:endParaRPr lang="en-US" altLang="id-ID" b="1" i="1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id-ID" dirty="0"/>
          </a:p>
        </p:txBody>
      </p:sp>
      <p:grpSp>
        <p:nvGrpSpPr>
          <p:cNvPr id="4" name="Group 3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5" name="Group 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0320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400"/>
              <a:t>Perangkat Keras Komputer </a:t>
            </a:r>
            <a:r>
              <a:rPr lang="en-US" sz="3400" i="1"/>
              <a:t>(Hardware)</a:t>
            </a:r>
            <a:r>
              <a:rPr lang="en-US" sz="3400"/>
              <a:t> (</a:t>
            </a:r>
            <a:r>
              <a:rPr lang="en-US" sz="3400" i="1"/>
              <a:t>cont.</a:t>
            </a:r>
            <a:r>
              <a:rPr lang="en-US" sz="3400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0321" y="2277010"/>
            <a:ext cx="5101632" cy="4074886"/>
          </a:xfrm>
        </p:spPr>
        <p:txBody>
          <a:bodyPr/>
          <a:lstStyle/>
          <a:p>
            <a:r>
              <a:rPr lang="en-US" altLang="id-ID" b="1" dirty="0" err="1" smtClean="0"/>
              <a:t>Peralatan</a:t>
            </a:r>
            <a:r>
              <a:rPr lang="en-US" altLang="id-ID" b="1" dirty="0" smtClean="0"/>
              <a:t> Input </a:t>
            </a:r>
            <a:r>
              <a:rPr lang="en-US" altLang="id-ID" b="1" i="1" dirty="0" smtClean="0"/>
              <a:t>(Input Device)</a:t>
            </a:r>
          </a:p>
          <a:p>
            <a:pPr lvl="1"/>
            <a:r>
              <a:rPr lang="en-US" altLang="id-ID" i="1" dirty="0" smtClean="0"/>
              <a:t>Keyboard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id-ID" i="1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id-ID" i="1" dirty="0" smtClean="0"/>
          </a:p>
          <a:p>
            <a:pPr lvl="1">
              <a:buFont typeface="Wingdings" panose="05000000000000000000" pitchFamily="2" charset="2"/>
              <a:buNone/>
            </a:pPr>
            <a:endParaRPr lang="en-US" altLang="id-ID" i="1" dirty="0" smtClean="0"/>
          </a:p>
          <a:p>
            <a:pPr lvl="1"/>
            <a:endParaRPr lang="en-US" altLang="id-ID" i="1" dirty="0" smtClean="0"/>
          </a:p>
        </p:txBody>
      </p:sp>
      <p:pic>
        <p:nvPicPr>
          <p:cNvPr id="26628" name="Picture 4" descr="keybo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16" y="3552966"/>
            <a:ext cx="3762233" cy="215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663821" y="2814945"/>
            <a:ext cx="5745707" cy="38588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id-ID" i="1" dirty="0" smtClean="0"/>
              <a:t>Pointing Device</a:t>
            </a:r>
          </a:p>
          <a:p>
            <a:pPr lvl="2"/>
            <a:r>
              <a:rPr lang="en-US" altLang="id-ID" sz="2500" i="1" dirty="0" smtClean="0"/>
              <a:t>Mouse</a:t>
            </a:r>
          </a:p>
          <a:p>
            <a:pPr lvl="2">
              <a:buFont typeface="Wingdings" panose="05000000000000000000" pitchFamily="2" charset="2"/>
              <a:buNone/>
            </a:pPr>
            <a:endParaRPr lang="id-ID" altLang="id-ID" sz="2500" i="1" dirty="0" smtClean="0"/>
          </a:p>
          <a:p>
            <a:pPr lvl="2">
              <a:buFont typeface="Wingdings" panose="05000000000000000000" pitchFamily="2" charset="2"/>
              <a:buNone/>
            </a:pPr>
            <a:endParaRPr lang="id-ID" altLang="id-ID" sz="2500" i="1" dirty="0"/>
          </a:p>
          <a:p>
            <a:pPr lvl="2">
              <a:buFont typeface="Wingdings" panose="05000000000000000000" pitchFamily="2" charset="2"/>
              <a:buNone/>
            </a:pPr>
            <a:endParaRPr lang="id-ID" altLang="id-ID" sz="2500" i="1" dirty="0" smtClean="0"/>
          </a:p>
          <a:p>
            <a:pPr lvl="2">
              <a:buFont typeface="Wingdings" panose="05000000000000000000" pitchFamily="2" charset="2"/>
              <a:buNone/>
            </a:pPr>
            <a:endParaRPr lang="en-US" altLang="id-ID" sz="2500" i="1" dirty="0" smtClean="0"/>
          </a:p>
          <a:p>
            <a:pPr lvl="2"/>
            <a:r>
              <a:rPr lang="en-US" altLang="id-ID" sz="2500" i="1" dirty="0" smtClean="0"/>
              <a:t>Trackball</a:t>
            </a:r>
          </a:p>
          <a:p>
            <a:pPr lvl="2">
              <a:buFont typeface="Wingdings" panose="05000000000000000000" pitchFamily="2" charset="2"/>
              <a:buNone/>
            </a:pPr>
            <a:endParaRPr lang="id-ID" altLang="id-ID" sz="2500" i="1" dirty="0" smtClean="0"/>
          </a:p>
          <a:p>
            <a:pPr lvl="2">
              <a:buFont typeface="Wingdings" panose="05000000000000000000" pitchFamily="2" charset="2"/>
              <a:buNone/>
            </a:pPr>
            <a:endParaRPr lang="id-ID" altLang="id-ID" sz="2500" i="1" dirty="0"/>
          </a:p>
          <a:p>
            <a:pPr lvl="2">
              <a:buFont typeface="Wingdings" panose="05000000000000000000" pitchFamily="2" charset="2"/>
              <a:buNone/>
            </a:pPr>
            <a:endParaRPr lang="en-US" altLang="id-ID" sz="2500" i="1" dirty="0" smtClean="0"/>
          </a:p>
          <a:p>
            <a:pPr lvl="2"/>
            <a:endParaRPr lang="en-US" altLang="id-ID" sz="2500" i="1" dirty="0" smtClean="0"/>
          </a:p>
          <a:p>
            <a:pPr lvl="2"/>
            <a:r>
              <a:rPr lang="en-US" altLang="id-ID" sz="2500" i="1" dirty="0" smtClean="0"/>
              <a:t>Joystick</a:t>
            </a:r>
            <a:endParaRPr lang="en-US" altLang="id-ID" sz="25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id-ID" dirty="0" smtClean="0"/>
              <a:t>		</a:t>
            </a:r>
          </a:p>
        </p:txBody>
      </p:sp>
      <p:pic>
        <p:nvPicPr>
          <p:cNvPr id="6" name="Picture 6" descr="mou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049" y="3124658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trackBa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40" y="4390167"/>
            <a:ext cx="1219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joysti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40" y="5538080"/>
            <a:ext cx="914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-159026" y="-116480"/>
            <a:ext cx="12503426" cy="7142922"/>
            <a:chOff x="12032" y="84331"/>
            <a:chExt cx="11937132" cy="6738022"/>
          </a:xfrm>
        </p:grpSpPr>
        <p:grpSp>
          <p:nvGrpSpPr>
            <p:cNvPr id="10" name="Group 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1742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1037</TotalTime>
  <Words>342</Words>
  <Application>Microsoft Office PowerPoint</Application>
  <PresentationFormat>Custom</PresentationFormat>
  <Paragraphs>191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Berlin</vt:lpstr>
      <vt:lpstr>Pertemuan 3  Pengantar Sistem dan Teknologi Informasi</vt:lpstr>
      <vt:lpstr>Perangkat Keras Komputer (Hardware) </vt:lpstr>
      <vt:lpstr>Perangkat Keras Komputer (Hardware) (cont.)</vt:lpstr>
      <vt:lpstr>Perangkat Keras Komputer (Hardware) (cont.)</vt:lpstr>
      <vt:lpstr>Perangkat Keras Komputer (Hardware) (cont.)</vt:lpstr>
      <vt:lpstr>Secondary Storage (Cont..)</vt:lpstr>
      <vt:lpstr>Secondary Storage (Cont..)</vt:lpstr>
      <vt:lpstr>Perangkat Keras Komputer (Hardware) (cont.)</vt:lpstr>
      <vt:lpstr>Perangkat Keras Komputer (Hardware) (cont.)</vt:lpstr>
      <vt:lpstr>Perangkat Keras Komputer (Hardware) (cont.)</vt:lpstr>
      <vt:lpstr>Perangkat Keras Komputer (Hardware) (cont.)</vt:lpstr>
      <vt:lpstr>Perangkat Keras Komputer (Hardware) (cont.)</vt:lpstr>
      <vt:lpstr>Perangkat Keras Komputer (Hardware)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53</cp:revision>
  <dcterms:created xsi:type="dcterms:W3CDTF">2020-10-14T00:48:12Z</dcterms:created>
  <dcterms:modified xsi:type="dcterms:W3CDTF">2023-10-06T03:04:05Z</dcterms:modified>
</cp:coreProperties>
</file>