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1" r:id="rId4"/>
    <p:sldId id="258" r:id="rId5"/>
    <p:sldId id="272" r:id="rId6"/>
    <p:sldId id="259" r:id="rId7"/>
    <p:sldId id="260" r:id="rId8"/>
    <p:sldId id="273" r:id="rId9"/>
    <p:sldId id="274" r:id="rId10"/>
    <p:sldId id="261" r:id="rId11"/>
    <p:sldId id="275" r:id="rId12"/>
    <p:sldId id="263" r:id="rId13"/>
    <p:sldId id="264" r:id="rId14"/>
    <p:sldId id="265" r:id="rId15"/>
    <p:sldId id="276" r:id="rId16"/>
    <p:sldId id="278" r:id="rId17"/>
    <p:sldId id="279" r:id="rId18"/>
    <p:sldId id="280" r:id="rId19"/>
    <p:sldId id="269" r:id="rId20"/>
    <p:sldId id="270" r:id="rId21"/>
  </p:sldIdLst>
  <p:sldSz cx="18288000" cy="10287000"/>
  <p:notesSz cx="6858000" cy="9144000"/>
  <p:embeddedFontLst>
    <p:embeddedFont>
      <p:font typeface="Bebas Neue" panose="020B0000000000000000" pitchFamily="34" charset="0"/>
      <p:regular r:id="rId22"/>
    </p:embeddedFont>
    <p:embeddedFont>
      <p:font typeface="Bebas Neue Bold" panose="020B0604020202020204" charset="0"/>
      <p:regular r:id="rId23"/>
    </p:embeddedFont>
    <p:embeddedFont>
      <p:font typeface="Bodoni MT Poster Compressed" panose="02070706080601050204" pitchFamily="18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bria Math" panose="02040503050406030204" pitchFamily="18" charset="0"/>
      <p:regular r:id="rId29"/>
    </p:embeddedFont>
    <p:embeddedFont>
      <p:font typeface="Century" panose="02040604050505020304" pitchFamily="18" charset="0"/>
      <p:regular r:id="rId30"/>
    </p:embeddedFont>
    <p:embeddedFont>
      <p:font typeface="Crayon" panose="020B0604020202020204" charset="0"/>
      <p:regular r:id="rId31"/>
    </p:embeddedFont>
    <p:embeddedFont>
      <p:font typeface="Poppins" panose="00000500000000000000" pitchFamily="2" charset="0"/>
      <p:regular r:id="rId32"/>
      <p:bold r:id="rId33"/>
      <p: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3E4"/>
    <a:srgbClr val="B91646"/>
    <a:srgbClr val="F9C041"/>
    <a:srgbClr val="1056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15" autoAdjust="0"/>
    <p:restoredTop sz="94622" autoAdjust="0"/>
  </p:normalViewPr>
  <p:slideViewPr>
    <p:cSldViewPr>
      <p:cViewPr varScale="1">
        <p:scale>
          <a:sx n="45" d="100"/>
          <a:sy n="45" d="100"/>
        </p:scale>
        <p:origin x="82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80708" y="3822050"/>
            <a:ext cx="12614441" cy="2628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484"/>
              </a:lnSpc>
            </a:pPr>
            <a:r>
              <a:rPr lang="id-ID" sz="20484" dirty="0">
                <a:solidFill>
                  <a:srgbClr val="000000"/>
                </a:solidFill>
                <a:latin typeface="Bebas Neue Bold"/>
              </a:rPr>
              <a:t>keseimbangan</a:t>
            </a:r>
            <a:endParaRPr lang="en-US" sz="20484" dirty="0">
              <a:solidFill>
                <a:srgbClr val="000000"/>
              </a:solidFill>
              <a:latin typeface="Bebas Neue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106415" y="6538132"/>
            <a:ext cx="6543758" cy="781940"/>
            <a:chOff x="0" y="0"/>
            <a:chExt cx="6609980" cy="1031175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6546479" cy="967675"/>
            </a:xfrm>
            <a:custGeom>
              <a:avLst/>
              <a:gdLst/>
              <a:ahLst/>
              <a:cxnLst/>
              <a:rect l="l" t="t" r="r" b="b"/>
              <a:pathLst>
                <a:path w="6546479" h="967675">
                  <a:moveTo>
                    <a:pt x="6453770" y="967675"/>
                  </a:moveTo>
                  <a:lnTo>
                    <a:pt x="92710" y="967675"/>
                  </a:lnTo>
                  <a:cubicBezTo>
                    <a:pt x="41910" y="967675"/>
                    <a:pt x="0" y="925765"/>
                    <a:pt x="0" y="874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452500" y="0"/>
                  </a:lnTo>
                  <a:cubicBezTo>
                    <a:pt x="6503300" y="0"/>
                    <a:pt x="6545210" y="41910"/>
                    <a:pt x="6545210" y="92710"/>
                  </a:cubicBezTo>
                  <a:lnTo>
                    <a:pt x="6545210" y="873695"/>
                  </a:lnTo>
                  <a:cubicBezTo>
                    <a:pt x="6546479" y="925765"/>
                    <a:pt x="6504570" y="967675"/>
                    <a:pt x="6453770" y="967675"/>
                  </a:cubicBezTo>
                  <a:close/>
                </a:path>
              </a:pathLst>
            </a:custGeom>
            <a:solidFill>
              <a:srgbClr val="DFD8CA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6609979" cy="1031175"/>
            </a:xfrm>
            <a:custGeom>
              <a:avLst/>
              <a:gdLst/>
              <a:ahLst/>
              <a:cxnLst/>
              <a:rect l="l" t="t" r="r" b="b"/>
              <a:pathLst>
                <a:path w="6609979" h="1031175">
                  <a:moveTo>
                    <a:pt x="6485520" y="59690"/>
                  </a:moveTo>
                  <a:cubicBezTo>
                    <a:pt x="6521079" y="59690"/>
                    <a:pt x="6550289" y="88900"/>
                    <a:pt x="6550289" y="124460"/>
                  </a:cubicBezTo>
                  <a:lnTo>
                    <a:pt x="6550289" y="906715"/>
                  </a:lnTo>
                  <a:cubicBezTo>
                    <a:pt x="6550289" y="942275"/>
                    <a:pt x="6521079" y="971485"/>
                    <a:pt x="6485520" y="971485"/>
                  </a:cubicBezTo>
                  <a:lnTo>
                    <a:pt x="124460" y="971485"/>
                  </a:lnTo>
                  <a:cubicBezTo>
                    <a:pt x="88900" y="971485"/>
                    <a:pt x="59690" y="942275"/>
                    <a:pt x="59690" y="906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485520" y="59690"/>
                  </a:lnTo>
                  <a:moveTo>
                    <a:pt x="648552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06715"/>
                  </a:lnTo>
                  <a:cubicBezTo>
                    <a:pt x="0" y="975295"/>
                    <a:pt x="55880" y="1031175"/>
                    <a:pt x="124460" y="1031175"/>
                  </a:cubicBezTo>
                  <a:lnTo>
                    <a:pt x="6485520" y="1031175"/>
                  </a:lnTo>
                  <a:cubicBezTo>
                    <a:pt x="6554100" y="1031175"/>
                    <a:pt x="6609979" y="975295"/>
                    <a:pt x="6609979" y="906715"/>
                  </a:cubicBezTo>
                  <a:lnTo>
                    <a:pt x="6609979" y="124460"/>
                  </a:lnTo>
                  <a:cubicBezTo>
                    <a:pt x="6609979" y="55880"/>
                    <a:pt x="6554100" y="0"/>
                    <a:pt x="648552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6" name="AutoShape 6"/>
          <p:cNvSpPr/>
          <p:nvPr/>
        </p:nvSpPr>
        <p:spPr>
          <a:xfrm>
            <a:off x="15992183" y="9097962"/>
            <a:ext cx="1267117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7" name="Group 7"/>
          <p:cNvGrpSpPr/>
          <p:nvPr/>
        </p:nvGrpSpPr>
        <p:grpSpPr>
          <a:xfrm>
            <a:off x="16981873" y="1121493"/>
            <a:ext cx="277427" cy="277427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6575495" y="1121493"/>
            <a:ext cx="277427" cy="277427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169118" y="1121493"/>
            <a:ext cx="277427" cy="27742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981200" y="2175795"/>
            <a:ext cx="12192726" cy="1987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459"/>
              </a:lnSpc>
            </a:pPr>
            <a:r>
              <a:rPr lang="id-ID" sz="13800" dirty="0">
                <a:solidFill>
                  <a:srgbClr val="B91646"/>
                </a:solidFill>
                <a:latin typeface="Bodoni MT Poster Compressed" panose="02070706080601050204" pitchFamily="18" charset="0"/>
              </a:rPr>
              <a:t>Permintaan, Penawaran, Dan</a:t>
            </a:r>
            <a:endParaRPr lang="en-US" sz="13800" dirty="0">
              <a:solidFill>
                <a:srgbClr val="B91646"/>
              </a:solidFill>
              <a:latin typeface="Bodoni MT Poster Compressed" panose="02070706080601050204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334000" y="6661966"/>
            <a:ext cx="6284740" cy="476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60"/>
              </a:lnSpc>
            </a:pPr>
            <a:r>
              <a:rPr lang="id-ID" sz="2600" b="1" spc="456" dirty="0">
                <a:solidFill>
                  <a:srgbClr val="000000"/>
                </a:solidFill>
                <a:latin typeface="Bebas Neue"/>
              </a:rPr>
              <a:t>Dosen pengampu : irwandi, s.PD.,M.SC</a:t>
            </a:r>
            <a:endParaRPr lang="en-US" sz="2600" b="1" spc="456" dirty="0">
              <a:solidFill>
                <a:srgbClr val="000000"/>
              </a:solidFill>
              <a:latin typeface="Bebas Neue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09550" y="9791700"/>
            <a:ext cx="3543300" cy="319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99"/>
              </a:lnSpc>
            </a:pPr>
            <a:r>
              <a:rPr lang="en-US" sz="1400" dirty="0">
                <a:solidFill>
                  <a:srgbClr val="000000"/>
                </a:solidFill>
                <a:latin typeface="Poppins"/>
              </a:rPr>
              <a:t>www.reallygreatsite.com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89958" y="619108"/>
            <a:ext cx="4381500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16"/>
              </a:lnSpc>
            </a:pPr>
            <a:r>
              <a:rPr lang="id-ID" sz="3368" dirty="0">
                <a:solidFill>
                  <a:srgbClr val="000000"/>
                </a:solidFill>
                <a:latin typeface="Bebas Neue Bold"/>
              </a:rPr>
              <a:t>Universitas negeri makassar</a:t>
            </a:r>
            <a:endParaRPr lang="en-US" sz="3368" dirty="0">
              <a:solidFill>
                <a:srgbClr val="000000"/>
              </a:solidFill>
              <a:latin typeface="Bebas Neue Bold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58" y="266700"/>
            <a:ext cx="1317611" cy="131761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410081" y="7850967"/>
            <a:ext cx="7848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>
                <a:latin typeface="Century" panose="02040604050505020304" pitchFamily="18" charset="0"/>
              </a:rPr>
              <a:t>KELOMPOK 1</a:t>
            </a:r>
          </a:p>
          <a:p>
            <a:r>
              <a:rPr lang="id-ID" sz="2400" b="1" dirty="0">
                <a:latin typeface="Century" panose="02040604050505020304" pitchFamily="18" charset="0"/>
              </a:rPr>
              <a:t>TARIZYAN AMANDA (210906500012)</a:t>
            </a:r>
          </a:p>
          <a:p>
            <a:r>
              <a:rPr lang="id-ID" sz="2400" b="1" dirty="0">
                <a:latin typeface="Century" panose="02040604050505020304" pitchFamily="18" charset="0"/>
              </a:rPr>
              <a:t>NADYA NAZEEFAH M (210906501011)</a:t>
            </a:r>
          </a:p>
          <a:p>
            <a:r>
              <a:rPr lang="id-ID" sz="2400" b="1" dirty="0">
                <a:latin typeface="Century" panose="02040604050505020304" pitchFamily="18" charset="0"/>
              </a:rPr>
              <a:t>ALFIRA FIRLAYANTI (2190906502051)</a:t>
            </a:r>
          </a:p>
          <a:p>
            <a:r>
              <a:rPr lang="id-ID" sz="2400" b="1" dirty="0">
                <a:latin typeface="Century" panose="02040604050505020304" pitchFamily="18" charset="0"/>
              </a:rPr>
              <a:t>MALIK RAMADHAN (210906502059)</a:t>
            </a:r>
            <a:endParaRPr lang="en-US" sz="2400" b="1" dirty="0">
              <a:latin typeface="Century" panose="020406040505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992183" y="9097962"/>
            <a:ext cx="1267117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4" name="TextBox 4"/>
          <p:cNvSpPr txBox="1"/>
          <p:nvPr/>
        </p:nvSpPr>
        <p:spPr>
          <a:xfrm>
            <a:off x="15272439" y="971550"/>
            <a:ext cx="1986861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Poppins"/>
              </a:rPr>
              <a:t>Page 06 of 15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7257" y="1533686"/>
            <a:ext cx="7152465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id-ID" sz="8000" dirty="0">
                <a:solidFill>
                  <a:srgbClr val="B91646"/>
                </a:solidFill>
                <a:latin typeface="Bebas Neue Bold"/>
              </a:rPr>
              <a:t>Penentu – penentu penawaran</a:t>
            </a:r>
            <a:endParaRPr lang="en-US" sz="8000" dirty="0">
              <a:solidFill>
                <a:srgbClr val="B91646"/>
              </a:solidFill>
              <a:latin typeface="Bebas Neue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374714" y="1828227"/>
            <a:ext cx="87630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id-ID" sz="7200" dirty="0">
                <a:solidFill>
                  <a:srgbClr val="105652"/>
                </a:solidFill>
                <a:latin typeface="Bebas Neue Bold"/>
              </a:rPr>
              <a:t>Pengaruh faktor bukan – harga terhadap penawaran</a:t>
            </a:r>
            <a:endParaRPr lang="en-US" sz="7200" dirty="0">
              <a:solidFill>
                <a:srgbClr val="105652"/>
              </a:solidFill>
              <a:latin typeface="Bebas Neue Bold"/>
            </a:endParaRPr>
          </a:p>
        </p:txBody>
      </p:sp>
      <p:sp>
        <p:nvSpPr>
          <p:cNvPr id="7" name="AutoShape 7"/>
          <p:cNvSpPr/>
          <p:nvPr/>
        </p:nvSpPr>
        <p:spPr>
          <a:xfrm rot="5400000">
            <a:off x="5068800" y="5173229"/>
            <a:ext cx="7236000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/>
        </p:nvSpPr>
        <p:spPr>
          <a:xfrm>
            <a:off x="1028701" y="4415416"/>
            <a:ext cx="6073220" cy="4333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sv-SE" sz="2400" dirty="0">
                <a:latin typeface="Poppins" panose="020B0604020202020204" charset="0"/>
                <a:cs typeface="Poppins" panose="020B0604020202020204" charset="0"/>
              </a:rPr>
              <a:t>Harga barang itu sendiri.</a:t>
            </a:r>
            <a:endParaRPr lang="id-ID" sz="2400" dirty="0">
              <a:latin typeface="Poppins" panose="020B0604020202020204" charset="0"/>
              <a:cs typeface="Poppins" panose="020B0604020202020204" charset="0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sv-SE" sz="2400" dirty="0">
                <a:latin typeface="Poppins" panose="020B0604020202020204" charset="0"/>
                <a:cs typeface="Poppins" panose="020B0604020202020204" charset="0"/>
              </a:rPr>
              <a:t>Harga barang-barang lain.</a:t>
            </a:r>
            <a:endParaRPr lang="id-ID" sz="2400" dirty="0">
              <a:latin typeface="Poppins" panose="020B0604020202020204" charset="0"/>
              <a:cs typeface="Poppins" panose="020B0604020202020204" charset="0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sv-SE" sz="2400" dirty="0">
                <a:latin typeface="Poppins" panose="020B0604020202020204" charset="0"/>
                <a:cs typeface="Poppins" panose="020B0604020202020204" charset="0"/>
              </a:rPr>
              <a:t>Biaya produksi</a:t>
            </a:r>
            <a:endParaRPr lang="id-ID" sz="2400" dirty="0">
              <a:latin typeface="Poppins" panose="020B0604020202020204" charset="0"/>
              <a:cs typeface="Poppins" panose="020B0604020202020204" charset="0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sv-SE" sz="2400" dirty="0">
                <a:latin typeface="Poppins" panose="020B0604020202020204" charset="0"/>
                <a:cs typeface="Poppins" panose="020B0604020202020204" charset="0"/>
              </a:rPr>
              <a:t>Tujuan-tujuan operasi perusahaan tersebut </a:t>
            </a:r>
            <a:endParaRPr lang="id-ID" sz="2400" dirty="0">
              <a:latin typeface="Poppins" panose="020B0604020202020204" charset="0"/>
              <a:cs typeface="Poppins" panose="020B0604020202020204" charset="0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sv-SE" sz="2400" dirty="0">
                <a:latin typeface="Poppins" panose="020B0604020202020204" charset="0"/>
                <a:cs typeface="Poppins" panose="020B0604020202020204" charset="0"/>
              </a:rPr>
              <a:t>Tingkat teknologi yang digunakan.</a:t>
            </a:r>
            <a:endParaRPr lang="en-US" sz="2399" dirty="0">
              <a:solidFill>
                <a:srgbClr val="000000"/>
              </a:solidFill>
              <a:latin typeface="Poppins" panose="020B0604020202020204" charset="0"/>
              <a:cs typeface="Poppins" panose="020B060402020202020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615078" y="4229100"/>
            <a:ext cx="6282271" cy="36920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id-ID" sz="2399" dirty="0">
                <a:solidFill>
                  <a:srgbClr val="000000"/>
                </a:solidFill>
                <a:latin typeface="Poppins"/>
              </a:rPr>
              <a:t>Harga barang lainnya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id-ID" sz="2399" dirty="0">
                <a:solidFill>
                  <a:srgbClr val="000000"/>
                </a:solidFill>
                <a:latin typeface="Poppins"/>
              </a:rPr>
              <a:t>Biaya untuk memperoleh faktor produksi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id-ID" sz="2399" dirty="0">
                <a:solidFill>
                  <a:srgbClr val="000000"/>
                </a:solidFill>
                <a:latin typeface="Poppins"/>
              </a:rPr>
              <a:t>Tujuan perusahaan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id-ID" sz="2399" dirty="0">
                <a:solidFill>
                  <a:srgbClr val="000000"/>
                </a:solidFill>
                <a:latin typeface="Poppins"/>
              </a:rPr>
              <a:t>Tingkat teknologi</a:t>
            </a:r>
            <a:endParaRPr lang="en-US" sz="2399" dirty="0">
              <a:solidFill>
                <a:srgbClr val="000000"/>
              </a:solidFill>
              <a:latin typeface="Poppin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28700" y="952500"/>
            <a:ext cx="5327435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16"/>
              </a:lnSpc>
            </a:pPr>
            <a:r>
              <a:rPr lang="id-ID" sz="3368" dirty="0">
                <a:solidFill>
                  <a:srgbClr val="000000"/>
                </a:solidFill>
                <a:latin typeface="Bebas Neue Bold"/>
              </a:rPr>
              <a:t>penawaran</a:t>
            </a:r>
            <a:endParaRPr lang="en-US" sz="3368" dirty="0">
              <a:solidFill>
                <a:srgbClr val="000000"/>
              </a:solidFill>
              <a:latin typeface="Bebas Neue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705601" y="1028700"/>
            <a:ext cx="10553700" cy="8915400"/>
            <a:chOff x="0" y="0"/>
            <a:chExt cx="9817715" cy="10852700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9754215" cy="10789200"/>
            </a:xfrm>
            <a:custGeom>
              <a:avLst/>
              <a:gdLst/>
              <a:ahLst/>
              <a:cxnLst/>
              <a:rect l="l" t="t" r="r" b="b"/>
              <a:pathLst>
                <a:path w="9754215" h="10789200">
                  <a:moveTo>
                    <a:pt x="9661505" y="10789200"/>
                  </a:moveTo>
                  <a:lnTo>
                    <a:pt x="92710" y="10789200"/>
                  </a:lnTo>
                  <a:cubicBezTo>
                    <a:pt x="41910" y="10789200"/>
                    <a:pt x="0" y="10747290"/>
                    <a:pt x="0" y="1069649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9660235" y="0"/>
                  </a:lnTo>
                  <a:cubicBezTo>
                    <a:pt x="9711035" y="0"/>
                    <a:pt x="9752945" y="41910"/>
                    <a:pt x="9752945" y="92710"/>
                  </a:cubicBezTo>
                  <a:lnTo>
                    <a:pt x="9752945" y="10695220"/>
                  </a:lnTo>
                  <a:cubicBezTo>
                    <a:pt x="9754215" y="10747290"/>
                    <a:pt x="9712305" y="10789200"/>
                    <a:pt x="9661505" y="10789200"/>
                  </a:cubicBezTo>
                  <a:close/>
                </a:path>
              </a:pathLst>
            </a:custGeom>
            <a:solidFill>
              <a:srgbClr val="DFD8CA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9817715" cy="10852700"/>
            </a:xfrm>
            <a:custGeom>
              <a:avLst/>
              <a:gdLst/>
              <a:ahLst/>
              <a:cxnLst/>
              <a:rect l="l" t="t" r="r" b="b"/>
              <a:pathLst>
                <a:path w="9817715" h="10852700">
                  <a:moveTo>
                    <a:pt x="9693255" y="59690"/>
                  </a:moveTo>
                  <a:cubicBezTo>
                    <a:pt x="9728815" y="59690"/>
                    <a:pt x="9758025" y="88900"/>
                    <a:pt x="9758025" y="124460"/>
                  </a:cubicBezTo>
                  <a:lnTo>
                    <a:pt x="9758025" y="10728240"/>
                  </a:lnTo>
                  <a:cubicBezTo>
                    <a:pt x="9758025" y="10763800"/>
                    <a:pt x="9728815" y="10793010"/>
                    <a:pt x="9693255" y="10793010"/>
                  </a:cubicBezTo>
                  <a:lnTo>
                    <a:pt x="124460" y="10793010"/>
                  </a:lnTo>
                  <a:cubicBezTo>
                    <a:pt x="88900" y="10793010"/>
                    <a:pt x="59690" y="10763800"/>
                    <a:pt x="59690" y="1072824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9693255" y="59690"/>
                  </a:lnTo>
                  <a:moveTo>
                    <a:pt x="969325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728240"/>
                  </a:lnTo>
                  <a:cubicBezTo>
                    <a:pt x="0" y="10796820"/>
                    <a:pt x="55880" y="10852700"/>
                    <a:pt x="124460" y="10852700"/>
                  </a:cubicBezTo>
                  <a:lnTo>
                    <a:pt x="9693255" y="10852700"/>
                  </a:lnTo>
                  <a:cubicBezTo>
                    <a:pt x="9761835" y="10852700"/>
                    <a:pt x="9817715" y="10796820"/>
                    <a:pt x="9817715" y="10728240"/>
                  </a:cubicBezTo>
                  <a:lnTo>
                    <a:pt x="9817715" y="124460"/>
                  </a:lnTo>
                  <a:cubicBezTo>
                    <a:pt x="9817715" y="55880"/>
                    <a:pt x="9761835" y="0"/>
                    <a:pt x="9693255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762000" y="2019300"/>
            <a:ext cx="6777706" cy="451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39"/>
              </a:lnSpc>
            </a:pPr>
            <a:r>
              <a:rPr lang="id-ID" sz="2399" b="1" dirty="0">
                <a:solidFill>
                  <a:srgbClr val="000000"/>
                </a:solidFill>
                <a:latin typeface="Poppins" panose="020B0604020202020204" charset="0"/>
                <a:cs typeface="Poppins" panose="020B0604020202020204" charset="0"/>
              </a:rPr>
              <a:t>KURVA PENAWARAN</a:t>
            </a:r>
            <a:endParaRPr lang="en-US" sz="2399" b="1" dirty="0">
              <a:solidFill>
                <a:srgbClr val="000000"/>
              </a:solidFill>
              <a:latin typeface="Poppins" panose="020B0604020202020204" charset="0"/>
              <a:cs typeface="Poppins" panose="020B0604020202020204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66800" y="1013637"/>
            <a:ext cx="5327435" cy="525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16"/>
              </a:lnSpc>
            </a:pPr>
            <a:r>
              <a:rPr lang="id-ID" sz="3368" dirty="0">
                <a:solidFill>
                  <a:srgbClr val="000000"/>
                </a:solidFill>
                <a:latin typeface="Bebas Neue Bold"/>
              </a:rPr>
              <a:t>penawaran</a:t>
            </a:r>
            <a:endParaRPr lang="en-US" sz="3368" dirty="0">
              <a:solidFill>
                <a:srgbClr val="000000"/>
              </a:solidFill>
              <a:latin typeface="Bebas Neue Bold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9763888"/>
              </p:ext>
            </p:extLst>
          </p:nvPr>
        </p:nvGraphicFramePr>
        <p:xfrm>
          <a:off x="1028700" y="3000845"/>
          <a:ext cx="4800600" cy="5379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Poppins" panose="020B0604020202020204" charset="0"/>
                          <a:cs typeface="Poppins" panose="020B0604020202020204" charset="0"/>
                        </a:rPr>
                        <a:t>Keadaan</a:t>
                      </a:r>
                      <a:endParaRPr lang="en-US" dirty="0"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Poppins" panose="020B0604020202020204" charset="0"/>
                          <a:cs typeface="Poppins" panose="020B0604020202020204" charset="0"/>
                        </a:rPr>
                        <a:t>Harga</a:t>
                      </a:r>
                      <a:r>
                        <a:rPr lang="id-ID" baseline="0" dirty="0">
                          <a:latin typeface="Poppins" panose="020B0604020202020204" charset="0"/>
                          <a:cs typeface="Poppins" panose="020B0604020202020204" charset="0"/>
                        </a:rPr>
                        <a:t> (rupiah)</a:t>
                      </a:r>
                      <a:endParaRPr lang="en-US" dirty="0"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Poppins" panose="020B0604020202020204" charset="0"/>
                          <a:cs typeface="Poppins" panose="020B0604020202020204" charset="0"/>
                        </a:rPr>
                        <a:t>Jumlah yang diminta (unit)</a:t>
                      </a:r>
                      <a:endParaRPr lang="en-US" dirty="0"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Poppins" panose="020B0604020202020204" charset="0"/>
                          <a:cs typeface="Poppins" panose="020B0604020202020204" charset="0"/>
                        </a:rPr>
                        <a:t>A</a:t>
                      </a:r>
                      <a:endParaRPr lang="en-US" dirty="0"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Poppins" panose="020B0604020202020204" charset="0"/>
                          <a:cs typeface="Poppins" panose="020B0604020202020204" charset="0"/>
                        </a:rPr>
                        <a:t>5000</a:t>
                      </a:r>
                      <a:endParaRPr lang="en-US" dirty="0"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Poppins" panose="020B0604020202020204" charset="0"/>
                          <a:cs typeface="Poppins" panose="020B0604020202020204" charset="0"/>
                        </a:rPr>
                        <a:t>900</a:t>
                      </a:r>
                      <a:endParaRPr lang="en-US" dirty="0"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Poppins" panose="020B0604020202020204" charset="0"/>
                          <a:cs typeface="Poppins" panose="020B0604020202020204" charset="0"/>
                        </a:rPr>
                        <a:t>B</a:t>
                      </a:r>
                      <a:endParaRPr lang="en-US" dirty="0"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Poppins" panose="020B0604020202020204" charset="0"/>
                          <a:cs typeface="Poppins" panose="020B0604020202020204" charset="0"/>
                        </a:rPr>
                        <a:t>4000</a:t>
                      </a:r>
                      <a:endParaRPr lang="en-US" dirty="0"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Poppins" panose="020B0604020202020204" charset="0"/>
                          <a:cs typeface="Poppins" panose="020B0604020202020204" charset="0"/>
                        </a:rPr>
                        <a:t>800</a:t>
                      </a:r>
                      <a:endParaRPr lang="en-US" dirty="0"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Poppins" panose="020B0604020202020204" charset="0"/>
                          <a:cs typeface="Poppins" panose="020B0604020202020204" charset="0"/>
                        </a:rPr>
                        <a:t>C</a:t>
                      </a:r>
                      <a:endParaRPr lang="en-US" dirty="0"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Poppins" panose="020B0604020202020204" charset="0"/>
                          <a:cs typeface="Poppins" panose="020B0604020202020204" charset="0"/>
                        </a:rPr>
                        <a:t>3000</a:t>
                      </a:r>
                      <a:endParaRPr lang="en-US" dirty="0"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Poppins" panose="020B0604020202020204" charset="0"/>
                          <a:cs typeface="Poppins" panose="020B0604020202020204" charset="0"/>
                        </a:rPr>
                        <a:t>600</a:t>
                      </a:r>
                      <a:endParaRPr lang="en-US" dirty="0"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Poppins" panose="020B0604020202020204" charset="0"/>
                          <a:cs typeface="Poppins" panose="020B0604020202020204" charset="0"/>
                        </a:rPr>
                        <a:t>D</a:t>
                      </a:r>
                      <a:endParaRPr lang="en-US" dirty="0"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Poppins" panose="020B0604020202020204" charset="0"/>
                          <a:cs typeface="Poppins" panose="020B0604020202020204" charset="0"/>
                        </a:rPr>
                        <a:t>2000</a:t>
                      </a:r>
                      <a:endParaRPr lang="en-US" dirty="0"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Poppins" panose="020B0604020202020204" charset="0"/>
                          <a:cs typeface="Poppins" panose="020B0604020202020204" charset="0"/>
                        </a:rPr>
                        <a:t>375</a:t>
                      </a:r>
                      <a:endParaRPr lang="en-US" dirty="0"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Poppins" panose="020B0604020202020204" charset="0"/>
                          <a:cs typeface="Poppins" panose="020B0604020202020204" charset="0"/>
                        </a:rPr>
                        <a:t>E</a:t>
                      </a:r>
                      <a:endParaRPr lang="en-US" dirty="0"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Poppins" panose="020B0604020202020204" charset="0"/>
                          <a:cs typeface="Poppins" panose="020B0604020202020204" charset="0"/>
                        </a:rPr>
                        <a:t>1000</a:t>
                      </a:r>
                      <a:endParaRPr lang="en-US" dirty="0"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Poppins" panose="020B0604020202020204" charset="0"/>
                          <a:cs typeface="Poppins" panose="020B0604020202020204" charset="0"/>
                        </a:rPr>
                        <a:t>100</a:t>
                      </a:r>
                      <a:endParaRPr lang="en-US" dirty="0"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7" t="21078" r="20098" b="32843"/>
          <a:stretch/>
        </p:blipFill>
        <p:spPr>
          <a:xfrm>
            <a:off x="8382000" y="1226451"/>
            <a:ext cx="7619999" cy="5595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6"/>
          <p:cNvSpPr txBox="1"/>
          <p:nvPr/>
        </p:nvSpPr>
        <p:spPr>
          <a:xfrm>
            <a:off x="7562743" y="6896100"/>
            <a:ext cx="8915400" cy="28738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r>
              <a:rPr lang="en-US" sz="2000" dirty="0" err="1">
                <a:latin typeface="Poppins" panose="020B0604020202020204" charset="0"/>
                <a:cs typeface="Poppins" panose="020B0604020202020204" charset="0"/>
              </a:rPr>
              <a:t>Pada</a:t>
            </a:r>
            <a:r>
              <a:rPr lang="en-US" sz="20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000" dirty="0" err="1">
                <a:latin typeface="Poppins" panose="020B0604020202020204" charset="0"/>
                <a:cs typeface="Poppins" panose="020B0604020202020204" charset="0"/>
              </a:rPr>
              <a:t>umumnya</a:t>
            </a:r>
            <a:r>
              <a:rPr lang="en-US" sz="20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000" dirty="0" err="1">
                <a:latin typeface="Poppins" panose="020B0604020202020204" charset="0"/>
                <a:cs typeface="Poppins" panose="020B0604020202020204" charset="0"/>
              </a:rPr>
              <a:t>kurva</a:t>
            </a:r>
            <a:r>
              <a:rPr lang="en-US" sz="20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000" dirty="0" err="1">
                <a:latin typeface="Poppins" panose="020B0604020202020204" charset="0"/>
                <a:cs typeface="Poppins" panose="020B0604020202020204" charset="0"/>
              </a:rPr>
              <a:t>penawaran</a:t>
            </a:r>
            <a:r>
              <a:rPr lang="en-US" sz="20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000" dirty="0" err="1">
                <a:latin typeface="Poppins" panose="020B0604020202020204" charset="0"/>
                <a:cs typeface="Poppins" panose="020B0604020202020204" charset="0"/>
              </a:rPr>
              <a:t>menaik</a:t>
            </a:r>
            <a:r>
              <a:rPr lang="en-US" sz="20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000" dirty="0" err="1">
                <a:latin typeface="Poppins" panose="020B0604020202020204" charset="0"/>
                <a:cs typeface="Poppins" panose="020B0604020202020204" charset="0"/>
              </a:rPr>
              <a:t>dari</a:t>
            </a:r>
            <a:r>
              <a:rPr lang="en-US" sz="20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000" dirty="0" err="1">
                <a:latin typeface="Poppins" panose="020B0604020202020204" charset="0"/>
                <a:cs typeface="Poppins" panose="020B0604020202020204" charset="0"/>
              </a:rPr>
              <a:t>kiri</a:t>
            </a:r>
            <a:r>
              <a:rPr lang="en-US" sz="20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000" dirty="0" err="1">
                <a:latin typeface="Poppins" panose="020B0604020202020204" charset="0"/>
                <a:cs typeface="Poppins" panose="020B0604020202020204" charset="0"/>
              </a:rPr>
              <a:t>bawah</a:t>
            </a:r>
            <a:r>
              <a:rPr lang="en-US" sz="20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000" dirty="0" err="1">
                <a:latin typeface="Poppins" panose="020B0604020202020204" charset="0"/>
                <a:cs typeface="Poppins" panose="020B0604020202020204" charset="0"/>
              </a:rPr>
              <a:t>ke</a:t>
            </a:r>
            <a:r>
              <a:rPr lang="en-US" sz="20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000" dirty="0" err="1">
                <a:latin typeface="Poppins" panose="020B0604020202020204" charset="0"/>
                <a:cs typeface="Poppins" panose="020B0604020202020204" charset="0"/>
              </a:rPr>
              <a:t>kanan</a:t>
            </a:r>
            <a:r>
              <a:rPr lang="en-US" sz="20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000" dirty="0" err="1">
                <a:latin typeface="Poppins" panose="020B0604020202020204" charset="0"/>
                <a:cs typeface="Poppins" panose="020B0604020202020204" charset="0"/>
              </a:rPr>
              <a:t>atas</a:t>
            </a:r>
            <a:r>
              <a:rPr lang="en-US" sz="2000" dirty="0">
                <a:latin typeface="Poppins" panose="020B0604020202020204" charset="0"/>
                <a:cs typeface="Poppins" panose="020B0604020202020204" charset="0"/>
              </a:rPr>
              <a:t>. </a:t>
            </a:r>
            <a:r>
              <a:rPr lang="en-US" sz="2000" dirty="0" err="1">
                <a:latin typeface="Poppins" panose="020B0604020202020204" charset="0"/>
                <a:cs typeface="Poppins" panose="020B0604020202020204" charset="0"/>
              </a:rPr>
              <a:t>Berarti</a:t>
            </a:r>
            <a:r>
              <a:rPr lang="en-US" sz="20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000" dirty="0" err="1">
                <a:latin typeface="Poppins" panose="020B0604020202020204" charset="0"/>
                <a:cs typeface="Poppins" panose="020B0604020202020204" charset="0"/>
              </a:rPr>
              <a:t>arah</a:t>
            </a:r>
            <a:r>
              <a:rPr lang="en-US" sz="20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000" dirty="0" err="1">
                <a:latin typeface="Poppins" panose="020B0604020202020204" charset="0"/>
                <a:cs typeface="Poppins" panose="020B0604020202020204" charset="0"/>
              </a:rPr>
              <a:t>pergerakannya</a:t>
            </a:r>
            <a:r>
              <a:rPr lang="en-US" sz="20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000" dirty="0" err="1">
                <a:latin typeface="Poppins" panose="020B0604020202020204" charset="0"/>
                <a:cs typeface="Poppins" panose="020B0604020202020204" charset="0"/>
              </a:rPr>
              <a:t>berlawanan</a:t>
            </a:r>
            <a:r>
              <a:rPr lang="en-US" sz="20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000" dirty="0" err="1">
                <a:latin typeface="Poppins" panose="020B0604020202020204" charset="0"/>
                <a:cs typeface="Poppins" panose="020B0604020202020204" charset="0"/>
              </a:rPr>
              <a:t>dengan</a:t>
            </a:r>
            <a:r>
              <a:rPr lang="en-US" sz="20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000" dirty="0" err="1">
                <a:latin typeface="Poppins" panose="020B0604020202020204" charset="0"/>
                <a:cs typeface="Poppins" panose="020B0604020202020204" charset="0"/>
              </a:rPr>
              <a:t>arah</a:t>
            </a:r>
            <a:r>
              <a:rPr lang="en-US" sz="20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000" dirty="0" err="1">
                <a:latin typeface="Poppins" panose="020B0604020202020204" charset="0"/>
                <a:cs typeface="Poppins" panose="020B0604020202020204" charset="0"/>
              </a:rPr>
              <a:t>pergerakan</a:t>
            </a:r>
            <a:r>
              <a:rPr lang="en-US" sz="20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000" dirty="0" err="1">
                <a:latin typeface="Poppins" panose="020B0604020202020204" charset="0"/>
                <a:cs typeface="Poppins" panose="020B0604020202020204" charset="0"/>
              </a:rPr>
              <a:t>kurva</a:t>
            </a:r>
            <a:r>
              <a:rPr lang="en-US" sz="20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000" dirty="0" err="1">
                <a:latin typeface="Poppins" panose="020B0604020202020204" charset="0"/>
                <a:cs typeface="Poppins" panose="020B0604020202020204" charset="0"/>
              </a:rPr>
              <a:t>permintaan</a:t>
            </a:r>
            <a:r>
              <a:rPr lang="en-US" sz="2000" dirty="0">
                <a:latin typeface="Poppins" panose="020B0604020202020204" charset="0"/>
                <a:cs typeface="Poppins" panose="020B0604020202020204" charset="0"/>
              </a:rPr>
              <a:t>. </a:t>
            </a:r>
            <a:r>
              <a:rPr lang="en-US" sz="2000" dirty="0" err="1">
                <a:latin typeface="Poppins" panose="020B0604020202020204" charset="0"/>
                <a:cs typeface="Poppins" panose="020B0604020202020204" charset="0"/>
              </a:rPr>
              <a:t>Bentuk</a:t>
            </a:r>
            <a:r>
              <a:rPr lang="en-US" sz="20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000" dirty="0" err="1">
                <a:latin typeface="Poppins" panose="020B0604020202020204" charset="0"/>
                <a:cs typeface="Poppins" panose="020B0604020202020204" charset="0"/>
              </a:rPr>
              <a:t>kurva</a:t>
            </a:r>
            <a:r>
              <a:rPr lang="en-US" sz="20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000" dirty="0" err="1">
                <a:latin typeface="Poppins" panose="020B0604020202020204" charset="0"/>
                <a:cs typeface="Poppins" panose="020B0604020202020204" charset="0"/>
              </a:rPr>
              <a:t>penawaran</a:t>
            </a:r>
            <a:r>
              <a:rPr lang="en-US" sz="20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000" dirty="0" err="1">
                <a:latin typeface="Poppins" panose="020B0604020202020204" charset="0"/>
                <a:cs typeface="Poppins" panose="020B0604020202020204" charset="0"/>
              </a:rPr>
              <a:t>bersifat</a:t>
            </a:r>
            <a:r>
              <a:rPr lang="en-US" sz="20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000" dirty="0" err="1">
                <a:latin typeface="Poppins" panose="020B0604020202020204" charset="0"/>
                <a:cs typeface="Poppins" panose="020B0604020202020204" charset="0"/>
              </a:rPr>
              <a:t>seperti</a:t>
            </a:r>
            <a:r>
              <a:rPr lang="en-US" sz="20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000" dirty="0" err="1">
                <a:latin typeface="Poppins" panose="020B0604020202020204" charset="0"/>
                <a:cs typeface="Poppins" panose="020B0604020202020204" charset="0"/>
              </a:rPr>
              <a:t>itu</a:t>
            </a:r>
            <a:r>
              <a:rPr lang="en-US" sz="20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000" dirty="0" err="1">
                <a:latin typeface="Poppins" panose="020B0604020202020204" charset="0"/>
                <a:cs typeface="Poppins" panose="020B0604020202020204" charset="0"/>
              </a:rPr>
              <a:t>karena</a:t>
            </a:r>
            <a:r>
              <a:rPr lang="en-US" sz="20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000" dirty="0" err="1">
                <a:latin typeface="Poppins" panose="020B0604020202020204" charset="0"/>
                <a:cs typeface="Poppins" panose="020B0604020202020204" charset="0"/>
              </a:rPr>
              <a:t>terdapat</a:t>
            </a:r>
            <a:r>
              <a:rPr lang="en-US" sz="20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000" dirty="0" err="1">
                <a:latin typeface="Poppins" panose="020B0604020202020204" charset="0"/>
                <a:cs typeface="Poppins" panose="020B0604020202020204" charset="0"/>
              </a:rPr>
              <a:t>hubungan</a:t>
            </a:r>
            <a:r>
              <a:rPr lang="en-US" sz="2000" dirty="0">
                <a:latin typeface="Poppins" panose="020B0604020202020204" charset="0"/>
                <a:cs typeface="Poppins" panose="020B0604020202020204" charset="0"/>
              </a:rPr>
              <a:t> yang </a:t>
            </a:r>
            <a:r>
              <a:rPr lang="en-US" sz="2000" dirty="0" err="1">
                <a:latin typeface="Poppins" panose="020B0604020202020204" charset="0"/>
                <a:cs typeface="Poppins" panose="020B0604020202020204" charset="0"/>
              </a:rPr>
              <a:t>positif</a:t>
            </a:r>
            <a:r>
              <a:rPr lang="en-US" sz="2000" dirty="0">
                <a:latin typeface="Poppins" panose="020B0604020202020204" charset="0"/>
                <a:cs typeface="Poppins" panose="020B0604020202020204" charset="0"/>
              </a:rPr>
              <a:t> di </a:t>
            </a:r>
            <a:r>
              <a:rPr lang="en-US" sz="2000" dirty="0" err="1">
                <a:latin typeface="Poppins" panose="020B0604020202020204" charset="0"/>
                <a:cs typeface="Poppins" panose="020B0604020202020204" charset="0"/>
              </a:rPr>
              <a:t>antara</a:t>
            </a:r>
            <a:r>
              <a:rPr lang="en-US" sz="20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000" dirty="0" err="1">
                <a:latin typeface="Poppins" panose="020B0604020202020204" charset="0"/>
                <a:cs typeface="Poppins" panose="020B0604020202020204" charset="0"/>
              </a:rPr>
              <a:t>harga</a:t>
            </a:r>
            <a:r>
              <a:rPr lang="en-US" sz="20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000" dirty="0" err="1">
                <a:latin typeface="Poppins" panose="020B0604020202020204" charset="0"/>
                <a:cs typeface="Poppins" panose="020B0604020202020204" charset="0"/>
              </a:rPr>
              <a:t>dan</a:t>
            </a:r>
            <a:r>
              <a:rPr lang="en-US" sz="20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000" dirty="0" err="1">
                <a:latin typeface="Poppins" panose="020B0604020202020204" charset="0"/>
                <a:cs typeface="Poppins" panose="020B0604020202020204" charset="0"/>
              </a:rPr>
              <a:t>jumlah</a:t>
            </a:r>
            <a:r>
              <a:rPr lang="en-US" sz="20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000" dirty="0" err="1">
                <a:latin typeface="Poppins" panose="020B0604020202020204" charset="0"/>
                <a:cs typeface="Poppins" panose="020B0604020202020204" charset="0"/>
              </a:rPr>
              <a:t>barang</a:t>
            </a:r>
            <a:r>
              <a:rPr lang="en-US" sz="2000" dirty="0">
                <a:latin typeface="Poppins" panose="020B0604020202020204" charset="0"/>
                <a:cs typeface="Poppins" panose="020B0604020202020204" charset="0"/>
              </a:rPr>
              <a:t> yang </a:t>
            </a:r>
            <a:r>
              <a:rPr lang="en-US" sz="2000" dirty="0" err="1">
                <a:latin typeface="Poppins" panose="020B0604020202020204" charset="0"/>
                <a:cs typeface="Poppins" panose="020B0604020202020204" charset="0"/>
              </a:rPr>
              <a:t>ditawarkan</a:t>
            </a:r>
            <a:r>
              <a:rPr lang="en-US" sz="2000" dirty="0">
                <a:latin typeface="Poppins" panose="020B0604020202020204" charset="0"/>
                <a:cs typeface="Poppins" panose="020B0604020202020204" charset="0"/>
              </a:rPr>
              <a:t>, </a:t>
            </a:r>
            <a:r>
              <a:rPr lang="en-US" sz="2000" dirty="0" err="1">
                <a:latin typeface="Poppins" panose="020B0604020202020204" charset="0"/>
                <a:cs typeface="Poppins" panose="020B0604020202020204" charset="0"/>
              </a:rPr>
              <a:t>yaitu</a:t>
            </a:r>
            <a:r>
              <a:rPr lang="en-US" sz="20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000" dirty="0" err="1">
                <a:latin typeface="Poppins" panose="020B0604020202020204" charset="0"/>
                <a:cs typeface="Poppins" panose="020B0604020202020204" charset="0"/>
              </a:rPr>
              <a:t>makin</a:t>
            </a:r>
            <a:r>
              <a:rPr lang="en-US" sz="20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000" dirty="0" err="1">
                <a:latin typeface="Poppins" panose="020B0604020202020204" charset="0"/>
                <a:cs typeface="Poppins" panose="020B0604020202020204" charset="0"/>
              </a:rPr>
              <a:t>tinggi</a:t>
            </a:r>
            <a:r>
              <a:rPr lang="en-US" sz="20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000" dirty="0" err="1">
                <a:latin typeface="Poppins" panose="020B0604020202020204" charset="0"/>
                <a:cs typeface="Poppins" panose="020B0604020202020204" charset="0"/>
              </a:rPr>
              <a:t>harga</a:t>
            </a:r>
            <a:r>
              <a:rPr lang="en-US" sz="2000" dirty="0">
                <a:latin typeface="Poppins" panose="020B0604020202020204" charset="0"/>
                <a:cs typeface="Poppins" panose="020B0604020202020204" charset="0"/>
              </a:rPr>
              <a:t>, </a:t>
            </a:r>
            <a:r>
              <a:rPr lang="en-US" sz="2000" dirty="0" err="1">
                <a:latin typeface="Poppins" panose="020B0604020202020204" charset="0"/>
                <a:cs typeface="Poppins" panose="020B0604020202020204" charset="0"/>
              </a:rPr>
              <a:t>semakin</a:t>
            </a:r>
            <a:r>
              <a:rPr lang="en-US" sz="20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000" dirty="0" err="1">
                <a:latin typeface="Poppins" panose="020B0604020202020204" charset="0"/>
                <a:cs typeface="Poppins" panose="020B0604020202020204" charset="0"/>
              </a:rPr>
              <a:t>banyak</a:t>
            </a:r>
            <a:r>
              <a:rPr lang="en-US" sz="20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000" dirty="0" err="1">
                <a:latin typeface="Poppins" panose="020B0604020202020204" charset="0"/>
                <a:cs typeface="Poppins" panose="020B0604020202020204" charset="0"/>
              </a:rPr>
              <a:t>jumlah</a:t>
            </a:r>
            <a:r>
              <a:rPr lang="en-US" sz="2000" dirty="0">
                <a:latin typeface="Poppins" panose="020B0604020202020204" charset="0"/>
                <a:cs typeface="Poppins" panose="020B0604020202020204" charset="0"/>
              </a:rPr>
              <a:t> yang </a:t>
            </a:r>
            <a:r>
              <a:rPr lang="en-US" sz="2000" dirty="0" err="1">
                <a:latin typeface="Poppins" panose="020B0604020202020204" charset="0"/>
                <a:cs typeface="Poppins" panose="020B0604020202020204" charset="0"/>
              </a:rPr>
              <a:t>ditawarkan</a:t>
            </a:r>
            <a:endParaRPr lang="en-US" sz="2000" i="1" dirty="0">
              <a:solidFill>
                <a:srgbClr val="000000"/>
              </a:solidFill>
              <a:latin typeface="Poppins" panose="020B0604020202020204" charset="0"/>
              <a:cs typeface="Poppi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019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992183" y="9097962"/>
            <a:ext cx="1267117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4" name="TextBox 4"/>
          <p:cNvSpPr txBox="1"/>
          <p:nvPr/>
        </p:nvSpPr>
        <p:spPr>
          <a:xfrm>
            <a:off x="15272439" y="971550"/>
            <a:ext cx="1986861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Poppins"/>
              </a:rPr>
              <a:t>Page 08 of 15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4400" y="1571486"/>
            <a:ext cx="16230600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id-ID" sz="7200" dirty="0">
                <a:solidFill>
                  <a:srgbClr val="000000"/>
                </a:solidFill>
                <a:latin typeface="Bebas Neue Bold"/>
              </a:rPr>
              <a:t>GERAKAN SEPANJANG KURVA PENAWARAN DAN PERGESERAN KURVA PENAWARAN</a:t>
            </a:r>
            <a:endParaRPr lang="en-US" sz="7200" dirty="0">
              <a:solidFill>
                <a:srgbClr val="000000"/>
              </a:solidFill>
              <a:latin typeface="Bebas Neue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028700" y="952500"/>
            <a:ext cx="5327435" cy="525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16"/>
              </a:lnSpc>
            </a:pPr>
            <a:r>
              <a:rPr lang="id-ID" sz="3368" dirty="0">
                <a:solidFill>
                  <a:srgbClr val="000000"/>
                </a:solidFill>
                <a:latin typeface="Bebas Neue Bold"/>
              </a:rPr>
              <a:t>PENAWARAN</a:t>
            </a:r>
            <a:endParaRPr lang="en-US" sz="3368" dirty="0">
              <a:solidFill>
                <a:srgbClr val="000000"/>
              </a:solidFill>
              <a:latin typeface="Bebas Neue Bold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447800" y="4610100"/>
            <a:ext cx="6324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dalam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analisis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mengenai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penawaran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perlu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dibedakan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antara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penegertian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gerakan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sepanjang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kurva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penawaran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dan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pergeseran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kurva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penawaran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.</a:t>
            </a:r>
            <a:endParaRPr lang="id-ID" sz="2400" dirty="0">
              <a:latin typeface="Poppins" panose="020B0604020202020204" charset="0"/>
              <a:cs typeface="Poppins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Perubahan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harga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menimbulkan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gerakan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sepanjang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kurva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penawaran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.</a:t>
            </a:r>
            <a:endParaRPr lang="id-ID" sz="2400" dirty="0">
              <a:latin typeface="Poppins" panose="020B0604020202020204" charset="0"/>
              <a:cs typeface="Poppins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Sedangkan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perubahanfaktor-faktor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lain di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luar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harga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menimbulkan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pergeseran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kurva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tersebut</a:t>
            </a:r>
            <a:r>
              <a:rPr lang="id-ID" sz="2400" dirty="0">
                <a:latin typeface="Poppins" panose="020B0604020202020204" charset="0"/>
                <a:cs typeface="Poppins" panose="020B0604020202020204" charset="0"/>
              </a:rPr>
              <a:t>.</a:t>
            </a:r>
            <a:endParaRPr lang="en-US" sz="2400" dirty="0">
              <a:latin typeface="Poppins" panose="020B0604020202020204" charset="0"/>
              <a:cs typeface="Poppins" panose="020B0604020202020204" charset="0"/>
            </a:endParaRP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6" t="33824" r="18137" b="18137"/>
          <a:stretch/>
        </p:blipFill>
        <p:spPr>
          <a:xfrm>
            <a:off x="7772400" y="3817938"/>
            <a:ext cx="8219784" cy="6119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992183" y="9097962"/>
            <a:ext cx="1267117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4" name="TextBox 4"/>
          <p:cNvSpPr txBox="1"/>
          <p:nvPr/>
        </p:nvSpPr>
        <p:spPr>
          <a:xfrm>
            <a:off x="15272439" y="971550"/>
            <a:ext cx="1986861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Poppins"/>
              </a:rPr>
              <a:t>Page 09 of 15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275891"/>
            <a:ext cx="5981700" cy="1526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883"/>
              </a:lnSpc>
            </a:pPr>
            <a:r>
              <a:rPr lang="id-ID" sz="9600" dirty="0">
                <a:solidFill>
                  <a:srgbClr val="000000"/>
                </a:solidFill>
                <a:latin typeface="Bebas Neue Bold"/>
              </a:rPr>
              <a:t>KESEIMBANGAN </a:t>
            </a:r>
            <a:endParaRPr lang="en-US" sz="9600" dirty="0">
              <a:solidFill>
                <a:srgbClr val="000000"/>
              </a:solidFill>
              <a:latin typeface="Bebas Neue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83363" y="3786619"/>
            <a:ext cx="7072374" cy="43858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39"/>
              </a:lnSpc>
            </a:pP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Keadaan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di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pasar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dikatakan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keseimbangan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atau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ekuilibrium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apabila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jumlah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yang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ditawarkan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para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penjual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pada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suatu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harga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tertentu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adalah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sama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dengan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jumlah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yang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diminta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para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pembeli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pada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harga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tersebut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.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Dengan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demikian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harga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sesuatu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barang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dan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jumlah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barang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yang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diperjualbelikan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dapat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ditentukan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dengan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melihat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keadaan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keseimbangan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dalam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pasar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.</a:t>
            </a:r>
            <a:endParaRPr lang="en-US" sz="2399" dirty="0">
              <a:solidFill>
                <a:srgbClr val="000000"/>
              </a:solidFill>
              <a:latin typeface="Poppins" panose="020B0604020202020204" charset="0"/>
              <a:cs typeface="Poppins" panose="020B0604020202020204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8420603" y="2010754"/>
            <a:ext cx="8838697" cy="6265491"/>
            <a:chOff x="0" y="0"/>
            <a:chExt cx="11655940" cy="8262552"/>
          </a:xfrm>
        </p:grpSpPr>
        <p:sp>
          <p:nvSpPr>
            <p:cNvPr id="8" name="Freeform 8"/>
            <p:cNvSpPr/>
            <p:nvPr/>
          </p:nvSpPr>
          <p:spPr>
            <a:xfrm>
              <a:off x="31750" y="31750"/>
              <a:ext cx="11592440" cy="8199052"/>
            </a:xfrm>
            <a:custGeom>
              <a:avLst/>
              <a:gdLst/>
              <a:ahLst/>
              <a:cxnLst/>
              <a:rect l="l" t="t" r="r" b="b"/>
              <a:pathLst>
                <a:path w="11592440" h="8199052">
                  <a:moveTo>
                    <a:pt x="11499731" y="8199051"/>
                  </a:moveTo>
                  <a:lnTo>
                    <a:pt x="92710" y="8199051"/>
                  </a:lnTo>
                  <a:cubicBezTo>
                    <a:pt x="41910" y="8199051"/>
                    <a:pt x="0" y="8157142"/>
                    <a:pt x="0" y="810634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1498460" y="0"/>
                  </a:lnTo>
                  <a:cubicBezTo>
                    <a:pt x="11549260" y="0"/>
                    <a:pt x="11591170" y="41910"/>
                    <a:pt x="11591170" y="92710"/>
                  </a:cubicBezTo>
                  <a:lnTo>
                    <a:pt x="11591170" y="8105072"/>
                  </a:lnTo>
                  <a:cubicBezTo>
                    <a:pt x="11592440" y="8157142"/>
                    <a:pt x="11550531" y="8199052"/>
                    <a:pt x="11499731" y="8199052"/>
                  </a:cubicBezTo>
                  <a:close/>
                </a:path>
              </a:pathLst>
            </a:custGeom>
            <a:solidFill>
              <a:srgbClr val="F9C041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1655940" cy="8262552"/>
            </a:xfrm>
            <a:custGeom>
              <a:avLst/>
              <a:gdLst/>
              <a:ahLst/>
              <a:cxnLst/>
              <a:rect l="l" t="t" r="r" b="b"/>
              <a:pathLst>
                <a:path w="11655940" h="8262552">
                  <a:moveTo>
                    <a:pt x="11531481" y="59690"/>
                  </a:moveTo>
                  <a:cubicBezTo>
                    <a:pt x="11567040" y="59690"/>
                    <a:pt x="11596250" y="88900"/>
                    <a:pt x="11596250" y="124460"/>
                  </a:cubicBezTo>
                  <a:lnTo>
                    <a:pt x="11596250" y="8138092"/>
                  </a:lnTo>
                  <a:cubicBezTo>
                    <a:pt x="11596250" y="8173652"/>
                    <a:pt x="11567040" y="8202862"/>
                    <a:pt x="11531481" y="8202862"/>
                  </a:cubicBezTo>
                  <a:lnTo>
                    <a:pt x="124460" y="8202862"/>
                  </a:lnTo>
                  <a:cubicBezTo>
                    <a:pt x="88900" y="8202862"/>
                    <a:pt x="59690" y="8173652"/>
                    <a:pt x="59690" y="813809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1531481" y="59690"/>
                  </a:lnTo>
                  <a:moveTo>
                    <a:pt x="1153148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138092"/>
                  </a:lnTo>
                  <a:cubicBezTo>
                    <a:pt x="0" y="8206672"/>
                    <a:pt x="55880" y="8262552"/>
                    <a:pt x="124460" y="8262552"/>
                  </a:cubicBezTo>
                  <a:lnTo>
                    <a:pt x="11531481" y="8262552"/>
                  </a:lnTo>
                  <a:cubicBezTo>
                    <a:pt x="11600060" y="8262552"/>
                    <a:pt x="11655940" y="8206672"/>
                    <a:pt x="11655940" y="8138092"/>
                  </a:cubicBezTo>
                  <a:lnTo>
                    <a:pt x="11655940" y="124460"/>
                  </a:lnTo>
                  <a:cubicBezTo>
                    <a:pt x="11655940" y="55880"/>
                    <a:pt x="11600060" y="0"/>
                    <a:pt x="11531481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028700" y="952500"/>
            <a:ext cx="5327435" cy="525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16"/>
              </a:lnSpc>
            </a:pPr>
            <a:r>
              <a:rPr lang="id-ID" sz="3368" dirty="0">
                <a:solidFill>
                  <a:srgbClr val="000000"/>
                </a:solidFill>
                <a:latin typeface="Bebas Neue Bold"/>
              </a:rPr>
              <a:t>KESEIMBANGAN </a:t>
            </a:r>
            <a:endParaRPr lang="en-US" sz="3368" dirty="0">
              <a:solidFill>
                <a:srgbClr val="000000"/>
              </a:solidFill>
              <a:latin typeface="Bebas Neue Bold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2" t="27942" r="24019" b="20097"/>
          <a:stretch/>
        </p:blipFill>
        <p:spPr>
          <a:xfrm>
            <a:off x="8687051" y="2058443"/>
            <a:ext cx="8305800" cy="6113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992183" y="9097962"/>
            <a:ext cx="1267117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" name="TextBox 3"/>
          <p:cNvSpPr txBox="1"/>
          <p:nvPr/>
        </p:nvSpPr>
        <p:spPr>
          <a:xfrm>
            <a:off x="14229335" y="9321857"/>
            <a:ext cx="4077715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</a:pPr>
            <a:r>
              <a:rPr lang="en-US" sz="1999" dirty="0">
                <a:solidFill>
                  <a:srgbClr val="000000"/>
                </a:solidFill>
                <a:latin typeface="Poppins"/>
              </a:rPr>
              <a:t>www.reallygreatsite.com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177668" y="1037675"/>
            <a:ext cx="982980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id-ID" sz="6600" dirty="0">
                <a:solidFill>
                  <a:srgbClr val="000000"/>
                </a:solidFill>
                <a:latin typeface="Bebas Neue Bold"/>
              </a:rPr>
              <a:t>PERSAMAAN PERMINTAAN DAN PENAWARAN</a:t>
            </a:r>
            <a:endParaRPr lang="en-US" sz="6600" dirty="0">
              <a:solidFill>
                <a:srgbClr val="000000"/>
              </a:solidFill>
              <a:latin typeface="Bebas Neue Bol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7"/>
              <p:cNvSpPr txBox="1"/>
              <p:nvPr/>
            </p:nvSpPr>
            <p:spPr>
              <a:xfrm>
                <a:off x="3337175" y="4427587"/>
                <a:ext cx="3057060" cy="48731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839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399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d-ID" sz="2399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d-ID" sz="2399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id-ID" sz="2399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d-ID" sz="2399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id-ID" sz="2399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d-ID" sz="2399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𝑑𝑃</m:t>
                      </m:r>
                    </m:oMath>
                  </m:oMathPara>
                </a14:m>
                <a:endParaRPr lang="en-US" sz="2399" dirty="0">
                  <a:solidFill>
                    <a:srgbClr val="000000"/>
                  </a:solidFill>
                  <a:latin typeface="Poppins"/>
                </a:endParaRPr>
              </a:p>
            </p:txBody>
          </p:sp>
        </mc:Choice>
        <mc:Fallback xmlns="">
          <p:sp>
            <p:nvSpPr>
              <p:cNvPr id="7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7175" y="4427587"/>
                <a:ext cx="3057060" cy="48731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8"/>
          <p:cNvGrpSpPr/>
          <p:nvPr/>
        </p:nvGrpSpPr>
        <p:grpSpPr>
          <a:xfrm>
            <a:off x="9753600" y="3371387"/>
            <a:ext cx="5012346" cy="781940"/>
            <a:chOff x="0" y="0"/>
            <a:chExt cx="6609980" cy="1031175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6546479" cy="967675"/>
            </a:xfrm>
            <a:custGeom>
              <a:avLst/>
              <a:gdLst/>
              <a:ahLst/>
              <a:cxnLst/>
              <a:rect l="l" t="t" r="r" b="b"/>
              <a:pathLst>
                <a:path w="6546479" h="967675">
                  <a:moveTo>
                    <a:pt x="6453770" y="967675"/>
                  </a:moveTo>
                  <a:lnTo>
                    <a:pt x="92710" y="967675"/>
                  </a:lnTo>
                  <a:cubicBezTo>
                    <a:pt x="41910" y="967675"/>
                    <a:pt x="0" y="925765"/>
                    <a:pt x="0" y="874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452500" y="0"/>
                  </a:lnTo>
                  <a:cubicBezTo>
                    <a:pt x="6503300" y="0"/>
                    <a:pt x="6545210" y="41910"/>
                    <a:pt x="6545210" y="92710"/>
                  </a:cubicBezTo>
                  <a:lnTo>
                    <a:pt x="6545210" y="873695"/>
                  </a:lnTo>
                  <a:cubicBezTo>
                    <a:pt x="6546479" y="925765"/>
                    <a:pt x="6504570" y="967675"/>
                    <a:pt x="6453770" y="967675"/>
                  </a:cubicBezTo>
                  <a:close/>
                </a:path>
              </a:pathLst>
            </a:custGeom>
            <a:solidFill>
              <a:srgbClr val="105652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6609979" cy="1031175"/>
            </a:xfrm>
            <a:custGeom>
              <a:avLst/>
              <a:gdLst/>
              <a:ahLst/>
              <a:cxnLst/>
              <a:rect l="l" t="t" r="r" b="b"/>
              <a:pathLst>
                <a:path w="6609979" h="1031175">
                  <a:moveTo>
                    <a:pt x="6485520" y="59690"/>
                  </a:moveTo>
                  <a:cubicBezTo>
                    <a:pt x="6521079" y="59690"/>
                    <a:pt x="6550289" y="88900"/>
                    <a:pt x="6550289" y="124460"/>
                  </a:cubicBezTo>
                  <a:lnTo>
                    <a:pt x="6550289" y="906715"/>
                  </a:lnTo>
                  <a:cubicBezTo>
                    <a:pt x="6550289" y="942275"/>
                    <a:pt x="6521079" y="971485"/>
                    <a:pt x="6485520" y="971485"/>
                  </a:cubicBezTo>
                  <a:lnTo>
                    <a:pt x="124460" y="971485"/>
                  </a:lnTo>
                  <a:cubicBezTo>
                    <a:pt x="88900" y="971485"/>
                    <a:pt x="59690" y="942275"/>
                    <a:pt x="59690" y="906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485520" y="59690"/>
                  </a:lnTo>
                  <a:moveTo>
                    <a:pt x="648552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06715"/>
                  </a:lnTo>
                  <a:cubicBezTo>
                    <a:pt x="0" y="975295"/>
                    <a:pt x="55880" y="1031175"/>
                    <a:pt x="124460" y="1031175"/>
                  </a:cubicBezTo>
                  <a:lnTo>
                    <a:pt x="6485520" y="1031175"/>
                  </a:lnTo>
                  <a:cubicBezTo>
                    <a:pt x="6554100" y="1031175"/>
                    <a:pt x="6609979" y="975295"/>
                    <a:pt x="6609979" y="906715"/>
                  </a:cubicBezTo>
                  <a:lnTo>
                    <a:pt x="6609979" y="124460"/>
                  </a:lnTo>
                  <a:cubicBezTo>
                    <a:pt x="6609979" y="55880"/>
                    <a:pt x="6554100" y="0"/>
                    <a:pt x="648552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2600242" y="3347311"/>
            <a:ext cx="5012346" cy="781940"/>
            <a:chOff x="0" y="0"/>
            <a:chExt cx="6609980" cy="1031175"/>
          </a:xfrm>
        </p:grpSpPr>
        <p:sp>
          <p:nvSpPr>
            <p:cNvPr id="12" name="Freeform 12"/>
            <p:cNvSpPr/>
            <p:nvPr/>
          </p:nvSpPr>
          <p:spPr>
            <a:xfrm>
              <a:off x="31750" y="31750"/>
              <a:ext cx="6546479" cy="967675"/>
            </a:xfrm>
            <a:custGeom>
              <a:avLst/>
              <a:gdLst/>
              <a:ahLst/>
              <a:cxnLst/>
              <a:rect l="l" t="t" r="r" b="b"/>
              <a:pathLst>
                <a:path w="6546479" h="967675">
                  <a:moveTo>
                    <a:pt x="6453770" y="967675"/>
                  </a:moveTo>
                  <a:lnTo>
                    <a:pt x="92710" y="967675"/>
                  </a:lnTo>
                  <a:cubicBezTo>
                    <a:pt x="41910" y="967675"/>
                    <a:pt x="0" y="925765"/>
                    <a:pt x="0" y="874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452500" y="0"/>
                  </a:lnTo>
                  <a:cubicBezTo>
                    <a:pt x="6503300" y="0"/>
                    <a:pt x="6545210" y="41910"/>
                    <a:pt x="6545210" y="92710"/>
                  </a:cubicBezTo>
                  <a:lnTo>
                    <a:pt x="6545210" y="873695"/>
                  </a:lnTo>
                  <a:cubicBezTo>
                    <a:pt x="6546479" y="925765"/>
                    <a:pt x="6504570" y="967675"/>
                    <a:pt x="6453770" y="967675"/>
                  </a:cubicBezTo>
                  <a:close/>
                </a:path>
              </a:pathLst>
            </a:custGeom>
            <a:solidFill>
              <a:srgbClr val="B91646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6609979" cy="1031175"/>
            </a:xfrm>
            <a:custGeom>
              <a:avLst/>
              <a:gdLst/>
              <a:ahLst/>
              <a:cxnLst/>
              <a:rect l="l" t="t" r="r" b="b"/>
              <a:pathLst>
                <a:path w="6609979" h="1031175">
                  <a:moveTo>
                    <a:pt x="6485520" y="59690"/>
                  </a:moveTo>
                  <a:cubicBezTo>
                    <a:pt x="6521079" y="59690"/>
                    <a:pt x="6550289" y="88900"/>
                    <a:pt x="6550289" y="124460"/>
                  </a:cubicBezTo>
                  <a:lnTo>
                    <a:pt x="6550289" y="906715"/>
                  </a:lnTo>
                  <a:cubicBezTo>
                    <a:pt x="6550289" y="942275"/>
                    <a:pt x="6521079" y="971485"/>
                    <a:pt x="6485520" y="971485"/>
                  </a:cubicBezTo>
                  <a:lnTo>
                    <a:pt x="124460" y="971485"/>
                  </a:lnTo>
                  <a:cubicBezTo>
                    <a:pt x="88900" y="971485"/>
                    <a:pt x="59690" y="942275"/>
                    <a:pt x="59690" y="906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485520" y="59690"/>
                  </a:lnTo>
                  <a:moveTo>
                    <a:pt x="648552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06715"/>
                  </a:lnTo>
                  <a:cubicBezTo>
                    <a:pt x="0" y="975295"/>
                    <a:pt x="55880" y="1031175"/>
                    <a:pt x="124460" y="1031175"/>
                  </a:cubicBezTo>
                  <a:lnTo>
                    <a:pt x="6485520" y="1031175"/>
                  </a:lnTo>
                  <a:cubicBezTo>
                    <a:pt x="6554100" y="1031175"/>
                    <a:pt x="6609979" y="975295"/>
                    <a:pt x="6609979" y="906715"/>
                  </a:cubicBezTo>
                  <a:lnTo>
                    <a:pt x="6609979" y="124460"/>
                  </a:lnTo>
                  <a:cubicBezTo>
                    <a:pt x="6609979" y="55880"/>
                    <a:pt x="6554100" y="0"/>
                    <a:pt x="648552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3025348" y="3449740"/>
            <a:ext cx="4162132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320" dirty="0">
                <a:solidFill>
                  <a:srgbClr val="FBF3E4"/>
                </a:solidFill>
                <a:latin typeface="Bebas Neue Bold"/>
              </a:rPr>
              <a:t>P</a:t>
            </a:r>
            <a:r>
              <a:rPr lang="id-ID" sz="3200" spc="320" dirty="0">
                <a:solidFill>
                  <a:srgbClr val="FBF3E4"/>
                </a:solidFill>
                <a:latin typeface="Bebas Neue Bold"/>
              </a:rPr>
              <a:t>ersamaan permintaan</a:t>
            </a:r>
            <a:endParaRPr lang="en-US" sz="3200" spc="320" dirty="0">
              <a:solidFill>
                <a:srgbClr val="FBF3E4"/>
              </a:solidFill>
              <a:latin typeface="Bebas Neue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360306" y="3476171"/>
            <a:ext cx="4057202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id-ID" sz="3200" spc="320" dirty="0">
                <a:solidFill>
                  <a:srgbClr val="FBF3E4"/>
                </a:solidFill>
                <a:latin typeface="Bebas Neue Bold"/>
              </a:rPr>
              <a:t>Persamaan penawaran</a:t>
            </a:r>
            <a:endParaRPr lang="en-US" sz="3200" spc="320" dirty="0">
              <a:solidFill>
                <a:srgbClr val="FBF3E4"/>
              </a:solidFill>
              <a:latin typeface="Bebas Neue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5272439" y="971550"/>
            <a:ext cx="1986861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Poppins"/>
              </a:rPr>
              <a:t>Page 10 of 15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952500"/>
            <a:ext cx="5327435" cy="525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16"/>
              </a:lnSpc>
            </a:pPr>
            <a:r>
              <a:rPr lang="id-ID" sz="3368" dirty="0">
                <a:solidFill>
                  <a:srgbClr val="000000"/>
                </a:solidFill>
                <a:latin typeface="Bebas Neue Bold"/>
              </a:rPr>
              <a:t>keseimbangan</a:t>
            </a:r>
            <a:endParaRPr lang="en-US" sz="3368" dirty="0">
              <a:solidFill>
                <a:srgbClr val="000000"/>
              </a:solidFill>
              <a:latin typeface="Bebas Neue Bol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7"/>
              <p:cNvSpPr txBox="1"/>
              <p:nvPr/>
            </p:nvSpPr>
            <p:spPr>
              <a:xfrm>
                <a:off x="10912308" y="4556447"/>
                <a:ext cx="3057060" cy="48731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839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399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d-ID" sz="2399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d-ID" sz="2399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id-ID" sz="2399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id-ID" sz="2399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id-ID" sz="2399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d-ID" sz="2399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𝑑𝑃</m:t>
                      </m:r>
                    </m:oMath>
                  </m:oMathPara>
                </a14:m>
                <a:endParaRPr lang="en-US" sz="2399" dirty="0">
                  <a:solidFill>
                    <a:srgbClr val="000000"/>
                  </a:solidFill>
                  <a:latin typeface="Poppins"/>
                </a:endParaRPr>
              </a:p>
            </p:txBody>
          </p:sp>
        </mc:Choice>
        <mc:Fallback xmlns="">
          <p:sp>
            <p:nvSpPr>
              <p:cNvPr id="22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2308" y="4556447"/>
                <a:ext cx="3057060" cy="48731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7"/>
              <p:cNvSpPr txBox="1"/>
              <p:nvPr/>
            </p:nvSpPr>
            <p:spPr>
              <a:xfrm>
                <a:off x="1671821" y="5913988"/>
                <a:ext cx="4000501" cy="382694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3839"/>
                  </a:lnSpc>
                </a:pPr>
                <a:r>
                  <a:rPr lang="id-ID" sz="1400" dirty="0">
                    <a:solidFill>
                      <a:srgbClr val="000000"/>
                    </a:solidFill>
                    <a:latin typeface="Poppins"/>
                  </a:rPr>
                  <a:t>Keterangan </a:t>
                </a:r>
              </a:p>
              <a:p>
                <a:pPr marL="342900" indent="-342900">
                  <a:lnSpc>
                    <a:spcPts val="3839"/>
                  </a:lnSpc>
                  <a:buFont typeface="Wingdings" panose="05000000000000000000" pitchFamily="2" charset="2"/>
                  <a:buChar char="Ø"/>
                </a:pPr>
                <a:r>
                  <a:rPr lang="id-ID" sz="1400" dirty="0">
                    <a:solidFill>
                      <a:srgbClr val="000000"/>
                    </a:solidFill>
                    <a:latin typeface="Poppins"/>
                  </a:rPr>
                  <a:t>c = angka tetap</a:t>
                </a:r>
              </a:p>
              <a:p>
                <a:pPr marL="342900" indent="-342900">
                  <a:lnSpc>
                    <a:spcPts val="3839"/>
                  </a:lnSpc>
                  <a:buFont typeface="Wingdings" panose="05000000000000000000" pitchFamily="2" charset="2"/>
                  <a:buChar char="Ø"/>
                </a:pPr>
                <a:r>
                  <a:rPr lang="id-ID" sz="1400" dirty="0">
                    <a:solidFill>
                      <a:srgbClr val="000000"/>
                    </a:solidFill>
                    <a:latin typeface="Poppins"/>
                  </a:rPr>
                  <a:t>d = kecondongan kurva permintaan</a:t>
                </a:r>
              </a:p>
              <a:p>
                <a:pPr marL="342900" indent="-342900">
                  <a:lnSpc>
                    <a:spcPts val="3839"/>
                  </a:lnSpc>
                  <a:buFont typeface="Wingdings" panose="05000000000000000000" pitchFamily="2" charset="2"/>
                  <a:buChar char="Ø"/>
                </a:pPr>
                <a:r>
                  <a:rPr lang="id-ID" sz="1400" dirty="0">
                    <a:solidFill>
                      <a:srgbClr val="000000"/>
                    </a:solidFill>
                    <a:latin typeface="Poppins"/>
                  </a:rPr>
                  <a:t>m =angka tetap</a:t>
                </a:r>
              </a:p>
              <a:p>
                <a:pPr marL="342900" indent="-342900">
                  <a:lnSpc>
                    <a:spcPts val="3839"/>
                  </a:lnSpc>
                  <a:buFont typeface="Wingdings" panose="05000000000000000000" pitchFamily="2" charset="2"/>
                  <a:buChar char="Ø"/>
                </a:pPr>
                <a:r>
                  <a:rPr lang="id-ID" sz="1400" dirty="0">
                    <a:solidFill>
                      <a:srgbClr val="000000"/>
                    </a:solidFill>
                    <a:latin typeface="Poppins"/>
                  </a:rPr>
                  <a:t>n = kecondongan kurva penawaran</a:t>
                </a:r>
              </a:p>
              <a:p>
                <a:pPr marL="342900" indent="-342900">
                  <a:lnSpc>
                    <a:spcPts val="3839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d-ID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d-ID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d-ID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id-ID" sz="1400" dirty="0">
                    <a:solidFill>
                      <a:srgbClr val="000000"/>
                    </a:solidFill>
                    <a:latin typeface="Poppins"/>
                  </a:rPr>
                  <a:t> = kuantitas yang diminta</a:t>
                </a:r>
              </a:p>
              <a:p>
                <a:pPr marL="342900" indent="-342900">
                  <a:lnSpc>
                    <a:spcPts val="3839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d-ID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d-ID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d-ID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id-ID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id-ID" sz="1400" dirty="0">
                    <a:solidFill>
                      <a:srgbClr val="000000"/>
                    </a:solidFill>
                    <a:latin typeface="Poppins" panose="020B0604020202020204" charset="0"/>
                    <a:cs typeface="Poppins" panose="020B0604020202020204" charset="0"/>
                  </a:rPr>
                  <a:t> kuantitas yang ditawarkan</a:t>
                </a:r>
              </a:p>
              <a:p>
                <a:pPr marL="342900" indent="-342900">
                  <a:lnSpc>
                    <a:spcPts val="3839"/>
                  </a:lnSpc>
                  <a:buFont typeface="Wingdings" panose="05000000000000000000" pitchFamily="2" charset="2"/>
                  <a:buChar char="Ø"/>
                </a:pPr>
                <a:r>
                  <a:rPr lang="id-ID" sz="1400" dirty="0">
                    <a:solidFill>
                      <a:srgbClr val="000000"/>
                    </a:solidFill>
                    <a:latin typeface="Poppins" panose="020B0604020202020204" charset="0"/>
                    <a:cs typeface="Poppins" panose="020B0604020202020204" charset="0"/>
                  </a:rPr>
                  <a:t>P = tingkat harga</a:t>
                </a:r>
                <a:endParaRPr lang="id-ID" sz="1400" dirty="0">
                  <a:solidFill>
                    <a:srgbClr val="000000"/>
                  </a:solidFill>
                  <a:latin typeface="Poppins"/>
                </a:endParaRPr>
              </a:p>
            </p:txBody>
          </p:sp>
        </mc:Choice>
        <mc:Fallback xmlns="">
          <p:sp>
            <p:nvSpPr>
              <p:cNvPr id="25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821" y="5913988"/>
                <a:ext cx="4000501" cy="3826945"/>
              </a:xfrm>
              <a:prstGeom prst="rect">
                <a:avLst/>
              </a:prstGeom>
              <a:blipFill rotWithShape="0">
                <a:blip r:embed="rId4"/>
                <a:stretch>
                  <a:fillRect l="-2744" b="-1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8"/>
          <p:cNvGrpSpPr/>
          <p:nvPr/>
        </p:nvGrpSpPr>
        <p:grpSpPr>
          <a:xfrm>
            <a:off x="6172200" y="5457227"/>
            <a:ext cx="5012346" cy="781940"/>
            <a:chOff x="0" y="0"/>
            <a:chExt cx="6609980" cy="1031175"/>
          </a:xfrm>
        </p:grpSpPr>
        <p:sp>
          <p:nvSpPr>
            <p:cNvPr id="27" name="Freeform 9"/>
            <p:cNvSpPr/>
            <p:nvPr/>
          </p:nvSpPr>
          <p:spPr>
            <a:xfrm>
              <a:off x="31750" y="31750"/>
              <a:ext cx="6546479" cy="967675"/>
            </a:xfrm>
            <a:custGeom>
              <a:avLst/>
              <a:gdLst/>
              <a:ahLst/>
              <a:cxnLst/>
              <a:rect l="l" t="t" r="r" b="b"/>
              <a:pathLst>
                <a:path w="6546479" h="967675">
                  <a:moveTo>
                    <a:pt x="6453770" y="967675"/>
                  </a:moveTo>
                  <a:lnTo>
                    <a:pt x="92710" y="967675"/>
                  </a:lnTo>
                  <a:cubicBezTo>
                    <a:pt x="41910" y="967675"/>
                    <a:pt x="0" y="925765"/>
                    <a:pt x="0" y="874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452500" y="0"/>
                  </a:lnTo>
                  <a:cubicBezTo>
                    <a:pt x="6503300" y="0"/>
                    <a:pt x="6545210" y="41910"/>
                    <a:pt x="6545210" y="92710"/>
                  </a:cubicBezTo>
                  <a:lnTo>
                    <a:pt x="6545210" y="873695"/>
                  </a:lnTo>
                  <a:cubicBezTo>
                    <a:pt x="6546479" y="925765"/>
                    <a:pt x="6504570" y="967675"/>
                    <a:pt x="6453770" y="967675"/>
                  </a:cubicBezTo>
                  <a:close/>
                </a:path>
              </a:pathLst>
            </a:cu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sp>
        <p:sp>
          <p:nvSpPr>
            <p:cNvPr id="28" name="Freeform 10"/>
            <p:cNvSpPr/>
            <p:nvPr/>
          </p:nvSpPr>
          <p:spPr>
            <a:xfrm>
              <a:off x="0" y="0"/>
              <a:ext cx="6609979" cy="1031175"/>
            </a:xfrm>
            <a:custGeom>
              <a:avLst/>
              <a:gdLst/>
              <a:ahLst/>
              <a:cxnLst/>
              <a:rect l="l" t="t" r="r" b="b"/>
              <a:pathLst>
                <a:path w="6609979" h="1031175">
                  <a:moveTo>
                    <a:pt x="6485520" y="59690"/>
                  </a:moveTo>
                  <a:cubicBezTo>
                    <a:pt x="6521079" y="59690"/>
                    <a:pt x="6550289" y="88900"/>
                    <a:pt x="6550289" y="124460"/>
                  </a:cubicBezTo>
                  <a:lnTo>
                    <a:pt x="6550289" y="906715"/>
                  </a:lnTo>
                  <a:cubicBezTo>
                    <a:pt x="6550289" y="942275"/>
                    <a:pt x="6521079" y="971485"/>
                    <a:pt x="6485520" y="971485"/>
                  </a:cubicBezTo>
                  <a:lnTo>
                    <a:pt x="124460" y="971485"/>
                  </a:lnTo>
                  <a:cubicBezTo>
                    <a:pt x="88900" y="971485"/>
                    <a:pt x="59690" y="942275"/>
                    <a:pt x="59690" y="906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485520" y="59690"/>
                  </a:lnTo>
                  <a:moveTo>
                    <a:pt x="648552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06715"/>
                  </a:lnTo>
                  <a:cubicBezTo>
                    <a:pt x="0" y="975295"/>
                    <a:pt x="55880" y="1031175"/>
                    <a:pt x="124460" y="1031175"/>
                  </a:cubicBezTo>
                  <a:lnTo>
                    <a:pt x="6485520" y="1031175"/>
                  </a:lnTo>
                  <a:cubicBezTo>
                    <a:pt x="6554100" y="1031175"/>
                    <a:pt x="6609979" y="975295"/>
                    <a:pt x="6609979" y="906715"/>
                  </a:cubicBezTo>
                  <a:lnTo>
                    <a:pt x="6609979" y="124460"/>
                  </a:lnTo>
                  <a:cubicBezTo>
                    <a:pt x="6609979" y="55880"/>
                    <a:pt x="6554100" y="0"/>
                    <a:pt x="6485520" y="0"/>
                  </a:cubicBezTo>
                  <a:close/>
                </a:path>
              </a:pathLst>
            </a:cu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sp>
      </p:grpSp>
      <p:sp>
        <p:nvSpPr>
          <p:cNvPr id="29" name="TextBox 18"/>
          <p:cNvSpPr txBox="1"/>
          <p:nvPr/>
        </p:nvSpPr>
        <p:spPr>
          <a:xfrm>
            <a:off x="6778906" y="5562011"/>
            <a:ext cx="4057202" cy="502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id-ID" sz="3200" spc="320" dirty="0">
                <a:solidFill>
                  <a:srgbClr val="FBF3E4"/>
                </a:solidFill>
                <a:latin typeface="Bebas Neue Bold"/>
              </a:rPr>
              <a:t>Syarat keseimbangan</a:t>
            </a:r>
            <a:endParaRPr lang="en-US" sz="3200" spc="320" dirty="0">
              <a:solidFill>
                <a:srgbClr val="FBF3E4"/>
              </a:solidFill>
              <a:latin typeface="Bebas Neue Bol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7"/>
              <p:cNvSpPr txBox="1"/>
              <p:nvPr/>
            </p:nvSpPr>
            <p:spPr>
              <a:xfrm>
                <a:off x="7330908" y="6642287"/>
                <a:ext cx="3057060" cy="146193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839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399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d-ID" sz="2399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d-ID" sz="2399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id-ID" sz="2399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d-ID" sz="2399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d-ID" sz="2399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d-ID" sz="2399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id-ID" sz="2399" b="0" dirty="0">
                  <a:solidFill>
                    <a:srgbClr val="000000"/>
                  </a:solidFill>
                  <a:latin typeface="Poppins"/>
                </a:endParaRPr>
              </a:p>
              <a:p>
                <a:pPr>
                  <a:lnSpc>
                    <a:spcPts val="3839"/>
                  </a:lnSpc>
                </a:pPr>
                <a:r>
                  <a:rPr lang="id-ID" sz="2399" dirty="0">
                    <a:solidFill>
                      <a:srgbClr val="000000"/>
                    </a:solidFill>
                    <a:latin typeface="Poppins"/>
                  </a:rPr>
                  <a:t>Atau</a:t>
                </a:r>
              </a:p>
              <a:p>
                <a:pPr algn="ctr">
                  <a:lnSpc>
                    <a:spcPts val="3839"/>
                  </a:lnSpc>
                </a:pPr>
                <a:r>
                  <a:rPr lang="id-ID" sz="2399" dirty="0">
                    <a:solidFill>
                      <a:srgbClr val="000000"/>
                    </a:solidFill>
                    <a:latin typeface="Poppins"/>
                  </a:rPr>
                  <a:t>c – dP = - m</a:t>
                </a:r>
                <a14:m>
                  <m:oMath xmlns:m="http://schemas.openxmlformats.org/officeDocument/2006/math">
                    <m:r>
                      <a:rPr lang="id-ID" sz="2399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id-ID" sz="2399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d-ID" sz="2399" dirty="0">
                    <a:solidFill>
                      <a:srgbClr val="000000"/>
                    </a:solidFill>
                    <a:latin typeface="Poppins"/>
                  </a:rPr>
                  <a:t>nP</a:t>
                </a:r>
                <a:endParaRPr lang="en-US" sz="2399" dirty="0">
                  <a:solidFill>
                    <a:srgbClr val="000000"/>
                  </a:solidFill>
                  <a:latin typeface="Poppins"/>
                </a:endParaRPr>
              </a:p>
            </p:txBody>
          </p:sp>
        </mc:Choice>
        <mc:Fallback xmlns="">
          <p:sp>
            <p:nvSpPr>
              <p:cNvPr id="30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0908" y="6642287"/>
                <a:ext cx="3057060" cy="1461939"/>
              </a:xfrm>
              <a:prstGeom prst="rect">
                <a:avLst/>
              </a:prstGeom>
              <a:blipFill rotWithShape="0">
                <a:blip r:embed="rId5"/>
                <a:stretch>
                  <a:fillRect l="-6188" b="-9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992183" y="9097962"/>
            <a:ext cx="1267117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" name="TextBox 3"/>
          <p:cNvSpPr txBox="1"/>
          <p:nvPr/>
        </p:nvSpPr>
        <p:spPr>
          <a:xfrm>
            <a:off x="14229335" y="9321857"/>
            <a:ext cx="4077715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</a:pPr>
            <a:r>
              <a:rPr lang="en-US" sz="1999" dirty="0">
                <a:solidFill>
                  <a:srgbClr val="000000"/>
                </a:solidFill>
                <a:latin typeface="Poppins"/>
              </a:rPr>
              <a:t>www.reallygreatsite.com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962400" y="979910"/>
            <a:ext cx="982980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id-ID" sz="6600" dirty="0">
                <a:solidFill>
                  <a:srgbClr val="000000"/>
                </a:solidFill>
                <a:latin typeface="Bebas Neue Bold"/>
              </a:rPr>
              <a:t>Bersamaan kasus perubahan keseimbangan</a:t>
            </a:r>
            <a:endParaRPr lang="en-US" sz="6600" dirty="0">
              <a:solidFill>
                <a:srgbClr val="000000"/>
              </a:solidFill>
              <a:latin typeface="Bebas Neue 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863393" y="3619500"/>
            <a:ext cx="6086558" cy="2133992"/>
            <a:chOff x="0" y="0"/>
            <a:chExt cx="6609980" cy="1031175"/>
          </a:xfrm>
        </p:grpSpPr>
        <p:sp>
          <p:nvSpPr>
            <p:cNvPr id="12" name="Freeform 12"/>
            <p:cNvSpPr/>
            <p:nvPr/>
          </p:nvSpPr>
          <p:spPr>
            <a:xfrm>
              <a:off x="31750" y="31750"/>
              <a:ext cx="6546479" cy="967675"/>
            </a:xfrm>
            <a:custGeom>
              <a:avLst/>
              <a:gdLst/>
              <a:ahLst/>
              <a:cxnLst/>
              <a:rect l="l" t="t" r="r" b="b"/>
              <a:pathLst>
                <a:path w="6546479" h="967675">
                  <a:moveTo>
                    <a:pt x="6453770" y="967675"/>
                  </a:moveTo>
                  <a:lnTo>
                    <a:pt x="92710" y="967675"/>
                  </a:lnTo>
                  <a:cubicBezTo>
                    <a:pt x="41910" y="967675"/>
                    <a:pt x="0" y="925765"/>
                    <a:pt x="0" y="874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452500" y="0"/>
                  </a:lnTo>
                  <a:cubicBezTo>
                    <a:pt x="6503300" y="0"/>
                    <a:pt x="6545210" y="41910"/>
                    <a:pt x="6545210" y="92710"/>
                  </a:cubicBezTo>
                  <a:lnTo>
                    <a:pt x="6545210" y="873695"/>
                  </a:lnTo>
                  <a:cubicBezTo>
                    <a:pt x="6546479" y="925765"/>
                    <a:pt x="6504570" y="967675"/>
                    <a:pt x="6453770" y="967675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3"/>
            <p:cNvSpPr/>
            <p:nvPr/>
          </p:nvSpPr>
          <p:spPr>
            <a:xfrm>
              <a:off x="0" y="0"/>
              <a:ext cx="6609979" cy="1031175"/>
            </a:xfrm>
            <a:custGeom>
              <a:avLst/>
              <a:gdLst/>
              <a:ahLst/>
              <a:cxnLst/>
              <a:rect l="l" t="t" r="r" b="b"/>
              <a:pathLst>
                <a:path w="6609979" h="1031175">
                  <a:moveTo>
                    <a:pt x="6485520" y="59690"/>
                  </a:moveTo>
                  <a:cubicBezTo>
                    <a:pt x="6521079" y="59690"/>
                    <a:pt x="6550289" y="88900"/>
                    <a:pt x="6550289" y="124460"/>
                  </a:cubicBezTo>
                  <a:lnTo>
                    <a:pt x="6550289" y="906715"/>
                  </a:lnTo>
                  <a:cubicBezTo>
                    <a:pt x="6550289" y="942275"/>
                    <a:pt x="6521079" y="971485"/>
                    <a:pt x="6485520" y="971485"/>
                  </a:cubicBezTo>
                  <a:lnTo>
                    <a:pt x="124460" y="971485"/>
                  </a:lnTo>
                  <a:cubicBezTo>
                    <a:pt x="88900" y="971485"/>
                    <a:pt x="59690" y="942275"/>
                    <a:pt x="59690" y="906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485520" y="59690"/>
                  </a:lnTo>
                  <a:moveTo>
                    <a:pt x="648552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06715"/>
                  </a:lnTo>
                  <a:cubicBezTo>
                    <a:pt x="0" y="975295"/>
                    <a:pt x="55880" y="1031175"/>
                    <a:pt x="124460" y="1031175"/>
                  </a:cubicBezTo>
                  <a:lnTo>
                    <a:pt x="6485520" y="1031175"/>
                  </a:lnTo>
                  <a:cubicBezTo>
                    <a:pt x="6554100" y="1031175"/>
                    <a:pt x="6609979" y="975295"/>
                    <a:pt x="6609979" y="906715"/>
                  </a:cubicBezTo>
                  <a:lnTo>
                    <a:pt x="6609979" y="124460"/>
                  </a:lnTo>
                  <a:cubicBezTo>
                    <a:pt x="6609979" y="55880"/>
                    <a:pt x="6554100" y="0"/>
                    <a:pt x="6485520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7" name="TextBox 17"/>
          <p:cNvSpPr txBox="1"/>
          <p:nvPr/>
        </p:nvSpPr>
        <p:spPr>
          <a:xfrm>
            <a:off x="2456945" y="3878829"/>
            <a:ext cx="4899452" cy="1731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320" dirty="0">
                <a:solidFill>
                  <a:srgbClr val="FBF3E4"/>
                </a:solidFill>
                <a:latin typeface="Bebas Neue Bold"/>
              </a:rPr>
              <a:t>P</a:t>
            </a:r>
            <a:r>
              <a:rPr lang="id-ID" sz="3200" spc="320" dirty="0">
                <a:solidFill>
                  <a:srgbClr val="FBF3E4"/>
                </a:solidFill>
                <a:latin typeface="Bebas Neue Bold"/>
              </a:rPr>
              <a:t>ermintaan bertambah (kurva permintaan bergeser ke kanan)</a:t>
            </a:r>
            <a:endParaRPr lang="en-US" sz="3200" spc="320" dirty="0">
              <a:solidFill>
                <a:srgbClr val="FBF3E4"/>
              </a:solidFill>
              <a:latin typeface="Bebas Neue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5272439" y="971550"/>
            <a:ext cx="1986861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 dirty="0">
                <a:solidFill>
                  <a:srgbClr val="000000"/>
                </a:solidFill>
                <a:latin typeface="Poppins"/>
              </a:rPr>
              <a:t>Page 1</a:t>
            </a:r>
            <a:r>
              <a:rPr lang="id-ID" sz="1999" dirty="0">
                <a:solidFill>
                  <a:srgbClr val="000000"/>
                </a:solidFill>
                <a:latin typeface="Poppins"/>
              </a:rPr>
              <a:t>1</a:t>
            </a:r>
            <a:r>
              <a:rPr lang="en-US" sz="1999" dirty="0">
                <a:solidFill>
                  <a:srgbClr val="000000"/>
                </a:solidFill>
                <a:latin typeface="Poppins"/>
              </a:rPr>
              <a:t> of 15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952500"/>
            <a:ext cx="5327435" cy="525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16"/>
              </a:lnSpc>
            </a:pPr>
            <a:r>
              <a:rPr lang="id-ID" sz="3368" dirty="0">
                <a:solidFill>
                  <a:srgbClr val="000000"/>
                </a:solidFill>
                <a:latin typeface="Bebas Neue Bold"/>
              </a:rPr>
              <a:t>keseimbangan</a:t>
            </a:r>
            <a:endParaRPr lang="en-US" sz="3368" dirty="0">
              <a:solidFill>
                <a:srgbClr val="000000"/>
              </a:solidFill>
              <a:latin typeface="Bebas Neue Bold"/>
            </a:endParaRPr>
          </a:p>
        </p:txBody>
      </p:sp>
      <p:grpSp>
        <p:nvGrpSpPr>
          <p:cNvPr id="24" name="Group 11"/>
          <p:cNvGrpSpPr/>
          <p:nvPr/>
        </p:nvGrpSpPr>
        <p:grpSpPr>
          <a:xfrm>
            <a:off x="9905625" y="3553794"/>
            <a:ext cx="6086558" cy="2133992"/>
            <a:chOff x="0" y="0"/>
            <a:chExt cx="6609980" cy="1031175"/>
          </a:xfrm>
        </p:grpSpPr>
        <p:sp>
          <p:nvSpPr>
            <p:cNvPr id="31" name="Freeform 12"/>
            <p:cNvSpPr/>
            <p:nvPr/>
          </p:nvSpPr>
          <p:spPr>
            <a:xfrm>
              <a:off x="31750" y="31750"/>
              <a:ext cx="6546479" cy="967675"/>
            </a:xfrm>
            <a:custGeom>
              <a:avLst/>
              <a:gdLst/>
              <a:ahLst/>
              <a:cxnLst/>
              <a:rect l="l" t="t" r="r" b="b"/>
              <a:pathLst>
                <a:path w="6546479" h="967675">
                  <a:moveTo>
                    <a:pt x="6453770" y="967675"/>
                  </a:moveTo>
                  <a:lnTo>
                    <a:pt x="92710" y="967675"/>
                  </a:lnTo>
                  <a:cubicBezTo>
                    <a:pt x="41910" y="967675"/>
                    <a:pt x="0" y="925765"/>
                    <a:pt x="0" y="874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452500" y="0"/>
                  </a:lnTo>
                  <a:cubicBezTo>
                    <a:pt x="6503300" y="0"/>
                    <a:pt x="6545210" y="41910"/>
                    <a:pt x="6545210" y="92710"/>
                  </a:cubicBezTo>
                  <a:lnTo>
                    <a:pt x="6545210" y="873695"/>
                  </a:lnTo>
                  <a:cubicBezTo>
                    <a:pt x="6546479" y="925765"/>
                    <a:pt x="6504570" y="967675"/>
                    <a:pt x="6453770" y="967675"/>
                  </a:cubicBez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  <p:sp>
          <p:nvSpPr>
            <p:cNvPr id="32" name="Freeform 13"/>
            <p:cNvSpPr/>
            <p:nvPr/>
          </p:nvSpPr>
          <p:spPr>
            <a:xfrm>
              <a:off x="0" y="0"/>
              <a:ext cx="6609979" cy="1031175"/>
            </a:xfrm>
            <a:custGeom>
              <a:avLst/>
              <a:gdLst/>
              <a:ahLst/>
              <a:cxnLst/>
              <a:rect l="l" t="t" r="r" b="b"/>
              <a:pathLst>
                <a:path w="6609979" h="1031175">
                  <a:moveTo>
                    <a:pt x="6485520" y="59690"/>
                  </a:moveTo>
                  <a:cubicBezTo>
                    <a:pt x="6521079" y="59690"/>
                    <a:pt x="6550289" y="88900"/>
                    <a:pt x="6550289" y="124460"/>
                  </a:cubicBezTo>
                  <a:lnTo>
                    <a:pt x="6550289" y="906715"/>
                  </a:lnTo>
                  <a:cubicBezTo>
                    <a:pt x="6550289" y="942275"/>
                    <a:pt x="6521079" y="971485"/>
                    <a:pt x="6485520" y="971485"/>
                  </a:cubicBezTo>
                  <a:lnTo>
                    <a:pt x="124460" y="971485"/>
                  </a:lnTo>
                  <a:cubicBezTo>
                    <a:pt x="88900" y="971485"/>
                    <a:pt x="59690" y="942275"/>
                    <a:pt x="59690" y="906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485520" y="59690"/>
                  </a:lnTo>
                  <a:moveTo>
                    <a:pt x="648552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06715"/>
                  </a:lnTo>
                  <a:cubicBezTo>
                    <a:pt x="0" y="975295"/>
                    <a:pt x="55880" y="1031175"/>
                    <a:pt x="124460" y="1031175"/>
                  </a:cubicBezTo>
                  <a:lnTo>
                    <a:pt x="6485520" y="1031175"/>
                  </a:lnTo>
                  <a:cubicBezTo>
                    <a:pt x="6554100" y="1031175"/>
                    <a:pt x="6609979" y="975295"/>
                    <a:pt x="6609979" y="906715"/>
                  </a:cubicBezTo>
                  <a:lnTo>
                    <a:pt x="6609979" y="124460"/>
                  </a:lnTo>
                  <a:cubicBezTo>
                    <a:pt x="6609979" y="55880"/>
                    <a:pt x="6554100" y="0"/>
                    <a:pt x="6485520" y="0"/>
                  </a:cubicBez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</p:grpSp>
      <p:sp>
        <p:nvSpPr>
          <p:cNvPr id="33" name="TextBox 17"/>
          <p:cNvSpPr txBox="1"/>
          <p:nvPr/>
        </p:nvSpPr>
        <p:spPr>
          <a:xfrm>
            <a:off x="10390849" y="3837061"/>
            <a:ext cx="4899452" cy="1731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320" dirty="0">
                <a:solidFill>
                  <a:srgbClr val="FBF3E4"/>
                </a:solidFill>
                <a:latin typeface="Bebas Neue Bold"/>
              </a:rPr>
              <a:t>P</a:t>
            </a:r>
            <a:r>
              <a:rPr lang="id-ID" sz="3200" spc="320" dirty="0">
                <a:solidFill>
                  <a:srgbClr val="FBF3E4"/>
                </a:solidFill>
                <a:latin typeface="Bebas Neue Bold"/>
              </a:rPr>
              <a:t>ermintaan berkurang (kurva permintaan bergeser ke kanan)</a:t>
            </a:r>
            <a:endParaRPr lang="en-US" sz="3200" spc="320" dirty="0">
              <a:solidFill>
                <a:srgbClr val="FBF3E4"/>
              </a:solidFill>
              <a:latin typeface="Bebas Neue Bold"/>
            </a:endParaRPr>
          </a:p>
        </p:txBody>
      </p:sp>
      <p:grpSp>
        <p:nvGrpSpPr>
          <p:cNvPr id="34" name="Group 11"/>
          <p:cNvGrpSpPr/>
          <p:nvPr/>
        </p:nvGrpSpPr>
        <p:grpSpPr>
          <a:xfrm>
            <a:off x="1914442" y="6217521"/>
            <a:ext cx="6086558" cy="2133992"/>
            <a:chOff x="0" y="0"/>
            <a:chExt cx="6609980" cy="1031175"/>
          </a:xfrm>
        </p:grpSpPr>
        <p:sp>
          <p:nvSpPr>
            <p:cNvPr id="35" name="Freeform 12"/>
            <p:cNvSpPr/>
            <p:nvPr/>
          </p:nvSpPr>
          <p:spPr>
            <a:xfrm>
              <a:off x="31750" y="31750"/>
              <a:ext cx="6546479" cy="967675"/>
            </a:xfrm>
            <a:custGeom>
              <a:avLst/>
              <a:gdLst/>
              <a:ahLst/>
              <a:cxnLst/>
              <a:rect l="l" t="t" r="r" b="b"/>
              <a:pathLst>
                <a:path w="6546479" h="967675">
                  <a:moveTo>
                    <a:pt x="6453770" y="967675"/>
                  </a:moveTo>
                  <a:lnTo>
                    <a:pt x="92710" y="967675"/>
                  </a:lnTo>
                  <a:cubicBezTo>
                    <a:pt x="41910" y="967675"/>
                    <a:pt x="0" y="925765"/>
                    <a:pt x="0" y="874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452500" y="0"/>
                  </a:lnTo>
                  <a:cubicBezTo>
                    <a:pt x="6503300" y="0"/>
                    <a:pt x="6545210" y="41910"/>
                    <a:pt x="6545210" y="92710"/>
                  </a:cubicBezTo>
                  <a:lnTo>
                    <a:pt x="6545210" y="873695"/>
                  </a:lnTo>
                  <a:cubicBezTo>
                    <a:pt x="6546479" y="925765"/>
                    <a:pt x="6504570" y="967675"/>
                    <a:pt x="6453770" y="967675"/>
                  </a:cubicBez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sp>
        <p:sp>
          <p:nvSpPr>
            <p:cNvPr id="36" name="Freeform 13"/>
            <p:cNvSpPr/>
            <p:nvPr/>
          </p:nvSpPr>
          <p:spPr>
            <a:xfrm>
              <a:off x="0" y="0"/>
              <a:ext cx="6609979" cy="1031175"/>
            </a:xfrm>
            <a:custGeom>
              <a:avLst/>
              <a:gdLst/>
              <a:ahLst/>
              <a:cxnLst/>
              <a:rect l="l" t="t" r="r" b="b"/>
              <a:pathLst>
                <a:path w="6609979" h="1031175">
                  <a:moveTo>
                    <a:pt x="6485520" y="59690"/>
                  </a:moveTo>
                  <a:cubicBezTo>
                    <a:pt x="6521079" y="59690"/>
                    <a:pt x="6550289" y="88900"/>
                    <a:pt x="6550289" y="124460"/>
                  </a:cubicBezTo>
                  <a:lnTo>
                    <a:pt x="6550289" y="906715"/>
                  </a:lnTo>
                  <a:cubicBezTo>
                    <a:pt x="6550289" y="942275"/>
                    <a:pt x="6521079" y="971485"/>
                    <a:pt x="6485520" y="971485"/>
                  </a:cubicBezTo>
                  <a:lnTo>
                    <a:pt x="124460" y="971485"/>
                  </a:lnTo>
                  <a:cubicBezTo>
                    <a:pt x="88900" y="971485"/>
                    <a:pt x="59690" y="942275"/>
                    <a:pt x="59690" y="906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485520" y="59690"/>
                  </a:lnTo>
                  <a:moveTo>
                    <a:pt x="648552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06715"/>
                  </a:lnTo>
                  <a:cubicBezTo>
                    <a:pt x="0" y="975295"/>
                    <a:pt x="55880" y="1031175"/>
                    <a:pt x="124460" y="1031175"/>
                  </a:cubicBezTo>
                  <a:lnTo>
                    <a:pt x="6485520" y="1031175"/>
                  </a:lnTo>
                  <a:cubicBezTo>
                    <a:pt x="6554100" y="1031175"/>
                    <a:pt x="6609979" y="975295"/>
                    <a:pt x="6609979" y="906715"/>
                  </a:cubicBezTo>
                  <a:lnTo>
                    <a:pt x="6609979" y="124460"/>
                  </a:lnTo>
                  <a:cubicBezTo>
                    <a:pt x="6609979" y="55880"/>
                    <a:pt x="6554100" y="0"/>
                    <a:pt x="6485520" y="0"/>
                  </a:cubicBez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sp>
      </p:grpSp>
      <p:sp>
        <p:nvSpPr>
          <p:cNvPr id="37" name="TextBox 17"/>
          <p:cNvSpPr txBox="1"/>
          <p:nvPr/>
        </p:nvSpPr>
        <p:spPr>
          <a:xfrm>
            <a:off x="2507994" y="6418895"/>
            <a:ext cx="4899452" cy="1731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320" dirty="0">
                <a:solidFill>
                  <a:srgbClr val="FBF3E4"/>
                </a:solidFill>
                <a:latin typeface="Bebas Neue Bold"/>
              </a:rPr>
              <a:t>P</a:t>
            </a:r>
            <a:r>
              <a:rPr lang="id-ID" sz="3200" spc="320" dirty="0">
                <a:solidFill>
                  <a:srgbClr val="FBF3E4"/>
                </a:solidFill>
                <a:latin typeface="Bebas Neue Bold"/>
              </a:rPr>
              <a:t>ernawaran bertambah (kurva penawaran bergeser ke kanan)</a:t>
            </a:r>
            <a:endParaRPr lang="en-US" sz="3200" spc="320" dirty="0">
              <a:solidFill>
                <a:srgbClr val="FBF3E4"/>
              </a:solidFill>
              <a:latin typeface="Bebas Neue Bold"/>
            </a:endParaRPr>
          </a:p>
        </p:txBody>
      </p:sp>
      <p:grpSp>
        <p:nvGrpSpPr>
          <p:cNvPr id="38" name="Group 11"/>
          <p:cNvGrpSpPr/>
          <p:nvPr/>
        </p:nvGrpSpPr>
        <p:grpSpPr>
          <a:xfrm>
            <a:off x="9937574" y="6217521"/>
            <a:ext cx="6086558" cy="2133992"/>
            <a:chOff x="0" y="0"/>
            <a:chExt cx="6609980" cy="1031175"/>
          </a:xfrm>
        </p:grpSpPr>
        <p:sp>
          <p:nvSpPr>
            <p:cNvPr id="39" name="Freeform 12"/>
            <p:cNvSpPr/>
            <p:nvPr/>
          </p:nvSpPr>
          <p:spPr>
            <a:xfrm>
              <a:off x="31750" y="31750"/>
              <a:ext cx="6546479" cy="967675"/>
            </a:xfrm>
            <a:custGeom>
              <a:avLst/>
              <a:gdLst/>
              <a:ahLst/>
              <a:cxnLst/>
              <a:rect l="l" t="t" r="r" b="b"/>
              <a:pathLst>
                <a:path w="6546479" h="967675">
                  <a:moveTo>
                    <a:pt x="6453770" y="967675"/>
                  </a:moveTo>
                  <a:lnTo>
                    <a:pt x="92710" y="967675"/>
                  </a:lnTo>
                  <a:cubicBezTo>
                    <a:pt x="41910" y="967675"/>
                    <a:pt x="0" y="925765"/>
                    <a:pt x="0" y="874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452500" y="0"/>
                  </a:lnTo>
                  <a:cubicBezTo>
                    <a:pt x="6503300" y="0"/>
                    <a:pt x="6545210" y="41910"/>
                    <a:pt x="6545210" y="92710"/>
                  </a:cubicBezTo>
                  <a:lnTo>
                    <a:pt x="6545210" y="873695"/>
                  </a:lnTo>
                  <a:cubicBezTo>
                    <a:pt x="6546479" y="925765"/>
                    <a:pt x="6504570" y="967675"/>
                    <a:pt x="6453770" y="967675"/>
                  </a:cubicBezTo>
                  <a:close/>
                </a:path>
              </a:pathLst>
            </a:cu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sp>
        <p:sp>
          <p:nvSpPr>
            <p:cNvPr id="40" name="Freeform 13"/>
            <p:cNvSpPr/>
            <p:nvPr/>
          </p:nvSpPr>
          <p:spPr>
            <a:xfrm>
              <a:off x="0" y="0"/>
              <a:ext cx="6609979" cy="1031175"/>
            </a:xfrm>
            <a:custGeom>
              <a:avLst/>
              <a:gdLst/>
              <a:ahLst/>
              <a:cxnLst/>
              <a:rect l="l" t="t" r="r" b="b"/>
              <a:pathLst>
                <a:path w="6609979" h="1031175">
                  <a:moveTo>
                    <a:pt x="6485520" y="59690"/>
                  </a:moveTo>
                  <a:cubicBezTo>
                    <a:pt x="6521079" y="59690"/>
                    <a:pt x="6550289" y="88900"/>
                    <a:pt x="6550289" y="124460"/>
                  </a:cubicBezTo>
                  <a:lnTo>
                    <a:pt x="6550289" y="906715"/>
                  </a:lnTo>
                  <a:cubicBezTo>
                    <a:pt x="6550289" y="942275"/>
                    <a:pt x="6521079" y="971485"/>
                    <a:pt x="6485520" y="971485"/>
                  </a:cubicBezTo>
                  <a:lnTo>
                    <a:pt x="124460" y="971485"/>
                  </a:lnTo>
                  <a:cubicBezTo>
                    <a:pt x="88900" y="971485"/>
                    <a:pt x="59690" y="942275"/>
                    <a:pt x="59690" y="906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485520" y="59690"/>
                  </a:lnTo>
                  <a:moveTo>
                    <a:pt x="648552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06715"/>
                  </a:lnTo>
                  <a:cubicBezTo>
                    <a:pt x="0" y="975295"/>
                    <a:pt x="55880" y="1031175"/>
                    <a:pt x="124460" y="1031175"/>
                  </a:cubicBezTo>
                  <a:lnTo>
                    <a:pt x="6485520" y="1031175"/>
                  </a:lnTo>
                  <a:cubicBezTo>
                    <a:pt x="6554100" y="1031175"/>
                    <a:pt x="6609979" y="975295"/>
                    <a:pt x="6609979" y="906715"/>
                  </a:cubicBezTo>
                  <a:lnTo>
                    <a:pt x="6609979" y="124460"/>
                  </a:lnTo>
                  <a:cubicBezTo>
                    <a:pt x="6609979" y="55880"/>
                    <a:pt x="6554100" y="0"/>
                    <a:pt x="6485520" y="0"/>
                  </a:cubicBezTo>
                  <a:close/>
                </a:path>
              </a:pathLst>
            </a:cu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sp>
      </p:grpSp>
      <p:sp>
        <p:nvSpPr>
          <p:cNvPr id="41" name="TextBox 17"/>
          <p:cNvSpPr txBox="1"/>
          <p:nvPr/>
        </p:nvSpPr>
        <p:spPr>
          <a:xfrm>
            <a:off x="10531126" y="6418894"/>
            <a:ext cx="4899452" cy="1731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320" dirty="0">
                <a:solidFill>
                  <a:srgbClr val="FBF3E4"/>
                </a:solidFill>
                <a:latin typeface="Bebas Neue Bold"/>
              </a:rPr>
              <a:t>P</a:t>
            </a:r>
            <a:r>
              <a:rPr lang="id-ID" sz="3200" spc="320" dirty="0">
                <a:solidFill>
                  <a:srgbClr val="FBF3E4"/>
                </a:solidFill>
                <a:latin typeface="Bebas Neue Bold"/>
              </a:rPr>
              <a:t>ermintaan berkurang (kurva penawaran bergeser ke kiri)</a:t>
            </a:r>
            <a:endParaRPr lang="en-US" sz="3200" spc="320" dirty="0">
              <a:solidFill>
                <a:srgbClr val="FBF3E4"/>
              </a:solidFill>
              <a:latin typeface="Bebas Neue Bold"/>
            </a:endParaRPr>
          </a:p>
        </p:txBody>
      </p:sp>
    </p:spTree>
    <p:extLst>
      <p:ext uri="{BB962C8B-B14F-4D97-AF65-F5344CB8AC3E}">
        <p14:creationId xmlns:p14="http://schemas.microsoft.com/office/powerpoint/2010/main" val="3372275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992183" y="9097962"/>
            <a:ext cx="1267117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4" name="TextBox 4"/>
          <p:cNvSpPr txBox="1"/>
          <p:nvPr/>
        </p:nvSpPr>
        <p:spPr>
          <a:xfrm>
            <a:off x="15272439" y="971550"/>
            <a:ext cx="1986861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 dirty="0">
                <a:solidFill>
                  <a:srgbClr val="000000"/>
                </a:solidFill>
                <a:latin typeface="Poppins"/>
              </a:rPr>
              <a:t>Page </a:t>
            </a:r>
            <a:r>
              <a:rPr lang="id-ID" sz="1999" dirty="0">
                <a:solidFill>
                  <a:srgbClr val="000000"/>
                </a:solidFill>
                <a:latin typeface="Poppins"/>
              </a:rPr>
              <a:t>12</a:t>
            </a:r>
            <a:r>
              <a:rPr lang="en-US" sz="1999" dirty="0">
                <a:solidFill>
                  <a:srgbClr val="000000"/>
                </a:solidFill>
                <a:latin typeface="Poppins"/>
              </a:rPr>
              <a:t> of 15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4400" y="1571486"/>
            <a:ext cx="16230600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id-ID" sz="7200" dirty="0">
                <a:solidFill>
                  <a:srgbClr val="000000"/>
                </a:solidFill>
                <a:latin typeface="Bebas Neue Bold"/>
              </a:rPr>
              <a:t>efek pertambahan permintaan</a:t>
            </a:r>
            <a:endParaRPr lang="en-US" sz="7200" dirty="0">
              <a:solidFill>
                <a:srgbClr val="000000"/>
              </a:solidFill>
              <a:latin typeface="Bebas Neue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028700" y="952500"/>
            <a:ext cx="5327435" cy="525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16"/>
              </a:lnSpc>
            </a:pPr>
            <a:r>
              <a:rPr lang="id-ID" sz="3368" dirty="0">
                <a:solidFill>
                  <a:srgbClr val="000000"/>
                </a:solidFill>
                <a:latin typeface="Bebas Neue Bold"/>
              </a:rPr>
              <a:t>Keseimbangan </a:t>
            </a:r>
            <a:endParaRPr lang="en-US" sz="3368" dirty="0">
              <a:solidFill>
                <a:srgbClr val="000000"/>
              </a:solidFill>
              <a:latin typeface="Bebas Neue Bold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447800" y="4610100"/>
            <a:ext cx="6324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Pergeseran</a:t>
            </a:r>
            <a:r>
              <a:rPr lang="en-US" sz="2400" dirty="0"/>
              <a:t> </a:t>
            </a:r>
            <a:r>
              <a:rPr lang="en-US" sz="2400" dirty="0" err="1"/>
              <a:t>kurva</a:t>
            </a:r>
            <a:r>
              <a:rPr lang="en-US" sz="2400" dirty="0"/>
              <a:t> </a:t>
            </a:r>
            <a:r>
              <a:rPr lang="en-US" sz="2400" dirty="0" err="1"/>
              <a:t>permintaan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sebelah</a:t>
            </a:r>
            <a:r>
              <a:rPr lang="en-US" sz="2400" dirty="0"/>
              <a:t> </a:t>
            </a:r>
            <a:r>
              <a:rPr lang="en-US" sz="2400" dirty="0" err="1"/>
              <a:t>kanan</a:t>
            </a:r>
            <a:r>
              <a:rPr lang="en-US" sz="2400" dirty="0"/>
              <a:t>, </a:t>
            </a:r>
            <a:r>
              <a:rPr lang="en-US" sz="2400" dirty="0" err="1"/>
              <a:t>yaitu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DD </a:t>
            </a:r>
            <a:r>
              <a:rPr lang="en-US" sz="2400" dirty="0" err="1"/>
              <a:t>menjadi</a:t>
            </a:r>
            <a:r>
              <a:rPr lang="en-US" sz="2400" dirty="0"/>
              <a:t> D1D1, </a:t>
            </a:r>
            <a:r>
              <a:rPr lang="en-US" sz="2400" dirty="0" err="1"/>
              <a:t>menggambarkan</a:t>
            </a:r>
            <a:r>
              <a:rPr lang="en-US" sz="2400" dirty="0"/>
              <a:t> </a:t>
            </a:r>
            <a:r>
              <a:rPr lang="en-US" sz="2400" dirty="0" err="1"/>
              <a:t>berlakunya</a:t>
            </a:r>
            <a:r>
              <a:rPr lang="en-US" sz="2400" dirty="0"/>
              <a:t> </a:t>
            </a:r>
            <a:r>
              <a:rPr lang="en-US" sz="2400" dirty="0" err="1"/>
              <a:t>pertambahan</a:t>
            </a:r>
            <a:r>
              <a:rPr lang="en-US" sz="2400" dirty="0"/>
              <a:t> </a:t>
            </a:r>
            <a:r>
              <a:rPr lang="en-US" sz="2400" dirty="0" err="1"/>
              <a:t>permintaan</a:t>
            </a:r>
            <a:r>
              <a:rPr lang="en-US" sz="2400" dirty="0"/>
              <a:t> </a:t>
            </a:r>
            <a:r>
              <a:rPr lang="en-US" sz="2400" dirty="0" err="1"/>
              <a:t>yaitu</a:t>
            </a:r>
            <a:r>
              <a:rPr lang="en-US" sz="2400" dirty="0"/>
              <a:t> </a:t>
            </a:r>
            <a:r>
              <a:rPr lang="en-US" sz="2400" dirty="0" err="1"/>
              <a:t>seperti</a:t>
            </a:r>
            <a:r>
              <a:rPr lang="en-US" sz="2400" dirty="0"/>
              <a:t> </a:t>
            </a:r>
            <a:r>
              <a:rPr lang="en-US" sz="2400" dirty="0" err="1"/>
              <a:t>ditunjukkan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grafik</a:t>
            </a:r>
            <a:r>
              <a:rPr lang="en-US" sz="2400" dirty="0"/>
              <a:t> (</a:t>
            </a:r>
            <a:r>
              <a:rPr lang="en-US" sz="2400" dirty="0" err="1"/>
              <a:t>i</a:t>
            </a:r>
            <a:r>
              <a:rPr lang="en-US" sz="2400" dirty="0"/>
              <a:t>). </a:t>
            </a:r>
            <a:r>
              <a:rPr lang="en-US" sz="2400" dirty="0" err="1"/>
              <a:t>Perubahan</a:t>
            </a:r>
            <a:r>
              <a:rPr lang="en-US" sz="2400" dirty="0"/>
              <a:t> </a:t>
            </a:r>
            <a:r>
              <a:rPr lang="en-US" sz="2400" dirty="0" err="1"/>
              <a:t>ini</a:t>
            </a:r>
            <a:r>
              <a:rPr lang="en-US" sz="2400" dirty="0"/>
              <a:t> </a:t>
            </a:r>
            <a:r>
              <a:rPr lang="en-US" sz="2400" dirty="0" err="1"/>
              <a:t>menyebabkan</a:t>
            </a:r>
            <a:r>
              <a:rPr lang="en-US" sz="2400" dirty="0"/>
              <a:t> </a:t>
            </a:r>
            <a:r>
              <a:rPr lang="en-US" sz="2400" dirty="0" err="1"/>
              <a:t>keadaan</a:t>
            </a:r>
            <a:r>
              <a:rPr lang="en-US" sz="2400" dirty="0"/>
              <a:t> </a:t>
            </a:r>
            <a:r>
              <a:rPr lang="en-US" sz="2400" dirty="0" err="1"/>
              <a:t>keseimbangan</a:t>
            </a:r>
            <a:r>
              <a:rPr lang="en-US" sz="2400" dirty="0"/>
              <a:t> </a:t>
            </a:r>
            <a:r>
              <a:rPr lang="en-US" sz="2400" dirty="0" err="1"/>
              <a:t>pindah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E </a:t>
            </a:r>
            <a:r>
              <a:rPr lang="en-US" sz="2400" dirty="0" err="1"/>
              <a:t>menjadi</a:t>
            </a:r>
            <a:r>
              <a:rPr lang="en-US" sz="2400" dirty="0"/>
              <a:t> E1. </a:t>
            </a:r>
            <a:r>
              <a:rPr lang="en-US" sz="2400" dirty="0" err="1"/>
              <a:t>Perpindahan</a:t>
            </a:r>
            <a:r>
              <a:rPr lang="en-US" sz="2400" dirty="0"/>
              <a:t> </a:t>
            </a:r>
            <a:r>
              <a:rPr lang="en-US" sz="2400" dirty="0" err="1"/>
              <a:t>ini</a:t>
            </a:r>
            <a:r>
              <a:rPr lang="en-US" sz="2400" dirty="0"/>
              <a:t> </a:t>
            </a:r>
            <a:r>
              <a:rPr lang="en-US" sz="2400" dirty="0" err="1"/>
              <a:t>menunjukkan</a:t>
            </a:r>
            <a:r>
              <a:rPr lang="en-US" sz="2400" dirty="0"/>
              <a:t> </a:t>
            </a:r>
            <a:r>
              <a:rPr lang="en-US" sz="2400" dirty="0" err="1"/>
              <a:t>bahwa</a:t>
            </a:r>
            <a:r>
              <a:rPr lang="en-US" sz="2400" dirty="0"/>
              <a:t> </a:t>
            </a:r>
            <a:r>
              <a:rPr lang="en-US" sz="2400" dirty="0" err="1"/>
              <a:t>kenaikan</a:t>
            </a:r>
            <a:r>
              <a:rPr lang="en-US" sz="2400" dirty="0"/>
              <a:t> </a:t>
            </a:r>
            <a:r>
              <a:rPr lang="en-US" sz="2400" dirty="0" err="1"/>
              <a:t>permintaan</a:t>
            </a:r>
            <a:r>
              <a:rPr lang="en-US" sz="2400" dirty="0"/>
              <a:t> </a:t>
            </a:r>
            <a:r>
              <a:rPr lang="en-US" sz="2400" dirty="0" err="1"/>
              <a:t>menyebabkan</a:t>
            </a:r>
            <a:r>
              <a:rPr lang="en-US" sz="2400" dirty="0"/>
              <a:t> </a:t>
            </a:r>
            <a:r>
              <a:rPr lang="en-US" sz="2400" dirty="0" err="1"/>
              <a:t>harga</a:t>
            </a:r>
            <a:r>
              <a:rPr lang="en-US" sz="2400" dirty="0"/>
              <a:t> </a:t>
            </a:r>
            <a:r>
              <a:rPr lang="en-US" sz="2400" dirty="0" err="1"/>
              <a:t>naik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P </a:t>
            </a:r>
            <a:r>
              <a:rPr lang="en-US" sz="2400" dirty="0" err="1"/>
              <a:t>ke</a:t>
            </a:r>
            <a:r>
              <a:rPr lang="en-US" sz="2400" dirty="0"/>
              <a:t> P1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barang</a:t>
            </a:r>
            <a:r>
              <a:rPr lang="en-US" sz="2400" dirty="0"/>
              <a:t> yang </a:t>
            </a:r>
            <a:r>
              <a:rPr lang="en-US" sz="2400" dirty="0" err="1"/>
              <a:t>diperjualbelikan</a:t>
            </a:r>
            <a:r>
              <a:rPr lang="en-US" sz="2400" dirty="0"/>
              <a:t> </a:t>
            </a:r>
            <a:r>
              <a:rPr lang="en-US" sz="2400" dirty="0" err="1"/>
              <a:t>bertambah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Q </a:t>
            </a:r>
            <a:r>
              <a:rPr lang="en-US" sz="2400" dirty="0" err="1"/>
              <a:t>ke</a:t>
            </a:r>
            <a:r>
              <a:rPr lang="en-US" sz="2400" dirty="0"/>
              <a:t> Q1</a:t>
            </a:r>
            <a:endParaRPr lang="en-US" sz="2400" dirty="0">
              <a:latin typeface="Poppins" panose="020B0604020202020204" charset="0"/>
              <a:cs typeface="Poppins" panose="020B06040202020202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560" y="3122998"/>
            <a:ext cx="6390523" cy="639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46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992183" y="9097962"/>
            <a:ext cx="1267117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4" name="TextBox 4"/>
          <p:cNvSpPr txBox="1"/>
          <p:nvPr/>
        </p:nvSpPr>
        <p:spPr>
          <a:xfrm>
            <a:off x="15272439" y="971550"/>
            <a:ext cx="1986861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 dirty="0">
                <a:solidFill>
                  <a:srgbClr val="000000"/>
                </a:solidFill>
                <a:latin typeface="Poppins"/>
              </a:rPr>
              <a:t>Page </a:t>
            </a:r>
            <a:r>
              <a:rPr lang="id-ID" sz="1999" dirty="0">
                <a:solidFill>
                  <a:srgbClr val="000000"/>
                </a:solidFill>
                <a:latin typeface="Poppins"/>
              </a:rPr>
              <a:t>13</a:t>
            </a:r>
            <a:r>
              <a:rPr lang="en-US" sz="1999" dirty="0">
                <a:solidFill>
                  <a:srgbClr val="000000"/>
                </a:solidFill>
                <a:latin typeface="Poppins"/>
              </a:rPr>
              <a:t>of 15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4400" y="1571486"/>
            <a:ext cx="16230600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id-ID" sz="7200" dirty="0">
                <a:solidFill>
                  <a:srgbClr val="000000"/>
                </a:solidFill>
                <a:latin typeface="Bebas Neue Bold"/>
              </a:rPr>
              <a:t>efek pertambahan penawaran</a:t>
            </a:r>
            <a:endParaRPr lang="en-US" sz="7200" dirty="0">
              <a:solidFill>
                <a:srgbClr val="000000"/>
              </a:solidFill>
              <a:latin typeface="Bebas Neue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028700" y="952500"/>
            <a:ext cx="5327435" cy="525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16"/>
              </a:lnSpc>
            </a:pPr>
            <a:r>
              <a:rPr lang="id-ID" sz="3368" dirty="0">
                <a:solidFill>
                  <a:srgbClr val="000000"/>
                </a:solidFill>
                <a:latin typeface="Bebas Neue Bold"/>
              </a:rPr>
              <a:t>Keseimbangan </a:t>
            </a:r>
            <a:endParaRPr lang="en-US" sz="3368" dirty="0">
              <a:solidFill>
                <a:srgbClr val="000000"/>
              </a:solidFill>
              <a:latin typeface="Bebas Neue Bold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447800" y="4610100"/>
            <a:ext cx="6324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Dalam grafik (ii) ditunjukkan kurva penawaran bergeser dari SS menjadi S1S1 dan perubahan ini berarti penawaran telah bertambah. Kenaikan penawaran ini menyebabkan keadaan keseimbangan berubah dari E ke E1. Berarti juga turun dari P ke P1 dan jumlah yang diperjualbelikan bertambah dari Q menjadi Q1.</a:t>
            </a:r>
            <a:endParaRPr lang="en-US" sz="2400" dirty="0">
              <a:latin typeface="Poppins" panose="020B0604020202020204" charset="0"/>
              <a:cs typeface="Poppins" panose="020B0604020202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483" b="10976"/>
          <a:stretch/>
        </p:blipFill>
        <p:spPr>
          <a:xfrm>
            <a:off x="9667583" y="3390900"/>
            <a:ext cx="5724817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24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992183" y="9097962"/>
            <a:ext cx="1267117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4" name="TextBox 4"/>
          <p:cNvSpPr txBox="1"/>
          <p:nvPr/>
        </p:nvSpPr>
        <p:spPr>
          <a:xfrm>
            <a:off x="15272439" y="971550"/>
            <a:ext cx="1986861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 dirty="0">
                <a:solidFill>
                  <a:srgbClr val="000000"/>
                </a:solidFill>
                <a:latin typeface="Poppins"/>
              </a:rPr>
              <a:t>Page </a:t>
            </a:r>
            <a:r>
              <a:rPr lang="id-ID" sz="1999" dirty="0">
                <a:solidFill>
                  <a:srgbClr val="000000"/>
                </a:solidFill>
                <a:latin typeface="Poppins"/>
              </a:rPr>
              <a:t>14 </a:t>
            </a:r>
            <a:r>
              <a:rPr lang="en-US" sz="1999" dirty="0">
                <a:solidFill>
                  <a:srgbClr val="000000"/>
                </a:solidFill>
                <a:latin typeface="Poppins"/>
              </a:rPr>
              <a:t>of 15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4400" y="1571486"/>
            <a:ext cx="16230600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id-ID" sz="7200" dirty="0">
                <a:solidFill>
                  <a:srgbClr val="000000"/>
                </a:solidFill>
                <a:latin typeface="Bebas Neue Bold"/>
              </a:rPr>
              <a:t>Perubahan serentak permintaan dan penawaran</a:t>
            </a:r>
            <a:endParaRPr lang="en-US" sz="7200" dirty="0">
              <a:solidFill>
                <a:srgbClr val="000000"/>
              </a:solidFill>
              <a:latin typeface="Bebas Neue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028700" y="952500"/>
            <a:ext cx="5327435" cy="525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16"/>
              </a:lnSpc>
            </a:pPr>
            <a:r>
              <a:rPr lang="id-ID" sz="3368" dirty="0">
                <a:solidFill>
                  <a:srgbClr val="000000"/>
                </a:solidFill>
                <a:latin typeface="Bebas Neue Bold"/>
              </a:rPr>
              <a:t>Keseimbangan </a:t>
            </a:r>
            <a:endParaRPr lang="en-US" sz="3368" dirty="0">
              <a:solidFill>
                <a:srgbClr val="000000"/>
              </a:solidFill>
              <a:latin typeface="Bebas Neue Bold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447800" y="4610100"/>
            <a:ext cx="6553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Ada beberapa kemungkinan perubahan serentak permintaan dan penawaran yang dapat </a:t>
            </a:r>
          </a:p>
          <a:p>
            <a:r>
              <a:rPr lang="en-US" sz="2400"/>
              <a:t>berlaku. Perubahan mungkin berlaku kea rah yang sama, yaitu sama-sama mengalami </a:t>
            </a:r>
          </a:p>
          <a:p>
            <a:r>
              <a:rPr lang="en-US" sz="2400"/>
              <a:t>kenaikan atau sama-sama menurun. Tetapi mungkin pula ia berlaku kea rah yang </a:t>
            </a:r>
          </a:p>
          <a:p>
            <a:r>
              <a:rPr lang="en-US" sz="2400"/>
              <a:t>bertentangan, yaitu misalnya permintaan turun tetapi penawaran bertambah atau </a:t>
            </a:r>
          </a:p>
          <a:p>
            <a:r>
              <a:rPr lang="en-US" sz="2400"/>
              <a:t>permintaan permintaan bertambah tetapi penawaran turun. Tiap-tiap perubahan tersebut </a:t>
            </a:r>
          </a:p>
          <a:p>
            <a:r>
              <a:rPr lang="en-US" sz="2400"/>
              <a:t>akan menimbulkan efek yang berbeda kepada perubahan harga dan jumlah barang yang </a:t>
            </a:r>
          </a:p>
          <a:p>
            <a:r>
              <a:rPr lang="en-US" sz="2400"/>
              <a:t>diperjualbelikan.</a:t>
            </a:r>
            <a:endParaRPr lang="en-US" sz="2400" dirty="0">
              <a:latin typeface="Poppins" panose="020B0604020202020204" charset="0"/>
              <a:cs typeface="Poppins" panose="020B0604020202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483" b="10976"/>
          <a:stretch/>
        </p:blipFill>
        <p:spPr>
          <a:xfrm>
            <a:off x="9667583" y="3390900"/>
            <a:ext cx="5724817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89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905000" y="1181100"/>
            <a:ext cx="13868400" cy="89768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dirty="0">
                <a:solidFill>
                  <a:srgbClr val="000000"/>
                </a:solidFill>
                <a:latin typeface="Bakso Sapi" pitchFamily="50" charset="0"/>
              </a:rPr>
              <a:t>PERTANYAAN </a:t>
            </a:r>
          </a:p>
          <a:p>
            <a:pPr marL="457200" indent="-457200">
              <a:buAutoNum type="arabicPeriod"/>
            </a:pP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Mengapa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keseimbangan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sangat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penting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? Dan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mengapa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biaya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produksi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mempengaruhi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keseimbangan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? </a:t>
            </a:r>
            <a:r>
              <a:rPr lang="en-US" sz="4000" dirty="0">
                <a:solidFill>
                  <a:srgbClr val="FF0000"/>
                </a:solidFill>
                <a:latin typeface="Crayon" pitchFamily="50" charset="0"/>
              </a:rPr>
              <a:t>(Fanny </a:t>
            </a:r>
            <a:r>
              <a:rPr lang="en-US" sz="4000" dirty="0" err="1">
                <a:solidFill>
                  <a:srgbClr val="FF0000"/>
                </a:solidFill>
                <a:latin typeface="Crayon" pitchFamily="50" charset="0"/>
              </a:rPr>
              <a:t>Resmanasari</a:t>
            </a:r>
            <a:r>
              <a:rPr lang="en-US" sz="4000" dirty="0">
                <a:solidFill>
                  <a:srgbClr val="FF0000"/>
                </a:solidFill>
                <a:latin typeface="Crayon" pitchFamily="50" charset="0"/>
              </a:rPr>
              <a:t>)</a:t>
            </a:r>
          </a:p>
          <a:p>
            <a:pPr marL="457200" indent="-457200">
              <a:buAutoNum type="arabicPeriod"/>
            </a:pP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Sebutkan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jenis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permintaan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berdasrkan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daya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beli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konsumen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? </a:t>
            </a:r>
            <a:r>
              <a:rPr lang="en-US" sz="4000" dirty="0">
                <a:solidFill>
                  <a:srgbClr val="FF0000"/>
                </a:solidFill>
                <a:latin typeface="Crayon" pitchFamily="50" charset="0"/>
              </a:rPr>
              <a:t>(</a:t>
            </a:r>
            <a:r>
              <a:rPr lang="en-US" sz="4000" dirty="0" err="1">
                <a:solidFill>
                  <a:srgbClr val="FF0000"/>
                </a:solidFill>
                <a:latin typeface="Crayon" pitchFamily="50" charset="0"/>
              </a:rPr>
              <a:t>Nurfitri</a:t>
            </a:r>
            <a:r>
              <a:rPr lang="en-US" sz="4000" dirty="0">
                <a:solidFill>
                  <a:srgbClr val="FF0000"/>
                </a:solidFill>
                <a:latin typeface="Crayon" pitchFamily="50" charset="0"/>
              </a:rPr>
              <a:t>)</a:t>
            </a:r>
          </a:p>
          <a:p>
            <a:pPr marL="457200" indent="-457200">
              <a:buAutoNum type="arabicPeriod"/>
            </a:pP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Bagaimana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jika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harga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naik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tetapi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permintaan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tetap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naik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seperti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dijelaskan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minggu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sebelumnya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masalah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perguruan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tinggi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dimana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harga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yang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ditawarkan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itu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naik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atau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lebih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mahal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tetapi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masih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benyak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yang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permintaan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untuk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masuk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perguruan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tinggi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jadi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itukan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melawan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hukum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perminatan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dimana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jika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harga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naik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permintaan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turun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, nah kalua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begitu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disebut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apa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? Karena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dia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berbeda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dengan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hukum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permintaan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? </a:t>
            </a:r>
            <a:r>
              <a:rPr lang="en-US" sz="4000" dirty="0">
                <a:solidFill>
                  <a:srgbClr val="FF0000"/>
                </a:solidFill>
                <a:latin typeface="Crayon" pitchFamily="50" charset="0"/>
              </a:rPr>
              <a:t>(</a:t>
            </a:r>
            <a:r>
              <a:rPr lang="en-US" sz="4000" dirty="0" err="1">
                <a:solidFill>
                  <a:srgbClr val="FF0000"/>
                </a:solidFill>
                <a:latin typeface="Crayon" pitchFamily="50" charset="0"/>
              </a:rPr>
              <a:t>Alifa</a:t>
            </a:r>
            <a:r>
              <a:rPr lang="en-US" sz="4000" dirty="0">
                <a:solidFill>
                  <a:srgbClr val="FF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rayon" pitchFamily="50" charset="0"/>
              </a:rPr>
              <a:t>Nurma</a:t>
            </a:r>
            <a:r>
              <a:rPr lang="en-US" sz="4000" dirty="0">
                <a:solidFill>
                  <a:srgbClr val="FF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rayon" pitchFamily="50" charset="0"/>
              </a:rPr>
              <a:t>Maulidya</a:t>
            </a:r>
            <a:r>
              <a:rPr lang="en-US" sz="4000" dirty="0">
                <a:solidFill>
                  <a:srgbClr val="FF0000"/>
                </a:solidFill>
                <a:latin typeface="Crayon" pitchFamily="50" charset="0"/>
              </a:rPr>
              <a:t>)</a:t>
            </a:r>
          </a:p>
          <a:p>
            <a:pPr marL="457200" indent="-457200">
              <a:buAutoNum type="arabicPeriod"/>
            </a:pP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Apa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terjadi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apabila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terdapat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perubahan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yang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bertentangan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antara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permintaan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dan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penawaran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dimana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dalam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hal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ini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yang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saya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maksud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apabila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permintaan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lebih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besar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dari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rayon" pitchFamily="50" charset="0"/>
              </a:rPr>
              <a:t>penawaran</a:t>
            </a:r>
            <a:r>
              <a:rPr lang="en-US" sz="4000" dirty="0">
                <a:solidFill>
                  <a:srgbClr val="000000"/>
                </a:solidFill>
                <a:latin typeface="Crayon" pitchFamily="50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rayon" pitchFamily="50" charset="0"/>
              </a:rPr>
              <a:t>(</a:t>
            </a:r>
            <a:r>
              <a:rPr lang="en-US" sz="4000" dirty="0" err="1">
                <a:solidFill>
                  <a:srgbClr val="FF0000"/>
                </a:solidFill>
                <a:latin typeface="Crayon" pitchFamily="50" charset="0"/>
              </a:rPr>
              <a:t>Muh</a:t>
            </a:r>
            <a:r>
              <a:rPr lang="en-US" sz="4000" dirty="0">
                <a:solidFill>
                  <a:srgbClr val="FF0000"/>
                </a:solidFill>
                <a:latin typeface="Crayon" pitchFamily="50" charset="0"/>
              </a:rPr>
              <a:t> Adam)</a:t>
            </a:r>
          </a:p>
          <a:p>
            <a:pPr marL="457200" indent="-457200">
              <a:lnSpc>
                <a:spcPts val="2799"/>
              </a:lnSpc>
              <a:buAutoNum type="arabicPeriod"/>
            </a:pPr>
            <a:endParaRPr lang="en-US" sz="3200" dirty="0">
              <a:solidFill>
                <a:srgbClr val="000000"/>
              </a:solidFill>
              <a:latin typeface="Crayon" pitchFamily="50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26838" y="2677053"/>
            <a:ext cx="40386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id-ID" sz="7200" dirty="0">
                <a:solidFill>
                  <a:srgbClr val="000000"/>
                </a:solidFill>
                <a:latin typeface="Bebas Neue Bold"/>
              </a:rPr>
              <a:t>PERMINTAAN ADALAH</a:t>
            </a:r>
            <a:endParaRPr lang="en-US" sz="7200" dirty="0">
              <a:solidFill>
                <a:srgbClr val="000000"/>
              </a:solidFill>
              <a:latin typeface="Bebas Neue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28700" y="830952"/>
            <a:ext cx="3501810" cy="525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16"/>
              </a:lnSpc>
            </a:pPr>
            <a:r>
              <a:rPr lang="id-ID" sz="3368" dirty="0">
                <a:solidFill>
                  <a:srgbClr val="000000"/>
                </a:solidFill>
                <a:latin typeface="Bebas Neue Bold"/>
              </a:rPr>
              <a:t>PERMINTAAN</a:t>
            </a:r>
            <a:endParaRPr lang="en-US" sz="3368" dirty="0">
              <a:solidFill>
                <a:srgbClr val="000000"/>
              </a:solidFill>
              <a:latin typeface="Bebas Neue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5272439" y="8899525"/>
            <a:ext cx="1986861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Poppins"/>
              </a:rPr>
              <a:t>Page 02 of 15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5111" y="5383606"/>
            <a:ext cx="4962055" cy="1949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r>
              <a:rPr lang="id-ID" sz="2399" dirty="0">
                <a:solidFill>
                  <a:srgbClr val="000000"/>
                </a:solidFill>
                <a:latin typeface="Poppins"/>
              </a:rPr>
              <a:t>suatu proses dalam meminta sesuatu atau sejumlah barang yang dibeli atau diminta pada suatu harga dan waktu tertentu.</a:t>
            </a:r>
            <a:endParaRPr lang="en-US" sz="2399" dirty="0">
              <a:solidFill>
                <a:srgbClr val="000000"/>
              </a:solidFill>
              <a:latin typeface="Poppins"/>
            </a:endParaRPr>
          </a:p>
        </p:txBody>
      </p:sp>
      <p:sp>
        <p:nvSpPr>
          <p:cNvPr id="8" name="AutoShape 8"/>
          <p:cNvSpPr/>
          <p:nvPr/>
        </p:nvSpPr>
        <p:spPr>
          <a:xfrm rot="2017">
            <a:off x="1028704" y="8439495"/>
            <a:ext cx="16230603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2017">
            <a:off x="1028704" y="1797738"/>
            <a:ext cx="16230603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6981873" y="1121493"/>
            <a:ext cx="277427" cy="277427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6575495" y="1121493"/>
            <a:ext cx="277427" cy="277427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6169118" y="1121493"/>
            <a:ext cx="277427" cy="277427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6" name="TextBox 2"/>
          <p:cNvSpPr txBox="1"/>
          <p:nvPr/>
        </p:nvSpPr>
        <p:spPr>
          <a:xfrm>
            <a:off x="9982200" y="2539498"/>
            <a:ext cx="40386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id-ID" sz="7200" dirty="0">
                <a:solidFill>
                  <a:srgbClr val="000000"/>
                </a:solidFill>
                <a:latin typeface="Bebas Neue Bold"/>
              </a:rPr>
              <a:t>Hukum permintaan</a:t>
            </a:r>
          </a:p>
        </p:txBody>
      </p:sp>
      <p:sp>
        <p:nvSpPr>
          <p:cNvPr id="17" name="TextBox 6"/>
          <p:cNvSpPr txBox="1"/>
          <p:nvPr/>
        </p:nvSpPr>
        <p:spPr>
          <a:xfrm>
            <a:off x="7798808" y="5017045"/>
            <a:ext cx="8915400" cy="2436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r>
              <a:rPr lang="id-ID" sz="2399" dirty="0">
                <a:solidFill>
                  <a:srgbClr val="000000"/>
                </a:solidFill>
                <a:latin typeface="Poppins"/>
              </a:rPr>
              <a:t>Suatu hipotesis yang menyatakan </a:t>
            </a:r>
          </a:p>
          <a:p>
            <a:pPr algn="ctr">
              <a:lnSpc>
                <a:spcPts val="3839"/>
              </a:lnSpc>
            </a:pPr>
            <a:r>
              <a:rPr lang="id-ID" sz="2399" dirty="0">
                <a:solidFill>
                  <a:srgbClr val="000000"/>
                </a:solidFill>
                <a:latin typeface="Poppins"/>
              </a:rPr>
              <a:t>“</a:t>
            </a:r>
            <a:r>
              <a:rPr lang="id-ID" sz="2399" i="1" dirty="0">
                <a:solidFill>
                  <a:srgbClr val="000000"/>
                </a:solidFill>
                <a:latin typeface="Poppins"/>
              </a:rPr>
              <a:t>makin rendah harga suatu barang maka makin banyak permintaan terhadap barang tersebut. Sebaliknya makin tinggi harga suatu barang maka makin sedikit permintaan terhadap barang tersebut.”</a:t>
            </a:r>
            <a:endParaRPr lang="en-US" sz="2399" dirty="0">
              <a:solidFill>
                <a:srgbClr val="000000"/>
              </a:solidFill>
              <a:latin typeface="Poppi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899525"/>
            <a:ext cx="4077715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Poppins"/>
              </a:rPr>
              <a:t>+123-456-7890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067009" y="8899525"/>
            <a:ext cx="6153981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Poppins"/>
              </a:rPr>
              <a:t>hello@reallygreatsite.com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181585" y="8899525"/>
            <a:ext cx="4077715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Poppins"/>
              </a:rPr>
              <a:t>www.reallygreatsite.com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494067" y="4245061"/>
            <a:ext cx="11299867" cy="320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39"/>
              </a:lnSpc>
            </a:pPr>
            <a:r>
              <a:rPr lang="en-US" sz="18600">
                <a:solidFill>
                  <a:srgbClr val="000000"/>
                </a:solidFill>
                <a:latin typeface="Bebas Neue Bold"/>
              </a:rPr>
              <a:t>together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088107" y="3569340"/>
            <a:ext cx="6132883" cy="1613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20"/>
              </a:lnSpc>
            </a:pPr>
            <a:r>
              <a:rPr lang="en-US" sz="12120">
                <a:solidFill>
                  <a:srgbClr val="B91646"/>
                </a:solidFill>
                <a:latin typeface="Brittany Bold"/>
              </a:rPr>
              <a:t>let's work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952500"/>
            <a:ext cx="3501810" cy="581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16"/>
              </a:lnSpc>
            </a:pPr>
            <a:r>
              <a:rPr lang="en-US" sz="3368">
                <a:solidFill>
                  <a:srgbClr val="000000"/>
                </a:solidFill>
                <a:latin typeface="Bebas Neue Bold"/>
              </a:rPr>
              <a:t>creative portfolio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272439" y="971550"/>
            <a:ext cx="1986861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Poppins"/>
              </a:rPr>
              <a:t>Page 15 of 15</a:t>
            </a:r>
          </a:p>
        </p:txBody>
      </p:sp>
      <p:sp>
        <p:nvSpPr>
          <p:cNvPr id="9" name="AutoShape 9"/>
          <p:cNvSpPr/>
          <p:nvPr/>
        </p:nvSpPr>
        <p:spPr>
          <a:xfrm rot="2017">
            <a:off x="1028704" y="8439495"/>
            <a:ext cx="16230603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rot="2017">
            <a:off x="1028704" y="1797738"/>
            <a:ext cx="16230603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0747" y="1512251"/>
            <a:ext cx="4077715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id-ID" sz="4800" dirty="0">
                <a:solidFill>
                  <a:srgbClr val="000000"/>
                </a:solidFill>
                <a:latin typeface="Bebas Neue Bold"/>
              </a:rPr>
              <a:t>Kurva permintaan</a:t>
            </a:r>
            <a:endParaRPr lang="en-US" sz="4800" dirty="0">
              <a:solidFill>
                <a:srgbClr val="000000"/>
              </a:solidFill>
              <a:latin typeface="Bebas Neue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28700" y="952500"/>
            <a:ext cx="3501810" cy="525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16"/>
              </a:lnSpc>
            </a:pPr>
            <a:r>
              <a:rPr lang="id-ID" sz="3368" dirty="0">
                <a:solidFill>
                  <a:srgbClr val="000000"/>
                </a:solidFill>
                <a:latin typeface="Bebas Neue Bold"/>
              </a:rPr>
              <a:t>permintaan</a:t>
            </a:r>
            <a:endParaRPr lang="en-US" sz="3368" dirty="0">
              <a:solidFill>
                <a:srgbClr val="000000"/>
              </a:solidFill>
              <a:latin typeface="Bebas Neue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5272439" y="8899525"/>
            <a:ext cx="1986861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Poppins"/>
              </a:rPr>
              <a:t>Page 02 of 15</a:t>
            </a:r>
          </a:p>
        </p:txBody>
      </p:sp>
      <p:sp>
        <p:nvSpPr>
          <p:cNvPr id="8" name="AutoShape 8"/>
          <p:cNvSpPr/>
          <p:nvPr/>
        </p:nvSpPr>
        <p:spPr>
          <a:xfrm rot="2017">
            <a:off x="1028704" y="8439495"/>
            <a:ext cx="16230603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2017">
            <a:off x="1028704" y="1797738"/>
            <a:ext cx="16230603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6981873" y="1121493"/>
            <a:ext cx="277427" cy="277427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6575495" y="1121493"/>
            <a:ext cx="277427" cy="277427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6169118" y="1121493"/>
            <a:ext cx="277427" cy="277427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996720"/>
              </p:ext>
            </p:extLst>
          </p:nvPr>
        </p:nvGraphicFramePr>
        <p:xfrm>
          <a:off x="1028700" y="3000845"/>
          <a:ext cx="4800600" cy="5379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Poppins" panose="020B0604020202020204" charset="0"/>
                          <a:cs typeface="Poppins" panose="020B0604020202020204" charset="0"/>
                        </a:rPr>
                        <a:t>Keadaan</a:t>
                      </a:r>
                      <a:endParaRPr lang="en-US" dirty="0"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Poppins" panose="020B0604020202020204" charset="0"/>
                          <a:cs typeface="Poppins" panose="020B0604020202020204" charset="0"/>
                        </a:rPr>
                        <a:t>Harga</a:t>
                      </a:r>
                      <a:r>
                        <a:rPr lang="id-ID" baseline="0" dirty="0">
                          <a:latin typeface="Poppins" panose="020B0604020202020204" charset="0"/>
                          <a:cs typeface="Poppins" panose="020B0604020202020204" charset="0"/>
                        </a:rPr>
                        <a:t> (rupiah)</a:t>
                      </a:r>
                      <a:endParaRPr lang="en-US" dirty="0"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Poppins" panose="020B0604020202020204" charset="0"/>
                          <a:cs typeface="Poppins" panose="020B0604020202020204" charset="0"/>
                        </a:rPr>
                        <a:t>Jumlah yang diminta (unit)</a:t>
                      </a:r>
                      <a:endParaRPr lang="en-US" dirty="0"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Poppins" panose="020B0604020202020204" charset="0"/>
                          <a:cs typeface="Poppins" panose="020B0604020202020204" charset="0"/>
                        </a:rPr>
                        <a:t>P</a:t>
                      </a:r>
                      <a:endParaRPr lang="en-US" dirty="0"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Poppins" panose="020B0604020202020204" charset="0"/>
                          <a:cs typeface="Poppins" panose="020B0604020202020204" charset="0"/>
                        </a:rPr>
                        <a:t>5000</a:t>
                      </a:r>
                      <a:endParaRPr lang="en-US" dirty="0"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Poppins" panose="020B0604020202020204" charset="0"/>
                          <a:cs typeface="Poppins" panose="020B0604020202020204" charset="0"/>
                        </a:rPr>
                        <a:t>200</a:t>
                      </a:r>
                      <a:endParaRPr lang="en-US" dirty="0"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Poppins" panose="020B0604020202020204" charset="0"/>
                          <a:cs typeface="Poppins" panose="020B0604020202020204" charset="0"/>
                        </a:rPr>
                        <a:t>Q</a:t>
                      </a:r>
                      <a:endParaRPr lang="en-US" dirty="0"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Poppins" panose="020B0604020202020204" charset="0"/>
                          <a:cs typeface="Poppins" panose="020B0604020202020204" charset="0"/>
                        </a:rPr>
                        <a:t>4000</a:t>
                      </a:r>
                      <a:endParaRPr lang="en-US" dirty="0"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Poppins" panose="020B0604020202020204" charset="0"/>
                          <a:cs typeface="Poppins" panose="020B0604020202020204" charset="0"/>
                        </a:rPr>
                        <a:t>400</a:t>
                      </a:r>
                      <a:endParaRPr lang="en-US" dirty="0"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Poppins" panose="020B0604020202020204" charset="0"/>
                          <a:cs typeface="Poppins" panose="020B0604020202020204" charset="0"/>
                        </a:rPr>
                        <a:t>R</a:t>
                      </a:r>
                      <a:endParaRPr lang="en-US" dirty="0"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Poppins" panose="020B0604020202020204" charset="0"/>
                          <a:cs typeface="Poppins" panose="020B0604020202020204" charset="0"/>
                        </a:rPr>
                        <a:t>3000</a:t>
                      </a:r>
                      <a:endParaRPr lang="en-US" dirty="0"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Poppins" panose="020B0604020202020204" charset="0"/>
                          <a:cs typeface="Poppins" panose="020B0604020202020204" charset="0"/>
                        </a:rPr>
                        <a:t>600</a:t>
                      </a:r>
                      <a:endParaRPr lang="en-US" dirty="0"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Poppins" panose="020B0604020202020204" charset="0"/>
                          <a:cs typeface="Poppins" panose="020B0604020202020204" charset="0"/>
                        </a:rPr>
                        <a:t>S</a:t>
                      </a:r>
                      <a:endParaRPr lang="en-US" dirty="0"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Poppins" panose="020B0604020202020204" charset="0"/>
                          <a:cs typeface="Poppins" panose="020B0604020202020204" charset="0"/>
                        </a:rPr>
                        <a:t>2000</a:t>
                      </a:r>
                      <a:endParaRPr lang="en-US" dirty="0"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Poppins" panose="020B0604020202020204" charset="0"/>
                          <a:cs typeface="Poppins" panose="020B0604020202020204" charset="0"/>
                        </a:rPr>
                        <a:t>900</a:t>
                      </a:r>
                      <a:endParaRPr lang="en-US" dirty="0"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Poppins" panose="020B0604020202020204" charset="0"/>
                          <a:cs typeface="Poppins" panose="020B0604020202020204" charset="0"/>
                        </a:rPr>
                        <a:t>T</a:t>
                      </a:r>
                      <a:endParaRPr lang="en-US" dirty="0"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Poppins" panose="020B0604020202020204" charset="0"/>
                          <a:cs typeface="Poppins" panose="020B0604020202020204" charset="0"/>
                        </a:rPr>
                        <a:t>1000</a:t>
                      </a:r>
                      <a:endParaRPr lang="en-US" dirty="0"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>
                          <a:latin typeface="Poppins" panose="020B0604020202020204" charset="0"/>
                          <a:cs typeface="Poppins" panose="020B0604020202020204" charset="0"/>
                        </a:rPr>
                        <a:t>1300</a:t>
                      </a:r>
                      <a:endParaRPr lang="en-US" dirty="0"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512293"/>
            <a:ext cx="8456930" cy="5896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" name="TextBox 38"/>
          <p:cNvSpPr txBox="1"/>
          <p:nvPr/>
        </p:nvSpPr>
        <p:spPr>
          <a:xfrm>
            <a:off x="15242945" y="3769779"/>
            <a:ext cx="240596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dirty="0">
                <a:latin typeface="Poppins" panose="020B0604020202020204" charset="0"/>
                <a:cs typeface="Poppins" panose="020B0604020202020204" charset="0"/>
              </a:rPr>
              <a:t>(Kurva permintaan berbagai jenis barang pada umumnya menurun dari kiri atas kekanan bawah)</a:t>
            </a:r>
            <a:endParaRPr lang="en-US" sz="2400" dirty="0">
              <a:latin typeface="Poppins" panose="020B0604020202020204" charset="0"/>
              <a:cs typeface="Poppi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415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65157" y="2293299"/>
            <a:ext cx="7248077" cy="1526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883"/>
              </a:lnSpc>
            </a:pPr>
            <a:r>
              <a:rPr lang="id-ID" sz="8800" dirty="0">
                <a:solidFill>
                  <a:srgbClr val="000000"/>
                </a:solidFill>
                <a:latin typeface="Bebas Neue Bold"/>
              </a:rPr>
              <a:t>HARGA BARANG LAIN</a:t>
            </a:r>
            <a:endParaRPr lang="en-US" sz="8800" dirty="0">
              <a:solidFill>
                <a:srgbClr val="000000"/>
              </a:solidFill>
              <a:latin typeface="Bebas Neue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-325866" y="306035"/>
            <a:ext cx="160782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8"/>
              </a:lnSpc>
            </a:pPr>
            <a:r>
              <a:rPr lang="id-ID" sz="8968" dirty="0">
                <a:solidFill>
                  <a:srgbClr val="B91646"/>
                </a:solidFill>
                <a:latin typeface="Bodoni MT Poster Compressed" panose="02070706080601050204" pitchFamily="18" charset="0"/>
              </a:rPr>
              <a:t>Efek faktor bukan harga-harga terhadap permintaan</a:t>
            </a:r>
            <a:endParaRPr lang="en-US" sz="8968" dirty="0">
              <a:solidFill>
                <a:srgbClr val="B91646"/>
              </a:solidFill>
              <a:latin typeface="Bodoni MT Poster Compressed" panose="02070706080601050204" pitchFamily="18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8674060"/>
            <a:ext cx="4686474" cy="581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16"/>
              </a:lnSpc>
            </a:pPr>
            <a:r>
              <a:rPr lang="en-US" sz="3368">
                <a:solidFill>
                  <a:srgbClr val="000000"/>
                </a:solidFill>
                <a:latin typeface="Bebas Neue Bold"/>
              </a:rPr>
              <a:t>creative portfolio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272439" y="8693110"/>
            <a:ext cx="1986861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Poppins"/>
              </a:rPr>
              <a:t>Page 03 of 15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09828" y="5723265"/>
            <a:ext cx="3361861" cy="1949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r>
              <a:rPr lang="id-ID" sz="2399" dirty="0">
                <a:solidFill>
                  <a:srgbClr val="000000"/>
                </a:solidFill>
                <a:latin typeface="Poppins"/>
              </a:rPr>
              <a:t>Barang yang dapat digunakan untuk menggantikan fungsi barang lain.</a:t>
            </a:r>
            <a:endParaRPr lang="en-US" sz="2399" dirty="0">
              <a:solidFill>
                <a:srgbClr val="000000"/>
              </a:solidFill>
              <a:latin typeface="Poppi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309828" y="4759919"/>
            <a:ext cx="3798935" cy="781940"/>
            <a:chOff x="0" y="0"/>
            <a:chExt cx="6609980" cy="1031175"/>
          </a:xfrm>
        </p:grpSpPr>
        <p:sp>
          <p:nvSpPr>
            <p:cNvPr id="15" name="Freeform 15"/>
            <p:cNvSpPr/>
            <p:nvPr/>
          </p:nvSpPr>
          <p:spPr>
            <a:xfrm>
              <a:off x="31750" y="31750"/>
              <a:ext cx="6546479" cy="967675"/>
            </a:xfrm>
            <a:custGeom>
              <a:avLst/>
              <a:gdLst/>
              <a:ahLst/>
              <a:cxnLst/>
              <a:rect l="l" t="t" r="r" b="b"/>
              <a:pathLst>
                <a:path w="6546479" h="967675">
                  <a:moveTo>
                    <a:pt x="6453770" y="967675"/>
                  </a:moveTo>
                  <a:lnTo>
                    <a:pt x="92710" y="967675"/>
                  </a:lnTo>
                  <a:cubicBezTo>
                    <a:pt x="41910" y="967675"/>
                    <a:pt x="0" y="925765"/>
                    <a:pt x="0" y="874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452500" y="0"/>
                  </a:lnTo>
                  <a:cubicBezTo>
                    <a:pt x="6503300" y="0"/>
                    <a:pt x="6545210" y="41910"/>
                    <a:pt x="6545210" y="92710"/>
                  </a:cubicBezTo>
                  <a:lnTo>
                    <a:pt x="6545210" y="873695"/>
                  </a:lnTo>
                  <a:cubicBezTo>
                    <a:pt x="6546479" y="925765"/>
                    <a:pt x="6504570" y="967675"/>
                    <a:pt x="6453770" y="967675"/>
                  </a:cubicBezTo>
                  <a:close/>
                </a:path>
              </a:pathLst>
            </a:custGeom>
            <a:solidFill>
              <a:srgbClr val="B91646"/>
            </a:solidFill>
          </p:spPr>
          <p:txBody>
            <a:bodyPr anchor="ctr"/>
            <a:lstStyle/>
            <a:p>
              <a:pPr algn="ctr"/>
              <a:r>
                <a:rPr lang="id-ID" sz="3600" dirty="0">
                  <a:solidFill>
                    <a:schemeClr val="bg1"/>
                  </a:solidFill>
                  <a:latin typeface="Bebas Neue" panose="020B0604020202020204" charset="0"/>
                </a:rPr>
                <a:t>BARANG PENGGANTI</a:t>
              </a:r>
              <a:endParaRPr lang="en-US" sz="3600" dirty="0">
                <a:solidFill>
                  <a:schemeClr val="bg1"/>
                </a:solidFill>
                <a:latin typeface="Bebas Neue" panose="020B0604020202020204" charset="0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6609979" cy="1031175"/>
            </a:xfrm>
            <a:custGeom>
              <a:avLst/>
              <a:gdLst/>
              <a:ahLst/>
              <a:cxnLst/>
              <a:rect l="l" t="t" r="r" b="b"/>
              <a:pathLst>
                <a:path w="6609979" h="1031175">
                  <a:moveTo>
                    <a:pt x="6485520" y="59690"/>
                  </a:moveTo>
                  <a:cubicBezTo>
                    <a:pt x="6521079" y="59690"/>
                    <a:pt x="6550289" y="88900"/>
                    <a:pt x="6550289" y="124460"/>
                  </a:cubicBezTo>
                  <a:lnTo>
                    <a:pt x="6550289" y="906715"/>
                  </a:lnTo>
                  <a:cubicBezTo>
                    <a:pt x="6550289" y="942275"/>
                    <a:pt x="6521079" y="971485"/>
                    <a:pt x="6485520" y="971485"/>
                  </a:cubicBezTo>
                  <a:lnTo>
                    <a:pt x="124460" y="971485"/>
                  </a:lnTo>
                  <a:cubicBezTo>
                    <a:pt x="88900" y="971485"/>
                    <a:pt x="59690" y="942275"/>
                    <a:pt x="59690" y="906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485520" y="59690"/>
                  </a:lnTo>
                  <a:moveTo>
                    <a:pt x="648552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06715"/>
                  </a:lnTo>
                  <a:cubicBezTo>
                    <a:pt x="0" y="975295"/>
                    <a:pt x="55880" y="1031175"/>
                    <a:pt x="124460" y="1031175"/>
                  </a:cubicBezTo>
                  <a:lnTo>
                    <a:pt x="6485520" y="1031175"/>
                  </a:lnTo>
                  <a:cubicBezTo>
                    <a:pt x="6554100" y="1031175"/>
                    <a:pt x="6609979" y="975295"/>
                    <a:pt x="6609979" y="906715"/>
                  </a:cubicBezTo>
                  <a:lnTo>
                    <a:pt x="6609979" y="124460"/>
                  </a:lnTo>
                  <a:cubicBezTo>
                    <a:pt x="6609979" y="55880"/>
                    <a:pt x="6554100" y="0"/>
                    <a:pt x="648552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32" name="Group 14"/>
          <p:cNvGrpSpPr/>
          <p:nvPr/>
        </p:nvGrpSpPr>
        <p:grpSpPr>
          <a:xfrm>
            <a:off x="5813766" y="4261490"/>
            <a:ext cx="3798935" cy="781940"/>
            <a:chOff x="0" y="0"/>
            <a:chExt cx="6609980" cy="1031175"/>
          </a:xfrm>
          <a:solidFill>
            <a:srgbClr val="105652"/>
          </a:solidFill>
        </p:grpSpPr>
        <p:sp>
          <p:nvSpPr>
            <p:cNvPr id="33" name="Freeform 15"/>
            <p:cNvSpPr/>
            <p:nvPr/>
          </p:nvSpPr>
          <p:spPr>
            <a:xfrm>
              <a:off x="31750" y="31750"/>
              <a:ext cx="6546479" cy="967675"/>
            </a:xfrm>
            <a:custGeom>
              <a:avLst/>
              <a:gdLst/>
              <a:ahLst/>
              <a:cxnLst/>
              <a:rect l="l" t="t" r="r" b="b"/>
              <a:pathLst>
                <a:path w="6546479" h="967675">
                  <a:moveTo>
                    <a:pt x="6453770" y="967675"/>
                  </a:moveTo>
                  <a:lnTo>
                    <a:pt x="92710" y="967675"/>
                  </a:lnTo>
                  <a:cubicBezTo>
                    <a:pt x="41910" y="967675"/>
                    <a:pt x="0" y="925765"/>
                    <a:pt x="0" y="874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452500" y="0"/>
                  </a:lnTo>
                  <a:cubicBezTo>
                    <a:pt x="6503300" y="0"/>
                    <a:pt x="6545210" y="41910"/>
                    <a:pt x="6545210" y="92710"/>
                  </a:cubicBezTo>
                  <a:lnTo>
                    <a:pt x="6545210" y="873695"/>
                  </a:lnTo>
                  <a:cubicBezTo>
                    <a:pt x="6546479" y="925765"/>
                    <a:pt x="6504570" y="967675"/>
                    <a:pt x="6453770" y="967675"/>
                  </a:cubicBezTo>
                  <a:close/>
                </a:path>
              </a:pathLst>
            </a:custGeom>
            <a:grpFill/>
          </p:spPr>
          <p:txBody>
            <a:bodyPr anchor="ctr"/>
            <a:lstStyle/>
            <a:p>
              <a:pPr algn="ctr"/>
              <a:r>
                <a:rPr lang="id-ID" sz="3600" dirty="0">
                  <a:solidFill>
                    <a:schemeClr val="bg1"/>
                  </a:solidFill>
                  <a:latin typeface="Bebas Neue" panose="020B0604020202020204" charset="0"/>
                </a:rPr>
                <a:t>BARANG PElengkap</a:t>
              </a:r>
              <a:endParaRPr lang="en-US" sz="3600" dirty="0">
                <a:solidFill>
                  <a:schemeClr val="bg1"/>
                </a:solidFill>
                <a:latin typeface="Bebas Neue" panose="020B0604020202020204" charset="0"/>
              </a:endParaRPr>
            </a:p>
          </p:txBody>
        </p:sp>
        <p:sp>
          <p:nvSpPr>
            <p:cNvPr id="34" name="Freeform 16"/>
            <p:cNvSpPr/>
            <p:nvPr/>
          </p:nvSpPr>
          <p:spPr>
            <a:xfrm>
              <a:off x="0" y="0"/>
              <a:ext cx="6609979" cy="1031175"/>
            </a:xfrm>
            <a:custGeom>
              <a:avLst/>
              <a:gdLst/>
              <a:ahLst/>
              <a:cxnLst/>
              <a:rect l="l" t="t" r="r" b="b"/>
              <a:pathLst>
                <a:path w="6609979" h="1031175">
                  <a:moveTo>
                    <a:pt x="6485520" y="59690"/>
                  </a:moveTo>
                  <a:cubicBezTo>
                    <a:pt x="6521079" y="59690"/>
                    <a:pt x="6550289" y="88900"/>
                    <a:pt x="6550289" y="124460"/>
                  </a:cubicBezTo>
                  <a:lnTo>
                    <a:pt x="6550289" y="906715"/>
                  </a:lnTo>
                  <a:cubicBezTo>
                    <a:pt x="6550289" y="942275"/>
                    <a:pt x="6521079" y="971485"/>
                    <a:pt x="6485520" y="971485"/>
                  </a:cubicBezTo>
                  <a:lnTo>
                    <a:pt x="124460" y="971485"/>
                  </a:lnTo>
                  <a:cubicBezTo>
                    <a:pt x="88900" y="971485"/>
                    <a:pt x="59690" y="942275"/>
                    <a:pt x="59690" y="906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485520" y="59690"/>
                  </a:lnTo>
                  <a:moveTo>
                    <a:pt x="648552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06715"/>
                  </a:lnTo>
                  <a:cubicBezTo>
                    <a:pt x="0" y="975295"/>
                    <a:pt x="55880" y="1031175"/>
                    <a:pt x="124460" y="1031175"/>
                  </a:cubicBezTo>
                  <a:lnTo>
                    <a:pt x="6485520" y="1031175"/>
                  </a:lnTo>
                  <a:cubicBezTo>
                    <a:pt x="6554100" y="1031175"/>
                    <a:pt x="6609979" y="975295"/>
                    <a:pt x="6609979" y="906715"/>
                  </a:cubicBezTo>
                  <a:lnTo>
                    <a:pt x="6609979" y="124460"/>
                  </a:lnTo>
                  <a:cubicBezTo>
                    <a:pt x="6609979" y="55880"/>
                    <a:pt x="6554100" y="0"/>
                    <a:pt x="6485520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35" name="TextBox 7"/>
          <p:cNvSpPr txBox="1"/>
          <p:nvPr/>
        </p:nvSpPr>
        <p:spPr>
          <a:xfrm>
            <a:off x="5810222" y="5541859"/>
            <a:ext cx="3361861" cy="1949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r>
              <a:rPr lang="id-ID" sz="2399" dirty="0">
                <a:solidFill>
                  <a:srgbClr val="000000"/>
                </a:solidFill>
                <a:latin typeface="Poppins"/>
              </a:rPr>
              <a:t>Barang yang digunakan secara bersamaan dengan barang lainnya.</a:t>
            </a:r>
            <a:endParaRPr lang="en-US" sz="2399" dirty="0">
              <a:solidFill>
                <a:srgbClr val="000000"/>
              </a:solidFill>
              <a:latin typeface="Poppins"/>
            </a:endParaRPr>
          </a:p>
        </p:txBody>
      </p:sp>
      <p:grpSp>
        <p:nvGrpSpPr>
          <p:cNvPr id="36" name="Group 14"/>
          <p:cNvGrpSpPr/>
          <p:nvPr/>
        </p:nvGrpSpPr>
        <p:grpSpPr>
          <a:xfrm>
            <a:off x="11266778" y="3996926"/>
            <a:ext cx="3798935" cy="781940"/>
            <a:chOff x="0" y="0"/>
            <a:chExt cx="6609980" cy="1031175"/>
          </a:xfrm>
          <a:solidFill>
            <a:srgbClr val="105652"/>
          </a:solidFill>
        </p:grpSpPr>
        <p:sp>
          <p:nvSpPr>
            <p:cNvPr id="37" name="Freeform 15"/>
            <p:cNvSpPr/>
            <p:nvPr/>
          </p:nvSpPr>
          <p:spPr>
            <a:xfrm>
              <a:off x="31750" y="31750"/>
              <a:ext cx="6546479" cy="967675"/>
            </a:xfrm>
            <a:custGeom>
              <a:avLst/>
              <a:gdLst/>
              <a:ahLst/>
              <a:cxnLst/>
              <a:rect l="l" t="t" r="r" b="b"/>
              <a:pathLst>
                <a:path w="6546479" h="967675">
                  <a:moveTo>
                    <a:pt x="6453770" y="967675"/>
                  </a:moveTo>
                  <a:lnTo>
                    <a:pt x="92710" y="967675"/>
                  </a:lnTo>
                  <a:cubicBezTo>
                    <a:pt x="41910" y="967675"/>
                    <a:pt x="0" y="925765"/>
                    <a:pt x="0" y="874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452500" y="0"/>
                  </a:lnTo>
                  <a:cubicBezTo>
                    <a:pt x="6503300" y="0"/>
                    <a:pt x="6545210" y="41910"/>
                    <a:pt x="6545210" y="92710"/>
                  </a:cubicBezTo>
                  <a:lnTo>
                    <a:pt x="6545210" y="873695"/>
                  </a:lnTo>
                  <a:cubicBezTo>
                    <a:pt x="6546479" y="925765"/>
                    <a:pt x="6504570" y="967675"/>
                    <a:pt x="6453770" y="967675"/>
                  </a:cubicBezTo>
                  <a:close/>
                </a:path>
              </a:pathLst>
            </a:custGeom>
            <a:solidFill>
              <a:srgbClr val="F9C041"/>
            </a:solidFill>
            <a:ln>
              <a:solidFill>
                <a:srgbClr val="F9C041"/>
              </a:solidFill>
            </a:ln>
          </p:spPr>
          <p:txBody>
            <a:bodyPr anchor="ctr"/>
            <a:lstStyle/>
            <a:p>
              <a:pPr algn="ctr"/>
              <a:r>
                <a:rPr lang="id-ID" sz="3600" dirty="0">
                  <a:solidFill>
                    <a:schemeClr val="bg1"/>
                  </a:solidFill>
                  <a:latin typeface="Bebas Neue" panose="020B0604020202020204" charset="0"/>
                </a:rPr>
                <a:t>BARANG netral</a:t>
              </a:r>
              <a:endParaRPr lang="en-US" sz="3600" dirty="0">
                <a:solidFill>
                  <a:schemeClr val="bg1"/>
                </a:solidFill>
                <a:latin typeface="Bebas Neue" panose="020B0604020202020204" charset="0"/>
              </a:endParaRPr>
            </a:p>
          </p:txBody>
        </p:sp>
        <p:sp>
          <p:nvSpPr>
            <p:cNvPr id="38" name="Freeform 16"/>
            <p:cNvSpPr/>
            <p:nvPr/>
          </p:nvSpPr>
          <p:spPr>
            <a:xfrm>
              <a:off x="0" y="0"/>
              <a:ext cx="6609979" cy="1031175"/>
            </a:xfrm>
            <a:custGeom>
              <a:avLst/>
              <a:gdLst/>
              <a:ahLst/>
              <a:cxnLst/>
              <a:rect l="l" t="t" r="r" b="b"/>
              <a:pathLst>
                <a:path w="6609979" h="1031175">
                  <a:moveTo>
                    <a:pt x="6485520" y="59690"/>
                  </a:moveTo>
                  <a:cubicBezTo>
                    <a:pt x="6521079" y="59690"/>
                    <a:pt x="6550289" y="88900"/>
                    <a:pt x="6550289" y="124460"/>
                  </a:cubicBezTo>
                  <a:lnTo>
                    <a:pt x="6550289" y="906715"/>
                  </a:lnTo>
                  <a:cubicBezTo>
                    <a:pt x="6550289" y="942275"/>
                    <a:pt x="6521079" y="971485"/>
                    <a:pt x="6485520" y="971485"/>
                  </a:cubicBezTo>
                  <a:lnTo>
                    <a:pt x="124460" y="971485"/>
                  </a:lnTo>
                  <a:cubicBezTo>
                    <a:pt x="88900" y="971485"/>
                    <a:pt x="59690" y="942275"/>
                    <a:pt x="59690" y="906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485520" y="59690"/>
                  </a:lnTo>
                  <a:moveTo>
                    <a:pt x="648552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06715"/>
                  </a:lnTo>
                  <a:cubicBezTo>
                    <a:pt x="0" y="975295"/>
                    <a:pt x="55880" y="1031175"/>
                    <a:pt x="124460" y="1031175"/>
                  </a:cubicBezTo>
                  <a:lnTo>
                    <a:pt x="6485520" y="1031175"/>
                  </a:lnTo>
                  <a:cubicBezTo>
                    <a:pt x="6554100" y="1031175"/>
                    <a:pt x="6609979" y="975295"/>
                    <a:pt x="6609979" y="906715"/>
                  </a:cubicBezTo>
                  <a:lnTo>
                    <a:pt x="6609979" y="124460"/>
                  </a:lnTo>
                  <a:cubicBezTo>
                    <a:pt x="6609979" y="55880"/>
                    <a:pt x="6554100" y="0"/>
                    <a:pt x="6485520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39" name="TextBox 7"/>
          <p:cNvSpPr txBox="1"/>
          <p:nvPr/>
        </p:nvSpPr>
        <p:spPr>
          <a:xfrm>
            <a:off x="10613829" y="5262870"/>
            <a:ext cx="5104835" cy="3411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Apabila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dua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macam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barang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tidak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mempunyai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hubungan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yang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rapat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maka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perubahan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terhadap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salah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satu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permintaan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barang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tersebut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tidak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akan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mempengaruhi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permintaan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barang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lainnya</a:t>
            </a:r>
            <a:r>
              <a:rPr lang="id-ID" sz="2400" dirty="0">
                <a:latin typeface="Poppins" panose="020B0604020202020204" charset="0"/>
                <a:cs typeface="Poppins" panose="020B0604020202020204" charset="0"/>
              </a:rPr>
              <a:t>.</a:t>
            </a:r>
            <a:endParaRPr lang="en-US" sz="2399" dirty="0">
              <a:solidFill>
                <a:srgbClr val="000000"/>
              </a:solidFill>
              <a:latin typeface="Poppins" panose="020B0604020202020204" charset="0"/>
              <a:cs typeface="Poppins" panose="020B060402020202020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938978" y="713407"/>
            <a:ext cx="13960033" cy="1526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883"/>
              </a:lnSpc>
            </a:pPr>
            <a:r>
              <a:rPr lang="id-ID" sz="9600" dirty="0">
                <a:solidFill>
                  <a:srgbClr val="000000"/>
                </a:solidFill>
                <a:latin typeface="Bebas Neue Bold"/>
              </a:rPr>
              <a:t>Pendapatan para pembeli</a:t>
            </a:r>
            <a:endParaRPr lang="en-US" sz="9600" dirty="0">
              <a:solidFill>
                <a:srgbClr val="000000"/>
              </a:solidFill>
              <a:latin typeface="Bebas Neue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5272439" y="8693110"/>
            <a:ext cx="1986861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Poppins"/>
              </a:rPr>
              <a:t>Page 03 of 15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0830" y="4029537"/>
            <a:ext cx="5018395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r>
              <a:rPr lang="id-ID" sz="2400" dirty="0">
                <a:latin typeface="Poppins" panose="020B0604020202020204" charset="0"/>
                <a:cs typeface="Poppins" panose="020B0604020202020204" charset="0"/>
              </a:rPr>
              <a:t>B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arang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yang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banyak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diminta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oleh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orang-orang yang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berpendapatan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rendah</a:t>
            </a:r>
            <a:endParaRPr lang="en-US" sz="2399" dirty="0">
              <a:solidFill>
                <a:srgbClr val="000000"/>
              </a:solidFill>
              <a:latin typeface="Poppins" panose="020B0604020202020204" charset="0"/>
              <a:cs typeface="Poppins" panose="020B0604020202020204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7258689" y="3216933"/>
            <a:ext cx="5012346" cy="781940"/>
            <a:chOff x="0" y="0"/>
            <a:chExt cx="6609980" cy="1031175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6546479" cy="967675"/>
            </a:xfrm>
            <a:custGeom>
              <a:avLst/>
              <a:gdLst/>
              <a:ahLst/>
              <a:cxnLst/>
              <a:rect l="l" t="t" r="r" b="b"/>
              <a:pathLst>
                <a:path w="6546479" h="967675">
                  <a:moveTo>
                    <a:pt x="6453770" y="967675"/>
                  </a:moveTo>
                  <a:lnTo>
                    <a:pt x="92710" y="967675"/>
                  </a:lnTo>
                  <a:cubicBezTo>
                    <a:pt x="41910" y="967675"/>
                    <a:pt x="0" y="925765"/>
                    <a:pt x="0" y="874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452500" y="0"/>
                  </a:lnTo>
                  <a:cubicBezTo>
                    <a:pt x="6503300" y="0"/>
                    <a:pt x="6545210" y="41910"/>
                    <a:pt x="6545210" y="92710"/>
                  </a:cubicBezTo>
                  <a:lnTo>
                    <a:pt x="6545210" y="873695"/>
                  </a:lnTo>
                  <a:cubicBezTo>
                    <a:pt x="6546479" y="925765"/>
                    <a:pt x="6504570" y="967675"/>
                    <a:pt x="6453770" y="967675"/>
                  </a:cubicBezTo>
                  <a:close/>
                </a:path>
              </a:pathLst>
            </a:custGeom>
            <a:solidFill>
              <a:srgbClr val="105652"/>
            </a:solidFill>
          </p:spPr>
          <p:txBody>
            <a:bodyPr anchor="ctr"/>
            <a:lstStyle/>
            <a:p>
              <a:pPr algn="ctr"/>
              <a:r>
                <a:rPr lang="id-ID" sz="4000" dirty="0">
                  <a:solidFill>
                    <a:schemeClr val="bg1"/>
                  </a:solidFill>
                  <a:latin typeface="Bebas Neue" panose="020B0604020202020204" charset="0"/>
                </a:rPr>
                <a:t>Barang esensial</a:t>
              </a:r>
              <a:endParaRPr lang="en-US" sz="4000" dirty="0">
                <a:solidFill>
                  <a:schemeClr val="bg1"/>
                </a:solidFill>
                <a:latin typeface="Bebas Neue" panose="020B0604020202020204" charset="0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6609979" cy="1031175"/>
            </a:xfrm>
            <a:custGeom>
              <a:avLst/>
              <a:gdLst/>
              <a:ahLst/>
              <a:cxnLst/>
              <a:rect l="l" t="t" r="r" b="b"/>
              <a:pathLst>
                <a:path w="6609979" h="1031175">
                  <a:moveTo>
                    <a:pt x="6485520" y="59690"/>
                  </a:moveTo>
                  <a:cubicBezTo>
                    <a:pt x="6521079" y="59690"/>
                    <a:pt x="6550289" y="88900"/>
                    <a:pt x="6550289" y="124460"/>
                  </a:cubicBezTo>
                  <a:lnTo>
                    <a:pt x="6550289" y="906715"/>
                  </a:lnTo>
                  <a:cubicBezTo>
                    <a:pt x="6550289" y="942275"/>
                    <a:pt x="6521079" y="971485"/>
                    <a:pt x="6485520" y="971485"/>
                  </a:cubicBezTo>
                  <a:lnTo>
                    <a:pt x="124460" y="971485"/>
                  </a:lnTo>
                  <a:cubicBezTo>
                    <a:pt x="88900" y="971485"/>
                    <a:pt x="59690" y="942275"/>
                    <a:pt x="59690" y="906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485520" y="59690"/>
                  </a:lnTo>
                  <a:moveTo>
                    <a:pt x="648552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06715"/>
                  </a:lnTo>
                  <a:cubicBezTo>
                    <a:pt x="0" y="975295"/>
                    <a:pt x="55880" y="1031175"/>
                    <a:pt x="124460" y="1031175"/>
                  </a:cubicBezTo>
                  <a:lnTo>
                    <a:pt x="6485520" y="1031175"/>
                  </a:lnTo>
                  <a:cubicBezTo>
                    <a:pt x="6554100" y="1031175"/>
                    <a:pt x="6609979" y="975295"/>
                    <a:pt x="6609979" y="906715"/>
                  </a:cubicBezTo>
                  <a:lnTo>
                    <a:pt x="6609979" y="124460"/>
                  </a:lnTo>
                  <a:cubicBezTo>
                    <a:pt x="6609979" y="55880"/>
                    <a:pt x="6554100" y="0"/>
                    <a:pt x="648552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0181836" y="6203090"/>
            <a:ext cx="5012346" cy="781940"/>
            <a:chOff x="0" y="0"/>
            <a:chExt cx="6609980" cy="1031175"/>
          </a:xfrm>
        </p:grpSpPr>
        <p:sp>
          <p:nvSpPr>
            <p:cNvPr id="12" name="Freeform 12"/>
            <p:cNvSpPr/>
            <p:nvPr/>
          </p:nvSpPr>
          <p:spPr>
            <a:xfrm>
              <a:off x="31750" y="31750"/>
              <a:ext cx="6546479" cy="967675"/>
            </a:xfrm>
            <a:custGeom>
              <a:avLst/>
              <a:gdLst/>
              <a:ahLst/>
              <a:cxnLst/>
              <a:rect l="l" t="t" r="r" b="b"/>
              <a:pathLst>
                <a:path w="6546479" h="967675">
                  <a:moveTo>
                    <a:pt x="6453770" y="967675"/>
                  </a:moveTo>
                  <a:lnTo>
                    <a:pt x="92710" y="967675"/>
                  </a:lnTo>
                  <a:cubicBezTo>
                    <a:pt x="41910" y="967675"/>
                    <a:pt x="0" y="925765"/>
                    <a:pt x="0" y="874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452500" y="0"/>
                  </a:lnTo>
                  <a:cubicBezTo>
                    <a:pt x="6503300" y="0"/>
                    <a:pt x="6545210" y="41910"/>
                    <a:pt x="6545210" y="92710"/>
                  </a:cubicBezTo>
                  <a:lnTo>
                    <a:pt x="6545210" y="873695"/>
                  </a:lnTo>
                  <a:cubicBezTo>
                    <a:pt x="6546479" y="925765"/>
                    <a:pt x="6504570" y="967675"/>
                    <a:pt x="6453770" y="967675"/>
                  </a:cubicBezTo>
                  <a:close/>
                </a:path>
              </a:pathLst>
            </a:custGeom>
            <a:solidFill>
              <a:srgbClr val="B91646"/>
            </a:solidFill>
          </p:spPr>
          <p:txBody>
            <a:bodyPr anchor="ctr"/>
            <a:lstStyle/>
            <a:p>
              <a:pPr algn="ctr"/>
              <a:r>
                <a:rPr lang="id-ID" sz="3600" dirty="0">
                  <a:solidFill>
                    <a:schemeClr val="bg1"/>
                  </a:solidFill>
                  <a:latin typeface="Bebas Neue" panose="020B0604020202020204" charset="0"/>
                </a:rPr>
                <a:t>BARANG MEWAH</a:t>
              </a:r>
              <a:endParaRPr lang="en-US" sz="3600" dirty="0">
                <a:solidFill>
                  <a:schemeClr val="bg1"/>
                </a:solidFill>
                <a:latin typeface="Bebas Neue" panose="020B0604020202020204" charset="0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6609979" cy="1031175"/>
            </a:xfrm>
            <a:custGeom>
              <a:avLst/>
              <a:gdLst/>
              <a:ahLst/>
              <a:cxnLst/>
              <a:rect l="l" t="t" r="r" b="b"/>
              <a:pathLst>
                <a:path w="6609979" h="1031175">
                  <a:moveTo>
                    <a:pt x="6485520" y="59690"/>
                  </a:moveTo>
                  <a:cubicBezTo>
                    <a:pt x="6521079" y="59690"/>
                    <a:pt x="6550289" y="88900"/>
                    <a:pt x="6550289" y="124460"/>
                  </a:cubicBezTo>
                  <a:lnTo>
                    <a:pt x="6550289" y="906715"/>
                  </a:lnTo>
                  <a:cubicBezTo>
                    <a:pt x="6550289" y="942275"/>
                    <a:pt x="6521079" y="971485"/>
                    <a:pt x="6485520" y="971485"/>
                  </a:cubicBezTo>
                  <a:lnTo>
                    <a:pt x="124460" y="971485"/>
                  </a:lnTo>
                  <a:cubicBezTo>
                    <a:pt x="88900" y="971485"/>
                    <a:pt x="59690" y="942275"/>
                    <a:pt x="59690" y="906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485520" y="59690"/>
                  </a:lnTo>
                  <a:moveTo>
                    <a:pt x="648552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06715"/>
                  </a:lnTo>
                  <a:cubicBezTo>
                    <a:pt x="0" y="975295"/>
                    <a:pt x="55880" y="1031175"/>
                    <a:pt x="124460" y="1031175"/>
                  </a:cubicBezTo>
                  <a:lnTo>
                    <a:pt x="6485520" y="1031175"/>
                  </a:lnTo>
                  <a:cubicBezTo>
                    <a:pt x="6554100" y="1031175"/>
                    <a:pt x="6609979" y="975295"/>
                    <a:pt x="6609979" y="906715"/>
                  </a:cubicBezTo>
                  <a:lnTo>
                    <a:pt x="6609979" y="124460"/>
                  </a:lnTo>
                  <a:cubicBezTo>
                    <a:pt x="6609979" y="55880"/>
                    <a:pt x="6554100" y="0"/>
                    <a:pt x="648552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450342" y="2850039"/>
            <a:ext cx="5012346" cy="781940"/>
            <a:chOff x="0" y="0"/>
            <a:chExt cx="6609980" cy="1031175"/>
          </a:xfrm>
        </p:grpSpPr>
        <p:sp>
          <p:nvSpPr>
            <p:cNvPr id="15" name="Freeform 15"/>
            <p:cNvSpPr/>
            <p:nvPr/>
          </p:nvSpPr>
          <p:spPr>
            <a:xfrm>
              <a:off x="31750" y="31750"/>
              <a:ext cx="6546479" cy="967675"/>
            </a:xfrm>
            <a:custGeom>
              <a:avLst/>
              <a:gdLst/>
              <a:ahLst/>
              <a:cxnLst/>
              <a:rect l="l" t="t" r="r" b="b"/>
              <a:pathLst>
                <a:path w="6546479" h="967675">
                  <a:moveTo>
                    <a:pt x="6453770" y="967675"/>
                  </a:moveTo>
                  <a:lnTo>
                    <a:pt x="92710" y="967675"/>
                  </a:lnTo>
                  <a:cubicBezTo>
                    <a:pt x="41910" y="967675"/>
                    <a:pt x="0" y="925765"/>
                    <a:pt x="0" y="874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452500" y="0"/>
                  </a:lnTo>
                  <a:cubicBezTo>
                    <a:pt x="6503300" y="0"/>
                    <a:pt x="6545210" y="41910"/>
                    <a:pt x="6545210" y="92710"/>
                  </a:cubicBezTo>
                  <a:lnTo>
                    <a:pt x="6545210" y="873695"/>
                  </a:lnTo>
                  <a:cubicBezTo>
                    <a:pt x="6546479" y="925765"/>
                    <a:pt x="6504570" y="967675"/>
                    <a:pt x="6453770" y="967675"/>
                  </a:cubicBezTo>
                  <a:close/>
                </a:path>
              </a:pathLst>
            </a:custGeom>
            <a:solidFill>
              <a:srgbClr val="B91646"/>
            </a:solidFill>
          </p:spPr>
          <p:txBody>
            <a:bodyPr anchor="ctr"/>
            <a:lstStyle/>
            <a:p>
              <a:pPr algn="ctr"/>
              <a:r>
                <a:rPr lang="id-ID" sz="4000" dirty="0">
                  <a:solidFill>
                    <a:schemeClr val="bg1"/>
                  </a:solidFill>
                  <a:latin typeface="Bebas Neue" panose="020B0604020202020204" charset="0"/>
                </a:rPr>
                <a:t>Barang inferior</a:t>
              </a:r>
              <a:endParaRPr lang="en-US" sz="4000" dirty="0">
                <a:solidFill>
                  <a:schemeClr val="bg1"/>
                </a:solidFill>
                <a:latin typeface="Bebas Neue" panose="020B0604020202020204" charset="0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6609979" cy="1031175"/>
            </a:xfrm>
            <a:custGeom>
              <a:avLst/>
              <a:gdLst/>
              <a:ahLst/>
              <a:cxnLst/>
              <a:rect l="l" t="t" r="r" b="b"/>
              <a:pathLst>
                <a:path w="6609979" h="1031175">
                  <a:moveTo>
                    <a:pt x="6485520" y="59690"/>
                  </a:moveTo>
                  <a:cubicBezTo>
                    <a:pt x="6521079" y="59690"/>
                    <a:pt x="6550289" y="88900"/>
                    <a:pt x="6550289" y="124460"/>
                  </a:cubicBezTo>
                  <a:lnTo>
                    <a:pt x="6550289" y="906715"/>
                  </a:lnTo>
                  <a:cubicBezTo>
                    <a:pt x="6550289" y="942275"/>
                    <a:pt x="6521079" y="971485"/>
                    <a:pt x="6485520" y="971485"/>
                  </a:cubicBezTo>
                  <a:lnTo>
                    <a:pt x="124460" y="971485"/>
                  </a:lnTo>
                  <a:cubicBezTo>
                    <a:pt x="88900" y="971485"/>
                    <a:pt x="59690" y="942275"/>
                    <a:pt x="59690" y="906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485520" y="59690"/>
                  </a:lnTo>
                  <a:moveTo>
                    <a:pt x="648552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06715"/>
                  </a:lnTo>
                  <a:cubicBezTo>
                    <a:pt x="0" y="975295"/>
                    <a:pt x="55880" y="1031175"/>
                    <a:pt x="124460" y="1031175"/>
                  </a:cubicBezTo>
                  <a:lnTo>
                    <a:pt x="6485520" y="1031175"/>
                  </a:lnTo>
                  <a:cubicBezTo>
                    <a:pt x="6554100" y="1031175"/>
                    <a:pt x="6609979" y="975295"/>
                    <a:pt x="6609979" y="906715"/>
                  </a:cubicBezTo>
                  <a:lnTo>
                    <a:pt x="6609979" y="124460"/>
                  </a:lnTo>
                  <a:cubicBezTo>
                    <a:pt x="6609979" y="55880"/>
                    <a:pt x="6554100" y="0"/>
                    <a:pt x="648552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2421584" y="6203090"/>
            <a:ext cx="5012346" cy="781940"/>
            <a:chOff x="0" y="0"/>
            <a:chExt cx="6609980" cy="1031175"/>
          </a:xfrm>
        </p:grpSpPr>
        <p:sp>
          <p:nvSpPr>
            <p:cNvPr id="21" name="Freeform 21"/>
            <p:cNvSpPr/>
            <p:nvPr/>
          </p:nvSpPr>
          <p:spPr>
            <a:xfrm>
              <a:off x="31750" y="31750"/>
              <a:ext cx="6546479" cy="967675"/>
            </a:xfrm>
            <a:custGeom>
              <a:avLst/>
              <a:gdLst/>
              <a:ahLst/>
              <a:cxnLst/>
              <a:rect l="l" t="t" r="r" b="b"/>
              <a:pathLst>
                <a:path w="6546479" h="967675">
                  <a:moveTo>
                    <a:pt x="6453770" y="967675"/>
                  </a:moveTo>
                  <a:lnTo>
                    <a:pt x="92710" y="967675"/>
                  </a:lnTo>
                  <a:cubicBezTo>
                    <a:pt x="41910" y="967675"/>
                    <a:pt x="0" y="925765"/>
                    <a:pt x="0" y="874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452500" y="0"/>
                  </a:lnTo>
                  <a:cubicBezTo>
                    <a:pt x="6503300" y="0"/>
                    <a:pt x="6545210" y="41910"/>
                    <a:pt x="6545210" y="92710"/>
                  </a:cubicBezTo>
                  <a:lnTo>
                    <a:pt x="6545210" y="873695"/>
                  </a:lnTo>
                  <a:cubicBezTo>
                    <a:pt x="6546479" y="925765"/>
                    <a:pt x="6504570" y="967675"/>
                    <a:pt x="6453770" y="967675"/>
                  </a:cubicBezTo>
                  <a:close/>
                </a:path>
              </a:pathLst>
            </a:custGeom>
            <a:solidFill>
              <a:srgbClr val="F9C041"/>
            </a:solidFill>
          </p:spPr>
          <p:txBody>
            <a:bodyPr anchor="ctr"/>
            <a:lstStyle/>
            <a:p>
              <a:pPr algn="ctr"/>
              <a:r>
                <a:rPr lang="id-ID" sz="3600" dirty="0">
                  <a:latin typeface="Bebas Neue" panose="020B0604020202020204" charset="0"/>
                </a:rPr>
                <a:t>Barang normal</a:t>
              </a:r>
              <a:endParaRPr lang="en-US" sz="3600" dirty="0">
                <a:latin typeface="Bebas Neue" panose="020B0604020202020204" charset="0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0"/>
              <a:ext cx="6609979" cy="1031175"/>
            </a:xfrm>
            <a:custGeom>
              <a:avLst/>
              <a:gdLst/>
              <a:ahLst/>
              <a:cxnLst/>
              <a:rect l="l" t="t" r="r" b="b"/>
              <a:pathLst>
                <a:path w="6609979" h="1031175">
                  <a:moveTo>
                    <a:pt x="6485520" y="59690"/>
                  </a:moveTo>
                  <a:cubicBezTo>
                    <a:pt x="6521079" y="59690"/>
                    <a:pt x="6550289" y="88900"/>
                    <a:pt x="6550289" y="124460"/>
                  </a:cubicBezTo>
                  <a:lnTo>
                    <a:pt x="6550289" y="906715"/>
                  </a:lnTo>
                  <a:cubicBezTo>
                    <a:pt x="6550289" y="942275"/>
                    <a:pt x="6521079" y="971485"/>
                    <a:pt x="6485520" y="971485"/>
                  </a:cubicBezTo>
                  <a:lnTo>
                    <a:pt x="124460" y="971485"/>
                  </a:lnTo>
                  <a:cubicBezTo>
                    <a:pt x="88900" y="971485"/>
                    <a:pt x="59690" y="942275"/>
                    <a:pt x="59690" y="906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485520" y="59690"/>
                  </a:lnTo>
                  <a:moveTo>
                    <a:pt x="648552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06715"/>
                  </a:lnTo>
                  <a:cubicBezTo>
                    <a:pt x="0" y="975295"/>
                    <a:pt x="55880" y="1031175"/>
                    <a:pt x="124460" y="1031175"/>
                  </a:cubicBezTo>
                  <a:lnTo>
                    <a:pt x="6485520" y="1031175"/>
                  </a:lnTo>
                  <a:cubicBezTo>
                    <a:pt x="6554100" y="1031175"/>
                    <a:pt x="6609979" y="975295"/>
                    <a:pt x="6609979" y="906715"/>
                  </a:cubicBezTo>
                  <a:lnTo>
                    <a:pt x="6609979" y="124460"/>
                  </a:lnTo>
                  <a:cubicBezTo>
                    <a:pt x="6609979" y="55880"/>
                    <a:pt x="6554100" y="0"/>
                    <a:pt x="648552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2" name="TextBox 7"/>
          <p:cNvSpPr txBox="1"/>
          <p:nvPr/>
        </p:nvSpPr>
        <p:spPr>
          <a:xfrm>
            <a:off x="7467600" y="4303639"/>
            <a:ext cx="5018395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r>
              <a:rPr lang="id-ID" sz="2400" dirty="0" err="1">
                <a:latin typeface="Poppins" panose="020B0604020202020204" charset="0"/>
                <a:cs typeface="Poppins" panose="020B0604020202020204" charset="0"/>
              </a:rPr>
              <a:t>B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arang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yang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sangat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penting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artinya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dalam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kehidupan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masyarakat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sehari-hari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.</a:t>
            </a:r>
            <a:endParaRPr lang="en-US" sz="2399" dirty="0">
              <a:solidFill>
                <a:srgbClr val="000000"/>
              </a:solidFill>
              <a:latin typeface="Poppins" panose="020B0604020202020204" charset="0"/>
              <a:cs typeface="Poppins" panose="020B0604020202020204" charset="0"/>
            </a:endParaRPr>
          </a:p>
        </p:txBody>
      </p:sp>
      <p:sp>
        <p:nvSpPr>
          <p:cNvPr id="34" name="TextBox 7"/>
          <p:cNvSpPr txBox="1"/>
          <p:nvPr/>
        </p:nvSpPr>
        <p:spPr>
          <a:xfrm>
            <a:off x="2484647" y="7281547"/>
            <a:ext cx="5018395" cy="1913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r>
              <a:rPr lang="id-ID" sz="2400" dirty="0" err="1">
                <a:latin typeface="Poppins" panose="020B0604020202020204" charset="0"/>
                <a:cs typeface="Poppins" panose="020B0604020202020204" charset="0"/>
              </a:rPr>
              <a:t>A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pabila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id-ID" sz="2400" dirty="0">
                <a:latin typeface="Poppins" panose="020B0604020202020204" charset="0"/>
                <a:cs typeface="Poppins" panose="020B0604020202020204" charset="0"/>
              </a:rPr>
              <a:t>barang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mengalami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kenaikan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dalam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permintaan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sebagai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akibat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dari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kenaikan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pendapatan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.</a:t>
            </a:r>
            <a:endParaRPr lang="en-US" sz="2399" dirty="0">
              <a:solidFill>
                <a:srgbClr val="000000"/>
              </a:solidFill>
              <a:latin typeface="Poppins" panose="020B0604020202020204" charset="0"/>
              <a:cs typeface="Poppins" panose="020B0604020202020204" charset="0"/>
            </a:endParaRPr>
          </a:p>
        </p:txBody>
      </p:sp>
      <p:sp>
        <p:nvSpPr>
          <p:cNvPr id="35" name="TextBox 7"/>
          <p:cNvSpPr txBox="1"/>
          <p:nvPr/>
        </p:nvSpPr>
        <p:spPr>
          <a:xfrm>
            <a:off x="10220374" y="7215468"/>
            <a:ext cx="5018395" cy="1913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Jenis-jenis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barang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yang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dibeli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orang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apabila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pendapatan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mereka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sudah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relative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tinggi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termasuk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dalam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golongan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ini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. </a:t>
            </a:r>
            <a:endParaRPr lang="en-US" sz="2000" dirty="0">
              <a:solidFill>
                <a:srgbClr val="000000"/>
              </a:solidFill>
              <a:latin typeface="Poppins" panose="020B0604020202020204" charset="0"/>
              <a:cs typeface="Poppi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362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66349" y="1028700"/>
            <a:ext cx="5629507" cy="8229600"/>
            <a:chOff x="0" y="0"/>
            <a:chExt cx="7423855" cy="10852700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7360355" cy="10789200"/>
            </a:xfrm>
            <a:custGeom>
              <a:avLst/>
              <a:gdLst/>
              <a:ahLst/>
              <a:cxnLst/>
              <a:rect l="l" t="t" r="r" b="b"/>
              <a:pathLst>
                <a:path w="7360355" h="10789200">
                  <a:moveTo>
                    <a:pt x="7267645" y="10789200"/>
                  </a:moveTo>
                  <a:lnTo>
                    <a:pt x="92710" y="10789200"/>
                  </a:lnTo>
                  <a:cubicBezTo>
                    <a:pt x="41910" y="10789200"/>
                    <a:pt x="0" y="10747290"/>
                    <a:pt x="0" y="1069649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7266374" y="0"/>
                  </a:lnTo>
                  <a:cubicBezTo>
                    <a:pt x="7317174" y="0"/>
                    <a:pt x="7359085" y="41910"/>
                    <a:pt x="7359085" y="92710"/>
                  </a:cubicBezTo>
                  <a:lnTo>
                    <a:pt x="7359085" y="10695220"/>
                  </a:lnTo>
                  <a:cubicBezTo>
                    <a:pt x="7360355" y="10747290"/>
                    <a:pt x="7318445" y="10789200"/>
                    <a:pt x="7267645" y="10789200"/>
                  </a:cubicBezTo>
                  <a:close/>
                </a:path>
              </a:pathLst>
            </a:custGeom>
            <a:solidFill>
              <a:srgbClr val="B91646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7423855" cy="10852700"/>
            </a:xfrm>
            <a:custGeom>
              <a:avLst/>
              <a:gdLst/>
              <a:ahLst/>
              <a:cxnLst/>
              <a:rect l="l" t="t" r="r" b="b"/>
              <a:pathLst>
                <a:path w="7423855" h="10852700">
                  <a:moveTo>
                    <a:pt x="7299395" y="59690"/>
                  </a:moveTo>
                  <a:cubicBezTo>
                    <a:pt x="7334955" y="59690"/>
                    <a:pt x="7364164" y="88900"/>
                    <a:pt x="7364164" y="124460"/>
                  </a:cubicBezTo>
                  <a:lnTo>
                    <a:pt x="7364164" y="10728240"/>
                  </a:lnTo>
                  <a:cubicBezTo>
                    <a:pt x="7364164" y="10763800"/>
                    <a:pt x="7334955" y="10793010"/>
                    <a:pt x="7299395" y="10793010"/>
                  </a:cubicBezTo>
                  <a:lnTo>
                    <a:pt x="124460" y="10793010"/>
                  </a:lnTo>
                  <a:cubicBezTo>
                    <a:pt x="88900" y="10793010"/>
                    <a:pt x="59690" y="10763800"/>
                    <a:pt x="59690" y="1072824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7299395" y="59690"/>
                  </a:lnTo>
                  <a:moveTo>
                    <a:pt x="729939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728240"/>
                  </a:lnTo>
                  <a:cubicBezTo>
                    <a:pt x="0" y="10796820"/>
                    <a:pt x="55880" y="10852700"/>
                    <a:pt x="124460" y="10852700"/>
                  </a:cubicBezTo>
                  <a:lnTo>
                    <a:pt x="7299395" y="10852700"/>
                  </a:lnTo>
                  <a:cubicBezTo>
                    <a:pt x="7367974" y="10852700"/>
                    <a:pt x="7423855" y="10796820"/>
                    <a:pt x="7423855" y="10728240"/>
                  </a:cubicBezTo>
                  <a:lnTo>
                    <a:pt x="7423855" y="124460"/>
                  </a:lnTo>
                  <a:cubicBezTo>
                    <a:pt x="7423855" y="55880"/>
                    <a:pt x="7367974" y="0"/>
                    <a:pt x="7299395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8700" y="952500"/>
            <a:ext cx="4537872" cy="525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16"/>
              </a:lnSpc>
            </a:pPr>
            <a:r>
              <a:rPr lang="id-ID" sz="3368" dirty="0">
                <a:solidFill>
                  <a:srgbClr val="000000"/>
                </a:solidFill>
                <a:latin typeface="Bebas Neue Bold"/>
              </a:rPr>
              <a:t>PERMINTAAN</a:t>
            </a:r>
            <a:endParaRPr lang="en-US" sz="3368" dirty="0">
              <a:solidFill>
                <a:srgbClr val="000000"/>
              </a:solidFill>
              <a:latin typeface="Bebas Neue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72361" y="1933389"/>
            <a:ext cx="6012740" cy="2861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883"/>
              </a:lnSpc>
            </a:pPr>
            <a:r>
              <a:rPr lang="id-ID" sz="8800" dirty="0">
                <a:solidFill>
                  <a:srgbClr val="000000"/>
                </a:solidFill>
                <a:latin typeface="Bebas Neue Bold"/>
              </a:rPr>
              <a:t>BEBERAPA FAKTOR LAINNYA</a:t>
            </a:r>
            <a:endParaRPr lang="en-US" sz="8800" dirty="0">
              <a:solidFill>
                <a:srgbClr val="000000"/>
              </a:solidFill>
              <a:latin typeface="Bebas Neue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669137" y="4795198"/>
            <a:ext cx="4019188" cy="4615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ct val="250000"/>
              </a:lnSpc>
              <a:buFontTx/>
              <a:buChar char="-"/>
            </a:pPr>
            <a:r>
              <a:rPr lang="id-ID" sz="2399" dirty="0">
                <a:solidFill>
                  <a:srgbClr val="B91646"/>
                </a:solidFill>
                <a:latin typeface="Poppins"/>
              </a:rPr>
              <a:t>Distribusi pendapatan</a:t>
            </a:r>
          </a:p>
          <a:p>
            <a:pPr marL="342900" indent="-342900">
              <a:lnSpc>
                <a:spcPct val="250000"/>
              </a:lnSpc>
              <a:buFontTx/>
              <a:buChar char="-"/>
            </a:pPr>
            <a:r>
              <a:rPr lang="id-ID" sz="2399" dirty="0">
                <a:solidFill>
                  <a:srgbClr val="B91646"/>
                </a:solidFill>
                <a:latin typeface="Poppins"/>
              </a:rPr>
              <a:t>Cita rasa masyarakat</a:t>
            </a:r>
          </a:p>
          <a:p>
            <a:pPr marL="342900" indent="-342900">
              <a:lnSpc>
                <a:spcPct val="250000"/>
              </a:lnSpc>
              <a:buFontTx/>
              <a:buChar char="-"/>
            </a:pPr>
            <a:r>
              <a:rPr lang="id-ID" sz="2399" dirty="0">
                <a:solidFill>
                  <a:srgbClr val="B91646"/>
                </a:solidFill>
                <a:latin typeface="Poppins"/>
              </a:rPr>
              <a:t>Jumlah penduduk</a:t>
            </a:r>
          </a:p>
          <a:p>
            <a:pPr marL="342900" indent="-342900">
              <a:lnSpc>
                <a:spcPct val="250000"/>
              </a:lnSpc>
              <a:buFontTx/>
              <a:buChar char="-"/>
            </a:pPr>
            <a:r>
              <a:rPr lang="id-ID" sz="2399" dirty="0">
                <a:solidFill>
                  <a:srgbClr val="B91646"/>
                </a:solidFill>
                <a:latin typeface="Poppins"/>
              </a:rPr>
              <a:t>Ekspektasi tentang masa depan</a:t>
            </a:r>
            <a:endParaRPr lang="en-US" sz="2399" dirty="0">
              <a:solidFill>
                <a:srgbClr val="B91646"/>
              </a:solidFill>
              <a:latin typeface="Poppi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5272439" y="971550"/>
            <a:ext cx="1986861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Poppins"/>
              </a:rPr>
              <a:t>Page 04 of 15</a:t>
            </a:r>
          </a:p>
        </p:txBody>
      </p:sp>
      <p:sp>
        <p:nvSpPr>
          <p:cNvPr id="11" name="AutoShape 11"/>
          <p:cNvSpPr/>
          <p:nvPr/>
        </p:nvSpPr>
        <p:spPr>
          <a:xfrm>
            <a:off x="15992183" y="9097962"/>
            <a:ext cx="1267117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2" name="TextBox 9"/>
          <p:cNvSpPr txBox="1"/>
          <p:nvPr/>
        </p:nvSpPr>
        <p:spPr>
          <a:xfrm>
            <a:off x="9163125" y="4738478"/>
            <a:ext cx="4019188" cy="27176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Poppins" panose="020B0604020202020204" charset="0"/>
                <a:cs typeface="Poppins" panose="020B0604020202020204" charset="0"/>
              </a:rPr>
              <a:t>Jumlah</a:t>
            </a:r>
            <a:r>
              <a:rPr lang="en-US" sz="2400" dirty="0">
                <a:solidFill>
                  <a:schemeClr val="bg1"/>
                </a:solidFill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oppins" panose="020B0604020202020204" charset="0"/>
                <a:cs typeface="Poppins" panose="020B0604020202020204" charset="0"/>
              </a:rPr>
              <a:t>sesautu</a:t>
            </a:r>
            <a:r>
              <a:rPr lang="en-US" sz="2400" dirty="0">
                <a:solidFill>
                  <a:schemeClr val="bg1"/>
                </a:solidFill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oppins" panose="020B0604020202020204" charset="0"/>
                <a:cs typeface="Poppins" panose="020B0604020202020204" charset="0"/>
              </a:rPr>
              <a:t>barang</a:t>
            </a:r>
            <a:r>
              <a:rPr lang="en-US" sz="2400" dirty="0">
                <a:solidFill>
                  <a:schemeClr val="bg1"/>
                </a:solidFill>
                <a:latin typeface="Poppins" panose="020B0604020202020204" charset="0"/>
                <a:cs typeface="Poppins" panose="020B0604020202020204" charset="0"/>
              </a:rPr>
              <a:t> yang </a:t>
            </a:r>
            <a:r>
              <a:rPr lang="en-US" sz="2400" dirty="0" err="1">
                <a:solidFill>
                  <a:schemeClr val="bg1"/>
                </a:solidFill>
                <a:latin typeface="Poppins" panose="020B0604020202020204" charset="0"/>
                <a:cs typeface="Poppins" panose="020B0604020202020204" charset="0"/>
              </a:rPr>
              <a:t>diminta</a:t>
            </a:r>
            <a:r>
              <a:rPr lang="en-US" sz="2400" dirty="0">
                <a:solidFill>
                  <a:schemeClr val="bg1"/>
                </a:solidFill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oppins" panose="020B0604020202020204" charset="0"/>
                <a:cs typeface="Poppins" panose="020B0604020202020204" charset="0"/>
              </a:rPr>
              <a:t>semua</a:t>
            </a:r>
            <a:r>
              <a:rPr lang="en-US" sz="2400" dirty="0">
                <a:solidFill>
                  <a:schemeClr val="bg1"/>
                </a:solidFill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oppins" panose="020B0604020202020204" charset="0"/>
                <a:cs typeface="Poppins" panose="020B0604020202020204" charset="0"/>
              </a:rPr>
              <a:t>pembeli</a:t>
            </a:r>
            <a:r>
              <a:rPr lang="en-US" sz="2400" dirty="0">
                <a:solidFill>
                  <a:schemeClr val="bg1"/>
                </a:solidFill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oppins" panose="020B0604020202020204" charset="0"/>
                <a:cs typeface="Poppins" panose="020B0604020202020204" charset="0"/>
              </a:rPr>
              <a:t>dalam</a:t>
            </a:r>
            <a:r>
              <a:rPr lang="en-US" sz="2400" dirty="0">
                <a:solidFill>
                  <a:schemeClr val="bg1"/>
                </a:solidFill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oppins" panose="020B0604020202020204" charset="0"/>
                <a:cs typeface="Poppins" panose="020B0604020202020204" charset="0"/>
              </a:rPr>
              <a:t>pasar</a:t>
            </a:r>
            <a:r>
              <a:rPr lang="en-US" sz="2400" dirty="0">
                <a:solidFill>
                  <a:schemeClr val="bg1"/>
                </a:solidFill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oppins" panose="020B0604020202020204" charset="0"/>
                <a:cs typeface="Poppins" panose="020B0604020202020204" charset="0"/>
              </a:rPr>
              <a:t>pada</a:t>
            </a:r>
            <a:r>
              <a:rPr lang="en-US" sz="2400" dirty="0">
                <a:solidFill>
                  <a:schemeClr val="bg1"/>
                </a:solidFill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oppins" panose="020B0604020202020204" charset="0"/>
                <a:cs typeface="Poppins" panose="020B0604020202020204" charset="0"/>
              </a:rPr>
              <a:t>berbagai</a:t>
            </a:r>
            <a:r>
              <a:rPr lang="en-US" sz="2400" dirty="0">
                <a:solidFill>
                  <a:schemeClr val="bg1"/>
                </a:solidFill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oppins" panose="020B0604020202020204" charset="0"/>
                <a:cs typeface="Poppins" panose="020B0604020202020204" charset="0"/>
              </a:rPr>
              <a:t>tingkat</a:t>
            </a:r>
            <a:r>
              <a:rPr lang="en-US" sz="2400" dirty="0">
                <a:solidFill>
                  <a:schemeClr val="bg1"/>
                </a:solidFill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oppins" panose="020B0604020202020204" charset="0"/>
                <a:cs typeface="Poppins" panose="020B0604020202020204" charset="0"/>
              </a:rPr>
              <a:t>harga</a:t>
            </a:r>
            <a:r>
              <a:rPr lang="en-US" sz="2400" dirty="0">
                <a:solidFill>
                  <a:schemeClr val="bg1"/>
                </a:solidFill>
                <a:latin typeface="Poppins" panose="020B0604020202020204" charset="0"/>
                <a:cs typeface="Poppins" panose="020B0604020202020204" charset="0"/>
              </a:rPr>
              <a:t>.</a:t>
            </a:r>
            <a:endParaRPr lang="en-US" sz="2399" dirty="0">
              <a:solidFill>
                <a:schemeClr val="bg1"/>
              </a:solidFill>
              <a:latin typeface="Poppins" panose="020B0604020202020204" charset="0"/>
              <a:cs typeface="Poppins" panose="020B0604020202020204" charset="0"/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8587276" y="1369568"/>
            <a:ext cx="4787651" cy="28270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883"/>
              </a:lnSpc>
            </a:pPr>
            <a:r>
              <a:rPr lang="id-ID" sz="7200" dirty="0">
                <a:solidFill>
                  <a:srgbClr val="000000"/>
                </a:solidFill>
                <a:latin typeface="Bebas Neue Bold"/>
              </a:rPr>
              <a:t>Kelebihan permintaan</a:t>
            </a:r>
            <a:endParaRPr lang="en-US" sz="7200" dirty="0">
              <a:solidFill>
                <a:srgbClr val="000000"/>
              </a:solidFill>
              <a:latin typeface="Bebas Neue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814529" y="1028700"/>
            <a:ext cx="7444771" cy="8229600"/>
            <a:chOff x="0" y="0"/>
            <a:chExt cx="9817715" cy="10852700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9754215" cy="10789200"/>
            </a:xfrm>
            <a:custGeom>
              <a:avLst/>
              <a:gdLst/>
              <a:ahLst/>
              <a:cxnLst/>
              <a:rect l="l" t="t" r="r" b="b"/>
              <a:pathLst>
                <a:path w="9754215" h="10789200">
                  <a:moveTo>
                    <a:pt x="9661505" y="10789200"/>
                  </a:moveTo>
                  <a:lnTo>
                    <a:pt x="92710" y="10789200"/>
                  </a:lnTo>
                  <a:cubicBezTo>
                    <a:pt x="41910" y="10789200"/>
                    <a:pt x="0" y="10747290"/>
                    <a:pt x="0" y="1069649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9660235" y="0"/>
                  </a:lnTo>
                  <a:cubicBezTo>
                    <a:pt x="9711035" y="0"/>
                    <a:pt x="9752945" y="41910"/>
                    <a:pt x="9752945" y="92710"/>
                  </a:cubicBezTo>
                  <a:lnTo>
                    <a:pt x="9752945" y="10695220"/>
                  </a:lnTo>
                  <a:cubicBezTo>
                    <a:pt x="9754215" y="10747290"/>
                    <a:pt x="9712305" y="10789200"/>
                    <a:pt x="9661505" y="10789200"/>
                  </a:cubicBezTo>
                  <a:close/>
                </a:path>
              </a:pathLst>
            </a:custGeom>
            <a:solidFill>
              <a:srgbClr val="DFD8CA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9817715" cy="10852700"/>
            </a:xfrm>
            <a:custGeom>
              <a:avLst/>
              <a:gdLst/>
              <a:ahLst/>
              <a:cxnLst/>
              <a:rect l="l" t="t" r="r" b="b"/>
              <a:pathLst>
                <a:path w="9817715" h="10852700">
                  <a:moveTo>
                    <a:pt x="9693255" y="59690"/>
                  </a:moveTo>
                  <a:cubicBezTo>
                    <a:pt x="9728815" y="59690"/>
                    <a:pt x="9758025" y="88900"/>
                    <a:pt x="9758025" y="124460"/>
                  </a:cubicBezTo>
                  <a:lnTo>
                    <a:pt x="9758025" y="10728240"/>
                  </a:lnTo>
                  <a:cubicBezTo>
                    <a:pt x="9758025" y="10763800"/>
                    <a:pt x="9728815" y="10793010"/>
                    <a:pt x="9693255" y="10793010"/>
                  </a:cubicBezTo>
                  <a:lnTo>
                    <a:pt x="124460" y="10793010"/>
                  </a:lnTo>
                  <a:cubicBezTo>
                    <a:pt x="88900" y="10793010"/>
                    <a:pt x="59690" y="10763800"/>
                    <a:pt x="59690" y="1072824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9693255" y="59690"/>
                  </a:lnTo>
                  <a:moveTo>
                    <a:pt x="969325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728240"/>
                  </a:lnTo>
                  <a:cubicBezTo>
                    <a:pt x="0" y="10796820"/>
                    <a:pt x="55880" y="10852700"/>
                    <a:pt x="124460" y="10852700"/>
                  </a:cubicBezTo>
                  <a:lnTo>
                    <a:pt x="9693255" y="10852700"/>
                  </a:lnTo>
                  <a:cubicBezTo>
                    <a:pt x="9761835" y="10852700"/>
                    <a:pt x="9817715" y="10796820"/>
                    <a:pt x="9817715" y="10728240"/>
                  </a:cubicBezTo>
                  <a:lnTo>
                    <a:pt x="9817715" y="124460"/>
                  </a:lnTo>
                  <a:cubicBezTo>
                    <a:pt x="9817715" y="55880"/>
                    <a:pt x="9761835" y="0"/>
                    <a:pt x="9693255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1565937" y="5600700"/>
            <a:ext cx="6538445" cy="2888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39"/>
              </a:lnSpc>
            </a:pPr>
            <a:r>
              <a:rPr lang="en-US" sz="2400" b="1" dirty="0">
                <a:latin typeface="Poppins" panose="020B0604020202020204" charset="0"/>
                <a:cs typeface="Poppins" panose="020B0604020202020204" charset="0"/>
              </a:rPr>
              <a:t>GERAKAN SEPANJANG KURVA PERMINTAAN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Hubungan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antara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tingkat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harga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dengan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kuantitas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yang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diminta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mengalami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perubahan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sepanjang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kurva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permintaan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.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Perubahan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seperti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ini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berlaku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sebagai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akibat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perubahan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harga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.</a:t>
            </a:r>
            <a:endParaRPr lang="en-US" sz="2399" dirty="0">
              <a:solidFill>
                <a:srgbClr val="000000"/>
              </a:solidFill>
              <a:latin typeface="Poppins" panose="020B0604020202020204" charset="0"/>
              <a:cs typeface="Poppins" panose="020B0604020202020204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66800" y="1013637"/>
            <a:ext cx="5327435" cy="525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16"/>
              </a:lnSpc>
            </a:pPr>
            <a:r>
              <a:rPr lang="id-ID" sz="3368" dirty="0">
                <a:solidFill>
                  <a:srgbClr val="000000"/>
                </a:solidFill>
                <a:latin typeface="Bebas Neue Bold"/>
              </a:rPr>
              <a:t>permintaan</a:t>
            </a:r>
            <a:endParaRPr lang="en-US" sz="3368" dirty="0">
              <a:solidFill>
                <a:srgbClr val="000000"/>
              </a:solidFill>
              <a:latin typeface="Bebas Neue Bold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0" y="1866900"/>
            <a:ext cx="7903535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fi-FI" sz="6600" dirty="0">
                <a:latin typeface="Bebas Neue" panose="020B0604020202020204" charset="0"/>
              </a:rPr>
              <a:t>“GERAKAN SEPANJANG” DAN PERUBAHAN KURVA PERMINTAAN</a:t>
            </a:r>
            <a:endParaRPr lang="en-US" sz="6000" dirty="0">
              <a:solidFill>
                <a:srgbClr val="000000"/>
              </a:solidFill>
              <a:latin typeface="Bebas Neue" panose="020B060402020202020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274" y="2456944"/>
            <a:ext cx="6467280" cy="4913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814529" y="1028700"/>
            <a:ext cx="7444771" cy="8229600"/>
            <a:chOff x="0" y="0"/>
            <a:chExt cx="9817715" cy="10852700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9754215" cy="10789200"/>
            </a:xfrm>
            <a:custGeom>
              <a:avLst/>
              <a:gdLst/>
              <a:ahLst/>
              <a:cxnLst/>
              <a:rect l="l" t="t" r="r" b="b"/>
              <a:pathLst>
                <a:path w="9754215" h="10789200">
                  <a:moveTo>
                    <a:pt x="9661505" y="10789200"/>
                  </a:moveTo>
                  <a:lnTo>
                    <a:pt x="92710" y="10789200"/>
                  </a:lnTo>
                  <a:cubicBezTo>
                    <a:pt x="41910" y="10789200"/>
                    <a:pt x="0" y="10747290"/>
                    <a:pt x="0" y="1069649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9660235" y="0"/>
                  </a:lnTo>
                  <a:cubicBezTo>
                    <a:pt x="9711035" y="0"/>
                    <a:pt x="9752945" y="41910"/>
                    <a:pt x="9752945" y="92710"/>
                  </a:cubicBezTo>
                  <a:lnTo>
                    <a:pt x="9752945" y="10695220"/>
                  </a:lnTo>
                  <a:cubicBezTo>
                    <a:pt x="9754215" y="10747290"/>
                    <a:pt x="9712305" y="10789200"/>
                    <a:pt x="9661505" y="10789200"/>
                  </a:cubicBezTo>
                  <a:close/>
                </a:path>
              </a:pathLst>
            </a:custGeom>
            <a:solidFill>
              <a:srgbClr val="DFD8CA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9817715" cy="10852700"/>
            </a:xfrm>
            <a:custGeom>
              <a:avLst/>
              <a:gdLst/>
              <a:ahLst/>
              <a:cxnLst/>
              <a:rect l="l" t="t" r="r" b="b"/>
              <a:pathLst>
                <a:path w="9817715" h="10852700">
                  <a:moveTo>
                    <a:pt x="9693255" y="59690"/>
                  </a:moveTo>
                  <a:cubicBezTo>
                    <a:pt x="9728815" y="59690"/>
                    <a:pt x="9758025" y="88900"/>
                    <a:pt x="9758025" y="124460"/>
                  </a:cubicBezTo>
                  <a:lnTo>
                    <a:pt x="9758025" y="10728240"/>
                  </a:lnTo>
                  <a:cubicBezTo>
                    <a:pt x="9758025" y="10763800"/>
                    <a:pt x="9728815" y="10793010"/>
                    <a:pt x="9693255" y="10793010"/>
                  </a:cubicBezTo>
                  <a:lnTo>
                    <a:pt x="124460" y="10793010"/>
                  </a:lnTo>
                  <a:cubicBezTo>
                    <a:pt x="88900" y="10793010"/>
                    <a:pt x="59690" y="10763800"/>
                    <a:pt x="59690" y="1072824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9693255" y="59690"/>
                  </a:lnTo>
                  <a:moveTo>
                    <a:pt x="969325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728240"/>
                  </a:lnTo>
                  <a:cubicBezTo>
                    <a:pt x="0" y="10796820"/>
                    <a:pt x="55880" y="10852700"/>
                    <a:pt x="124460" y="10852700"/>
                  </a:cubicBezTo>
                  <a:lnTo>
                    <a:pt x="9693255" y="10852700"/>
                  </a:lnTo>
                  <a:cubicBezTo>
                    <a:pt x="9761835" y="10852700"/>
                    <a:pt x="9817715" y="10796820"/>
                    <a:pt x="9817715" y="10728240"/>
                  </a:cubicBezTo>
                  <a:lnTo>
                    <a:pt x="9817715" y="124460"/>
                  </a:lnTo>
                  <a:cubicBezTo>
                    <a:pt x="9817715" y="55880"/>
                    <a:pt x="9761835" y="0"/>
                    <a:pt x="9693255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1066800" y="2466691"/>
            <a:ext cx="6777706" cy="4873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39"/>
              </a:lnSpc>
            </a:pPr>
            <a:r>
              <a:rPr lang="en-US" sz="2400" b="1" dirty="0">
                <a:latin typeface="Poppins" panose="020B0604020202020204" charset="0"/>
                <a:cs typeface="Poppins" panose="020B0604020202020204" charset="0"/>
              </a:rPr>
              <a:t>PERGESERAN KURVA PERMINTAAN</a:t>
            </a:r>
            <a:endParaRPr lang="id-ID" sz="2400" b="1" dirty="0">
              <a:latin typeface="Poppins" panose="020B0604020202020204" charset="0"/>
              <a:cs typeface="Poppins" panose="020B0604020202020204" charset="0"/>
            </a:endParaRPr>
          </a:p>
          <a:p>
            <a:pPr>
              <a:lnSpc>
                <a:spcPts val="3839"/>
              </a:lnSpc>
            </a:pP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Kurva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permintaan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akan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bergerak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ke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kana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atau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ke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kiri</a:t>
            </a:r>
            <a:r>
              <a:rPr lang="id-ID" sz="2400" dirty="0">
                <a:latin typeface="Poppins" panose="020B0604020202020204" charset="0"/>
                <a:cs typeface="Poppins" panose="020B0604020202020204" charset="0"/>
              </a:rPr>
              <a:t>.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apabila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terdapat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perubahan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permintaan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yang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ditimbulkan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oleh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faktor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bukan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harga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.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Sekiranya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harga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barang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lain,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pendapatan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para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pembeli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dan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berbagai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faktor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bukan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harga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lainnya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mengalami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perubahan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,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maka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perubahan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ini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akan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menyebabkan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kurva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permintaan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pindah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ke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kanan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atau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ke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kiri</a:t>
            </a:r>
            <a:endParaRPr lang="en-US" sz="2399" dirty="0">
              <a:solidFill>
                <a:srgbClr val="000000"/>
              </a:solidFill>
              <a:latin typeface="Poppins" panose="020B0604020202020204" charset="0"/>
              <a:cs typeface="Poppins" panose="020B0604020202020204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66800" y="1013637"/>
            <a:ext cx="5327435" cy="525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16"/>
              </a:lnSpc>
            </a:pPr>
            <a:r>
              <a:rPr lang="id-ID" sz="3368" dirty="0">
                <a:solidFill>
                  <a:srgbClr val="000000"/>
                </a:solidFill>
                <a:latin typeface="Bebas Neue Bold"/>
              </a:rPr>
              <a:t>permintaan</a:t>
            </a:r>
            <a:endParaRPr lang="en-US" sz="3368" dirty="0">
              <a:solidFill>
                <a:srgbClr val="000000"/>
              </a:solidFill>
              <a:latin typeface="Bebas Neue 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399" y="1750363"/>
            <a:ext cx="6933030" cy="6305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9775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26838" y="2677053"/>
            <a:ext cx="40386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id-ID" sz="7200" dirty="0">
                <a:solidFill>
                  <a:srgbClr val="000000"/>
                </a:solidFill>
                <a:latin typeface="Bebas Neue Bold"/>
              </a:rPr>
              <a:t>Penawaran ADALAH</a:t>
            </a:r>
            <a:endParaRPr lang="en-US" sz="7200" dirty="0">
              <a:solidFill>
                <a:srgbClr val="000000"/>
              </a:solidFill>
              <a:latin typeface="Bebas Neue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28700" y="830952"/>
            <a:ext cx="3501810" cy="525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16"/>
              </a:lnSpc>
            </a:pPr>
            <a:r>
              <a:rPr lang="id-ID" sz="3368" dirty="0">
                <a:solidFill>
                  <a:srgbClr val="000000"/>
                </a:solidFill>
                <a:latin typeface="Bebas Neue Bold"/>
              </a:rPr>
              <a:t>penawaran</a:t>
            </a:r>
            <a:endParaRPr lang="en-US" sz="3368" dirty="0">
              <a:solidFill>
                <a:srgbClr val="000000"/>
              </a:solidFill>
              <a:latin typeface="Bebas Neue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5272439" y="8899525"/>
            <a:ext cx="1986861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Poppins"/>
              </a:rPr>
              <a:t>Page 02 of 15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5111" y="5383606"/>
            <a:ext cx="4962055" cy="1913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Jumlah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sesautu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barang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yang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diminta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semua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pembeli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dalam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pasar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pada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berbagai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tingkat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dirty="0" err="1">
                <a:latin typeface="Poppins" panose="020B0604020202020204" charset="0"/>
                <a:cs typeface="Poppins" panose="020B0604020202020204" charset="0"/>
              </a:rPr>
              <a:t>harga</a:t>
            </a:r>
            <a:r>
              <a:rPr lang="en-US" sz="2400" dirty="0">
                <a:latin typeface="Poppins" panose="020B0604020202020204" charset="0"/>
                <a:cs typeface="Poppins" panose="020B0604020202020204" charset="0"/>
              </a:rPr>
              <a:t>.</a:t>
            </a:r>
            <a:endParaRPr lang="en-US" sz="2399" dirty="0">
              <a:solidFill>
                <a:srgbClr val="000000"/>
              </a:solidFill>
              <a:latin typeface="Poppins" panose="020B0604020202020204" charset="0"/>
              <a:cs typeface="Poppins" panose="020B0604020202020204" charset="0"/>
            </a:endParaRPr>
          </a:p>
        </p:txBody>
      </p:sp>
      <p:sp>
        <p:nvSpPr>
          <p:cNvPr id="8" name="AutoShape 8"/>
          <p:cNvSpPr/>
          <p:nvPr/>
        </p:nvSpPr>
        <p:spPr>
          <a:xfrm rot="2017">
            <a:off x="1028704" y="8439495"/>
            <a:ext cx="16230603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2017">
            <a:off x="1028704" y="1797738"/>
            <a:ext cx="16230603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6981873" y="1121493"/>
            <a:ext cx="277427" cy="277427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6575495" y="1121493"/>
            <a:ext cx="277427" cy="277427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6169118" y="1121493"/>
            <a:ext cx="277427" cy="277427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6" name="TextBox 2"/>
          <p:cNvSpPr txBox="1"/>
          <p:nvPr/>
        </p:nvSpPr>
        <p:spPr>
          <a:xfrm>
            <a:off x="9982200" y="2539498"/>
            <a:ext cx="40386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id-ID" sz="7200" dirty="0">
                <a:solidFill>
                  <a:srgbClr val="000000"/>
                </a:solidFill>
                <a:latin typeface="Bebas Neue Bold"/>
              </a:rPr>
              <a:t>Hukum pe</a:t>
            </a:r>
            <a:r>
              <a:rPr lang="en-US" sz="7200" dirty="0" err="1">
                <a:solidFill>
                  <a:srgbClr val="000000"/>
                </a:solidFill>
                <a:latin typeface="Bebas Neue Bold"/>
              </a:rPr>
              <a:t>nawara</a:t>
            </a:r>
            <a:r>
              <a:rPr lang="id-ID" sz="7200" dirty="0">
                <a:solidFill>
                  <a:srgbClr val="000000"/>
                </a:solidFill>
                <a:latin typeface="Bebas Neue Bold"/>
              </a:rPr>
              <a:t>n</a:t>
            </a:r>
          </a:p>
        </p:txBody>
      </p:sp>
      <p:sp>
        <p:nvSpPr>
          <p:cNvPr id="17" name="TextBox 6"/>
          <p:cNvSpPr txBox="1"/>
          <p:nvPr/>
        </p:nvSpPr>
        <p:spPr>
          <a:xfrm>
            <a:off x="7905005" y="4893044"/>
            <a:ext cx="8915400" cy="2888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r>
              <a:rPr lang="en-US" sz="2400" i="1" dirty="0" err="1">
                <a:latin typeface="Poppins" panose="020B0604020202020204" charset="0"/>
                <a:cs typeface="Poppins" panose="020B0604020202020204" charset="0"/>
              </a:rPr>
              <a:t>Hukum</a:t>
            </a:r>
            <a:r>
              <a:rPr lang="en-US" sz="2400" i="1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i="1" dirty="0" err="1">
                <a:latin typeface="Poppins" panose="020B0604020202020204" charset="0"/>
                <a:cs typeface="Poppins" panose="020B0604020202020204" charset="0"/>
              </a:rPr>
              <a:t>penawaran</a:t>
            </a:r>
            <a:r>
              <a:rPr lang="en-US" sz="2400" i="1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i="1" dirty="0" err="1">
                <a:latin typeface="Poppins" panose="020B0604020202020204" charset="0"/>
                <a:cs typeface="Poppins" panose="020B0604020202020204" charset="0"/>
              </a:rPr>
              <a:t>pada</a:t>
            </a:r>
            <a:r>
              <a:rPr lang="en-US" sz="2400" i="1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i="1" dirty="0" err="1">
                <a:latin typeface="Poppins" panose="020B0604020202020204" charset="0"/>
                <a:cs typeface="Poppins" panose="020B0604020202020204" charset="0"/>
              </a:rPr>
              <a:t>dasarnya</a:t>
            </a:r>
            <a:r>
              <a:rPr lang="en-US" sz="2400" i="1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i="1" dirty="0" err="1">
                <a:latin typeface="Poppins" panose="020B0604020202020204" charset="0"/>
                <a:cs typeface="Poppins" panose="020B0604020202020204" charset="0"/>
              </a:rPr>
              <a:t>mengatakan</a:t>
            </a:r>
            <a:r>
              <a:rPr lang="en-US" sz="2400" i="1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i="1" dirty="0" err="1">
                <a:latin typeface="Poppins" panose="020B0604020202020204" charset="0"/>
                <a:cs typeface="Poppins" panose="020B0604020202020204" charset="0"/>
              </a:rPr>
              <a:t>bahwa</a:t>
            </a:r>
            <a:r>
              <a:rPr lang="en-US" sz="2400" i="1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i="1" dirty="0" err="1">
                <a:latin typeface="Poppins" panose="020B0604020202020204" charset="0"/>
                <a:cs typeface="Poppins" panose="020B0604020202020204" charset="0"/>
              </a:rPr>
              <a:t>makin</a:t>
            </a:r>
            <a:r>
              <a:rPr lang="en-US" sz="2400" i="1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i="1" dirty="0" err="1">
                <a:latin typeface="Poppins" panose="020B0604020202020204" charset="0"/>
                <a:cs typeface="Poppins" panose="020B0604020202020204" charset="0"/>
              </a:rPr>
              <a:t>tinggi</a:t>
            </a:r>
            <a:r>
              <a:rPr lang="en-US" sz="2400" i="1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i="1" dirty="0" err="1">
                <a:latin typeface="Poppins" panose="020B0604020202020204" charset="0"/>
                <a:cs typeface="Poppins" panose="020B0604020202020204" charset="0"/>
              </a:rPr>
              <a:t>harga</a:t>
            </a:r>
            <a:r>
              <a:rPr lang="en-US" sz="2400" i="1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i="1" dirty="0" err="1">
                <a:latin typeface="Poppins" panose="020B0604020202020204" charset="0"/>
                <a:cs typeface="Poppins" panose="020B0604020202020204" charset="0"/>
              </a:rPr>
              <a:t>sesuatu</a:t>
            </a:r>
            <a:r>
              <a:rPr lang="en-US" sz="2400" i="1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i="1" dirty="0" err="1">
                <a:latin typeface="Poppins" panose="020B0604020202020204" charset="0"/>
                <a:cs typeface="Poppins" panose="020B0604020202020204" charset="0"/>
              </a:rPr>
              <a:t>barang</a:t>
            </a:r>
            <a:r>
              <a:rPr lang="en-US" sz="2400" i="1" dirty="0">
                <a:latin typeface="Poppins" panose="020B0604020202020204" charset="0"/>
                <a:cs typeface="Poppins" panose="020B0604020202020204" charset="0"/>
              </a:rPr>
              <a:t>, </a:t>
            </a:r>
            <a:r>
              <a:rPr lang="en-US" sz="2400" i="1" dirty="0" err="1">
                <a:latin typeface="Poppins" panose="020B0604020202020204" charset="0"/>
                <a:cs typeface="Poppins" panose="020B0604020202020204" charset="0"/>
              </a:rPr>
              <a:t>semakin</a:t>
            </a:r>
            <a:r>
              <a:rPr lang="en-US" sz="2400" i="1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i="1" dirty="0" err="1">
                <a:latin typeface="Poppins" panose="020B0604020202020204" charset="0"/>
                <a:cs typeface="Poppins" panose="020B0604020202020204" charset="0"/>
              </a:rPr>
              <a:t>banyak</a:t>
            </a:r>
            <a:r>
              <a:rPr lang="en-US" sz="2400" i="1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i="1" dirty="0" err="1">
                <a:latin typeface="Poppins" panose="020B0604020202020204" charset="0"/>
                <a:cs typeface="Poppins" panose="020B0604020202020204" charset="0"/>
              </a:rPr>
              <a:t>jumlah</a:t>
            </a:r>
            <a:r>
              <a:rPr lang="en-US" sz="2400" i="1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i="1" dirty="0" err="1">
                <a:latin typeface="Poppins" panose="020B0604020202020204" charset="0"/>
                <a:cs typeface="Poppins" panose="020B0604020202020204" charset="0"/>
              </a:rPr>
              <a:t>barang</a:t>
            </a:r>
            <a:r>
              <a:rPr lang="en-US" sz="2400" i="1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i="1" dirty="0" err="1">
                <a:latin typeface="Poppins" panose="020B0604020202020204" charset="0"/>
                <a:cs typeface="Poppins" panose="020B0604020202020204" charset="0"/>
              </a:rPr>
              <a:t>tersebut</a:t>
            </a:r>
            <a:r>
              <a:rPr lang="en-US" sz="2400" i="1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i="1" dirty="0" err="1">
                <a:latin typeface="Poppins" panose="020B0604020202020204" charset="0"/>
                <a:cs typeface="Poppins" panose="020B0604020202020204" charset="0"/>
              </a:rPr>
              <a:t>akan</a:t>
            </a:r>
            <a:r>
              <a:rPr lang="en-US" sz="2400" i="1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i="1" dirty="0" err="1">
                <a:latin typeface="Poppins" panose="020B0604020202020204" charset="0"/>
                <a:cs typeface="Poppins" panose="020B0604020202020204" charset="0"/>
              </a:rPr>
              <a:t>ditawarkan</a:t>
            </a:r>
            <a:r>
              <a:rPr lang="en-US" sz="2400" i="1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i="1" dirty="0" err="1">
                <a:latin typeface="Poppins" panose="020B0604020202020204" charset="0"/>
                <a:cs typeface="Poppins" panose="020B0604020202020204" charset="0"/>
              </a:rPr>
              <a:t>oleh</a:t>
            </a:r>
            <a:r>
              <a:rPr lang="en-US" sz="2400" i="1" dirty="0">
                <a:latin typeface="Poppins" panose="020B0604020202020204" charset="0"/>
                <a:cs typeface="Poppins" panose="020B0604020202020204" charset="0"/>
              </a:rPr>
              <a:t> para </a:t>
            </a:r>
            <a:r>
              <a:rPr lang="en-US" sz="2400" i="1" dirty="0" err="1">
                <a:latin typeface="Poppins" panose="020B0604020202020204" charset="0"/>
                <a:cs typeface="Poppins" panose="020B0604020202020204" charset="0"/>
              </a:rPr>
              <a:t>penjual</a:t>
            </a:r>
            <a:r>
              <a:rPr lang="en-US" sz="2400" i="1" dirty="0">
                <a:latin typeface="Poppins" panose="020B0604020202020204" charset="0"/>
                <a:cs typeface="Poppins" panose="020B0604020202020204" charset="0"/>
              </a:rPr>
              <a:t>. </a:t>
            </a:r>
            <a:r>
              <a:rPr lang="en-US" sz="2400" i="1" dirty="0" err="1">
                <a:latin typeface="Poppins" panose="020B0604020202020204" charset="0"/>
                <a:cs typeface="Poppins" panose="020B0604020202020204" charset="0"/>
              </a:rPr>
              <a:t>Sebaliknya</a:t>
            </a:r>
            <a:r>
              <a:rPr lang="en-US" sz="2400" i="1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i="1" dirty="0" err="1">
                <a:latin typeface="Poppins" panose="020B0604020202020204" charset="0"/>
                <a:cs typeface="Poppins" panose="020B0604020202020204" charset="0"/>
              </a:rPr>
              <a:t>semakin</a:t>
            </a:r>
            <a:r>
              <a:rPr lang="en-US" sz="2400" i="1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i="1" dirty="0" err="1">
                <a:latin typeface="Poppins" panose="020B0604020202020204" charset="0"/>
                <a:cs typeface="Poppins" panose="020B0604020202020204" charset="0"/>
              </a:rPr>
              <a:t>rendah</a:t>
            </a:r>
            <a:r>
              <a:rPr lang="en-US" sz="2400" i="1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i="1" dirty="0" err="1">
                <a:latin typeface="Poppins" panose="020B0604020202020204" charset="0"/>
                <a:cs typeface="Poppins" panose="020B0604020202020204" charset="0"/>
              </a:rPr>
              <a:t>harga</a:t>
            </a:r>
            <a:r>
              <a:rPr lang="en-US" sz="2400" i="1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i="1" dirty="0" err="1">
                <a:latin typeface="Poppins" panose="020B0604020202020204" charset="0"/>
                <a:cs typeface="Poppins" panose="020B0604020202020204" charset="0"/>
              </a:rPr>
              <a:t>sesuatu</a:t>
            </a:r>
            <a:r>
              <a:rPr lang="en-US" sz="2400" i="1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i="1" dirty="0" err="1">
                <a:latin typeface="Poppins" panose="020B0604020202020204" charset="0"/>
                <a:cs typeface="Poppins" panose="020B0604020202020204" charset="0"/>
              </a:rPr>
              <a:t>barang</a:t>
            </a:r>
            <a:r>
              <a:rPr lang="en-US" sz="2400" i="1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i="1" dirty="0" err="1">
                <a:latin typeface="Poppins" panose="020B0604020202020204" charset="0"/>
                <a:cs typeface="Poppins" panose="020B0604020202020204" charset="0"/>
              </a:rPr>
              <a:t>semakin</a:t>
            </a:r>
            <a:r>
              <a:rPr lang="en-US" sz="2400" i="1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i="1" dirty="0" err="1">
                <a:latin typeface="Poppins" panose="020B0604020202020204" charset="0"/>
                <a:cs typeface="Poppins" panose="020B0604020202020204" charset="0"/>
              </a:rPr>
              <a:t>sedikit</a:t>
            </a:r>
            <a:r>
              <a:rPr lang="en-US" sz="2400" i="1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i="1" dirty="0" err="1">
                <a:latin typeface="Poppins" panose="020B0604020202020204" charset="0"/>
                <a:cs typeface="Poppins" panose="020B0604020202020204" charset="0"/>
              </a:rPr>
              <a:t>jumlah</a:t>
            </a:r>
            <a:r>
              <a:rPr lang="en-US" sz="2400" i="1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i="1" dirty="0" err="1">
                <a:latin typeface="Poppins" panose="020B0604020202020204" charset="0"/>
                <a:cs typeface="Poppins" panose="020B0604020202020204" charset="0"/>
              </a:rPr>
              <a:t>barang</a:t>
            </a:r>
            <a:r>
              <a:rPr lang="en-US" sz="2400" i="1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US" sz="2400" i="1" dirty="0" err="1">
                <a:latin typeface="Poppins" panose="020B0604020202020204" charset="0"/>
                <a:cs typeface="Poppins" panose="020B0604020202020204" charset="0"/>
              </a:rPr>
              <a:t>tersebut</a:t>
            </a:r>
            <a:r>
              <a:rPr lang="en-US" sz="2400" i="1" dirty="0">
                <a:latin typeface="Poppins" panose="020B0604020202020204" charset="0"/>
                <a:cs typeface="Poppins" panose="020B0604020202020204" charset="0"/>
              </a:rPr>
              <a:t> yang </a:t>
            </a:r>
            <a:r>
              <a:rPr lang="en-US" sz="2400" i="1" dirty="0" err="1">
                <a:latin typeface="Poppins" panose="020B0604020202020204" charset="0"/>
                <a:cs typeface="Poppins" panose="020B0604020202020204" charset="0"/>
              </a:rPr>
              <a:t>ditawarkan</a:t>
            </a:r>
            <a:r>
              <a:rPr lang="en-US" sz="2400" i="1" dirty="0">
                <a:latin typeface="Poppins" panose="020B0604020202020204" charset="0"/>
                <a:cs typeface="Poppins" panose="020B0604020202020204" charset="0"/>
              </a:rPr>
              <a:t>.</a:t>
            </a:r>
            <a:endParaRPr lang="en-US" sz="2399" i="1" dirty="0">
              <a:solidFill>
                <a:srgbClr val="000000"/>
              </a:solidFill>
              <a:latin typeface="Poppins" panose="020B0604020202020204" charset="0"/>
              <a:cs typeface="Poppi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8013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1184</Words>
  <Application>Microsoft Office PowerPoint</Application>
  <PresentationFormat>Custom</PresentationFormat>
  <Paragraphs>182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Cambria Math</vt:lpstr>
      <vt:lpstr>Calibri</vt:lpstr>
      <vt:lpstr>Bebas Neue Bold</vt:lpstr>
      <vt:lpstr>Brittany Bold</vt:lpstr>
      <vt:lpstr>Century</vt:lpstr>
      <vt:lpstr>Bakso Sapi</vt:lpstr>
      <vt:lpstr>Crayon</vt:lpstr>
      <vt:lpstr>Bebas Neue</vt:lpstr>
      <vt:lpstr>Arial</vt:lpstr>
      <vt:lpstr>Bodoni MT Poster Compressed</vt:lpstr>
      <vt:lpstr>Wingdings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Minimal Creative Portfolio - Presentation</dc:title>
  <dc:creator>USER</dc:creator>
  <cp:lastModifiedBy>Irwandi Halik</cp:lastModifiedBy>
  <cp:revision>23</cp:revision>
  <dcterms:created xsi:type="dcterms:W3CDTF">2006-08-16T00:00:00Z</dcterms:created>
  <dcterms:modified xsi:type="dcterms:W3CDTF">2022-11-10T11:37:24Z</dcterms:modified>
  <dc:identifier>DAFMN4wdX8M</dc:identifier>
</cp:coreProperties>
</file>