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5"/>
  </p:notesMasterIdLst>
  <p:sldIdLst>
    <p:sldId id="298" r:id="rId4"/>
    <p:sldId id="289" r:id="rId5"/>
    <p:sldId id="262" r:id="rId6"/>
    <p:sldId id="315" r:id="rId7"/>
    <p:sldId id="265" r:id="rId8"/>
    <p:sldId id="355" r:id="rId9"/>
    <p:sldId id="286" r:id="rId10"/>
    <p:sldId id="312" r:id="rId11"/>
    <p:sldId id="292" r:id="rId12"/>
    <p:sldId id="293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2" autoAdjust="0"/>
    <p:restoredTop sz="94390" autoAdjust="0"/>
  </p:normalViewPr>
  <p:slideViewPr>
    <p:cSldViewPr snapToGrid="0">
      <p:cViewPr varScale="1">
        <p:scale>
          <a:sx n="65" d="100"/>
          <a:sy n="65" d="100"/>
        </p:scale>
        <p:origin x="1098" y="78"/>
      </p:cViewPr>
      <p:guideLst>
        <p:guide orient="horz" pos="23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A91F-5C3B-4DB5-8387-C091B248C10D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5BD3-70EF-4C81-AC92-C9BD14DB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7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88396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9173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1396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9451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63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720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885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5" r:id="rId3"/>
    <p:sldLayoutId id="2147483769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sp>
        <p:nvSpPr>
          <p:cNvPr id="3" name="Freeform 3"/>
          <p:cNvSpPr/>
          <p:nvPr/>
        </p:nvSpPr>
        <p:spPr>
          <a:xfrm rot="-5400000">
            <a:off x="-1331686" y="3747105"/>
            <a:ext cx="3402336" cy="999436"/>
          </a:xfrm>
          <a:custGeom>
            <a:avLst/>
            <a:gdLst/>
            <a:ahLst/>
            <a:cxnLst/>
            <a:rect l="l" t="t" r="r" b="b"/>
            <a:pathLst>
              <a:path w="5103504" h="1499154">
                <a:moveTo>
                  <a:pt x="0" y="0"/>
                </a:moveTo>
                <a:lnTo>
                  <a:pt x="5103505" y="0"/>
                </a:lnTo>
                <a:lnTo>
                  <a:pt x="5103505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grpSp>
        <p:nvGrpSpPr>
          <p:cNvPr id="4" name="Group 4"/>
          <p:cNvGrpSpPr/>
          <p:nvPr/>
        </p:nvGrpSpPr>
        <p:grpSpPr>
          <a:xfrm>
            <a:off x="830710" y="4971103"/>
            <a:ext cx="288029" cy="28802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id-ID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218" y="6059727"/>
            <a:ext cx="1887995" cy="18879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id-ID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011656" y="5807522"/>
            <a:ext cx="700385" cy="70038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id-ID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61848" y="-598101"/>
            <a:ext cx="1196202" cy="119620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id-ID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6633777" y="968943"/>
            <a:ext cx="6598567" cy="743839"/>
          </a:xfrm>
          <a:custGeom>
            <a:avLst/>
            <a:gdLst/>
            <a:ahLst/>
            <a:cxnLst/>
            <a:rect l="l" t="t" r="r" b="b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sp>
        <p:nvSpPr>
          <p:cNvPr id="17" name="Freeform 17"/>
          <p:cNvSpPr/>
          <p:nvPr/>
        </p:nvSpPr>
        <p:spPr>
          <a:xfrm>
            <a:off x="10774633" y="5510941"/>
            <a:ext cx="593164" cy="593164"/>
          </a:xfrm>
          <a:custGeom>
            <a:avLst/>
            <a:gdLst/>
            <a:ahLst/>
            <a:cxnLst/>
            <a:rect l="l" t="t" r="r" b="b"/>
            <a:pathLst>
              <a:path w="889746" h="889746">
                <a:moveTo>
                  <a:pt x="0" y="0"/>
                </a:moveTo>
                <a:lnTo>
                  <a:pt x="889746" y="0"/>
                </a:lnTo>
                <a:lnTo>
                  <a:pt x="889746" y="889745"/>
                </a:lnTo>
                <a:lnTo>
                  <a:pt x="0" y="8897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sp>
        <p:nvSpPr>
          <p:cNvPr id="18" name="Freeform 18"/>
          <p:cNvSpPr/>
          <p:nvPr/>
        </p:nvSpPr>
        <p:spPr>
          <a:xfrm>
            <a:off x="8921298" y="145502"/>
            <a:ext cx="800542" cy="565958"/>
          </a:xfrm>
          <a:custGeom>
            <a:avLst/>
            <a:gdLst/>
            <a:ahLst/>
            <a:cxnLst/>
            <a:rect l="l" t="t" r="r" b="b"/>
            <a:pathLst>
              <a:path w="1200813" h="848937">
                <a:moveTo>
                  <a:pt x="0" y="0"/>
                </a:moveTo>
                <a:lnTo>
                  <a:pt x="1200813" y="0"/>
                </a:lnTo>
                <a:lnTo>
                  <a:pt x="1200813" y="848937"/>
                </a:lnTo>
                <a:lnTo>
                  <a:pt x="0" y="8489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sp>
        <p:nvSpPr>
          <p:cNvPr id="19" name="Freeform 19"/>
          <p:cNvSpPr/>
          <p:nvPr/>
        </p:nvSpPr>
        <p:spPr>
          <a:xfrm>
            <a:off x="9721840" y="145502"/>
            <a:ext cx="1052793" cy="561490"/>
          </a:xfrm>
          <a:custGeom>
            <a:avLst/>
            <a:gdLst/>
            <a:ahLst/>
            <a:cxnLst/>
            <a:rect l="l" t="t" r="r" b="b"/>
            <a:pathLst>
              <a:path w="1579190" h="842235">
                <a:moveTo>
                  <a:pt x="0" y="0"/>
                </a:moveTo>
                <a:lnTo>
                  <a:pt x="1579190" y="0"/>
                </a:lnTo>
                <a:lnTo>
                  <a:pt x="1579190" y="842235"/>
                </a:lnTo>
                <a:lnTo>
                  <a:pt x="0" y="8422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sp>
        <p:nvSpPr>
          <p:cNvPr id="20" name="TextBox 20"/>
          <p:cNvSpPr txBox="1"/>
          <p:nvPr/>
        </p:nvSpPr>
        <p:spPr>
          <a:xfrm>
            <a:off x="1957213" y="2780480"/>
            <a:ext cx="9658983" cy="79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560"/>
              </a:lnSpc>
            </a:pPr>
            <a:r>
              <a:rPr lang="en-US" sz="5466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Resepsi</a:t>
            </a:r>
            <a:r>
              <a:rPr lang="en-US" sz="5466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Sastra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42446" y="1080511"/>
            <a:ext cx="4861346" cy="49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92"/>
              </a:lnSpc>
            </a:pPr>
            <a:r>
              <a:rPr lang="en-US" sz="166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Mata </a:t>
            </a:r>
            <a:r>
              <a:rPr lang="en-US" sz="166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Kuliah</a:t>
            </a:r>
            <a:r>
              <a:rPr lang="en-US" sz="166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: </a:t>
            </a:r>
            <a:r>
              <a:rPr lang="en-US" sz="166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Apresiasi</a:t>
            </a:r>
            <a:r>
              <a:rPr lang="en-US" sz="166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dan Kajian </a:t>
            </a:r>
            <a:r>
              <a:rPr lang="en-US" sz="166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Prosa</a:t>
            </a:r>
            <a:endParaRPr lang="en-US" sz="1660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just">
              <a:lnSpc>
                <a:spcPts val="1992"/>
              </a:lnSpc>
            </a:pPr>
            <a:r>
              <a:rPr lang="en-US" sz="166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Pertemuan</a:t>
            </a:r>
            <a:r>
              <a:rPr lang="en-US" sz="166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66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</a:t>
            </a:r>
            <a:r>
              <a:rPr lang="en-US" sz="166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: 7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23094" y="5660704"/>
            <a:ext cx="303180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29"/>
              </a:lnSpc>
            </a:pPr>
            <a:r>
              <a:rPr lang="en-US" sz="1868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pbsi.ikipsiliwangi.ac.id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56F1A4D6-F853-35C9-1334-AADBA8D5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50E20C8-139A-4770-B91C-0C1D4D6F96DC}"/>
              </a:ext>
            </a:extLst>
          </p:cNvPr>
          <p:cNvSpPr/>
          <p:nvPr/>
        </p:nvSpPr>
        <p:spPr>
          <a:xfrm>
            <a:off x="958299" y="466640"/>
            <a:ext cx="4583280" cy="1798005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3A8D5D-227C-4822-BCD5-895B925289E6}"/>
              </a:ext>
            </a:extLst>
          </p:cNvPr>
          <p:cNvSpPr/>
          <p:nvPr/>
        </p:nvSpPr>
        <p:spPr>
          <a:xfrm>
            <a:off x="6327633" y="436904"/>
            <a:ext cx="4724304" cy="1798005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C5F6200-E288-4D24-86B0-8D20CF6CA146}"/>
              </a:ext>
            </a:extLst>
          </p:cNvPr>
          <p:cNvSpPr/>
          <p:nvPr/>
        </p:nvSpPr>
        <p:spPr>
          <a:xfrm>
            <a:off x="6490702" y="2316815"/>
            <a:ext cx="4724304" cy="4097048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ABD1E4E-1D79-48DD-989A-9C05771D82DB}"/>
              </a:ext>
            </a:extLst>
          </p:cNvPr>
          <p:cNvSpPr/>
          <p:nvPr/>
        </p:nvSpPr>
        <p:spPr>
          <a:xfrm>
            <a:off x="906043" y="2403531"/>
            <a:ext cx="4583280" cy="3976718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529935-64B1-49E7-8A59-91EDF4AB65C4}"/>
              </a:ext>
            </a:extLst>
          </p:cNvPr>
          <p:cNvGrpSpPr/>
          <p:nvPr/>
        </p:nvGrpSpPr>
        <p:grpSpPr>
          <a:xfrm>
            <a:off x="5045322" y="1932506"/>
            <a:ext cx="1892605" cy="1904279"/>
            <a:chOff x="3601392" y="2821184"/>
            <a:chExt cx="1932544" cy="1944464"/>
          </a:xfrm>
          <a:solidFill>
            <a:schemeClr val="accent1"/>
          </a:solidFill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5B3D6A33-591C-4C9F-A3EB-9070E5C2A4C4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ED02EDA0-68AB-4448-9262-F80622E8593C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7EC6814E-DCC1-4999-B378-F6EC69541C51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DF5DBB64-5740-4429-8A6C-250ED5E186FF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9CA2503-C155-46B3-8919-28701A613D89}"/>
              </a:ext>
            </a:extLst>
          </p:cNvPr>
          <p:cNvSpPr txBox="1"/>
          <p:nvPr/>
        </p:nvSpPr>
        <p:spPr>
          <a:xfrm>
            <a:off x="1513971" y="1170909"/>
            <a:ext cx="3596109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diakronis</a:t>
            </a:r>
            <a:r>
              <a:rPr lang="en-US" dirty="0"/>
              <a:t> :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30120F-5A31-4350-89D0-D282196E1DE6}"/>
              </a:ext>
            </a:extLst>
          </p:cNvPr>
          <p:cNvSpPr txBox="1"/>
          <p:nvPr/>
        </p:nvSpPr>
        <p:spPr>
          <a:xfrm>
            <a:off x="1051750" y="2521508"/>
            <a:ext cx="4583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hasil-hasil</a:t>
            </a:r>
            <a:r>
              <a:rPr lang="en-US" dirty="0"/>
              <a:t> </a:t>
            </a:r>
            <a:r>
              <a:rPr lang="en-US" dirty="0" err="1"/>
              <a:t>intertekstual</a:t>
            </a:r>
            <a:r>
              <a:rPr lang="en-US" dirty="0"/>
              <a:t>, </a:t>
            </a:r>
            <a:r>
              <a:rPr lang="en-US" dirty="0" err="1"/>
              <a:t>penyalinan</a:t>
            </a:r>
            <a:r>
              <a:rPr lang="en-US" dirty="0"/>
              <a:t>, </a:t>
            </a:r>
            <a:r>
              <a:rPr lang="en-US" dirty="0" err="1"/>
              <a:t>penyaduran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penerjemahan</a:t>
            </a:r>
            <a:r>
              <a:rPr lang="en-US" dirty="0"/>
              <a:t>,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sastra </a:t>
            </a:r>
            <a:r>
              <a:rPr lang="en-US" dirty="0" err="1"/>
              <a:t>turunan</a:t>
            </a:r>
            <a:r>
              <a:rPr lang="en-US" dirty="0"/>
              <a:t>.</a:t>
            </a:r>
            <a:endParaRPr lang="id-ID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err="1"/>
              <a:t>Peneliti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lain,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intertekstualitas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 sastra </a:t>
            </a:r>
            <a:r>
              <a:rPr lang="en-US" dirty="0" err="1"/>
              <a:t>bandingan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filologi</a:t>
            </a:r>
            <a:r>
              <a:rPr lang="en-US" dirty="0"/>
              <a:t>, dan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lain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diakronis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sastra </a:t>
            </a:r>
            <a:r>
              <a:rPr lang="en-US" dirty="0" err="1"/>
              <a:t>turunan</a:t>
            </a:r>
            <a:r>
              <a:rPr lang="en-US" dirty="0"/>
              <a:t>.</a:t>
            </a:r>
            <a:endParaRPr lang="id-ID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data,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tanggapan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ideal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sastra.</a:t>
            </a:r>
            <a:endParaRPr lang="id-ID" dirty="0"/>
          </a:p>
          <a:p>
            <a:pPr marL="114306" indent="-114306">
              <a:buFont typeface="Arial" pitchFamily="34" charset="0"/>
              <a:buChar char="•"/>
            </a:pP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43A7BC-3F06-4BA4-B273-DAC10AEA65F7}"/>
              </a:ext>
            </a:extLst>
          </p:cNvPr>
          <p:cNvSpPr txBox="1"/>
          <p:nvPr/>
        </p:nvSpPr>
        <p:spPr>
          <a:xfrm>
            <a:off x="6783751" y="2542445"/>
            <a:ext cx="43564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pemula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sastra yang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. Karena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sastra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 </a:t>
            </a:r>
            <a:r>
              <a:rPr lang="en-US" dirty="0" err="1"/>
              <a:t>resepsinya</a:t>
            </a:r>
            <a:r>
              <a:rPr lang="en-US" dirty="0"/>
              <a:t> oleh </a:t>
            </a:r>
            <a:r>
              <a:rPr lang="en-US" dirty="0" err="1"/>
              <a:t>peneliti-peneliti</a:t>
            </a:r>
            <a:r>
              <a:rPr lang="en-US" dirty="0"/>
              <a:t> </a:t>
            </a:r>
            <a:r>
              <a:rPr lang="en-US" dirty="0" err="1"/>
              <a:t>terdahulu</a:t>
            </a:r>
            <a:r>
              <a:rPr lang="en-US" dirty="0"/>
              <a:t>.</a:t>
            </a:r>
            <a:endParaRPr lang="id-ID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sastra </a:t>
            </a:r>
            <a:r>
              <a:rPr lang="en-US" dirty="0" err="1"/>
              <a:t>turunan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intertekstual</a:t>
            </a:r>
            <a:r>
              <a:rPr lang="en-US" dirty="0"/>
              <a:t>,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sastra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endParaRPr lang="id-ID" dirty="0"/>
          </a:p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9F0FCE-8659-4478-9DF4-D4E2DBAD4FDF}"/>
              </a:ext>
            </a:extLst>
          </p:cNvPr>
          <p:cNvSpPr txBox="1"/>
          <p:nvPr/>
        </p:nvSpPr>
        <p:spPr>
          <a:xfrm>
            <a:off x="7190864" y="1053694"/>
            <a:ext cx="359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diakronis</a:t>
            </a:r>
            <a:r>
              <a:rPr lang="en-US" dirty="0"/>
              <a:t> :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9607CC8D-E8A6-4295-8AD6-48BD959689C4}"/>
              </a:ext>
            </a:extLst>
          </p:cNvPr>
          <p:cNvSpPr/>
          <p:nvPr/>
        </p:nvSpPr>
        <p:spPr>
          <a:xfrm rot="2700000">
            <a:off x="5565706" y="2199469"/>
            <a:ext cx="260424" cy="46689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57544279-783A-4C85-8A0A-61FA7D2CB3F4}"/>
              </a:ext>
            </a:extLst>
          </p:cNvPr>
          <p:cNvSpPr/>
          <p:nvPr/>
        </p:nvSpPr>
        <p:spPr>
          <a:xfrm>
            <a:off x="5518867" y="3167887"/>
            <a:ext cx="322654" cy="3020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EA111B99-F6F0-40AC-9BBB-3D888CA9F88F}"/>
              </a:ext>
            </a:extLst>
          </p:cNvPr>
          <p:cNvSpPr/>
          <p:nvPr/>
        </p:nvSpPr>
        <p:spPr>
          <a:xfrm flipH="1">
            <a:off x="6152772" y="2319576"/>
            <a:ext cx="383587" cy="31643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699C2FE2-C641-4EDA-BCF8-0F5E3ECEE62B}"/>
              </a:ext>
            </a:extLst>
          </p:cNvPr>
          <p:cNvSpPr/>
          <p:nvPr/>
        </p:nvSpPr>
        <p:spPr>
          <a:xfrm>
            <a:off x="6148884" y="3210312"/>
            <a:ext cx="422591" cy="28624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8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7875F658-B90F-A3CE-7A69-DECE74DEF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-279324" y="4867845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cs typeface="Arial" pitchFamily="34" charset="0"/>
              </a:rPr>
              <a:t>TERIMA KASIH </a:t>
            </a:r>
            <a:endParaRPr lang="ko-KR" altLang="en-US" sz="5867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6FD69-6004-443E-8850-EF987F66691A}"/>
              </a:ext>
            </a:extLst>
          </p:cNvPr>
          <p:cNvGrpSpPr/>
          <p:nvPr/>
        </p:nvGrpSpPr>
        <p:grpSpPr>
          <a:xfrm rot="21046937">
            <a:off x="6024983" y="838014"/>
            <a:ext cx="2712035" cy="2507877"/>
            <a:chOff x="8479089" y="1262387"/>
            <a:chExt cx="6147593" cy="56848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80488D-F4C7-458A-A8B7-C1ABB828AFC0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CBEC376-C192-440B-8194-D924B81A8762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96F61D6-6F30-49E5-8990-D0E2659265B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8BBEF53-0532-4F2C-91D7-EE813E349B75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D8B9533-017D-48EE-AF7F-853201865C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313D5B4-9579-47A0-9542-9059CD05E4CB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501C042-F033-472E-84C7-596539BF7FC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7024BD0-81B3-48E7-A4E4-4C6E9D59887C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559077F-D78F-4F72-B835-721D85D66054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FA51BDA-9E5F-49BA-AD4C-BCDF4E7A373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4096AA8-9CAE-46CA-86D1-9A824BFCBC18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790CA9-0EFA-400F-83F7-79FDEFBB84F9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937A1C0-6051-48CA-B549-E2F3F15BFD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0D6C56A-AE6E-4FA7-BF23-EF639009131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472A129-81DD-4AF2-A48D-BCDDA10A283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5F82E-36F6-4F44-96B8-226BADA4B39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8031F8-A8E7-4B74-90DC-ADC887AAB31F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D248612-2468-41E8-BF92-FA96B66737B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665D374-1CCD-44DC-B722-C9F04CC6C16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494CE6F-7CE0-49AA-AD4E-A03A8B46482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8E1949E-7875-4E7A-8F92-6306DAA2D61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B97B1F9-3F94-47A2-A65F-198ED6D0641D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A326406-7037-4AA6-B244-9D084044466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FFD3C0B-7922-4E30-85BF-6456E2BBD1F8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1388E3-8EE3-4146-9FAD-C9BFC38BCCE9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E540BA9-525B-42DE-8A9C-A357F4A01CD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455889F-53FB-4E73-879B-F2A52C1C306E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000256E-7023-443F-8B16-BEA62B00ABB3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74AC44C-B460-4A8E-AB88-4CB7C7DC5D90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C1D4433-3660-45D1-AEA5-08ABAD0D5BF1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C6DA44E-DD44-4AE2-AD19-0F0F683F6DD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0E57E5B-E396-436E-9CD2-899D1BFC09F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C5FFA5-AB21-4F41-8E5B-44C9C25D624A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5729B65-A9F2-4153-BD37-241D1A423E5C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D53C9FD-E2C1-4FF8-913C-DFD3580571D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4FCA6C-9149-4035-BDE5-FCDC104DF19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25E19BA-4335-4A76-9097-AE0652209EB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A883243-FB40-4F67-86E5-D86305DCE2BF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009B8F6-6718-4D92-9195-0CEDBEA1327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30FE00D-6F54-4BB0-A8CB-C1EFE3ED815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DFB101A-532C-4A6C-8A66-BF57A6359ADE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A25ED3E-0AC7-49DD-9535-2F315C1551A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8AEA80C-8106-40EF-B4AD-B76DAD15E41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FBA3D4F-6198-4278-A640-42F2415C2BE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A337E08-59C6-4BBC-AEDD-91BCA9BF9FA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2BD79C6-2A24-4BB1-8F3E-85E78539491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4D6628B-74D7-464A-BA13-2AF6E2BC1C1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5ED13DB-3407-4DC7-9666-861AA8C4F91F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0ABEC1-E4DF-4CDC-9B09-372F35A3B4D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A07D1AA-4892-46C2-A72C-F33BDC886F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82FBCD1-0AF1-49E5-9ECB-BC5AC84D4E0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5461BBE-5B4E-4546-A712-E35784872D6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8D74A61-43CD-4E38-A5EA-769BD3FEDF3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A7C963D-6434-41DE-B5EC-77D6F266CB8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EFB54BD-2A34-488B-BBEC-E0F26D97850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0D50B2F-0546-41E1-8E55-3F3249F87C63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956869-DE70-4BC4-9D59-605951C9CC6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EF78951-D2B6-47BD-AE82-C5A4F334550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CF68AB6-D845-44CC-B54D-611D83CC7A5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3EF97B3-C607-4E0A-85E9-7307355D494E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D0E8E99-B2DD-4E53-94F4-D133AA13326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9A00484-0FDA-4391-80B3-F5C71280F7D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B2BFE9E-6CA4-4FE2-9CDD-A5C73817F3E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951888D-C9F8-45D1-BEBE-D61274F42B0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80E53A-BDA6-421E-A0B9-F9D6AFA8ACB1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9039BBA-D40D-4CB7-B4AA-86985E567B9D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7A01CAC-B4C3-43F2-8B31-50C78933503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824BCF-C908-47D7-AC49-1016651DC2A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1F7F81-16E9-44DC-81D9-432F3C3341B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C845730-26CE-48B4-8A1C-230683961DC0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223C227-32B1-48C4-AAC1-983A5230481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CF5501-65C5-4741-9767-96A5AC1676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AAD456-113D-41AE-8A6B-24A8B9D8A2C0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37CF1B-6A06-492F-AB9F-4180E8BE118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96EC87-32C3-41B3-87D0-ADC9C93666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1906DD1-7E15-45FA-9421-FE86855FBE5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AA96BA5-89C9-4AC8-B03E-338614BB400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CF0038E-0734-457A-8448-B1E9B6917CA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606E579-0018-4EB5-AA93-62A7D628D0E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7E5310F-D99B-452D-B914-EF3509EEF9E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A2579E-15DA-4F58-946A-670FA68FC341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AE6580-0F31-401E-BBEA-C1D3225F98F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AE7BFF-2E5B-441B-8605-6F0A0DECCFD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301271A-CCD4-402C-B7E7-A2A1C4A10E1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3241F4B-5BCF-43C6-8119-F48C4F7C9C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9AEF944-1305-4B09-A66B-37BD06A0922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BC2747-95CA-4B63-A5B6-9A1514447DE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1AC05EB-0E92-42B7-A7CB-B626787E712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4CCFEC-3126-4488-8245-043DB154C8E5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3DBB1F-F6F8-480E-829B-58B662225AD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C199419-29C2-4E95-9B7F-9DA43F2AE16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1485636-A858-4F7D-B597-BB741E068B3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666CA0-8EC7-4C8A-B422-0E6360155EE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39209B4-B036-4AB5-8861-A700E479FAB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DA2F69A-D570-4EE4-918B-6D888C25D34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2821853-B73D-4349-8245-39B6F3BE45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C6061-78E0-4B01-A15E-2D68FA822329}"/>
              </a:ext>
            </a:extLst>
          </p:cNvPr>
          <p:cNvGrpSpPr/>
          <p:nvPr/>
        </p:nvGrpSpPr>
        <p:grpSpPr>
          <a:xfrm>
            <a:off x="3286193" y="3060626"/>
            <a:ext cx="5631920" cy="1498769"/>
            <a:chOff x="3960971" y="2767117"/>
            <a:chExt cx="4267200" cy="132148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7BC4723-8B3C-4124-BA0D-34545987152A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B3C118E-6047-4870-9502-BB0D98B0FDD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840F45B-9168-40A3-945D-2F943D87EDB5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A8D5DF7-E9AD-4F8C-BA87-80F46B940A9A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21D70-814B-48D3-B5F4-333E57241CA9}"/>
              </a:ext>
            </a:extLst>
          </p:cNvPr>
          <p:cNvGrpSpPr/>
          <p:nvPr/>
        </p:nvGrpSpPr>
        <p:grpSpPr>
          <a:xfrm>
            <a:off x="3877842" y="659408"/>
            <a:ext cx="2104784" cy="2892498"/>
            <a:chOff x="5892963" y="1332011"/>
            <a:chExt cx="3157176" cy="433874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D88CC80-D5A6-4052-8C5D-3B1DD1FEEC3D}"/>
                </a:ext>
              </a:extLst>
            </p:cNvPr>
            <p:cNvGrpSpPr/>
            <p:nvPr/>
          </p:nvGrpSpPr>
          <p:grpSpPr>
            <a:xfrm rot="2136013">
              <a:off x="8411096" y="3929385"/>
              <a:ext cx="639043" cy="764323"/>
              <a:chOff x="5704433" y="717502"/>
              <a:chExt cx="7365528" cy="8809481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03DCB4E-F3E9-43B7-B6EF-8F86A41FB24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25E0D73-1CD2-43D8-82E2-909BF47D4CC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6C77C80-D026-4023-8AD8-F1D38649D6C6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C27A452-60BD-4626-8D9D-B1C151BAF7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50718587-081C-4A4F-B08B-FE9BD2B55DE2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C026964-43E1-4419-9A00-43112E2B44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BA3988E-0E57-4348-8CE5-99E866B08BCF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A54B633-5FA7-450E-AB9C-6C467F3D1F28}"/>
                </a:ext>
              </a:extLst>
            </p:cNvPr>
            <p:cNvGrpSpPr/>
            <p:nvPr/>
          </p:nvGrpSpPr>
          <p:grpSpPr>
            <a:xfrm rot="2136013">
              <a:off x="7755136" y="4884570"/>
              <a:ext cx="328396" cy="339235"/>
              <a:chOff x="5365048" y="1982197"/>
              <a:chExt cx="7362621" cy="7605634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FFE0B65-DD8E-4E2C-8BA7-7E1EB44133A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5EEF1A9D-1F23-495D-B7E1-63B35590EE3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D92F89C-8E41-4D06-9EAF-816682DF16C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DE0461A0-CED9-46B4-854D-08025B6507A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C33FCDF-964A-44AD-B5E0-1572C598AF29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D6D2F1D-3C7E-43A4-9FEF-75F80DD102C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F2196E5-AD4F-400D-9A81-CFC464AE8E7C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E73A97A-3B81-43E3-BCFC-A846F605D889}"/>
                </a:ext>
              </a:extLst>
            </p:cNvPr>
            <p:cNvGrpSpPr/>
            <p:nvPr/>
          </p:nvGrpSpPr>
          <p:grpSpPr>
            <a:xfrm rot="2136013">
              <a:off x="6701995" y="3224189"/>
              <a:ext cx="793579" cy="899338"/>
              <a:chOff x="5365051" y="479822"/>
              <a:chExt cx="8036930" cy="9108006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415E702-35BD-4EB1-B922-EDCAD4D35EE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A8A72FC-53DB-4452-98B0-A26E2788C51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047168D-7C6D-4E7A-9173-657116034246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8CB382D-160D-46FA-9516-C511D89ABF73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6527C-05D1-4369-9A76-147FBB61F08A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F0F1E51-74FA-4A14-9C0C-0FC2F66E331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0EEAD09-3674-4417-80AF-A0CBCA1FB41A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0822F98-1569-4209-9D0B-705FE2A8E558}"/>
                </a:ext>
              </a:extLst>
            </p:cNvPr>
            <p:cNvGrpSpPr/>
            <p:nvPr/>
          </p:nvGrpSpPr>
          <p:grpSpPr>
            <a:xfrm rot="2337799">
              <a:off x="7280335" y="4139970"/>
              <a:ext cx="1037364" cy="714454"/>
              <a:chOff x="3667032" y="1708483"/>
              <a:chExt cx="8105829" cy="5582653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FE7CF864-0290-45FB-954F-B49F22132E5B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F3AF2B7-9327-446C-88F3-40CC3CB62D3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95373FB-0E0D-4573-B615-B14C91E220B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6DAF9B9-8F53-49B8-AFEA-9D834E37802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78CF611-EC7D-4B5E-8DB5-33839D972947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ADBA83E-71F9-41AE-8DE1-9B8B525B5992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A5CA6EC-7F98-4B4D-B33C-8C3FAA53F27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2FA341A-60D2-4B02-A1FF-E957F7823702}"/>
                </a:ext>
              </a:extLst>
            </p:cNvPr>
            <p:cNvGrpSpPr/>
            <p:nvPr/>
          </p:nvGrpSpPr>
          <p:grpSpPr>
            <a:xfrm rot="2337799">
              <a:off x="7745862" y="3494984"/>
              <a:ext cx="649220" cy="447131"/>
              <a:chOff x="3667032" y="1708483"/>
              <a:chExt cx="8105829" cy="5582653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D9513D33-A533-4296-A3C1-1E9D0B742CD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787A83A-1095-4335-885E-B84D618F56E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1A9301FB-9C5E-449C-887F-C3D25704FB2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1DBC04E-0347-4DB7-803B-7B535C89886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6BE048F-4463-4F04-8629-0AD7D452812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EB7D75D-D27C-4319-888A-45A57BDCA16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D14D434-3F6F-47DE-AE61-B135EF34647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EBCB548-441D-4161-AE5D-12BDE4908C51}"/>
                </a:ext>
              </a:extLst>
            </p:cNvPr>
            <p:cNvGrpSpPr/>
            <p:nvPr/>
          </p:nvGrpSpPr>
          <p:grpSpPr>
            <a:xfrm rot="2136013">
              <a:off x="7805715" y="2028888"/>
              <a:ext cx="937516" cy="1062458"/>
              <a:chOff x="5365048" y="479821"/>
              <a:chExt cx="8036930" cy="9108010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160FEC-6D02-44E9-8981-94AB96A34F84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DD75A70-5A27-402C-9AE0-48DC449564F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DADA5C2-D98A-4BCC-8AD7-780D5D17078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A4C0018-33A9-43B7-A6BB-0952E043641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10C3AA6-FD19-4263-86E1-ACC9FA8C93B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794BBA1-C8D6-4A59-892F-02A301C66C9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7C8B29A-62E9-4119-9CC6-0632B3D9610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75D20B1-1097-45B7-8D34-5A27A0746B09}"/>
                </a:ext>
              </a:extLst>
            </p:cNvPr>
            <p:cNvGrpSpPr/>
            <p:nvPr/>
          </p:nvGrpSpPr>
          <p:grpSpPr>
            <a:xfrm rot="2136013">
              <a:off x="6860236" y="2305546"/>
              <a:ext cx="710712" cy="805428"/>
              <a:chOff x="5365048" y="479821"/>
              <a:chExt cx="8036930" cy="9108010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B1543E2-AF70-4532-91BC-C4073027C80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41C7111-C207-4D39-84B0-6007665543C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6D89AFF-1DBE-4F8F-AF48-856DA3C5F35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B094BF1-4D09-488C-B457-33C3418BA34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078C927-1C2D-417E-9BBE-C09BDE7CF8D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D02436E-A732-468B-AD4A-390872939F0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8CEB32C-B281-4CDA-B7A0-734976DE0F06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EBF4F6-85D3-4D4C-AC83-2E04531CD2B3}"/>
                </a:ext>
              </a:extLst>
            </p:cNvPr>
            <p:cNvGrpSpPr/>
            <p:nvPr/>
          </p:nvGrpSpPr>
          <p:grpSpPr>
            <a:xfrm rot="1367973">
              <a:off x="5949600" y="3715561"/>
              <a:ext cx="585778" cy="403438"/>
              <a:chOff x="3667032" y="1708483"/>
              <a:chExt cx="8105829" cy="5582653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ECFF65F-1D8A-45B1-9AC5-95899B9DFD7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2C7DCDC-E28E-40B1-9AC9-CA8615D723E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A2C26BE-88F7-455D-B1C1-5A962CC864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4E1EF34-C4C2-4AC8-A005-E933CFF40AE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E2B7950-DDC0-437E-94AB-7950446DB5EB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B832230-9058-4B0A-A65A-E408DF54BA9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A660A3F-AB56-4C2D-BC8C-69F002E4DF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FF1C338-7506-4E99-BEB7-B76A3DCD0F6A}"/>
                </a:ext>
              </a:extLst>
            </p:cNvPr>
            <p:cNvGrpSpPr/>
            <p:nvPr/>
          </p:nvGrpSpPr>
          <p:grpSpPr>
            <a:xfrm rot="1367973">
              <a:off x="8547152" y="5333290"/>
              <a:ext cx="489993" cy="337468"/>
              <a:chOff x="3667032" y="1708483"/>
              <a:chExt cx="8105829" cy="5582653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0EEA463-49B5-48C0-B41A-AB6B791CC2C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9592146-CFD3-4BC9-96D3-EC2113C55F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A622B31-2BF5-4939-B5A7-78F8C77DA1F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D0B8B0E-3D4A-4902-9A07-A9E2B1C8A1A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48C21853-E555-4F9A-A225-31F2AFFF442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45565B3-79FF-4CDB-BE42-3BCFFE0724E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9CD17BE-A92A-4318-830B-5A2766E03B7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2BE1511-D21D-4901-AEB6-650496B436CE}"/>
                </a:ext>
              </a:extLst>
            </p:cNvPr>
            <p:cNvGrpSpPr/>
            <p:nvPr/>
          </p:nvGrpSpPr>
          <p:grpSpPr>
            <a:xfrm rot="2136013">
              <a:off x="5892963" y="1332011"/>
              <a:ext cx="1076804" cy="1220310"/>
              <a:chOff x="5365048" y="479821"/>
              <a:chExt cx="8036930" cy="9108010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EEF53E4-D619-4F87-BEFB-5E75221DDB2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2E21953-8F5F-41F0-9451-E8721E37392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12DBDD2-7890-45F3-9F89-9618FD3AEF4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D982E81-DCD1-477F-A06E-05F08395430B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41E5C80-30B4-49E3-9FB7-CA609F8B58A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84A6508-0586-4452-A9FB-188CEA0B453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E6C3D1-57A5-4C07-BF2C-C5C6C2C4F5D1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804ACE0-C45F-475D-A050-BAD374A55873}"/>
                </a:ext>
              </a:extLst>
            </p:cNvPr>
            <p:cNvGrpSpPr/>
            <p:nvPr/>
          </p:nvGrpSpPr>
          <p:grpSpPr>
            <a:xfrm rot="3050128">
              <a:off x="5818076" y="2832032"/>
              <a:ext cx="546062" cy="376084"/>
              <a:chOff x="3667032" y="1708483"/>
              <a:chExt cx="8105829" cy="5582653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D64449-524B-4FAE-BA48-277165F59F0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9791A1E-B811-40A3-B834-24F8968E0F6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0A208DB-752E-4A31-AA18-22566636D23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05DD9197-0938-4D3F-9316-963F8AD6BA30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E1EED2E-A5BA-4ADE-B930-E2C9D88311A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477E00E-3726-4DCF-846C-FB066ABCA4B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CBE80BD-D4AC-4EF2-B003-E9DDEEC36F2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BD7F84F8-DFAC-306F-D3E2-3D8C1690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b="1" dirty="0">
                <a:solidFill>
                  <a:schemeClr val="tx1"/>
                </a:solidFill>
              </a:rPr>
              <a:t>Pengertian Resepsi Sastra menurut Para Ahli 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C23950E-9ED8-40D8-86E5-19261A8A18E7}"/>
              </a:ext>
            </a:extLst>
          </p:cNvPr>
          <p:cNvGrpSpPr/>
          <p:nvPr/>
        </p:nvGrpSpPr>
        <p:grpSpPr>
          <a:xfrm rot="3000000">
            <a:off x="5455268" y="1724909"/>
            <a:ext cx="1105784" cy="1612058"/>
            <a:chOff x="3690717" y="2668896"/>
            <a:chExt cx="1557220" cy="2270182"/>
          </a:xfrm>
          <a:solidFill>
            <a:schemeClr val="bg1"/>
          </a:solidFill>
        </p:grpSpPr>
        <p:sp>
          <p:nvSpPr>
            <p:cNvPr id="82" name="Rounded Rectangle 2">
              <a:extLst>
                <a:ext uri="{FF2B5EF4-FFF2-40B4-BE49-F238E27FC236}">
                  <a16:creationId xmlns:a16="http://schemas.microsoft.com/office/drawing/2014/main" id="{8CD37147-248C-4178-B4DC-368DF2B22679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Rounded Rectangle 3">
              <a:extLst>
                <a:ext uri="{FF2B5EF4-FFF2-40B4-BE49-F238E27FC236}">
                  <a16:creationId xmlns:a16="http://schemas.microsoft.com/office/drawing/2014/main" id="{A0DA77CB-E1A0-48D6-AC25-CE77A7844FD8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FFB4626-DBC1-4622-916C-2290D4074B22}"/>
              </a:ext>
            </a:extLst>
          </p:cNvPr>
          <p:cNvGrpSpPr/>
          <p:nvPr/>
        </p:nvGrpSpPr>
        <p:grpSpPr>
          <a:xfrm rot="13800000">
            <a:off x="5187584" y="2836555"/>
            <a:ext cx="1105784" cy="1612059"/>
            <a:chOff x="3690717" y="2668896"/>
            <a:chExt cx="1557220" cy="2270183"/>
          </a:xfrm>
          <a:solidFill>
            <a:schemeClr val="bg1"/>
          </a:solidFill>
        </p:grpSpPr>
        <p:sp>
          <p:nvSpPr>
            <p:cNvPr id="85" name="Rounded Rectangle 2">
              <a:extLst>
                <a:ext uri="{FF2B5EF4-FFF2-40B4-BE49-F238E27FC236}">
                  <a16:creationId xmlns:a16="http://schemas.microsoft.com/office/drawing/2014/main" id="{E3060639-4F01-46D2-95A7-03285289C569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6" name="Rounded Rectangle 3">
              <a:extLst>
                <a:ext uri="{FF2B5EF4-FFF2-40B4-BE49-F238E27FC236}">
                  <a16:creationId xmlns:a16="http://schemas.microsoft.com/office/drawing/2014/main" id="{CC274D84-6519-4037-841F-A4DE26B6BFC3}"/>
                </a:ext>
              </a:extLst>
            </p:cNvPr>
            <p:cNvSpPr/>
            <p:nvPr/>
          </p:nvSpPr>
          <p:spPr>
            <a:xfrm>
              <a:off x="4322068" y="3202090"/>
              <a:ext cx="499862" cy="1736989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80770ED-4FDD-40EE-B68A-1E18C5E7DDCA}"/>
              </a:ext>
            </a:extLst>
          </p:cNvPr>
          <p:cNvGrpSpPr/>
          <p:nvPr/>
        </p:nvGrpSpPr>
        <p:grpSpPr>
          <a:xfrm rot="3000000">
            <a:off x="5892048" y="3346217"/>
            <a:ext cx="1105784" cy="1612058"/>
            <a:chOff x="3690717" y="2668896"/>
            <a:chExt cx="1557220" cy="2270182"/>
          </a:xfrm>
          <a:solidFill>
            <a:schemeClr val="bg1"/>
          </a:solidFill>
        </p:grpSpPr>
        <p:sp>
          <p:nvSpPr>
            <p:cNvPr id="88" name="Rounded Rectangle 2">
              <a:extLst>
                <a:ext uri="{FF2B5EF4-FFF2-40B4-BE49-F238E27FC236}">
                  <a16:creationId xmlns:a16="http://schemas.microsoft.com/office/drawing/2014/main" id="{37ED3CEC-4AF2-4A75-9AB4-25FC467E27E4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ounded Rectangle 3">
              <a:extLst>
                <a:ext uri="{FF2B5EF4-FFF2-40B4-BE49-F238E27FC236}">
                  <a16:creationId xmlns:a16="http://schemas.microsoft.com/office/drawing/2014/main" id="{A16B8095-94B9-40E3-8B82-C8B945F2B21C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7BE0131-63FC-455F-B381-5A8654F217A6}"/>
              </a:ext>
            </a:extLst>
          </p:cNvPr>
          <p:cNvGrpSpPr/>
          <p:nvPr/>
        </p:nvGrpSpPr>
        <p:grpSpPr>
          <a:xfrm rot="13800000">
            <a:off x="5624364" y="4457863"/>
            <a:ext cx="1105784" cy="1612058"/>
            <a:chOff x="3690717" y="2668896"/>
            <a:chExt cx="1557220" cy="2270182"/>
          </a:xfrm>
          <a:solidFill>
            <a:schemeClr val="bg1"/>
          </a:solidFill>
        </p:grpSpPr>
        <p:sp>
          <p:nvSpPr>
            <p:cNvPr id="91" name="Rounded Rectangle 2">
              <a:extLst>
                <a:ext uri="{FF2B5EF4-FFF2-40B4-BE49-F238E27FC236}">
                  <a16:creationId xmlns:a16="http://schemas.microsoft.com/office/drawing/2014/main" id="{3B89F6F8-C9A1-444D-944E-9C13D51D3B06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2" name="Rounded Rectangle 3">
              <a:extLst>
                <a:ext uri="{FF2B5EF4-FFF2-40B4-BE49-F238E27FC236}">
                  <a16:creationId xmlns:a16="http://schemas.microsoft.com/office/drawing/2014/main" id="{3621666F-F673-48B3-8F2F-8714C5FF19F9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A21A25-BB90-4F5E-87AF-9C1BBB9DF649}"/>
              </a:ext>
            </a:extLst>
          </p:cNvPr>
          <p:cNvGrpSpPr/>
          <p:nvPr/>
        </p:nvGrpSpPr>
        <p:grpSpPr>
          <a:xfrm>
            <a:off x="7064532" y="1745390"/>
            <a:ext cx="4459019" cy="1578480"/>
            <a:chOff x="5542636" y="2482873"/>
            <a:chExt cx="3062964" cy="157848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AEB120B-9368-4FE4-BBC7-0EA4712FECB4}"/>
                </a:ext>
              </a:extLst>
            </p:cNvPr>
            <p:cNvSpPr txBox="1"/>
            <p:nvPr/>
          </p:nvSpPr>
          <p:spPr>
            <a:xfrm>
              <a:off x="5926359" y="2861024"/>
              <a:ext cx="2679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id-ID" dirty="0"/>
                <a:t>esepsi sastra berasal dari kata recipere (Latin), reception (Inggris) yang berarti sebagai penerimaan atau penyambutan pembaca</a:t>
              </a:r>
              <a:r>
                <a:rPr lang="en-US" dirty="0"/>
                <a:t>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6CA9D7F-B5B3-4579-8033-E16F1F285F62}"/>
                </a:ext>
              </a:extLst>
            </p:cNvPr>
            <p:cNvSpPr txBox="1"/>
            <p:nvPr/>
          </p:nvSpPr>
          <p:spPr>
            <a:xfrm>
              <a:off x="5542636" y="2482873"/>
              <a:ext cx="2682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/>
                <a:t>Ratna (2008: 165</a:t>
              </a:r>
              <a:r>
                <a:rPr lang="en-US" dirty="0"/>
                <a:t>)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8B036A8-B993-475F-A4FF-B00D01BE753D}"/>
              </a:ext>
            </a:extLst>
          </p:cNvPr>
          <p:cNvGrpSpPr/>
          <p:nvPr/>
        </p:nvGrpSpPr>
        <p:grpSpPr>
          <a:xfrm>
            <a:off x="323529" y="4664391"/>
            <a:ext cx="4678240" cy="1631922"/>
            <a:chOff x="5481513" y="2483133"/>
            <a:chExt cx="3283409" cy="1631922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4BDAE54-75A1-4DB4-95E7-FAAAA0D905B3}"/>
                </a:ext>
              </a:extLst>
            </p:cNvPr>
            <p:cNvSpPr txBox="1"/>
            <p:nvPr/>
          </p:nvSpPr>
          <p:spPr>
            <a:xfrm>
              <a:off x="6085681" y="2914726"/>
              <a:ext cx="2679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/>
                <a:t>resepsi sastra adalah estetika (ilmu keindahan) yang mengacu kepada tanggapan atau resepsi pembaca karya sastra dari waktu ke waktu</a:t>
              </a:r>
              <a:r>
                <a:rPr lang="en-US" dirty="0"/>
                <a:t>.</a:t>
              </a:r>
              <a:endParaRPr lang="id-ID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EB9378D-ABD8-4819-AE07-84AAA9760339}"/>
                </a:ext>
              </a:extLst>
            </p:cNvPr>
            <p:cNvSpPr txBox="1"/>
            <p:nvPr/>
          </p:nvSpPr>
          <p:spPr>
            <a:xfrm>
              <a:off x="5481513" y="2483133"/>
              <a:ext cx="1683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dirty="0"/>
                <a:t>Pradopo (2003: 206),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77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B579920B-B635-D86C-9DDC-E2E02FD2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1F2EE7B8-F388-4721-93F9-22A69C7EBA74}"/>
              </a:ext>
            </a:extLst>
          </p:cNvPr>
          <p:cNvSpPr/>
          <p:nvPr/>
        </p:nvSpPr>
        <p:spPr>
          <a:xfrm>
            <a:off x="11582400" y="53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EB84A709-C8AC-4938-A2D2-479A91F72D9C}"/>
              </a:ext>
            </a:extLst>
          </p:cNvPr>
          <p:cNvSpPr/>
          <p:nvPr/>
        </p:nvSpPr>
        <p:spPr>
          <a:xfrm rot="2082592">
            <a:off x="-448300" y="618593"/>
            <a:ext cx="4907674" cy="5645087"/>
          </a:xfrm>
          <a:custGeom>
            <a:avLst/>
            <a:gdLst>
              <a:gd name="connsiteX0" fmla="*/ 7329514 w 7361511"/>
              <a:gd name="connsiteY0" fmla="*/ 6454811 h 8467631"/>
              <a:gd name="connsiteX1" fmla="*/ 7361511 w 7361511"/>
              <a:gd name="connsiteY1" fmla="*/ 6501004 h 8467631"/>
              <a:gd name="connsiteX2" fmla="*/ 7329514 w 7361511"/>
              <a:gd name="connsiteY2" fmla="*/ 6523168 h 8467631"/>
              <a:gd name="connsiteX3" fmla="*/ 6718721 w 7361511"/>
              <a:gd name="connsiteY3" fmla="*/ 5573039 h 8467631"/>
              <a:gd name="connsiteX4" fmla="*/ 7003911 w 7361511"/>
              <a:gd name="connsiteY4" fmla="*/ 5984755 h 8467631"/>
              <a:gd name="connsiteX5" fmla="*/ 7003911 w 7361511"/>
              <a:gd name="connsiteY5" fmla="*/ 6748710 h 8467631"/>
              <a:gd name="connsiteX6" fmla="*/ 6718721 w 7361511"/>
              <a:gd name="connsiteY6" fmla="*/ 6946257 h 8467631"/>
              <a:gd name="connsiteX7" fmla="*/ 6107928 w 7361511"/>
              <a:gd name="connsiteY7" fmla="*/ 4691266 h 8467631"/>
              <a:gd name="connsiteX8" fmla="*/ 6393118 w 7361511"/>
              <a:gd name="connsiteY8" fmla="*/ 5102982 h 8467631"/>
              <a:gd name="connsiteX9" fmla="*/ 6393118 w 7361511"/>
              <a:gd name="connsiteY9" fmla="*/ 7171798 h 8467631"/>
              <a:gd name="connsiteX10" fmla="*/ 6107927 w 7361511"/>
              <a:gd name="connsiteY10" fmla="*/ 7369346 h 8467631"/>
              <a:gd name="connsiteX11" fmla="*/ 5497135 w 7361511"/>
              <a:gd name="connsiteY11" fmla="*/ 3809494 h 8467631"/>
              <a:gd name="connsiteX12" fmla="*/ 5782325 w 7361511"/>
              <a:gd name="connsiteY12" fmla="*/ 4221209 h 8467631"/>
              <a:gd name="connsiteX13" fmla="*/ 5782325 w 7361511"/>
              <a:gd name="connsiteY13" fmla="*/ 7594887 h 8467631"/>
              <a:gd name="connsiteX14" fmla="*/ 5497135 w 7361511"/>
              <a:gd name="connsiteY14" fmla="*/ 7792435 h 8467631"/>
              <a:gd name="connsiteX15" fmla="*/ 4886343 w 7361511"/>
              <a:gd name="connsiteY15" fmla="*/ 2927723 h 8467631"/>
              <a:gd name="connsiteX16" fmla="*/ 5171533 w 7361511"/>
              <a:gd name="connsiteY16" fmla="*/ 3339438 h 8467631"/>
              <a:gd name="connsiteX17" fmla="*/ 5171533 w 7361511"/>
              <a:gd name="connsiteY17" fmla="*/ 8017975 h 8467631"/>
              <a:gd name="connsiteX18" fmla="*/ 4886344 w 7361511"/>
              <a:gd name="connsiteY18" fmla="*/ 8215522 h 8467631"/>
              <a:gd name="connsiteX19" fmla="*/ 4275550 w 7361511"/>
              <a:gd name="connsiteY19" fmla="*/ 2045951 h 8467631"/>
              <a:gd name="connsiteX20" fmla="*/ 4560740 w 7361511"/>
              <a:gd name="connsiteY20" fmla="*/ 2457665 h 8467631"/>
              <a:gd name="connsiteX21" fmla="*/ 4560740 w 7361511"/>
              <a:gd name="connsiteY21" fmla="*/ 8441064 h 8467631"/>
              <a:gd name="connsiteX22" fmla="*/ 4522386 w 7361511"/>
              <a:gd name="connsiteY22" fmla="*/ 8467631 h 8467631"/>
              <a:gd name="connsiteX23" fmla="*/ 4275550 w 7361511"/>
              <a:gd name="connsiteY23" fmla="*/ 8111286 h 8467631"/>
              <a:gd name="connsiteX24" fmla="*/ 3664757 w 7361511"/>
              <a:gd name="connsiteY24" fmla="*/ 1164178 h 8467631"/>
              <a:gd name="connsiteX25" fmla="*/ 3949947 w 7361511"/>
              <a:gd name="connsiteY25" fmla="*/ 1575893 h 8467631"/>
              <a:gd name="connsiteX26" fmla="*/ 3949947 w 7361511"/>
              <a:gd name="connsiteY26" fmla="*/ 7641229 h 8467631"/>
              <a:gd name="connsiteX27" fmla="*/ 3664757 w 7361511"/>
              <a:gd name="connsiteY27" fmla="*/ 7229513 h 8467631"/>
              <a:gd name="connsiteX28" fmla="*/ 3053964 w 7361511"/>
              <a:gd name="connsiteY28" fmla="*/ 282405 h 8467631"/>
              <a:gd name="connsiteX29" fmla="*/ 3339155 w 7361511"/>
              <a:gd name="connsiteY29" fmla="*/ 694122 h 8467631"/>
              <a:gd name="connsiteX30" fmla="*/ 3339154 w 7361511"/>
              <a:gd name="connsiteY30" fmla="*/ 6759456 h 8467631"/>
              <a:gd name="connsiteX31" fmla="*/ 3053964 w 7361511"/>
              <a:gd name="connsiteY31" fmla="*/ 6347740 h 8467631"/>
              <a:gd name="connsiteX32" fmla="*/ 895983 w 7361511"/>
              <a:gd name="connsiteY32" fmla="*/ 1269266 h 8467631"/>
              <a:gd name="connsiteX33" fmla="*/ 895983 w 7361511"/>
              <a:gd name="connsiteY33" fmla="*/ 3232367 h 8467631"/>
              <a:gd name="connsiteX34" fmla="*/ 610794 w 7361511"/>
              <a:gd name="connsiteY34" fmla="*/ 2820653 h 8467631"/>
              <a:gd name="connsiteX35" fmla="*/ 610794 w 7361511"/>
              <a:gd name="connsiteY35" fmla="*/ 1466813 h 8467631"/>
              <a:gd name="connsiteX36" fmla="*/ 2728361 w 7361511"/>
              <a:gd name="connsiteY36" fmla="*/ 0 h 8467631"/>
              <a:gd name="connsiteX37" fmla="*/ 2728361 w 7361511"/>
              <a:gd name="connsiteY37" fmla="*/ 5877683 h 8467631"/>
              <a:gd name="connsiteX38" fmla="*/ 2443171 w 7361511"/>
              <a:gd name="connsiteY38" fmla="*/ 5465968 h 8467631"/>
              <a:gd name="connsiteX39" fmla="*/ 2443171 w 7361511"/>
              <a:gd name="connsiteY39" fmla="*/ 197548 h 8467631"/>
              <a:gd name="connsiteX40" fmla="*/ 0 w 7361511"/>
              <a:gd name="connsiteY40" fmla="*/ 1889902 h 8467631"/>
              <a:gd name="connsiteX41" fmla="*/ 285190 w 7361511"/>
              <a:gd name="connsiteY41" fmla="*/ 1692355 h 8467631"/>
              <a:gd name="connsiteX42" fmla="*/ 285190 w 7361511"/>
              <a:gd name="connsiteY42" fmla="*/ 2350594 h 8467631"/>
              <a:gd name="connsiteX43" fmla="*/ 0 w 7361511"/>
              <a:gd name="connsiteY43" fmla="*/ 1938879 h 8467631"/>
              <a:gd name="connsiteX44" fmla="*/ 2117569 w 7361511"/>
              <a:gd name="connsiteY44" fmla="*/ 423088 h 8467631"/>
              <a:gd name="connsiteX45" fmla="*/ 2117569 w 7361511"/>
              <a:gd name="connsiteY45" fmla="*/ 4995912 h 8467631"/>
              <a:gd name="connsiteX46" fmla="*/ 1832379 w 7361511"/>
              <a:gd name="connsiteY46" fmla="*/ 4584197 h 8467631"/>
              <a:gd name="connsiteX47" fmla="*/ 1832379 w 7361511"/>
              <a:gd name="connsiteY47" fmla="*/ 620636 h 8467631"/>
              <a:gd name="connsiteX48" fmla="*/ 1506777 w 7361511"/>
              <a:gd name="connsiteY48" fmla="*/ 846176 h 8467631"/>
              <a:gd name="connsiteX49" fmla="*/ 1506777 w 7361511"/>
              <a:gd name="connsiteY49" fmla="*/ 4114141 h 8467631"/>
              <a:gd name="connsiteX50" fmla="*/ 1221587 w 7361511"/>
              <a:gd name="connsiteY50" fmla="*/ 3702425 h 8467631"/>
              <a:gd name="connsiteX51" fmla="*/ 1221587 w 7361511"/>
              <a:gd name="connsiteY51" fmla="*/ 1043724 h 8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361511" h="8467631">
                <a:moveTo>
                  <a:pt x="7329514" y="6454811"/>
                </a:moveTo>
                <a:lnTo>
                  <a:pt x="7361511" y="6501004"/>
                </a:lnTo>
                <a:lnTo>
                  <a:pt x="7329514" y="6523168"/>
                </a:lnTo>
                <a:close/>
                <a:moveTo>
                  <a:pt x="6718721" y="5573039"/>
                </a:moveTo>
                <a:lnTo>
                  <a:pt x="7003911" y="5984755"/>
                </a:lnTo>
                <a:lnTo>
                  <a:pt x="7003911" y="6748710"/>
                </a:lnTo>
                <a:lnTo>
                  <a:pt x="6718721" y="6946257"/>
                </a:lnTo>
                <a:close/>
                <a:moveTo>
                  <a:pt x="6107928" y="4691266"/>
                </a:moveTo>
                <a:lnTo>
                  <a:pt x="6393118" y="5102982"/>
                </a:lnTo>
                <a:lnTo>
                  <a:pt x="6393118" y="7171798"/>
                </a:lnTo>
                <a:lnTo>
                  <a:pt x="6107927" y="7369346"/>
                </a:lnTo>
                <a:close/>
                <a:moveTo>
                  <a:pt x="5497135" y="3809494"/>
                </a:moveTo>
                <a:lnTo>
                  <a:pt x="5782325" y="4221209"/>
                </a:lnTo>
                <a:lnTo>
                  <a:pt x="5782325" y="7594887"/>
                </a:lnTo>
                <a:lnTo>
                  <a:pt x="5497135" y="7792435"/>
                </a:lnTo>
                <a:close/>
                <a:moveTo>
                  <a:pt x="4886343" y="2927723"/>
                </a:moveTo>
                <a:lnTo>
                  <a:pt x="5171533" y="3339438"/>
                </a:lnTo>
                <a:lnTo>
                  <a:pt x="5171533" y="8017975"/>
                </a:lnTo>
                <a:lnTo>
                  <a:pt x="4886344" y="8215522"/>
                </a:lnTo>
                <a:close/>
                <a:moveTo>
                  <a:pt x="4275550" y="2045951"/>
                </a:moveTo>
                <a:lnTo>
                  <a:pt x="4560740" y="2457665"/>
                </a:lnTo>
                <a:lnTo>
                  <a:pt x="4560740" y="8441064"/>
                </a:lnTo>
                <a:lnTo>
                  <a:pt x="4522386" y="8467631"/>
                </a:lnTo>
                <a:lnTo>
                  <a:pt x="4275550" y="8111286"/>
                </a:lnTo>
                <a:close/>
                <a:moveTo>
                  <a:pt x="3664757" y="1164178"/>
                </a:moveTo>
                <a:lnTo>
                  <a:pt x="3949947" y="1575893"/>
                </a:lnTo>
                <a:lnTo>
                  <a:pt x="3949947" y="7641229"/>
                </a:lnTo>
                <a:lnTo>
                  <a:pt x="3664757" y="7229513"/>
                </a:lnTo>
                <a:close/>
                <a:moveTo>
                  <a:pt x="3053964" y="282405"/>
                </a:moveTo>
                <a:lnTo>
                  <a:pt x="3339155" y="694122"/>
                </a:lnTo>
                <a:lnTo>
                  <a:pt x="3339154" y="6759456"/>
                </a:lnTo>
                <a:lnTo>
                  <a:pt x="3053964" y="6347740"/>
                </a:lnTo>
                <a:close/>
                <a:moveTo>
                  <a:pt x="895983" y="1269266"/>
                </a:moveTo>
                <a:lnTo>
                  <a:pt x="895983" y="3232367"/>
                </a:lnTo>
                <a:lnTo>
                  <a:pt x="610794" y="2820653"/>
                </a:lnTo>
                <a:lnTo>
                  <a:pt x="610794" y="1466813"/>
                </a:lnTo>
                <a:close/>
                <a:moveTo>
                  <a:pt x="2728361" y="0"/>
                </a:moveTo>
                <a:lnTo>
                  <a:pt x="2728361" y="5877683"/>
                </a:lnTo>
                <a:lnTo>
                  <a:pt x="2443171" y="5465968"/>
                </a:lnTo>
                <a:lnTo>
                  <a:pt x="2443171" y="197548"/>
                </a:lnTo>
                <a:close/>
                <a:moveTo>
                  <a:pt x="0" y="1889902"/>
                </a:moveTo>
                <a:lnTo>
                  <a:pt x="285190" y="1692355"/>
                </a:lnTo>
                <a:lnTo>
                  <a:pt x="285190" y="2350594"/>
                </a:lnTo>
                <a:lnTo>
                  <a:pt x="0" y="1938879"/>
                </a:lnTo>
                <a:close/>
                <a:moveTo>
                  <a:pt x="2117569" y="423088"/>
                </a:moveTo>
                <a:lnTo>
                  <a:pt x="2117569" y="4995912"/>
                </a:lnTo>
                <a:lnTo>
                  <a:pt x="1832379" y="4584197"/>
                </a:lnTo>
                <a:lnTo>
                  <a:pt x="1832379" y="620636"/>
                </a:lnTo>
                <a:close/>
                <a:moveTo>
                  <a:pt x="1506777" y="846176"/>
                </a:moveTo>
                <a:lnTo>
                  <a:pt x="1506777" y="4114141"/>
                </a:lnTo>
                <a:lnTo>
                  <a:pt x="1221587" y="3702425"/>
                </a:lnTo>
                <a:lnTo>
                  <a:pt x="1221587" y="1043724"/>
                </a:lnTo>
                <a:close/>
              </a:path>
            </a:pathLst>
          </a:custGeom>
          <a:solidFill>
            <a:schemeClr val="accent1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5583755" y="1969052"/>
            <a:ext cx="5516588" cy="1194951"/>
            <a:chOff x="8070832" y="2399493"/>
            <a:chExt cx="8274882" cy="1792427"/>
          </a:xfrm>
        </p:grpSpPr>
        <p:grpSp>
          <p:nvGrpSpPr>
            <p:cNvPr id="4" name="Group 3"/>
            <p:cNvGrpSpPr/>
            <p:nvPr/>
          </p:nvGrpSpPr>
          <p:grpSpPr>
            <a:xfrm>
              <a:off x="9507976" y="2399493"/>
              <a:ext cx="6837738" cy="1792427"/>
              <a:chOff x="6557475" y="1462726"/>
              <a:chExt cx="4558492" cy="119495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608275" y="1826680"/>
                <a:ext cx="4507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</a:t>
                </a:r>
                <a:r>
                  <a:rPr lang="id-ID" dirty="0"/>
                  <a:t>embaca sebagai subyek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Terikat</a:t>
                </a:r>
                <a:r>
                  <a:rPr lang="en-US" dirty="0"/>
                  <a:t> </a:t>
                </a:r>
                <a:r>
                  <a:rPr lang="en-US" dirty="0" err="1"/>
                  <a:t>sosio-budaya</a:t>
                </a:r>
                <a:r>
                  <a:rPr lang="en-US" dirty="0"/>
                  <a:t>/</a:t>
                </a:r>
                <a:r>
                  <a:rPr lang="en-US" dirty="0" err="1"/>
                  <a:t>norma-norma</a:t>
                </a:r>
                <a:endParaRPr lang="id-ID" dirty="0"/>
              </a:p>
              <a:p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627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id-ID" b="1" dirty="0"/>
                  <a:t>Teori Mukarovsky 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070832" y="2441627"/>
              <a:ext cx="1437144" cy="11541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01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5234D4CF-C1FA-40A3-A0CF-9CDBD6DC754C}"/>
              </a:ext>
            </a:extLst>
          </p:cNvPr>
          <p:cNvSpPr/>
          <p:nvPr/>
        </p:nvSpPr>
        <p:spPr>
          <a:xfrm>
            <a:off x="812801" y="711200"/>
            <a:ext cx="2388771" cy="5435600"/>
          </a:xfrm>
          <a:custGeom>
            <a:avLst/>
            <a:gdLst>
              <a:gd name="connsiteX0" fmla="*/ 0 w 3583156"/>
              <a:gd name="connsiteY0" fmla="*/ 0 h 8153400"/>
              <a:gd name="connsiteX1" fmla="*/ 3583156 w 3583156"/>
              <a:gd name="connsiteY1" fmla="*/ 0 h 8153400"/>
              <a:gd name="connsiteX2" fmla="*/ 3583156 w 3583156"/>
              <a:gd name="connsiteY2" fmla="*/ 3894509 h 8153400"/>
              <a:gd name="connsiteX3" fmla="*/ 3443915 w 3583156"/>
              <a:gd name="connsiteY3" fmla="*/ 3894509 h 8153400"/>
              <a:gd name="connsiteX4" fmla="*/ 3443915 w 3583156"/>
              <a:gd name="connsiteY4" fmla="*/ 139241 h 8153400"/>
              <a:gd name="connsiteX5" fmla="*/ 139241 w 3583156"/>
              <a:gd name="connsiteY5" fmla="*/ 139241 h 8153400"/>
              <a:gd name="connsiteX6" fmla="*/ 139241 w 3583156"/>
              <a:gd name="connsiteY6" fmla="*/ 8014159 h 8153400"/>
              <a:gd name="connsiteX7" fmla="*/ 323849 w 3583156"/>
              <a:gd name="connsiteY7" fmla="*/ 8014159 h 8153400"/>
              <a:gd name="connsiteX8" fmla="*/ 323849 w 3583156"/>
              <a:gd name="connsiteY8" fmla="*/ 8153400 h 8153400"/>
              <a:gd name="connsiteX9" fmla="*/ 0 w 3583156"/>
              <a:gd name="connsiteY9" fmla="*/ 8153400 h 81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156" h="8153400">
                <a:moveTo>
                  <a:pt x="0" y="0"/>
                </a:moveTo>
                <a:lnTo>
                  <a:pt x="3583156" y="0"/>
                </a:lnTo>
                <a:lnTo>
                  <a:pt x="3583156" y="3894509"/>
                </a:lnTo>
                <a:lnTo>
                  <a:pt x="3443915" y="3894509"/>
                </a:lnTo>
                <a:lnTo>
                  <a:pt x="3443915" y="139241"/>
                </a:lnTo>
                <a:lnTo>
                  <a:pt x="139241" y="139241"/>
                </a:lnTo>
                <a:lnTo>
                  <a:pt x="139241" y="8014159"/>
                </a:lnTo>
                <a:lnTo>
                  <a:pt x="323849" y="8014159"/>
                </a:lnTo>
                <a:lnTo>
                  <a:pt x="323849" y="8153400"/>
                </a:lnTo>
                <a:lnTo>
                  <a:pt x="0" y="815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3520" y="424726"/>
            <a:ext cx="619167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4000" b="1" dirty="0"/>
              <a:t>Sejarah Perkembangan Teori Resepsi Sastra </a:t>
            </a:r>
            <a:r>
              <a:rPr lang="en-US" sz="4000" b="1" dirty="0"/>
              <a:t>:</a:t>
            </a:r>
            <a:endParaRPr lang="ko-KR" altLang="en-US" sz="8800" dirty="0"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418A56-7D2A-4130-8498-5C5D15390FEB}"/>
              </a:ext>
            </a:extLst>
          </p:cNvPr>
          <p:cNvGrpSpPr/>
          <p:nvPr/>
        </p:nvGrpSpPr>
        <p:grpSpPr>
          <a:xfrm rot="20788243">
            <a:off x="2688422" y="3181703"/>
            <a:ext cx="2315135" cy="2140856"/>
            <a:chOff x="8479089" y="1262387"/>
            <a:chExt cx="6147593" cy="568481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738F09-BE00-45D3-88A5-FDB1618D8D19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7DC8659-9D27-456B-9E4E-B4A13119D357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A8E1560-9381-49AF-96E5-169BE3FD3DC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85072EC-EAC1-4A8C-A727-218C44150C9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C63F105-6E15-46F1-9DCD-F9479B05DEE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430C843-00CE-447B-8F31-3A35BF7F4D19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30D7E1F-305A-450C-84D1-009E7FA1308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FDEF37D-0B4C-4463-837A-9B5CC6542C5E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700D410-542E-4490-AC2E-5733428A9F83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FC3E2579-7C0E-49CE-A38F-AD49B5FF5C1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720685C-A63C-4EE8-A0F3-8B5F5E67F00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DE35E59-3952-4EEF-909A-DF104EB419D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1B19BB-6475-456B-B918-41FBADBDFD3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C2EA56C-7A9A-4469-A4AE-1EA267D79667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6FA2514-C561-429A-BF52-4E36E2723D8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31D85F1-37B9-4685-82B7-A8D03589147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4632AC1-AF4C-4594-996E-7255A1A0B775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9B70B08-F517-40CC-8C79-7C67CBA9FD67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BD33883-AAD7-44F7-BD37-9B8ECADB67A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07A9DD2-FFCD-4720-94D7-F30DB64636B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D2DFBBD-AAD1-447F-BB48-1B2BCB778C1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7E774126-BA1E-4A48-8286-FFA0F8E3F8D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2E37550-39D3-476A-9D0C-CB0EE00DFCD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C742560-5EB7-40E4-8A20-8D18F0243DAB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524E513-E2C8-468A-A58A-CFC7E25F7891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169EB12-DA5E-44B6-8F39-54A0F020640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C6E7EBD-1C9C-466A-AD4E-1DB6D8D8C9F9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70A29CA-6CC1-490C-9C31-08B6E00B3901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891C4E6-CB29-4C2D-90B2-D70B47755178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E1001C2-8267-477D-89A7-F90FDF5DB246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6729FEA-1322-4C15-BE3C-1C6A37D38183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C27F096-CD01-4245-8DA2-8C084E2D4440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8CEB3E5-BC80-48C6-8415-C2DFAE3BD223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CC0AB56-626B-44BB-897D-173DA308714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F5555B2-70BE-43DD-B410-FF80124DFB2B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C6CB87F-E252-406E-BD88-096A9A34CCA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6737F00-F775-4784-B59F-E5F4A06D534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8CF56DE-8CEC-4B4E-B918-C1DFB6A5FEE2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0001AC1-5456-4312-AF36-914B7BB6D8B6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DDF2BA6-4189-4AC4-AB05-6B7AB839F67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F94258E-8492-48DA-9616-17FFEA325B93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CDD47DD-FE7C-4A6C-9773-3FDD1269F05E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14748D4-0EF0-46A5-BB1E-C3876C30068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0F5CC18-E877-471D-A6C7-D1E9B8FF8EB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3F6DF02-1AEB-45DE-AFC1-367D8AD20521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50D4811-28B8-4155-B542-0267B4D7F6A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2E5FAA2-8A3B-44B6-BF6F-24890A7306F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490B12C-A200-46FA-BC51-A665EE4FFD8A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777C03F-1225-43D8-8EE3-6D63ADD53603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2E72525-178B-4FA0-84BF-CC01B581051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9CC5269-8E33-44FE-9CE8-DB9A37AA8711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404344F-BCA1-4CF1-BE67-5C7679EB542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734C2D2-F60A-42DD-B42B-64384E82577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26592D0-DC86-4FEE-A0C6-1D7DA641218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B87A9A3-74F6-420F-AFBC-CC0A40DFF15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1BAFB78-B42B-4B72-A936-0DCE58C642A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79CCFBB-54D7-4D4F-9064-405F738524D6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5B5626F-E6D7-4A94-BF42-F2FAB1CD864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434F757-486E-4106-A1E3-0218FEF3CCB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07355F6-81D2-4D0A-B020-739E29AAB2E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AD154E2-89F2-432E-AA9B-7424E2761CD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6617580-2F50-45D1-B20C-A64020C0BDB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A7D66DE4-00B6-4AC5-BD23-7E2CCEE95FD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AE1DCA4-A861-42AE-944C-5EC37A8C55A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7342380-A1E7-43F3-9E43-7F9C32335906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FDD9D8A-523A-4FBA-A662-46E5AC35D20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CA98B03-5D1A-41C6-8201-E8104EFA2394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E6C900F-9F37-4FAC-9D63-C787BA0181D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45227E2-265B-4C48-BC65-812317D1C9E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5B11BFA-D821-4CCB-A3C3-A8456C306E2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61C27F5-BE5E-4C9E-B308-A6A0BD46730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EA7DB35-43EA-46C1-BFD9-305A3AD67D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81C25F-6C2B-4DFA-8B10-E10F977CFCD7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B0437A3-BE79-4F53-A9D4-DD75820D12F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6F73B6E-777C-47EE-A0F8-1D6AA17964B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BD1BA57-FC50-433A-B978-339684C0AA5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6C56A76-B71D-4348-9DFA-5DFE99CB0FF2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0AF2679-7A3F-484E-9A5B-649D26E6218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242437E-E71E-492D-9572-EA09D1F965B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27169D8-D601-475C-BFDC-E628F818BD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21591C5-C04F-4C21-8ABD-82AA023FBA22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255C69-2E23-4D49-9A54-EF2DC9B24D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98F8893-BA0E-411D-A35B-EF99CA6A4C5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B21944C-D3A3-40F6-8CEB-8CB9CA33C65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1212871-D3C6-450D-A8A2-D9EFD7F6BB32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C02299B-C22A-4011-87B9-225C10BC1AC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61FAA8A-DD86-4F31-A454-EADF3A7C00E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0A9A607-097C-4648-BCA5-1140489E9E0F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D65AD6E-67BC-4A89-9CA4-98E433159BEC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4ECD2AB-45AE-4A6C-98B6-B63FE7018C6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A7D0A7C-B0D0-42D3-AFB3-E76E5104D00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20C431C-78D2-4354-ACA6-A3D45C4F754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C57BE7-E305-4D02-A27E-537823FFC66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111D2B6-D3D7-4151-BFB3-655C8D2865C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CD3E767-D8CD-4CA8-BF25-F3504410C03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E135B22-61E9-4C0E-857C-E93DE1BDF25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E1AA285-90AD-4A5E-BE92-EB69D454AF01}"/>
              </a:ext>
            </a:extLst>
          </p:cNvPr>
          <p:cNvGrpSpPr/>
          <p:nvPr/>
        </p:nvGrpSpPr>
        <p:grpSpPr>
          <a:xfrm>
            <a:off x="1178532" y="5152633"/>
            <a:ext cx="3963237" cy="1054698"/>
            <a:chOff x="3960971" y="2767117"/>
            <a:chExt cx="4267200" cy="1321489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372E30A-71E7-4290-9400-9976481B1E89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1C4A27E-D425-4D9B-B3E3-77B704ABD65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37E5CFC-DBDF-4BA3-8214-83D6D0BA920A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898D73C-C3C1-4B5F-8BBB-8FD378963F4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83D594B-988D-450D-9AAB-D398E3BA5E67}"/>
              </a:ext>
            </a:extLst>
          </p:cNvPr>
          <p:cNvGrpSpPr/>
          <p:nvPr/>
        </p:nvGrpSpPr>
        <p:grpSpPr>
          <a:xfrm>
            <a:off x="5622997" y="2948889"/>
            <a:ext cx="5516588" cy="1194951"/>
            <a:chOff x="8070832" y="2399493"/>
            <a:chExt cx="8274882" cy="1792427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2C4FE9E-63EE-4E26-9446-D22B83922290}"/>
                </a:ext>
              </a:extLst>
            </p:cNvPr>
            <p:cNvGrpSpPr/>
            <p:nvPr/>
          </p:nvGrpSpPr>
          <p:grpSpPr>
            <a:xfrm>
              <a:off x="9507976" y="2399493"/>
              <a:ext cx="6837738" cy="1792427"/>
              <a:chOff x="6557475" y="1462726"/>
              <a:chExt cx="4558492" cy="1194951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6F7B3717-3703-4ABB-80FB-53777B73E358}"/>
                  </a:ext>
                </a:extLst>
              </p:cNvPr>
              <p:cNvSpPr txBox="1"/>
              <p:nvPr/>
            </p:nvSpPr>
            <p:spPr>
              <a:xfrm>
                <a:off x="6608275" y="1826680"/>
                <a:ext cx="4507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</a:t>
                </a:r>
                <a:r>
                  <a:rPr lang="id-ID" dirty="0"/>
                  <a:t>onkretisasi </a:t>
                </a:r>
                <a:r>
                  <a:rPr lang="en-US" dirty="0"/>
                  <a:t>(</a:t>
                </a:r>
                <a:r>
                  <a:rPr lang="en-US" dirty="0" err="1"/>
                  <a:t>perwujudan</a:t>
                </a:r>
                <a:r>
                  <a:rPr lang="en-US" dirty="0"/>
                  <a:t>)</a:t>
                </a:r>
                <a:endParaRPr lang="id-ID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Kebebasan</a:t>
                </a:r>
                <a:r>
                  <a:rPr lang="en-US" dirty="0"/>
                  <a:t> </a:t>
                </a:r>
                <a:r>
                  <a:rPr lang="en-US" dirty="0" err="1"/>
                  <a:t>pembaca</a:t>
                </a:r>
                <a:endParaRPr lang="id-ID" dirty="0"/>
              </a:p>
              <a:p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5D324425-E1E6-48A0-9341-C9140E9B8BC6}"/>
                  </a:ext>
                </a:extLst>
              </p:cNvPr>
              <p:cNvSpPr txBox="1"/>
              <p:nvPr/>
            </p:nvSpPr>
            <p:spPr>
              <a:xfrm>
                <a:off x="6557475" y="14627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id-ID" b="1" dirty="0"/>
                  <a:t>Felix Vodicka 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0CC7526-C3E5-47B3-96C0-15195B9F61CE}"/>
                </a:ext>
              </a:extLst>
            </p:cNvPr>
            <p:cNvSpPr txBox="1"/>
            <p:nvPr/>
          </p:nvSpPr>
          <p:spPr>
            <a:xfrm>
              <a:off x="8070832" y="2441627"/>
              <a:ext cx="1437144" cy="11541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02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74FF77-E454-402E-99C2-6680F35139F2}"/>
              </a:ext>
            </a:extLst>
          </p:cNvPr>
          <p:cNvGrpSpPr/>
          <p:nvPr/>
        </p:nvGrpSpPr>
        <p:grpSpPr>
          <a:xfrm>
            <a:off x="5583755" y="3961863"/>
            <a:ext cx="5516588" cy="1194951"/>
            <a:chOff x="8070832" y="2399493"/>
            <a:chExt cx="8274882" cy="1792427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FAB7CEE-E179-41B5-B03E-5CF90FAB891A}"/>
                </a:ext>
              </a:extLst>
            </p:cNvPr>
            <p:cNvGrpSpPr/>
            <p:nvPr/>
          </p:nvGrpSpPr>
          <p:grpSpPr>
            <a:xfrm>
              <a:off x="9507976" y="2399493"/>
              <a:ext cx="6837738" cy="1792427"/>
              <a:chOff x="6557475" y="1462726"/>
              <a:chExt cx="4558492" cy="1194951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EB820823-72FE-478B-B331-2A0D7060B243}"/>
                  </a:ext>
                </a:extLst>
              </p:cNvPr>
              <p:cNvSpPr txBox="1"/>
              <p:nvPr/>
            </p:nvSpPr>
            <p:spPr>
              <a:xfrm>
                <a:off x="6608275" y="1826680"/>
                <a:ext cx="4507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Sastra </a:t>
                </a:r>
                <a:r>
                  <a:rPr lang="en-US" dirty="0" err="1"/>
                  <a:t>strukturnya</a:t>
                </a:r>
                <a:r>
                  <a:rPr lang="en-US" dirty="0"/>
                  <a:t> </a:t>
                </a:r>
                <a:r>
                  <a:rPr lang="en-US" dirty="0" err="1"/>
                  <a:t>objektif</a:t>
                </a:r>
                <a:endParaRPr lang="id-ID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terikat</a:t>
                </a:r>
                <a:r>
                  <a:rPr lang="en-US" dirty="0"/>
                  <a:t> </a:t>
                </a:r>
                <a:r>
                  <a:rPr lang="en-US" dirty="0" err="1"/>
                  <a:t>tanggapan</a:t>
                </a:r>
                <a:r>
                  <a:rPr lang="en-US" dirty="0"/>
                  <a:t> </a:t>
                </a:r>
                <a:r>
                  <a:rPr lang="en-US" dirty="0" err="1"/>
                  <a:t>pembaca</a:t>
                </a:r>
                <a:r>
                  <a:rPr lang="en-US" dirty="0"/>
                  <a:t> </a:t>
                </a:r>
                <a:endParaRPr lang="id-ID" dirty="0"/>
              </a:p>
              <a:p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BEF21AC0-8ABF-4155-B15D-484D4C93C553}"/>
                  </a:ext>
                </a:extLst>
              </p:cNvPr>
              <p:cNvSpPr txBox="1"/>
              <p:nvPr/>
            </p:nvSpPr>
            <p:spPr>
              <a:xfrm>
                <a:off x="6557475" y="14627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b="1" dirty="0"/>
                  <a:t>Roman </a:t>
                </a:r>
                <a:r>
                  <a:rPr lang="en-US" b="1" dirty="0" err="1"/>
                  <a:t>Ingarden</a:t>
                </a:r>
                <a:r>
                  <a:rPr lang="en-US" b="1" dirty="0"/>
                  <a:t> 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6894F85-4E08-4FC4-BF43-E0D0FF68696D}"/>
                </a:ext>
              </a:extLst>
            </p:cNvPr>
            <p:cNvSpPr txBox="1"/>
            <p:nvPr/>
          </p:nvSpPr>
          <p:spPr>
            <a:xfrm>
              <a:off x="8070832" y="2441627"/>
              <a:ext cx="1437144" cy="11541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03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2A9B7ED-9632-4144-BC7A-F6557285474A}"/>
              </a:ext>
            </a:extLst>
          </p:cNvPr>
          <p:cNvGrpSpPr/>
          <p:nvPr/>
        </p:nvGrpSpPr>
        <p:grpSpPr>
          <a:xfrm>
            <a:off x="5583755" y="4977862"/>
            <a:ext cx="5516588" cy="1841282"/>
            <a:chOff x="8070832" y="2399493"/>
            <a:chExt cx="8274882" cy="2761924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5CD0A1FD-7944-44B7-A270-893ACC5492DF}"/>
                </a:ext>
              </a:extLst>
            </p:cNvPr>
            <p:cNvGrpSpPr/>
            <p:nvPr/>
          </p:nvGrpSpPr>
          <p:grpSpPr>
            <a:xfrm>
              <a:off x="9507976" y="2399493"/>
              <a:ext cx="6837738" cy="2761924"/>
              <a:chOff x="6557475" y="1462726"/>
              <a:chExt cx="4558492" cy="1841282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B20BA786-9B43-4AF1-8331-A8390775EDEB}"/>
                  </a:ext>
                </a:extLst>
              </p:cNvPr>
              <p:cNvSpPr txBox="1"/>
              <p:nvPr/>
            </p:nvSpPr>
            <p:spPr>
              <a:xfrm>
                <a:off x="6608275" y="1826680"/>
                <a:ext cx="45076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Pentingnya</a:t>
                </a:r>
                <a:r>
                  <a:rPr lang="en-US" dirty="0"/>
                  <a:t> </a:t>
                </a:r>
                <a:r>
                  <a:rPr lang="en-US" dirty="0" err="1"/>
                  <a:t>peran</a:t>
                </a:r>
                <a:r>
                  <a:rPr lang="en-US" dirty="0"/>
                  <a:t> </a:t>
                </a:r>
                <a:r>
                  <a:rPr lang="en-US" dirty="0" err="1"/>
                  <a:t>interpretasi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pembaca</a:t>
                </a:r>
                <a:endParaRPr lang="id-ID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Pembaca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konsumen</a:t>
                </a:r>
                <a:endParaRPr lang="id-ID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Karya</a:t>
                </a:r>
                <a:r>
                  <a:rPr lang="en-US" dirty="0"/>
                  <a:t> sastra </a:t>
                </a:r>
                <a:r>
                  <a:rPr lang="en-US" dirty="0" err="1"/>
                  <a:t>terlahir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produksi</a:t>
                </a:r>
                <a:r>
                  <a:rPr lang="en-US" dirty="0"/>
                  <a:t> dan </a:t>
                </a:r>
                <a:r>
                  <a:rPr lang="en-US" dirty="0" err="1"/>
                  <a:t>resepsi</a:t>
                </a:r>
                <a:r>
                  <a:rPr lang="en-US" sz="1200" dirty="0">
                    <a:cs typeface="Arial" pitchFamily="34" charset="0"/>
                  </a:rPr>
                  <a:t>.</a:t>
                </a:r>
                <a:endParaRPr lang="id-ID" dirty="0"/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3C2E612F-85E8-46AC-9DD2-9D0304D3751C}"/>
                  </a:ext>
                </a:extLst>
              </p:cNvPr>
              <p:cNvSpPr txBox="1"/>
              <p:nvPr/>
            </p:nvSpPr>
            <p:spPr>
              <a:xfrm>
                <a:off x="6557475" y="14627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b="1" dirty="0"/>
                  <a:t>Hans Robert </a:t>
                </a:r>
                <a:r>
                  <a:rPr lang="en-US" b="1" dirty="0" err="1"/>
                  <a:t>Jausz</a:t>
                </a:r>
                <a:r>
                  <a:rPr lang="en-US" b="1" dirty="0"/>
                  <a:t> dan Wolfgang 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B28D76E-A4C0-43EB-B507-970CCB014336}"/>
                </a:ext>
              </a:extLst>
            </p:cNvPr>
            <p:cNvSpPr txBox="1"/>
            <p:nvPr/>
          </p:nvSpPr>
          <p:spPr>
            <a:xfrm>
              <a:off x="8070832" y="2441627"/>
              <a:ext cx="1437144" cy="11541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04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501FEEA7-0D2D-6000-C0FF-32F98BCD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Freeform 13">
            <a:extLst>
              <a:ext uri="{FF2B5EF4-FFF2-40B4-BE49-F238E27FC236}">
                <a16:creationId xmlns:a16="http://schemas.microsoft.com/office/drawing/2014/main" id="{4A70C31F-14BC-4E9D-B047-9E9AA8F1BA64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3BD627-8DC3-4319-BBE7-62A9DC5A6810}"/>
              </a:ext>
            </a:extLst>
          </p:cNvPr>
          <p:cNvGrpSpPr/>
          <p:nvPr/>
        </p:nvGrpSpPr>
        <p:grpSpPr>
          <a:xfrm>
            <a:off x="1210933" y="1907281"/>
            <a:ext cx="5141550" cy="3825533"/>
            <a:chOff x="4733216" y="3486970"/>
            <a:chExt cx="7836692" cy="583083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A4296D1-9136-4EF7-BF73-9C4336E28E0C}"/>
                </a:ext>
              </a:extLst>
            </p:cNvPr>
            <p:cNvSpPr/>
            <p:nvPr/>
          </p:nvSpPr>
          <p:spPr>
            <a:xfrm rot="5400000">
              <a:off x="6801154" y="2120167"/>
              <a:ext cx="4401951" cy="7135557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3F2C3F8-1CA0-4C5C-886C-E20CDA99E954}"/>
                </a:ext>
              </a:extLst>
            </p:cNvPr>
            <p:cNvSpPr/>
            <p:nvPr/>
          </p:nvSpPr>
          <p:spPr>
            <a:xfrm rot="1520710">
              <a:off x="4733216" y="7292574"/>
              <a:ext cx="678947" cy="2025229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26355E-A180-4415-A282-BDD201486BDB}"/>
              </a:ext>
            </a:extLst>
          </p:cNvPr>
          <p:cNvGrpSpPr/>
          <p:nvPr/>
        </p:nvGrpSpPr>
        <p:grpSpPr>
          <a:xfrm rot="74106" flipH="1">
            <a:off x="7748957" y="1571359"/>
            <a:ext cx="497280" cy="594768"/>
            <a:chOff x="5704433" y="717502"/>
            <a:chExt cx="7365528" cy="8809481"/>
          </a:xfrm>
          <a:solidFill>
            <a:schemeClr val="bg1"/>
          </a:solidFill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267687D-5D54-4D4D-9555-A9B34255F78C}"/>
                </a:ext>
              </a:extLst>
            </p:cNvPr>
            <p:cNvSpPr/>
            <p:nvPr/>
          </p:nvSpPr>
          <p:spPr>
            <a:xfrm>
              <a:off x="11674968" y="8268753"/>
              <a:ext cx="765879" cy="1258230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438150">
                  <a:moveTo>
                    <a:pt x="0" y="0"/>
                  </a:moveTo>
                  <a:lnTo>
                    <a:pt x="19050" y="438150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B2E5AC4-C413-444C-BA68-C51DABC0ACA5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9474942-B1EF-4076-990B-5BD620548910}"/>
                </a:ext>
              </a:extLst>
            </p:cNvPr>
            <p:cNvSpPr/>
            <p:nvPr/>
          </p:nvSpPr>
          <p:spPr>
            <a:xfrm>
              <a:off x="5704433" y="5540923"/>
              <a:ext cx="793232" cy="589649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5332">
                  <a:moveTo>
                    <a:pt x="157232" y="0"/>
                  </a:moveTo>
                  <a:lnTo>
                    <a:pt x="0" y="205332"/>
                  </a:lnTo>
                  <a:lnTo>
                    <a:pt x="276225" y="157707"/>
                  </a:lnTo>
                  <a:lnTo>
                    <a:pt x="15723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718B5A3-0933-474D-846F-370E91AC1549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3AC4238-AFD2-4112-95D6-82ED82DE4A80}"/>
                </a:ext>
              </a:extLst>
            </p:cNvPr>
            <p:cNvSpPr/>
            <p:nvPr/>
          </p:nvSpPr>
          <p:spPr>
            <a:xfrm>
              <a:off x="10143209" y="2425829"/>
              <a:ext cx="2926752" cy="3993512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390650">
                  <a:moveTo>
                    <a:pt x="1019175" y="0"/>
                  </a:moveTo>
                  <a:lnTo>
                    <a:pt x="0" y="295275"/>
                  </a:lnTo>
                  <a:lnTo>
                    <a:pt x="19050" y="1390650"/>
                  </a:lnTo>
                  <a:lnTo>
                    <a:pt x="101917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22E02E8-24E8-4F6B-9CB6-833954E78607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0128B42-AD27-4640-BC60-7FF4BD276DAE}"/>
                </a:ext>
              </a:extLst>
            </p:cNvPr>
            <p:cNvSpPr/>
            <p:nvPr/>
          </p:nvSpPr>
          <p:spPr>
            <a:xfrm>
              <a:off x="7708809" y="717502"/>
              <a:ext cx="2543812" cy="6236443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171700">
                  <a:moveTo>
                    <a:pt x="0" y="914400"/>
                  </a:moveTo>
                  <a:lnTo>
                    <a:pt x="871538" y="0"/>
                  </a:lnTo>
                  <a:cubicBezTo>
                    <a:pt x="876300" y="723900"/>
                    <a:pt x="881063" y="1447800"/>
                    <a:pt x="885825" y="2171700"/>
                  </a:cubicBezTo>
                  <a:lnTo>
                    <a:pt x="0" y="91440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0AB368-743C-4488-8EBA-F26521343263}"/>
              </a:ext>
            </a:extLst>
          </p:cNvPr>
          <p:cNvGrpSpPr/>
          <p:nvPr/>
        </p:nvGrpSpPr>
        <p:grpSpPr>
          <a:xfrm rot="74106" flipH="1">
            <a:off x="10271025" y="188204"/>
            <a:ext cx="914980" cy="1036921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395662B-F167-44D5-814A-D7929D40CF63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86E9982-E4F6-49E6-9DFA-EAB7CB88D798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C88E72B-606C-455F-9F21-F74A1881DA14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81EF72A-930C-4BFD-A59C-8172CBE4C75B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5150E5E-2835-46B3-AD5F-1CD59C385250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DFD155F-7F67-4D3D-A7D9-8A1EA7BB4F28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C6F5F67-35F5-437F-B7C6-2BE7C1699A11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5016E2-82D8-42BE-9750-8C7CD1FC9A1F}"/>
              </a:ext>
            </a:extLst>
          </p:cNvPr>
          <p:cNvGrpSpPr/>
          <p:nvPr/>
        </p:nvGrpSpPr>
        <p:grpSpPr>
          <a:xfrm rot="74106" flipH="1">
            <a:off x="8028642" y="2577760"/>
            <a:ext cx="255546" cy="263981"/>
            <a:chOff x="5365048" y="1982197"/>
            <a:chExt cx="7362621" cy="7605634"/>
          </a:xfrm>
          <a:solidFill>
            <a:schemeClr val="bg1"/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7019B01-A3C5-4E7A-BA07-7B7E8B4B37EB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D8B653-5BB2-417B-A240-6A188D1AD044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53D7C37-A239-4161-9BD8-1642FFEA0F80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299447B-4B56-4224-BD72-B4518A754DED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FF8AB55-C79E-441E-A45D-A5F3AC94F5F3}"/>
                </a:ext>
              </a:extLst>
            </p:cNvPr>
            <p:cNvSpPr/>
            <p:nvPr/>
          </p:nvSpPr>
          <p:spPr>
            <a:xfrm>
              <a:off x="9871173" y="3444023"/>
              <a:ext cx="1940058" cy="2975318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  <a:gd name="connsiteX0" fmla="*/ 1247497 w 1247497"/>
                <a:gd name="connsiteY0" fmla="*/ 0 h 1024830"/>
                <a:gd name="connsiteX1" fmla="*/ 0 w 1247497"/>
                <a:gd name="connsiteY1" fmla="*/ 277330 h 1024830"/>
                <a:gd name="connsiteX2" fmla="*/ 113780 w 1247497"/>
                <a:gd name="connsiteY2" fmla="*/ 1024830 h 1024830"/>
                <a:gd name="connsiteX3" fmla="*/ 1247497 w 1247497"/>
                <a:gd name="connsiteY3" fmla="*/ 0 h 1024830"/>
                <a:gd name="connsiteX0" fmla="*/ 675581 w 675581"/>
                <a:gd name="connsiteY0" fmla="*/ 0 h 1036087"/>
                <a:gd name="connsiteX1" fmla="*/ 0 w 675581"/>
                <a:gd name="connsiteY1" fmla="*/ 288587 h 1036087"/>
                <a:gd name="connsiteX2" fmla="*/ 113780 w 675581"/>
                <a:gd name="connsiteY2" fmla="*/ 1036087 h 1036087"/>
                <a:gd name="connsiteX3" fmla="*/ 675581 w 675581"/>
                <a:gd name="connsiteY3" fmla="*/ 0 h 103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581" h="1036087">
                  <a:moveTo>
                    <a:pt x="675581" y="0"/>
                  </a:moveTo>
                  <a:lnTo>
                    <a:pt x="0" y="288587"/>
                  </a:lnTo>
                  <a:lnTo>
                    <a:pt x="113780" y="1036087"/>
                  </a:lnTo>
                  <a:lnTo>
                    <a:pt x="675581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55890C1-EF16-46DD-B244-0254EB37D87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50369BC-4FDE-4540-A1C7-8CC31E62E25C}"/>
                </a:ext>
              </a:extLst>
            </p:cNvPr>
            <p:cNvSpPr/>
            <p:nvPr/>
          </p:nvSpPr>
          <p:spPr>
            <a:xfrm>
              <a:off x="7708809" y="1982197"/>
              <a:ext cx="2543813" cy="4971750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  <a:gd name="connsiteX0" fmla="*/ 0 w 993639"/>
                <a:gd name="connsiteY0" fmla="*/ 595440 h 1852740"/>
                <a:gd name="connsiteX1" fmla="*/ 993498 w 993639"/>
                <a:gd name="connsiteY1" fmla="*/ 0 h 1852740"/>
                <a:gd name="connsiteX2" fmla="*/ 885825 w 993639"/>
                <a:gd name="connsiteY2" fmla="*/ 1852740 h 1852740"/>
                <a:gd name="connsiteX3" fmla="*/ 0 w 993639"/>
                <a:gd name="connsiteY3" fmla="*/ 595440 h 1852740"/>
                <a:gd name="connsiteX0" fmla="*/ 0 w 885825"/>
                <a:gd name="connsiteY0" fmla="*/ 473999 h 1731299"/>
                <a:gd name="connsiteX1" fmla="*/ 784851 w 885825"/>
                <a:gd name="connsiteY1" fmla="*/ 0 h 1731299"/>
                <a:gd name="connsiteX2" fmla="*/ 885825 w 885825"/>
                <a:gd name="connsiteY2" fmla="*/ 1731299 h 1731299"/>
                <a:gd name="connsiteX3" fmla="*/ 0 w 885825"/>
                <a:gd name="connsiteY3" fmla="*/ 473999 h 173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731299">
                  <a:moveTo>
                    <a:pt x="0" y="473999"/>
                  </a:moveTo>
                  <a:lnTo>
                    <a:pt x="784851" y="0"/>
                  </a:lnTo>
                  <a:cubicBezTo>
                    <a:pt x="789613" y="723900"/>
                    <a:pt x="881063" y="1007399"/>
                    <a:pt x="885825" y="1731299"/>
                  </a:cubicBezTo>
                  <a:lnTo>
                    <a:pt x="0" y="473999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ED3477-377B-4170-AF37-89DC2E9D683E}"/>
              </a:ext>
            </a:extLst>
          </p:cNvPr>
          <p:cNvGrpSpPr/>
          <p:nvPr/>
        </p:nvGrpSpPr>
        <p:grpSpPr>
          <a:xfrm rot="74106" flipH="1">
            <a:off x="9002652" y="1882953"/>
            <a:ext cx="617534" cy="699832"/>
            <a:chOff x="5365051" y="479822"/>
            <a:chExt cx="8036930" cy="9108006"/>
          </a:xfrm>
          <a:solidFill>
            <a:schemeClr val="bg1"/>
          </a:solidFill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8BD25A4-FCEA-4721-B15F-77C4FB59D6EB}"/>
                </a:ext>
              </a:extLst>
            </p:cNvPr>
            <p:cNvSpPr/>
            <p:nvPr/>
          </p:nvSpPr>
          <p:spPr>
            <a:xfrm>
              <a:off x="11674978" y="8268752"/>
              <a:ext cx="1052698" cy="1319076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E3AB714-9075-4843-83A9-AC239DB744BC}"/>
                </a:ext>
              </a:extLst>
            </p:cNvPr>
            <p:cNvSpPr/>
            <p:nvPr/>
          </p:nvSpPr>
          <p:spPr>
            <a:xfrm>
              <a:off x="9107333" y="6879848"/>
              <a:ext cx="3333521" cy="1613813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09ED07D-B0AC-47FE-A229-560BB873A410}"/>
                </a:ext>
              </a:extLst>
            </p:cNvPr>
            <p:cNvSpPr/>
            <p:nvPr/>
          </p:nvSpPr>
          <p:spPr>
            <a:xfrm>
              <a:off x="5365051" y="5540920"/>
              <a:ext cx="1132614" cy="452887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5F3935D-1F21-40E5-B5D6-5E761F6B06E8}"/>
                </a:ext>
              </a:extLst>
            </p:cNvPr>
            <p:cNvSpPr/>
            <p:nvPr/>
          </p:nvSpPr>
          <p:spPr>
            <a:xfrm>
              <a:off x="6149703" y="5215816"/>
              <a:ext cx="1586462" cy="2373445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27BBDB3-E711-486A-87D1-CFA6198B6404}"/>
                </a:ext>
              </a:extLst>
            </p:cNvPr>
            <p:cNvSpPr/>
            <p:nvPr/>
          </p:nvSpPr>
          <p:spPr>
            <a:xfrm>
              <a:off x="9871175" y="2566273"/>
              <a:ext cx="3530806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0D22148-6351-4D25-9607-1D42CC730717}"/>
                </a:ext>
              </a:extLst>
            </p:cNvPr>
            <p:cNvSpPr/>
            <p:nvPr/>
          </p:nvSpPr>
          <p:spPr>
            <a:xfrm>
              <a:off x="7585443" y="3324704"/>
              <a:ext cx="2667181" cy="4626400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53DC5F5-C472-4047-ACE4-54C86BC46B9E}"/>
                </a:ext>
              </a:extLst>
            </p:cNvPr>
            <p:cNvSpPr/>
            <p:nvPr/>
          </p:nvSpPr>
          <p:spPr>
            <a:xfrm>
              <a:off x="7708807" y="479822"/>
              <a:ext cx="2543816" cy="6474125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D5216A4-0673-4C17-9D00-7CD61488958D}"/>
              </a:ext>
            </a:extLst>
          </p:cNvPr>
          <p:cNvGrpSpPr/>
          <p:nvPr/>
        </p:nvGrpSpPr>
        <p:grpSpPr>
          <a:xfrm rot="21472320" flipH="1">
            <a:off x="8087579" y="2141000"/>
            <a:ext cx="807239" cy="555962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F4FCA7-8D27-41B7-8A8A-80D9CC1B06DE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958A282-BAA5-497A-86B9-2CC2BCBDF96C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8DAE2D2-EC9D-407E-AB63-2AD7A916BEDC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050BD17-ADD0-4025-A2B6-DCC5FAB2AD41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2394CE-4803-45B8-B41C-8C9DB814101E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E37421-7433-4794-91A2-3497D4B8F6A2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72C09C-3171-47C2-87E7-9A1803C467EB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D1E7C12-2443-47AF-801A-B63D6B9A9F8E}"/>
              </a:ext>
            </a:extLst>
          </p:cNvPr>
          <p:cNvGrpSpPr/>
          <p:nvPr/>
        </p:nvGrpSpPr>
        <p:grpSpPr>
          <a:xfrm rot="21472320" flipH="1">
            <a:off x="8432790" y="1633419"/>
            <a:ext cx="505199" cy="347941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7C42427-3B50-4C3A-8D49-92032EB7F4A5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5F24BD6-5F64-499B-A6E1-0126518A9F9F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D5F7989-DF91-4E43-AE8B-B86D50A0F0E8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FFC295D-3F65-49FF-AFE4-CAF92E641E9E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86F7CA5-06DD-44D3-AB8C-5AEBC8E99401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5B90391-0F1D-4334-856B-93E13AEDA6B4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96B72F4-F478-4974-A611-D67B311EBA71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DAE53E-294C-42BD-98EE-EF8C035C2A3D}"/>
              </a:ext>
            </a:extLst>
          </p:cNvPr>
          <p:cNvGrpSpPr/>
          <p:nvPr/>
        </p:nvGrpSpPr>
        <p:grpSpPr>
          <a:xfrm rot="74106" flipH="1">
            <a:off x="8764658" y="748947"/>
            <a:ext cx="729540" cy="826767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18FED9A-276E-4191-B832-8806470C326D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735D5D5-42C3-4F1A-B61F-A222BEF4BFBC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28D9D3E-FF4A-433B-917E-3518EE6688C7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CE1BE4-A0BA-4D1B-8969-E40C26697E3E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A5D48E2-BE4A-4EE2-A47F-2271277C75BE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05E1BF2-110C-42C6-B467-59FD33EEF9A5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13A737E-D7D5-488C-9E93-AABEEB0AE33B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5DDCBDE-C0D6-41D3-AC9E-D5E9B0A32708}"/>
              </a:ext>
            </a:extLst>
          </p:cNvPr>
          <p:cNvGrpSpPr/>
          <p:nvPr/>
        </p:nvGrpSpPr>
        <p:grpSpPr>
          <a:xfrm rot="74106" flipH="1">
            <a:off x="9412617" y="1263611"/>
            <a:ext cx="553051" cy="626755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43813C7-A37E-41DA-8B3A-1A8C9520AF8A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2F77732-2803-441B-B71B-051F92BEAA3B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2AA0FE-0E51-4D3E-B2B3-EC4D053DD507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DD14AF2-407C-4A01-9B31-7A1CE89F6883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C69F3FA-2076-45E1-BCB0-3C1F4D7A3776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C31E9A1-4695-43EB-8DD7-11A56E060BD1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6CA22E5-0CC4-4E73-8C4E-A5FDD087EE7A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0928D9-0F61-4A02-9E2C-BD407D8E219A}"/>
              </a:ext>
            </a:extLst>
          </p:cNvPr>
          <p:cNvGrpSpPr/>
          <p:nvPr/>
        </p:nvGrpSpPr>
        <p:grpSpPr>
          <a:xfrm rot="842146" flipH="1">
            <a:off x="9726165" y="979890"/>
            <a:ext cx="455831" cy="313941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397647F-7ADA-43FC-AB88-BCC02126C86B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189A4B-6EBA-4387-A511-475C52371E76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6E95ED4-68C6-47F6-9371-30A2E4424347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1EF2FE9-FC3A-481A-B63E-49FDF6D598CE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1828ACA-7FC2-46D0-85B9-9A30049C7203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7BD9131-8261-4403-9D0B-8D3675CB977D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A0A91-28BC-4385-9B51-CA09F93783DB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39A959-2550-4088-9C21-D0E926F65093}"/>
              </a:ext>
            </a:extLst>
          </p:cNvPr>
          <p:cNvGrpSpPr/>
          <p:nvPr/>
        </p:nvGrpSpPr>
        <p:grpSpPr>
          <a:xfrm rot="842146" flipH="1">
            <a:off x="8067915" y="1235224"/>
            <a:ext cx="381294" cy="262605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3A1B5F4-1650-4CF5-8D10-C0D755F8DD39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9675ED1-A5BE-44EB-87CC-7E616D0E620A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0524F98-F50B-4C1B-8258-E2187DA5B951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68F1C30-FE19-464E-B914-102415264C71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AF6D8D0-05DF-4779-9027-A47B1F6D56B6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0178B0-5C2E-48F3-ACA0-BDE042FD1464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5114F9A-0466-472B-AAB5-F072580A79F2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FA033E9-FC7A-4607-A653-5FD179C2C999}"/>
              </a:ext>
            </a:extLst>
          </p:cNvPr>
          <p:cNvGrpSpPr/>
          <p:nvPr/>
        </p:nvGrpSpPr>
        <p:grpSpPr>
          <a:xfrm rot="74106" flipH="1">
            <a:off x="9996018" y="1278518"/>
            <a:ext cx="793748" cy="899531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6B164B4-DE99-416E-B792-9ABDCCABDBA4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A45F8ED-36A6-4F4D-877E-A694A8ED0907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1595310-8CB7-4079-90AB-34D0A245C81B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F99E09-C199-45B5-95BE-09FEEAB55FC0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A24AB2B-41EA-458F-9B81-CBDE616CE354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E8D207A-BFE1-46CA-B5D4-010FCC8C29C4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AE11196-D7FB-4BC8-80C3-DA4EDC43AD19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E1494B-3597-4FAD-AD56-1C1BDA510E81}"/>
              </a:ext>
            </a:extLst>
          </p:cNvPr>
          <p:cNvGrpSpPr/>
          <p:nvPr/>
        </p:nvGrpSpPr>
        <p:grpSpPr>
          <a:xfrm rot="20759991" flipH="1">
            <a:off x="9564261" y="1968741"/>
            <a:ext cx="424926" cy="292655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6F8DFAD-AABD-4F74-94D3-AB7252DDCB91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4DC6839-D94A-43A8-B537-25CA543663F1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71639D5-744A-481E-858A-2A8CBE49F896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C61FA1C-EE7C-4AB1-B809-2C0F42005A2C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B0D6B7-ED75-42C4-8CE2-B5309C6524FA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7059BF6-0C89-4AEF-B72C-E7567BC56827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25AFF09-D4B5-48F7-89BA-0D7BBC09A40C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2620AB3-6601-4D2B-8A9B-42055770FAD9}"/>
              </a:ext>
            </a:extLst>
          </p:cNvPr>
          <p:cNvGrpSpPr/>
          <p:nvPr/>
        </p:nvGrpSpPr>
        <p:grpSpPr>
          <a:xfrm rot="74106" flipH="1">
            <a:off x="6155525" y="2159706"/>
            <a:ext cx="678331" cy="768733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232A2EA-65DA-4368-841B-FEC34C1DF6CD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6AE4F21-ABC7-4DCE-846D-E8642C971821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32D00F4-3678-483E-8C65-6A708B2B8214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27C4041-E0FD-4A29-B2D0-4FCE16B3FEC4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C558D25-9A67-45B0-AA9B-ED84648D343D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1780306-577E-45E3-9208-27952D3AE839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3B65C79-2B40-45D9-BDA0-A1BD1210CD51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E830598-A4EC-4617-978F-F8B8C6400B24}"/>
              </a:ext>
            </a:extLst>
          </p:cNvPr>
          <p:cNvGrpSpPr/>
          <p:nvPr/>
        </p:nvGrpSpPr>
        <p:grpSpPr>
          <a:xfrm rot="74106" flipH="1">
            <a:off x="5717058" y="2916372"/>
            <a:ext cx="620178" cy="702830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BBEBF97-1FBB-4EB5-8505-72DCA1E6E1BA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57DEC68-A0B2-4ABF-8660-A8300EE713BB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531D7E9-6AB5-4D9E-B43A-85DE1463C2E3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1B44D84-5A8C-41C2-972D-AD31FADB3F4B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F86EA6C-CEF4-4E4F-904E-EDC9696A1934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1F169E6-4A65-41D8-990A-4FBB67CD29D5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BB74B5D-F5FB-421D-8A33-E0A5F5794AB9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8D006AE-97BA-47A6-A44C-47FC1D486F48}"/>
              </a:ext>
            </a:extLst>
          </p:cNvPr>
          <p:cNvGrpSpPr/>
          <p:nvPr/>
        </p:nvGrpSpPr>
        <p:grpSpPr>
          <a:xfrm rot="74106" flipH="1">
            <a:off x="5561635" y="2326422"/>
            <a:ext cx="692740" cy="785062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136AE2F-710D-4A2D-A9DB-B40339B033CB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0A8E873-1CEB-4650-B1A4-75AC9643B521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97CD203-1AEB-4015-A919-B586886D7181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6F76417-1E69-44DC-BA04-492FFB38BC55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3548DA3-A2C2-4784-8696-63166FB25393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77C8CDE-CDB4-4E04-BBDA-BE2A044E4F2F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49952BA-E8C7-41A3-9B22-357B5043C5CA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EC89D87-587E-4F08-B5C9-383BEBBCAFD5}"/>
              </a:ext>
            </a:extLst>
          </p:cNvPr>
          <p:cNvGrpSpPr/>
          <p:nvPr/>
        </p:nvGrpSpPr>
        <p:grpSpPr>
          <a:xfrm rot="937057" flipH="1">
            <a:off x="6280837" y="2765795"/>
            <a:ext cx="485360" cy="550045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63523AF-2AFE-46EF-9AFD-FA17224EC677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36B3435-4D61-45DC-981D-18DD7A872905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2976A9D-A05D-469A-BD81-3270A641CDDC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E38497F-4B54-462A-AE3B-6A6305892781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818E072-566E-4E6E-B5F9-8BB21230FC27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F39441A-C8D0-4336-9427-3AE43F9173DC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B036CA-2BDB-42DF-84EF-8BFC0F25C6DD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F926DD6-3E69-4296-8B54-5AD6B2AF4017}"/>
              </a:ext>
            </a:extLst>
          </p:cNvPr>
          <p:cNvGrpSpPr/>
          <p:nvPr/>
        </p:nvGrpSpPr>
        <p:grpSpPr>
          <a:xfrm rot="937057" flipH="1">
            <a:off x="6959560" y="2060929"/>
            <a:ext cx="369625" cy="418886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43F7EC5-FCB5-4764-8AF3-33DBF960BC5B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0784BE0-A38F-46B3-93CF-68B92BB7DF68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8A8CBB8-4F2F-40C0-96AE-375842A07B84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E049DB-A78D-41A3-94C5-D20758C468F9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084A356-2770-4D3C-B018-6EB7EF41A043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B4835AC-9D50-4290-B278-2B70C767E9A5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37F0733-5D2B-4C5F-AA0B-7F7216CAB297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8874DE4-D9B0-4B6D-BB43-8F2390695597}"/>
              </a:ext>
            </a:extLst>
          </p:cNvPr>
          <p:cNvGrpSpPr/>
          <p:nvPr/>
        </p:nvGrpSpPr>
        <p:grpSpPr>
          <a:xfrm rot="937057" flipH="1">
            <a:off x="6966941" y="2469337"/>
            <a:ext cx="268584" cy="304379"/>
            <a:chOff x="5365048" y="479821"/>
            <a:chExt cx="8036930" cy="9108010"/>
          </a:xfrm>
          <a:solidFill>
            <a:schemeClr val="bg1"/>
          </a:solidFill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6B6247B-8047-4235-B6F8-3440BBC68CA0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266B661-78EE-4E7A-81F5-0DF5C892AFDA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542EACC-3920-40D7-85B2-145B7C6AC5A1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9925278-DC6F-44DF-A6EB-D389E20E49FD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4CE3A87-9FDA-4DA0-94DD-D7B91FDAF6B3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33F9D3B-E10E-4D6A-80E3-04E3CD2E9BBD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6121400-D24B-4F7C-A723-008BEC68C39E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9D1874C-DCC6-4BF8-AAD2-AC964CC84F5E}"/>
              </a:ext>
            </a:extLst>
          </p:cNvPr>
          <p:cNvGrpSpPr/>
          <p:nvPr/>
        </p:nvGrpSpPr>
        <p:grpSpPr>
          <a:xfrm rot="842146" flipH="1">
            <a:off x="7288831" y="1939360"/>
            <a:ext cx="381294" cy="262605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5BA82D3-40D4-4128-A390-B0F162EEEEBD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6D1F0F1-E97B-4EEA-B425-C7770D59F327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CEE08F0-4B77-4E02-BCED-A0E338B9AEA4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BAAF478-29E8-42E8-9FD2-02B7E60BAD00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647DFB9-C8FD-4EFE-87EB-7DCFF38CA6BD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CF0F118-8C1E-420C-92F0-B0BE21DDE526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F56C4A7-EA29-4AE9-B450-D21C7029FED1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416BEC0-8F65-4CC0-A299-682A5E1893FE}"/>
              </a:ext>
            </a:extLst>
          </p:cNvPr>
          <p:cNvGrpSpPr/>
          <p:nvPr/>
        </p:nvGrpSpPr>
        <p:grpSpPr>
          <a:xfrm rot="842146" flipH="1">
            <a:off x="7053128" y="2851681"/>
            <a:ext cx="381294" cy="262605"/>
            <a:chOff x="3667032" y="1708483"/>
            <a:chExt cx="8105829" cy="5582653"/>
          </a:xfrm>
          <a:solidFill>
            <a:schemeClr val="bg1"/>
          </a:solidFill>
        </p:grpSpPr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916B6DBD-8A72-4506-89AD-0D3A9C818AD8}"/>
                </a:ext>
              </a:extLst>
            </p:cNvPr>
            <p:cNvSpPr/>
            <p:nvPr/>
          </p:nvSpPr>
          <p:spPr>
            <a:xfrm>
              <a:off x="9698517" y="2576706"/>
              <a:ext cx="2074344" cy="1084322"/>
            </a:xfrm>
            <a:custGeom>
              <a:avLst/>
              <a:gdLst>
                <a:gd name="connsiteX0" fmla="*/ 757990 w 757990"/>
                <a:gd name="connsiteY0" fmla="*/ 228600 h 264695"/>
                <a:gd name="connsiteX1" fmla="*/ 288758 w 757990"/>
                <a:gd name="connsiteY1" fmla="*/ 0 h 264695"/>
                <a:gd name="connsiteX2" fmla="*/ 0 w 757990"/>
                <a:gd name="connsiteY2" fmla="*/ 264695 h 264695"/>
                <a:gd name="connsiteX3" fmla="*/ 757990 w 757990"/>
                <a:gd name="connsiteY3" fmla="*/ 228600 h 264695"/>
                <a:gd name="connsiteX0" fmla="*/ 753988 w 753988"/>
                <a:gd name="connsiteY0" fmla="*/ 288628 h 288628"/>
                <a:gd name="connsiteX1" fmla="*/ 288758 w 753988"/>
                <a:gd name="connsiteY1" fmla="*/ 0 h 288628"/>
                <a:gd name="connsiteX2" fmla="*/ 0 w 753988"/>
                <a:gd name="connsiteY2" fmla="*/ 264695 h 288628"/>
                <a:gd name="connsiteX3" fmla="*/ 753988 w 753988"/>
                <a:gd name="connsiteY3" fmla="*/ 288628 h 288628"/>
                <a:gd name="connsiteX0" fmla="*/ 753988 w 753988"/>
                <a:gd name="connsiteY0" fmla="*/ 288628 h 324723"/>
                <a:gd name="connsiteX1" fmla="*/ 288758 w 753988"/>
                <a:gd name="connsiteY1" fmla="*/ 0 h 324723"/>
                <a:gd name="connsiteX2" fmla="*/ 0 w 753988"/>
                <a:gd name="connsiteY2" fmla="*/ 324723 h 324723"/>
                <a:gd name="connsiteX3" fmla="*/ 753988 w 753988"/>
                <a:gd name="connsiteY3" fmla="*/ 288628 h 324723"/>
                <a:gd name="connsiteX0" fmla="*/ 681954 w 681954"/>
                <a:gd name="connsiteY0" fmla="*/ 396679 h 396679"/>
                <a:gd name="connsiteX1" fmla="*/ 288758 w 681954"/>
                <a:gd name="connsiteY1" fmla="*/ 0 h 396679"/>
                <a:gd name="connsiteX2" fmla="*/ 0 w 681954"/>
                <a:gd name="connsiteY2" fmla="*/ 324723 h 396679"/>
                <a:gd name="connsiteX3" fmla="*/ 681954 w 681954"/>
                <a:gd name="connsiteY3" fmla="*/ 396679 h 396679"/>
                <a:gd name="connsiteX0" fmla="*/ 798009 w 798009"/>
                <a:gd name="connsiteY0" fmla="*/ 324645 h 324723"/>
                <a:gd name="connsiteX1" fmla="*/ 288758 w 798009"/>
                <a:gd name="connsiteY1" fmla="*/ 0 h 324723"/>
                <a:gd name="connsiteX2" fmla="*/ 0 w 798009"/>
                <a:gd name="connsiteY2" fmla="*/ 324723 h 324723"/>
                <a:gd name="connsiteX3" fmla="*/ 798009 w 798009"/>
                <a:gd name="connsiteY3" fmla="*/ 324645 h 324723"/>
                <a:gd name="connsiteX0" fmla="*/ 798009 w 798009"/>
                <a:gd name="connsiteY0" fmla="*/ 324645 h 324645"/>
                <a:gd name="connsiteX1" fmla="*/ 288758 w 798009"/>
                <a:gd name="connsiteY1" fmla="*/ 0 h 324645"/>
                <a:gd name="connsiteX2" fmla="*/ 0 w 798009"/>
                <a:gd name="connsiteY2" fmla="*/ 208668 h 324645"/>
                <a:gd name="connsiteX3" fmla="*/ 798009 w 798009"/>
                <a:gd name="connsiteY3" fmla="*/ 324645 h 324645"/>
                <a:gd name="connsiteX0" fmla="*/ 689958 w 689958"/>
                <a:gd name="connsiteY0" fmla="*/ 360662 h 360662"/>
                <a:gd name="connsiteX1" fmla="*/ 288758 w 689958"/>
                <a:gd name="connsiteY1" fmla="*/ 0 h 360662"/>
                <a:gd name="connsiteX2" fmla="*/ 0 w 689958"/>
                <a:gd name="connsiteY2" fmla="*/ 208668 h 360662"/>
                <a:gd name="connsiteX3" fmla="*/ 689958 w 689958"/>
                <a:gd name="connsiteY3" fmla="*/ 360662 h 3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958" h="360662">
                  <a:moveTo>
                    <a:pt x="689958" y="360662"/>
                  </a:moveTo>
                  <a:lnTo>
                    <a:pt x="288758" y="0"/>
                  </a:lnTo>
                  <a:lnTo>
                    <a:pt x="0" y="208668"/>
                  </a:lnTo>
                  <a:lnTo>
                    <a:pt x="689958" y="36066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942D169-C4A1-4DA9-B215-D6FE9DB61517}"/>
                </a:ext>
              </a:extLst>
            </p:cNvPr>
            <p:cNvSpPr/>
            <p:nvPr/>
          </p:nvSpPr>
          <p:spPr>
            <a:xfrm>
              <a:off x="8589117" y="2576628"/>
              <a:ext cx="1989499" cy="976664"/>
            </a:xfrm>
            <a:custGeom>
              <a:avLst/>
              <a:gdLst>
                <a:gd name="connsiteX0" fmla="*/ 661737 w 661737"/>
                <a:gd name="connsiteY0" fmla="*/ 0 h 324853"/>
                <a:gd name="connsiteX1" fmla="*/ 360947 w 661737"/>
                <a:gd name="connsiteY1" fmla="*/ 324853 h 324853"/>
                <a:gd name="connsiteX2" fmla="*/ 0 w 661737"/>
                <a:gd name="connsiteY2" fmla="*/ 36095 h 324853"/>
                <a:gd name="connsiteX3" fmla="*/ 661737 w 661737"/>
                <a:gd name="connsiteY3" fmla="*/ 0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37" h="324853">
                  <a:moveTo>
                    <a:pt x="661737" y="0"/>
                  </a:moveTo>
                  <a:lnTo>
                    <a:pt x="360947" y="324853"/>
                  </a:lnTo>
                  <a:lnTo>
                    <a:pt x="0" y="36095"/>
                  </a:lnTo>
                  <a:lnTo>
                    <a:pt x="661737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E8E2AF4C-3B68-429A-9B47-14B6AD513670}"/>
                </a:ext>
              </a:extLst>
            </p:cNvPr>
            <p:cNvSpPr/>
            <p:nvPr/>
          </p:nvSpPr>
          <p:spPr>
            <a:xfrm>
              <a:off x="3667032" y="1708483"/>
              <a:ext cx="1121354" cy="723455"/>
            </a:xfrm>
            <a:custGeom>
              <a:avLst/>
              <a:gdLst>
                <a:gd name="connsiteX0" fmla="*/ 0 w 372979"/>
                <a:gd name="connsiteY0" fmla="*/ 240632 h 240632"/>
                <a:gd name="connsiteX1" fmla="*/ 204537 w 372979"/>
                <a:gd name="connsiteY1" fmla="*/ 0 h 240632"/>
                <a:gd name="connsiteX2" fmla="*/ 372979 w 372979"/>
                <a:gd name="connsiteY2" fmla="*/ 120316 h 240632"/>
                <a:gd name="connsiteX3" fmla="*/ 0 w 372979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9" h="240632">
                  <a:moveTo>
                    <a:pt x="0" y="240632"/>
                  </a:moveTo>
                  <a:lnTo>
                    <a:pt x="204537" y="0"/>
                  </a:lnTo>
                  <a:lnTo>
                    <a:pt x="372979" y="120316"/>
                  </a:lnTo>
                  <a:lnTo>
                    <a:pt x="0" y="2406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4C8C9A2-14F7-48F7-9033-EF4F5296FF05}"/>
                </a:ext>
              </a:extLst>
            </p:cNvPr>
            <p:cNvSpPr/>
            <p:nvPr/>
          </p:nvSpPr>
          <p:spPr>
            <a:xfrm>
              <a:off x="6683920" y="3191564"/>
              <a:ext cx="1627771" cy="4087516"/>
            </a:xfrm>
            <a:custGeom>
              <a:avLst/>
              <a:gdLst>
                <a:gd name="connsiteX0" fmla="*/ 541421 w 541421"/>
                <a:gd name="connsiteY0" fmla="*/ 12032 h 1359569"/>
                <a:gd name="connsiteX1" fmla="*/ 156410 w 541421"/>
                <a:gd name="connsiteY1" fmla="*/ 1359569 h 1359569"/>
                <a:gd name="connsiteX2" fmla="*/ 0 w 541421"/>
                <a:gd name="connsiteY2" fmla="*/ 0 h 1359569"/>
                <a:gd name="connsiteX3" fmla="*/ 541421 w 541421"/>
                <a:gd name="connsiteY3" fmla="*/ 12032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421" h="1359569">
                  <a:moveTo>
                    <a:pt x="541421" y="12032"/>
                  </a:moveTo>
                  <a:lnTo>
                    <a:pt x="156410" y="1359569"/>
                  </a:lnTo>
                  <a:lnTo>
                    <a:pt x="0" y="0"/>
                  </a:lnTo>
                  <a:lnTo>
                    <a:pt x="541421" y="1203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DDFAB1EF-5381-4EA7-AD47-8E5AC268535C}"/>
                </a:ext>
              </a:extLst>
            </p:cNvPr>
            <p:cNvSpPr/>
            <p:nvPr/>
          </p:nvSpPr>
          <p:spPr>
            <a:xfrm>
              <a:off x="4296520" y="1708483"/>
              <a:ext cx="1917154" cy="1917154"/>
            </a:xfrm>
            <a:custGeom>
              <a:avLst/>
              <a:gdLst>
                <a:gd name="connsiteX0" fmla="*/ 0 w 637674"/>
                <a:gd name="connsiteY0" fmla="*/ 0 h 637674"/>
                <a:gd name="connsiteX1" fmla="*/ 553453 w 637674"/>
                <a:gd name="connsiteY1" fmla="*/ 48127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  <a:gd name="connsiteX0" fmla="*/ 0 w 637674"/>
                <a:gd name="connsiteY0" fmla="*/ 0 h 637674"/>
                <a:gd name="connsiteX1" fmla="*/ 537445 w 637674"/>
                <a:gd name="connsiteY1" fmla="*/ 16112 h 637674"/>
                <a:gd name="connsiteX2" fmla="*/ 637674 w 637674"/>
                <a:gd name="connsiteY2" fmla="*/ 637674 h 637674"/>
                <a:gd name="connsiteX3" fmla="*/ 0 w 637674"/>
                <a:gd name="connsiteY3" fmla="*/ 0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4" h="637674">
                  <a:moveTo>
                    <a:pt x="0" y="0"/>
                  </a:moveTo>
                  <a:lnTo>
                    <a:pt x="537445" y="16112"/>
                  </a:lnTo>
                  <a:lnTo>
                    <a:pt x="637674" y="637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6265A52-4E60-4F7A-B426-4FAD835472E5}"/>
                </a:ext>
              </a:extLst>
            </p:cNvPr>
            <p:cNvSpPr/>
            <p:nvPr/>
          </p:nvSpPr>
          <p:spPr>
            <a:xfrm>
              <a:off x="7479717" y="2106307"/>
              <a:ext cx="2206536" cy="1434953"/>
            </a:xfrm>
            <a:custGeom>
              <a:avLst/>
              <a:gdLst>
                <a:gd name="connsiteX0" fmla="*/ 168442 w 733927"/>
                <a:gd name="connsiteY0" fmla="*/ 0 h 493295"/>
                <a:gd name="connsiteX1" fmla="*/ 733927 w 733927"/>
                <a:gd name="connsiteY1" fmla="*/ 493295 h 493295"/>
                <a:gd name="connsiteX2" fmla="*/ 0 w 733927"/>
                <a:gd name="connsiteY2" fmla="*/ 457200 h 493295"/>
                <a:gd name="connsiteX3" fmla="*/ 168442 w 733927"/>
                <a:gd name="connsiteY3" fmla="*/ 0 h 493295"/>
                <a:gd name="connsiteX0" fmla="*/ 196455 w 733927"/>
                <a:gd name="connsiteY0" fmla="*/ 0 h 477287"/>
                <a:gd name="connsiteX1" fmla="*/ 733927 w 733927"/>
                <a:gd name="connsiteY1" fmla="*/ 477287 h 477287"/>
                <a:gd name="connsiteX2" fmla="*/ 0 w 733927"/>
                <a:gd name="connsiteY2" fmla="*/ 441192 h 477287"/>
                <a:gd name="connsiteX3" fmla="*/ 196455 w 733927"/>
                <a:gd name="connsiteY3" fmla="*/ 0 h 47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927" h="477287">
                  <a:moveTo>
                    <a:pt x="196455" y="0"/>
                  </a:moveTo>
                  <a:lnTo>
                    <a:pt x="733927" y="477287"/>
                  </a:lnTo>
                  <a:lnTo>
                    <a:pt x="0" y="441192"/>
                  </a:lnTo>
                  <a:lnTo>
                    <a:pt x="19645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FE17014-4B27-48CA-92F9-9A903515C6B8}"/>
                </a:ext>
              </a:extLst>
            </p:cNvPr>
            <p:cNvSpPr/>
            <p:nvPr/>
          </p:nvSpPr>
          <p:spPr>
            <a:xfrm>
              <a:off x="5888120" y="1744657"/>
              <a:ext cx="2170362" cy="5546479"/>
            </a:xfrm>
            <a:custGeom>
              <a:avLst/>
              <a:gdLst>
                <a:gd name="connsiteX0" fmla="*/ 0 w 721895"/>
                <a:gd name="connsiteY0" fmla="*/ 0 h 1844842"/>
                <a:gd name="connsiteX1" fmla="*/ 176463 w 721895"/>
                <a:gd name="connsiteY1" fmla="*/ 1844842 h 1844842"/>
                <a:gd name="connsiteX2" fmla="*/ 721895 w 721895"/>
                <a:gd name="connsiteY2" fmla="*/ 112295 h 1844842"/>
                <a:gd name="connsiteX3" fmla="*/ 0 w 721895"/>
                <a:gd name="connsiteY3" fmla="*/ 0 h 18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1844842">
                  <a:moveTo>
                    <a:pt x="0" y="0"/>
                  </a:moveTo>
                  <a:lnTo>
                    <a:pt x="176463" y="1844842"/>
                  </a:lnTo>
                  <a:lnTo>
                    <a:pt x="721895" y="112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7AF4550-9DF4-4B71-93C9-F20D197EB91A}"/>
              </a:ext>
            </a:extLst>
          </p:cNvPr>
          <p:cNvGrpSpPr/>
          <p:nvPr/>
        </p:nvGrpSpPr>
        <p:grpSpPr>
          <a:xfrm rot="74106" flipH="1">
            <a:off x="7557876" y="2228312"/>
            <a:ext cx="381469" cy="456253"/>
            <a:chOff x="5704433" y="717502"/>
            <a:chExt cx="7365528" cy="8809481"/>
          </a:xfrm>
          <a:solidFill>
            <a:schemeClr val="bg1"/>
          </a:solidFill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30D5C499-2643-466D-9CB2-D98CB18ED9B7}"/>
                </a:ext>
              </a:extLst>
            </p:cNvPr>
            <p:cNvSpPr/>
            <p:nvPr/>
          </p:nvSpPr>
          <p:spPr>
            <a:xfrm>
              <a:off x="11674968" y="8268753"/>
              <a:ext cx="765879" cy="1258230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438150">
                  <a:moveTo>
                    <a:pt x="0" y="0"/>
                  </a:moveTo>
                  <a:lnTo>
                    <a:pt x="19050" y="438150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D9774C3-4F43-4480-B884-D7D0ADCF0631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2B0BA3B-86CF-4004-8A4F-203423F423BD}"/>
                </a:ext>
              </a:extLst>
            </p:cNvPr>
            <p:cNvSpPr/>
            <p:nvPr/>
          </p:nvSpPr>
          <p:spPr>
            <a:xfrm>
              <a:off x="5704433" y="5540923"/>
              <a:ext cx="793232" cy="589649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5332">
                  <a:moveTo>
                    <a:pt x="157232" y="0"/>
                  </a:moveTo>
                  <a:lnTo>
                    <a:pt x="0" y="205332"/>
                  </a:lnTo>
                  <a:lnTo>
                    <a:pt x="276225" y="157707"/>
                  </a:lnTo>
                  <a:lnTo>
                    <a:pt x="15723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534FA50-4A37-41DF-A0C0-AA1057364905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DBB6F68-BC5E-4480-B09D-9DCC11218897}"/>
                </a:ext>
              </a:extLst>
            </p:cNvPr>
            <p:cNvSpPr/>
            <p:nvPr/>
          </p:nvSpPr>
          <p:spPr>
            <a:xfrm>
              <a:off x="10143209" y="2425829"/>
              <a:ext cx="2926752" cy="3993512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390650">
                  <a:moveTo>
                    <a:pt x="1019175" y="0"/>
                  </a:moveTo>
                  <a:lnTo>
                    <a:pt x="0" y="295275"/>
                  </a:lnTo>
                  <a:lnTo>
                    <a:pt x="19050" y="1390650"/>
                  </a:lnTo>
                  <a:lnTo>
                    <a:pt x="101917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097C96D1-E361-4686-8946-E807115B194E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E5D2AF4-D4D4-480B-A374-2129111A4101}"/>
                </a:ext>
              </a:extLst>
            </p:cNvPr>
            <p:cNvSpPr/>
            <p:nvPr/>
          </p:nvSpPr>
          <p:spPr>
            <a:xfrm>
              <a:off x="7708809" y="717502"/>
              <a:ext cx="2543812" cy="6236443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171700">
                  <a:moveTo>
                    <a:pt x="0" y="914400"/>
                  </a:moveTo>
                  <a:lnTo>
                    <a:pt x="871538" y="0"/>
                  </a:lnTo>
                  <a:cubicBezTo>
                    <a:pt x="876300" y="723900"/>
                    <a:pt x="881063" y="1447800"/>
                    <a:pt x="885825" y="2171700"/>
                  </a:cubicBezTo>
                  <a:lnTo>
                    <a:pt x="0" y="91440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CE51FFA5-1D3B-4D97-9195-21A23687424D}"/>
              </a:ext>
            </a:extLst>
          </p:cNvPr>
          <p:cNvSpPr txBox="1"/>
          <p:nvPr/>
        </p:nvSpPr>
        <p:spPr>
          <a:xfrm>
            <a:off x="5097920" y="1448433"/>
            <a:ext cx="581588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sinkronis</a:t>
            </a:r>
            <a:r>
              <a:rPr lang="en-US" sz="2400" dirty="0"/>
              <a:t> ➡ </a:t>
            </a:r>
            <a:r>
              <a:rPr lang="en-US" sz="2400" dirty="0" err="1"/>
              <a:t>Karya</a:t>
            </a:r>
            <a:r>
              <a:rPr lang="en-US" sz="2400" dirty="0"/>
              <a:t> sastra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hubungannya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pembaca</a:t>
            </a:r>
            <a:r>
              <a:rPr lang="en-US" sz="2400" dirty="0"/>
              <a:t> </a:t>
            </a:r>
            <a:r>
              <a:rPr lang="en-US" sz="2400" dirty="0" err="1"/>
              <a:t>sezaman</a:t>
            </a:r>
            <a:r>
              <a:rPr lang="en-US" sz="2400" dirty="0"/>
              <a:t>. </a:t>
            </a:r>
            <a:endParaRPr lang="id-ID" sz="2400" dirty="0"/>
          </a:p>
          <a:p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688F9D0-323B-4309-A794-89E413101104}"/>
              </a:ext>
            </a:extLst>
          </p:cNvPr>
          <p:cNvSpPr txBox="1"/>
          <p:nvPr/>
        </p:nvSpPr>
        <p:spPr>
          <a:xfrm>
            <a:off x="5097920" y="3838611"/>
            <a:ext cx="5661392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diakronis</a:t>
            </a:r>
            <a:r>
              <a:rPr lang="en-US" sz="2400" dirty="0"/>
              <a:t> ➡ </a:t>
            </a:r>
            <a:r>
              <a:rPr lang="en-US" sz="2400" dirty="0" err="1"/>
              <a:t>Resepsi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rumit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pembaca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sejarah</a:t>
            </a:r>
            <a:r>
              <a:rPr lang="en-US" sz="2400" dirty="0"/>
              <a:t>.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resepsi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diakronis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data </a:t>
            </a:r>
            <a:r>
              <a:rPr lang="en-US" sz="2400" dirty="0" err="1"/>
              <a:t>dokumenter</a:t>
            </a:r>
            <a:r>
              <a:rPr lang="en-US" sz="2400" dirty="0"/>
              <a:t> yang </a:t>
            </a:r>
            <a:r>
              <a:rPr lang="en-US" sz="2400" dirty="0" err="1"/>
              <a:t>memadai</a:t>
            </a:r>
            <a:r>
              <a:rPr lang="en-US" sz="2400" dirty="0"/>
              <a:t>. </a:t>
            </a:r>
            <a:endParaRPr lang="id-ID" sz="2400" dirty="0"/>
          </a:p>
          <a:p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FBBA7C49-B00B-4442-ADE4-5B7DC91DA9B1}"/>
              </a:ext>
            </a:extLst>
          </p:cNvPr>
          <p:cNvSpPr txBox="1"/>
          <p:nvPr/>
        </p:nvSpPr>
        <p:spPr>
          <a:xfrm>
            <a:off x="699825" y="377572"/>
            <a:ext cx="6020638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sz="3600" b="1" dirty="0" err="1"/>
              <a:t>Penelitian</a:t>
            </a:r>
            <a:r>
              <a:rPr lang="en-US" sz="3600" b="1" dirty="0"/>
              <a:t> </a:t>
            </a:r>
            <a:r>
              <a:rPr lang="en-US" sz="3600" b="1" dirty="0" err="1"/>
              <a:t>Resepsi</a:t>
            </a:r>
            <a:r>
              <a:rPr lang="en-US" sz="3600" b="1" dirty="0"/>
              <a:t> Sastra </a:t>
            </a:r>
            <a:endParaRPr lang="ko-KR" altLang="en-US" sz="6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822FB65-9C5C-4BF1-B72C-8A623B6EE6C9}"/>
              </a:ext>
            </a:extLst>
          </p:cNvPr>
          <p:cNvGrpSpPr/>
          <p:nvPr/>
        </p:nvGrpSpPr>
        <p:grpSpPr>
          <a:xfrm rot="74106" flipH="1">
            <a:off x="6791910" y="2911481"/>
            <a:ext cx="381469" cy="456253"/>
            <a:chOff x="5704433" y="717502"/>
            <a:chExt cx="7365528" cy="8809481"/>
          </a:xfrm>
          <a:solidFill>
            <a:schemeClr val="bg1"/>
          </a:solidFill>
        </p:grpSpPr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E625DB7-2944-4C42-A06F-CD4C34382DC1}"/>
                </a:ext>
              </a:extLst>
            </p:cNvPr>
            <p:cNvSpPr/>
            <p:nvPr/>
          </p:nvSpPr>
          <p:spPr>
            <a:xfrm>
              <a:off x="11674968" y="8268753"/>
              <a:ext cx="765879" cy="1258230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438150">
                  <a:moveTo>
                    <a:pt x="0" y="0"/>
                  </a:moveTo>
                  <a:lnTo>
                    <a:pt x="19050" y="438150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8FAEE35-4333-49F8-A477-62EB8C52BEEB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D4C942B1-D9B4-4829-A673-7DA70BCBDBDD}"/>
                </a:ext>
              </a:extLst>
            </p:cNvPr>
            <p:cNvSpPr/>
            <p:nvPr/>
          </p:nvSpPr>
          <p:spPr>
            <a:xfrm>
              <a:off x="5704433" y="5540923"/>
              <a:ext cx="793232" cy="589649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5332">
                  <a:moveTo>
                    <a:pt x="157232" y="0"/>
                  </a:moveTo>
                  <a:lnTo>
                    <a:pt x="0" y="205332"/>
                  </a:lnTo>
                  <a:lnTo>
                    <a:pt x="276225" y="157707"/>
                  </a:lnTo>
                  <a:lnTo>
                    <a:pt x="15723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1808599-FD89-432B-A645-94CF127C12B3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D78C90-4EAE-4DA8-8033-3EC534868C69}"/>
                </a:ext>
              </a:extLst>
            </p:cNvPr>
            <p:cNvSpPr/>
            <p:nvPr/>
          </p:nvSpPr>
          <p:spPr>
            <a:xfrm>
              <a:off x="10143209" y="2425829"/>
              <a:ext cx="2926752" cy="3993512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390650">
                  <a:moveTo>
                    <a:pt x="1019175" y="0"/>
                  </a:moveTo>
                  <a:lnTo>
                    <a:pt x="0" y="295275"/>
                  </a:lnTo>
                  <a:lnTo>
                    <a:pt x="19050" y="1390650"/>
                  </a:lnTo>
                  <a:lnTo>
                    <a:pt x="101917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3D0FCFB-3536-4C6F-8AC2-414DAE472945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38F85BF-4904-4666-9CD2-D1D8F54B4556}"/>
                </a:ext>
              </a:extLst>
            </p:cNvPr>
            <p:cNvSpPr/>
            <p:nvPr/>
          </p:nvSpPr>
          <p:spPr>
            <a:xfrm>
              <a:off x="7708809" y="717502"/>
              <a:ext cx="2543812" cy="6236443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171700">
                  <a:moveTo>
                    <a:pt x="0" y="914400"/>
                  </a:moveTo>
                  <a:lnTo>
                    <a:pt x="871538" y="0"/>
                  </a:lnTo>
                  <a:cubicBezTo>
                    <a:pt x="876300" y="723900"/>
                    <a:pt x="881063" y="1447800"/>
                    <a:pt x="885825" y="2171700"/>
                  </a:cubicBezTo>
                  <a:lnTo>
                    <a:pt x="0" y="91440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242D44D8-D53D-4A85-B211-5BA48D93F57B}"/>
              </a:ext>
            </a:extLst>
          </p:cNvPr>
          <p:cNvSpPr/>
          <p:nvPr/>
        </p:nvSpPr>
        <p:spPr>
          <a:xfrm>
            <a:off x="11582400" y="53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2986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01CC446F-F2C9-F24D-15FB-6FFE3D3E6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C3E69-60A1-4C7B-BC8D-333105177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Metode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penelitian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resepsi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266F0C-139C-4E50-B515-69EB212579AA}"/>
              </a:ext>
            </a:extLst>
          </p:cNvPr>
          <p:cNvCxnSpPr>
            <a:cxnSpLocks/>
          </p:cNvCxnSpPr>
          <p:nvPr/>
        </p:nvCxnSpPr>
        <p:spPr>
          <a:xfrm flipH="1">
            <a:off x="879233" y="3924908"/>
            <a:ext cx="10454053" cy="0"/>
          </a:xfrm>
          <a:prstGeom prst="line">
            <a:avLst/>
          </a:prstGeom>
          <a:ln w="63500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397161-147B-47C1-B67F-06DCF3720536}"/>
              </a:ext>
            </a:extLst>
          </p:cNvPr>
          <p:cNvCxnSpPr/>
          <p:nvPr/>
        </p:nvCxnSpPr>
        <p:spPr>
          <a:xfrm>
            <a:off x="1246738" y="3930116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FC7915D-B5E2-4A03-A87B-80D7A191B7B2}"/>
              </a:ext>
            </a:extLst>
          </p:cNvPr>
          <p:cNvCxnSpPr/>
          <p:nvPr/>
        </p:nvCxnSpPr>
        <p:spPr>
          <a:xfrm>
            <a:off x="2903145" y="2575807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FA63CAD-F91B-439E-88E3-C62D00D53756}"/>
              </a:ext>
            </a:extLst>
          </p:cNvPr>
          <p:cNvSpPr txBox="1"/>
          <p:nvPr/>
        </p:nvSpPr>
        <p:spPr>
          <a:xfrm>
            <a:off x="1676474" y="1766881"/>
            <a:ext cx="2453341" cy="64633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sastra 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500780-802C-406B-BE4E-34A96EBCBA0A}"/>
              </a:ext>
            </a:extLst>
          </p:cNvPr>
          <p:cNvSpPr txBox="1"/>
          <p:nvPr/>
        </p:nvSpPr>
        <p:spPr>
          <a:xfrm>
            <a:off x="2903144" y="2638929"/>
            <a:ext cx="792044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Vodicka</a:t>
            </a:r>
            <a:r>
              <a:rPr lang="en-US" sz="1400" dirty="0"/>
              <a:t>) </a:t>
            </a:r>
            <a:r>
              <a:rPr lang="en-US" sz="1400" dirty="0" err="1"/>
              <a:t>mementingkan</a:t>
            </a:r>
            <a:r>
              <a:rPr lang="en-US" sz="1400" dirty="0"/>
              <a:t> </a:t>
            </a:r>
            <a:r>
              <a:rPr lang="en-US" sz="1400" dirty="0" err="1"/>
              <a:t>peranan</a:t>
            </a:r>
            <a:r>
              <a:rPr lang="en-US" sz="1400" dirty="0"/>
              <a:t> </a:t>
            </a:r>
            <a:r>
              <a:rPr lang="en-US" sz="1400" dirty="0" err="1"/>
              <a:t>pengkritik</a:t>
            </a:r>
            <a:r>
              <a:rPr lang="en-US" sz="1400" dirty="0"/>
              <a:t> </a:t>
            </a:r>
            <a:r>
              <a:rPr lang="en-US" sz="1400" dirty="0" err="1"/>
              <a:t>selaku</a:t>
            </a:r>
            <a:r>
              <a:rPr lang="en-US" sz="1400" dirty="0"/>
              <a:t> </a:t>
            </a:r>
            <a:r>
              <a:rPr lang="en-US" sz="1400" dirty="0" err="1"/>
              <a:t>penanggap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 dan </a:t>
            </a:r>
            <a:r>
              <a:rPr lang="en-US" sz="1400" dirty="0" err="1"/>
              <a:t>khas</a:t>
            </a:r>
            <a:r>
              <a:rPr lang="en-US" sz="1400" dirty="0"/>
              <a:t>: </a:t>
            </a:r>
            <a:r>
              <a:rPr lang="en-US" sz="1400" dirty="0" err="1"/>
              <a:t>dialah</a:t>
            </a:r>
            <a:r>
              <a:rPr lang="en-US" sz="1400" dirty="0"/>
              <a:t> yang </a:t>
            </a:r>
            <a:r>
              <a:rPr lang="en-US" sz="1400" dirty="0" err="1"/>
              <a:t>menetapkan</a:t>
            </a:r>
            <a:r>
              <a:rPr lang="en-US" sz="1400" dirty="0"/>
              <a:t> </a:t>
            </a:r>
            <a:r>
              <a:rPr lang="en-US" sz="1400" dirty="0" err="1"/>
              <a:t>konkretisasi</a:t>
            </a:r>
            <a:r>
              <a:rPr lang="en-US" sz="1400" dirty="0"/>
              <a:t> </a:t>
            </a:r>
            <a:r>
              <a:rPr lang="en-US" sz="1400" dirty="0" err="1"/>
              <a:t>karya</a:t>
            </a:r>
            <a:r>
              <a:rPr lang="en-US" sz="1400" dirty="0"/>
              <a:t> sastra dan </a:t>
            </a:r>
            <a:r>
              <a:rPr lang="en-US" sz="1400" dirty="0" err="1"/>
              <a:t>dialah</a:t>
            </a:r>
            <a:r>
              <a:rPr lang="en-US" sz="1400" dirty="0"/>
              <a:t> yang </a:t>
            </a:r>
            <a:r>
              <a:rPr lang="en-US" sz="1400" dirty="0" err="1"/>
              <a:t>mewujudkan</a:t>
            </a:r>
            <a:r>
              <a:rPr lang="en-US" sz="1400" dirty="0"/>
              <a:t> </a:t>
            </a:r>
            <a:r>
              <a:rPr lang="en-US" sz="1400" dirty="0" err="1"/>
              <a:t>penempatan</a:t>
            </a:r>
            <a:r>
              <a:rPr lang="en-US" sz="1400" dirty="0"/>
              <a:t> dan </a:t>
            </a:r>
            <a:r>
              <a:rPr lang="en-US" sz="1400" dirty="0" err="1"/>
              <a:t>penilaian</a:t>
            </a:r>
            <a:r>
              <a:rPr lang="en-US" sz="1400" dirty="0"/>
              <a:t> </a:t>
            </a:r>
            <a:r>
              <a:rPr lang="en-US" sz="1400" dirty="0" err="1"/>
              <a:t>karya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masanya</a:t>
            </a:r>
            <a:r>
              <a:rPr lang="en-US" sz="1400" dirty="0"/>
              <a:t>. </a:t>
            </a:r>
            <a:r>
              <a:rPr lang="en-US" sz="1400" dirty="0" err="1"/>
              <a:t>Menurut</a:t>
            </a:r>
            <a:r>
              <a:rPr lang="en-US" sz="1400" dirty="0"/>
              <a:t> </a:t>
            </a:r>
            <a:r>
              <a:rPr lang="en-US" sz="1400" dirty="0" err="1"/>
              <a:t>Vodicka</a:t>
            </a:r>
            <a:r>
              <a:rPr lang="en-US" sz="1400" dirty="0"/>
              <a:t>, </a:t>
            </a:r>
            <a:r>
              <a:rPr lang="en-US" sz="1400" dirty="0" err="1"/>
              <a:t>peneliti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sadar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yang </a:t>
            </a:r>
            <a:r>
              <a:rPr lang="en-US" sz="1400" dirty="0" err="1"/>
              <a:t>penting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kritik</a:t>
            </a:r>
            <a:r>
              <a:rPr lang="en-US" sz="1400" dirty="0"/>
              <a:t> sastra </a:t>
            </a:r>
            <a:r>
              <a:rPr lang="en-US" sz="1400" dirty="0" err="1"/>
              <a:t>bukanlah</a:t>
            </a:r>
            <a:r>
              <a:rPr lang="en-US" sz="1400" dirty="0"/>
              <a:t> </a:t>
            </a:r>
            <a:r>
              <a:rPr lang="en-US" sz="1400" dirty="0" err="1"/>
              <a:t>tanggapan</a:t>
            </a:r>
            <a:r>
              <a:rPr lang="en-US" sz="1400" dirty="0"/>
              <a:t> </a:t>
            </a:r>
            <a:r>
              <a:rPr lang="en-US" sz="1400" dirty="0" err="1"/>
              <a:t>seorang</a:t>
            </a:r>
            <a:r>
              <a:rPr lang="en-US" sz="1400" dirty="0"/>
              <a:t> </a:t>
            </a:r>
            <a:r>
              <a:rPr lang="en-US" sz="1400" dirty="0" err="1"/>
              <a:t>individu</a:t>
            </a:r>
            <a:r>
              <a:rPr lang="en-US" sz="1400" dirty="0"/>
              <a:t>.</a:t>
            </a:r>
            <a:endParaRPr lang="id-ID" sz="1400" dirty="0"/>
          </a:p>
          <a:p>
            <a:endParaRPr lang="ko-KR" altLang="en-US" sz="1050" dirty="0"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FE1B2C4-F585-444E-81E7-B38E69AD7FFA}"/>
              </a:ext>
            </a:extLst>
          </p:cNvPr>
          <p:cNvSpPr txBox="1"/>
          <p:nvPr/>
        </p:nvSpPr>
        <p:spPr>
          <a:xfrm>
            <a:off x="406137" y="5346756"/>
            <a:ext cx="1681201" cy="64633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eksperimental</a:t>
            </a:r>
            <a:r>
              <a:rPr lang="en-US" dirty="0"/>
              <a:t> 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C8EF92D-ACE9-4819-927F-D8AFF220E1FC}"/>
              </a:ext>
            </a:extLst>
          </p:cNvPr>
          <p:cNvSpPr txBox="1"/>
          <p:nvPr/>
        </p:nvSpPr>
        <p:spPr>
          <a:xfrm>
            <a:off x="1546761" y="4250099"/>
            <a:ext cx="958498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Teks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disajikan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pembaca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individual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berkelompok</a:t>
            </a:r>
            <a:r>
              <a:rPr lang="en-US" sz="1400" dirty="0"/>
              <a:t> agar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memberi</a:t>
            </a:r>
            <a:r>
              <a:rPr lang="en-US" sz="1400" dirty="0"/>
              <a:t> </a:t>
            </a:r>
            <a:r>
              <a:rPr lang="en-US" sz="1400" dirty="0" err="1"/>
              <a:t>tanggapan</a:t>
            </a:r>
            <a:endParaRPr lang="id-ID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Pembaca</a:t>
            </a:r>
            <a:r>
              <a:rPr lang="en-US" sz="1400" dirty="0"/>
              <a:t> </a:t>
            </a:r>
            <a:r>
              <a:rPr lang="en-US" sz="1400" dirty="0" err="1"/>
              <a:t>diberikan</a:t>
            </a:r>
            <a:r>
              <a:rPr lang="en-US" sz="1400" dirty="0"/>
              <a:t> daftar </a:t>
            </a:r>
            <a:r>
              <a:rPr lang="en-US" sz="1400" dirty="0" err="1"/>
              <a:t>pertanyaan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terkait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pandangannya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teks</a:t>
            </a:r>
            <a:r>
              <a:rPr lang="en-US" sz="1400" dirty="0"/>
              <a:t> yang </a:t>
            </a:r>
            <a:r>
              <a:rPr lang="en-US" sz="1400" dirty="0" err="1"/>
              <a:t>dibaca</a:t>
            </a:r>
            <a:r>
              <a:rPr lang="en-US" sz="1400" dirty="0"/>
              <a:t>; </a:t>
            </a:r>
            <a:endParaRPr lang="id-ID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Tanggapan</a:t>
            </a:r>
            <a:r>
              <a:rPr lang="en-US" sz="1400" dirty="0"/>
              <a:t> </a:t>
            </a:r>
            <a:r>
              <a:rPr lang="en-US" sz="1400" dirty="0" err="1"/>
              <a:t>pembaca</a:t>
            </a:r>
            <a:r>
              <a:rPr lang="en-US" sz="1400" dirty="0"/>
              <a:t> </a:t>
            </a:r>
            <a:r>
              <a:rPr lang="en-US" sz="1400" dirty="0" err="1"/>
              <a:t>dianalisis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segi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struktural</a:t>
            </a:r>
            <a:r>
              <a:rPr lang="en-US" sz="1400" dirty="0"/>
              <a:t>.</a:t>
            </a:r>
            <a:endParaRPr lang="id-ID" sz="1400" dirty="0"/>
          </a:p>
          <a:p>
            <a:endParaRPr lang="ko-KR" altLang="en-US" sz="105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0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mbar 6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D64E6FEC-F1B3-DF6F-36F4-0DC25E5E7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D154E-4C71-4B65-86F9-FCD6DE21D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6991" y="1985428"/>
            <a:ext cx="11573197" cy="724247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Pendekatan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intertekstual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id-ID" sz="24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A40FF8-794B-4EB0-84BB-8EA01C9016A3}"/>
              </a:ext>
            </a:extLst>
          </p:cNvPr>
          <p:cNvGrpSpPr/>
          <p:nvPr/>
        </p:nvGrpSpPr>
        <p:grpSpPr>
          <a:xfrm>
            <a:off x="0" y="2709675"/>
            <a:ext cx="12192000" cy="3246712"/>
            <a:chOff x="-12776256" y="1349613"/>
            <a:chExt cx="31380049" cy="7862783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7B7B4DE-A86B-40BD-B5BB-036A6FCAA9DF}"/>
                </a:ext>
              </a:extLst>
            </p:cNvPr>
            <p:cNvSpPr/>
            <p:nvPr/>
          </p:nvSpPr>
          <p:spPr>
            <a:xfrm>
              <a:off x="-12776256" y="1349613"/>
              <a:ext cx="31380049" cy="7862783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874F3BF-BF00-4A7F-B2C8-CEB9FB6D7131}"/>
                </a:ext>
              </a:extLst>
            </p:cNvPr>
            <p:cNvSpPr/>
            <p:nvPr/>
          </p:nvSpPr>
          <p:spPr>
            <a:xfrm>
              <a:off x="6994202" y="1930801"/>
              <a:ext cx="227917" cy="26961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6EDF9E-C2DB-4DF1-B047-65105D7E93F0}"/>
              </a:ext>
            </a:extLst>
          </p:cNvPr>
          <p:cNvSpPr txBox="1"/>
          <p:nvPr/>
        </p:nvSpPr>
        <p:spPr>
          <a:xfrm>
            <a:off x="3122023" y="3429000"/>
            <a:ext cx="5695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Penyalinan</a:t>
            </a:r>
            <a:r>
              <a:rPr lang="en-US" dirty="0"/>
              <a:t>, </a:t>
            </a:r>
            <a:r>
              <a:rPr lang="en-US" dirty="0" err="1"/>
              <a:t>penyaduran</a:t>
            </a:r>
            <a:r>
              <a:rPr lang="en-US" dirty="0"/>
              <a:t>, </a:t>
            </a:r>
            <a:r>
              <a:rPr lang="en-US" dirty="0" err="1"/>
              <a:t>penerjemahan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berulang-ulang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Membandingkan</a:t>
            </a:r>
            <a:r>
              <a:rPr lang="en-US" dirty="0"/>
              <a:t> dan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teks-teks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pada </a:t>
            </a:r>
            <a:r>
              <a:rPr lang="en-US" dirty="0" err="1"/>
              <a:t>teks-teks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633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5AFB74BD-8E86-BDA8-21F8-354ADDED9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248066"/>
            <a:ext cx="11573197" cy="72424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Dasar-Dasar </a:t>
            </a:r>
            <a:r>
              <a:rPr lang="en-US" b="1" dirty="0" err="1">
                <a:solidFill>
                  <a:schemeClr val="tx1"/>
                </a:solidFill>
              </a:rPr>
              <a:t>Teori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Resepsi</a:t>
            </a:r>
            <a:r>
              <a:rPr lang="en-US" b="1" dirty="0">
                <a:solidFill>
                  <a:schemeClr val="tx1"/>
                </a:solidFill>
              </a:rPr>
              <a:t> Sastra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FACD2FC-FB13-46A6-8F9C-B70B1FB8B72D}"/>
              </a:ext>
            </a:extLst>
          </p:cNvPr>
          <p:cNvGrpSpPr/>
          <p:nvPr/>
        </p:nvGrpSpPr>
        <p:grpSpPr>
          <a:xfrm>
            <a:off x="5548739" y="2311384"/>
            <a:ext cx="5771799" cy="3287799"/>
            <a:chOff x="3995936" y="2687633"/>
            <a:chExt cx="4428064" cy="2622911"/>
          </a:xfrm>
          <a:solidFill>
            <a:schemeClr val="bg1"/>
          </a:solidFill>
        </p:grpSpPr>
        <p:sp>
          <p:nvSpPr>
            <p:cNvPr id="133" name="Chevron 8">
              <a:extLst>
                <a:ext uri="{FF2B5EF4-FFF2-40B4-BE49-F238E27FC236}">
                  <a16:creationId xmlns:a16="http://schemas.microsoft.com/office/drawing/2014/main" id="{87EE7965-A374-418B-BCC2-2E9CFD7EF71E}"/>
                </a:ext>
              </a:extLst>
            </p:cNvPr>
            <p:cNvSpPr/>
            <p:nvPr/>
          </p:nvSpPr>
          <p:spPr>
            <a:xfrm>
              <a:off x="3995936" y="2687634"/>
              <a:ext cx="4428064" cy="2620001"/>
            </a:xfrm>
            <a:custGeom>
              <a:avLst/>
              <a:gdLst/>
              <a:ahLst/>
              <a:cxnLst/>
              <a:rect l="l" t="t" r="r" b="b"/>
              <a:pathLst>
                <a:path w="4428064" h="2620001">
                  <a:moveTo>
                    <a:pt x="2880320" y="0"/>
                  </a:moveTo>
                  <a:lnTo>
                    <a:pt x="3458511" y="0"/>
                  </a:lnTo>
                  <a:lnTo>
                    <a:pt x="4428064" y="1310001"/>
                  </a:lnTo>
                  <a:lnTo>
                    <a:pt x="3458511" y="2620001"/>
                  </a:lnTo>
                  <a:lnTo>
                    <a:pt x="2880320" y="2620001"/>
                  </a:lnTo>
                  <a:lnTo>
                    <a:pt x="3680013" y="1539505"/>
                  </a:lnTo>
                  <a:lnTo>
                    <a:pt x="0" y="1539505"/>
                  </a:lnTo>
                  <a:lnTo>
                    <a:pt x="0" y="1071505"/>
                  </a:lnTo>
                  <a:lnTo>
                    <a:pt x="3673358" y="1071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34" name="Rectangle 10">
              <a:extLst>
                <a:ext uri="{FF2B5EF4-FFF2-40B4-BE49-F238E27FC236}">
                  <a16:creationId xmlns:a16="http://schemas.microsoft.com/office/drawing/2014/main" id="{4B387AA6-5812-4CB6-B051-053647FDDCD0}"/>
                </a:ext>
              </a:extLst>
            </p:cNvPr>
            <p:cNvSpPr/>
            <p:nvPr/>
          </p:nvSpPr>
          <p:spPr>
            <a:xfrm>
              <a:off x="3995936" y="2687633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2210876" y="0"/>
                  </a:moveTo>
                  <a:lnTo>
                    <a:pt x="2789067" y="0"/>
                  </a:lnTo>
                  <a:lnTo>
                    <a:pt x="3169075" y="513444"/>
                  </a:lnTo>
                  <a:lnTo>
                    <a:pt x="3170262" y="513444"/>
                  </a:lnTo>
                  <a:lnTo>
                    <a:pt x="3170262" y="515048"/>
                  </a:lnTo>
                  <a:lnTo>
                    <a:pt x="3513998" y="979483"/>
                  </a:lnTo>
                  <a:lnTo>
                    <a:pt x="3170262" y="979483"/>
                  </a:lnTo>
                  <a:lnTo>
                    <a:pt x="3170262" y="981444"/>
                  </a:lnTo>
                  <a:lnTo>
                    <a:pt x="0" y="981444"/>
                  </a:lnTo>
                  <a:lnTo>
                    <a:pt x="0" y="513444"/>
                  </a:lnTo>
                  <a:lnTo>
                    <a:pt x="2590884" y="51344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35" name="Rectangle 10">
              <a:extLst>
                <a:ext uri="{FF2B5EF4-FFF2-40B4-BE49-F238E27FC236}">
                  <a16:creationId xmlns:a16="http://schemas.microsoft.com/office/drawing/2014/main" id="{7792BD7F-5BF0-436D-A1CF-1B2CD1482B4F}"/>
                </a:ext>
              </a:extLst>
            </p:cNvPr>
            <p:cNvSpPr/>
            <p:nvPr/>
          </p:nvSpPr>
          <p:spPr>
            <a:xfrm rot="10800000" flipH="1">
              <a:off x="3995936" y="4329100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0" y="981444"/>
                  </a:moveTo>
                  <a:lnTo>
                    <a:pt x="3170262" y="981444"/>
                  </a:lnTo>
                  <a:lnTo>
                    <a:pt x="3170262" y="979483"/>
                  </a:lnTo>
                  <a:lnTo>
                    <a:pt x="3513998" y="979483"/>
                  </a:lnTo>
                  <a:lnTo>
                    <a:pt x="3170262" y="515048"/>
                  </a:lnTo>
                  <a:lnTo>
                    <a:pt x="3170262" y="513444"/>
                  </a:lnTo>
                  <a:lnTo>
                    <a:pt x="3169075" y="513444"/>
                  </a:lnTo>
                  <a:lnTo>
                    <a:pt x="2789067" y="0"/>
                  </a:lnTo>
                  <a:lnTo>
                    <a:pt x="2210876" y="0"/>
                  </a:lnTo>
                  <a:lnTo>
                    <a:pt x="2590884" y="513444"/>
                  </a:lnTo>
                  <a:lnTo>
                    <a:pt x="0" y="51344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EB5A818-A07C-4C81-A245-AA0D405EC2BE}"/>
              </a:ext>
            </a:extLst>
          </p:cNvPr>
          <p:cNvSpPr txBox="1"/>
          <p:nvPr/>
        </p:nvSpPr>
        <p:spPr>
          <a:xfrm>
            <a:off x="233164" y="2756787"/>
            <a:ext cx="5261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cakrawala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yang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(Hans Robert </a:t>
            </a:r>
            <a:r>
              <a:rPr lang="en-US" dirty="0" err="1"/>
              <a:t>Jausz</a:t>
            </a:r>
            <a:r>
              <a:rPr lang="en-US" dirty="0"/>
              <a:t> dan Wolfgang </a:t>
            </a:r>
            <a:r>
              <a:rPr lang="en-US" dirty="0" err="1"/>
              <a:t>Isser</a:t>
            </a:r>
            <a:r>
              <a:rPr lang="en-US" dirty="0"/>
              <a:t>): 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Norma-</a:t>
            </a:r>
            <a:r>
              <a:rPr lang="en-US" dirty="0" err="1"/>
              <a:t>norma</a:t>
            </a:r>
            <a:r>
              <a:rPr lang="en-US" dirty="0"/>
              <a:t> genre </a:t>
            </a:r>
            <a:r>
              <a:rPr lang="en-US" dirty="0" err="1"/>
              <a:t>terkenal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diresepsi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implisit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sastra yang </a:t>
            </a:r>
            <a:r>
              <a:rPr lang="en-US" dirty="0" err="1"/>
              <a:t>sama</a:t>
            </a:r>
            <a:r>
              <a:rPr lang="en-US" dirty="0"/>
              <a:t>,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Kontradiksi</a:t>
            </a:r>
            <a:r>
              <a:rPr lang="en-US" dirty="0"/>
              <a:t> </a:t>
            </a:r>
            <a:r>
              <a:rPr lang="en-US" dirty="0" err="1"/>
              <a:t>flksi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.</a:t>
            </a:r>
            <a:endParaRPr lang="id-ID" dirty="0"/>
          </a:p>
          <a:p>
            <a:pPr algn="r"/>
            <a:r>
              <a:rPr lang="en-US" altLang="ko-KR" sz="1600" dirty="0">
                <a:cs typeface="Arial" pitchFamily="34" charset="0"/>
              </a:rPr>
              <a:t>.  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065E8E7-F573-4854-B8D7-E88551176013}"/>
              </a:ext>
            </a:extLst>
          </p:cNvPr>
          <p:cNvSpPr txBox="1"/>
          <p:nvPr/>
        </p:nvSpPr>
        <p:spPr>
          <a:xfrm>
            <a:off x="5101650" y="4984067"/>
            <a:ext cx="4247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: 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implisit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eksplisit</a:t>
            </a:r>
            <a:r>
              <a:rPr lang="en-US" dirty="0"/>
              <a:t> (]</a:t>
            </a:r>
            <a:r>
              <a:rPr lang="en-US" dirty="0" err="1"/>
              <a:t>auss</a:t>
            </a:r>
            <a:r>
              <a:rPr lang="en-US" dirty="0"/>
              <a:t>, 1970)</a:t>
            </a:r>
            <a:endParaRPr lang="id-ID" dirty="0"/>
          </a:p>
          <a:p>
            <a:pPr algn="r"/>
            <a:r>
              <a:rPr lang="en-US" altLang="ko-KR" dirty="0"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7250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161A70C2-0F90-445D-D39D-AD97A8A3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Penerapan</a:t>
            </a:r>
            <a:r>
              <a:rPr lang="en-US" b="1" dirty="0"/>
              <a:t> </a:t>
            </a: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Resepsi</a:t>
            </a:r>
            <a:r>
              <a:rPr lang="en-US" b="1" dirty="0"/>
              <a:t> </a:t>
            </a:r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461B59E-EA0A-404E-ACF2-F3499BB5D5E3}"/>
              </a:ext>
            </a:extLst>
          </p:cNvPr>
          <p:cNvGrpSpPr/>
          <p:nvPr/>
        </p:nvGrpSpPr>
        <p:grpSpPr>
          <a:xfrm>
            <a:off x="4270438" y="2500986"/>
            <a:ext cx="3651127" cy="2803182"/>
            <a:chOff x="2665858" y="2388470"/>
            <a:chExt cx="3465580" cy="2660727"/>
          </a:xfrm>
          <a:solidFill>
            <a:schemeClr val="bg1"/>
          </a:solidFill>
        </p:grpSpPr>
        <p:sp>
          <p:nvSpPr>
            <p:cNvPr id="122" name="Frame 121">
              <a:extLst>
                <a:ext uri="{FF2B5EF4-FFF2-40B4-BE49-F238E27FC236}">
                  <a16:creationId xmlns:a16="http://schemas.microsoft.com/office/drawing/2014/main" id="{CD214D85-5432-499B-B5F6-B3A4ADFC74F4}"/>
                </a:ext>
              </a:extLst>
            </p:cNvPr>
            <p:cNvSpPr/>
            <p:nvPr/>
          </p:nvSpPr>
          <p:spPr>
            <a:xfrm rot="19800000">
              <a:off x="2665858" y="2388470"/>
              <a:ext cx="1018499" cy="1018499"/>
            </a:xfrm>
            <a:prstGeom prst="frame">
              <a:avLst>
                <a:gd name="adj1" fmla="val 72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Frame 122">
              <a:extLst>
                <a:ext uri="{FF2B5EF4-FFF2-40B4-BE49-F238E27FC236}">
                  <a16:creationId xmlns:a16="http://schemas.microsoft.com/office/drawing/2014/main" id="{65A019F0-06C8-4BE5-A29D-043A3C9C8165}"/>
                </a:ext>
              </a:extLst>
            </p:cNvPr>
            <p:cNvSpPr/>
            <p:nvPr/>
          </p:nvSpPr>
          <p:spPr>
            <a:xfrm rot="19800000">
              <a:off x="3569018" y="2630471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ame 123">
              <a:extLst>
                <a:ext uri="{FF2B5EF4-FFF2-40B4-BE49-F238E27FC236}">
                  <a16:creationId xmlns:a16="http://schemas.microsoft.com/office/drawing/2014/main" id="{6F4ECF63-4B83-4453-BBE8-A34407028D68}"/>
                </a:ext>
              </a:extLst>
            </p:cNvPr>
            <p:cNvSpPr/>
            <p:nvPr/>
          </p:nvSpPr>
          <p:spPr>
            <a:xfrm rot="19800000">
              <a:off x="4472178" y="2872472"/>
              <a:ext cx="1018499" cy="1018499"/>
            </a:xfrm>
            <a:prstGeom prst="frame">
              <a:avLst>
                <a:gd name="adj1" fmla="val 72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ame 124">
              <a:extLst>
                <a:ext uri="{FF2B5EF4-FFF2-40B4-BE49-F238E27FC236}">
                  <a16:creationId xmlns:a16="http://schemas.microsoft.com/office/drawing/2014/main" id="{F3E635A2-B4A8-4F34-BA5C-2C2C058B2BE5}"/>
                </a:ext>
              </a:extLst>
            </p:cNvPr>
            <p:cNvSpPr/>
            <p:nvPr/>
          </p:nvSpPr>
          <p:spPr>
            <a:xfrm rot="19800000">
              <a:off x="3306619" y="3546696"/>
              <a:ext cx="1018499" cy="1018499"/>
            </a:xfrm>
            <a:prstGeom prst="frame">
              <a:avLst>
                <a:gd name="adj1" fmla="val 72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ame 125">
              <a:extLst>
                <a:ext uri="{FF2B5EF4-FFF2-40B4-BE49-F238E27FC236}">
                  <a16:creationId xmlns:a16="http://schemas.microsoft.com/office/drawing/2014/main" id="{A1D8D1D0-0F42-42DA-AE8E-7103431E6A3D}"/>
                </a:ext>
              </a:extLst>
            </p:cNvPr>
            <p:cNvSpPr/>
            <p:nvPr/>
          </p:nvSpPr>
          <p:spPr>
            <a:xfrm rot="19800000">
              <a:off x="4209778" y="3788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ame 126">
              <a:extLst>
                <a:ext uri="{FF2B5EF4-FFF2-40B4-BE49-F238E27FC236}">
                  <a16:creationId xmlns:a16="http://schemas.microsoft.com/office/drawing/2014/main" id="{9C9C025A-0BF8-4772-BA70-6004A7EAC452}"/>
                </a:ext>
              </a:extLst>
            </p:cNvPr>
            <p:cNvSpPr/>
            <p:nvPr/>
          </p:nvSpPr>
          <p:spPr>
            <a:xfrm rot="19800000">
              <a:off x="5112939" y="4030698"/>
              <a:ext cx="1018499" cy="1018499"/>
            </a:xfrm>
            <a:prstGeom prst="frame">
              <a:avLst>
                <a:gd name="adj1" fmla="val 72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C276DF61-EB23-4ADD-8F72-80538C747478}"/>
              </a:ext>
            </a:extLst>
          </p:cNvPr>
          <p:cNvSpPr txBox="1"/>
          <p:nvPr/>
        </p:nvSpPr>
        <p:spPr>
          <a:xfrm>
            <a:off x="6614162" y="1188261"/>
            <a:ext cx="51025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1.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Sinkronis</a:t>
            </a:r>
            <a:r>
              <a:rPr lang="en-US" dirty="0"/>
              <a:t> </a:t>
            </a:r>
            <a:endParaRPr lang="id-ID" dirty="0"/>
          </a:p>
          <a:p>
            <a:pPr algn="r"/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sinkronis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sastra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tanggapan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sezaman</a:t>
            </a:r>
            <a:r>
              <a:rPr lang="en-US" dirty="0"/>
              <a:t>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tanggapan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sezaman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kuasioner</a:t>
            </a:r>
            <a:r>
              <a:rPr lang="en-US" dirty="0"/>
              <a:t>. </a:t>
            </a:r>
            <a:endParaRPr lang="id-ID" dirty="0"/>
          </a:p>
          <a:p>
            <a:pPr algn="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CBDC495-BAF9-467D-A2A0-8EBEB23DBB51}"/>
              </a:ext>
            </a:extLst>
          </p:cNvPr>
          <p:cNvSpPr txBox="1"/>
          <p:nvPr/>
        </p:nvSpPr>
        <p:spPr>
          <a:xfrm>
            <a:off x="160534" y="3429000"/>
            <a:ext cx="52025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Diakronis</a:t>
            </a:r>
            <a:endParaRPr lang="id-ID" dirty="0"/>
          </a:p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sastra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diakronis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sastra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tanggapan-tanggapan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.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diakronis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tanggapan-tanggapan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sastra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sastra yang </a:t>
            </a:r>
            <a:r>
              <a:rPr lang="en-US" dirty="0" err="1"/>
              <a:t>dibacanya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teks-teks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sastra yang </a:t>
            </a:r>
            <a:r>
              <a:rPr lang="en-US" dirty="0" err="1"/>
              <a:t>dimaksud</a:t>
            </a:r>
            <a:r>
              <a:rPr lang="en-US" dirty="0"/>
              <a:t>.</a:t>
            </a:r>
            <a:endParaRPr lang="id-ID" dirty="0"/>
          </a:p>
          <a:p>
            <a:pPr algn="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6" name="Isosceles Triangle 8">
            <a:extLst>
              <a:ext uri="{FF2B5EF4-FFF2-40B4-BE49-F238E27FC236}">
                <a16:creationId xmlns:a16="http://schemas.microsoft.com/office/drawing/2014/main" id="{592DAB13-0A8E-4899-8CBE-14FB962A4B45}"/>
              </a:ext>
            </a:extLst>
          </p:cNvPr>
          <p:cNvSpPr/>
          <p:nvPr/>
        </p:nvSpPr>
        <p:spPr>
          <a:xfrm rot="16200000">
            <a:off x="7294004" y="4616117"/>
            <a:ext cx="304378" cy="338908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47" name="Oval 7">
            <a:extLst>
              <a:ext uri="{FF2B5EF4-FFF2-40B4-BE49-F238E27FC236}">
                <a16:creationId xmlns:a16="http://schemas.microsoft.com/office/drawing/2014/main" id="{D44F436F-0305-400C-B5AE-72B7C6A461BE}"/>
              </a:ext>
            </a:extLst>
          </p:cNvPr>
          <p:cNvSpPr/>
          <p:nvPr/>
        </p:nvSpPr>
        <p:spPr>
          <a:xfrm>
            <a:off x="6221730" y="444063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48" name="Round Same Side Corner Rectangle 11">
            <a:extLst>
              <a:ext uri="{FF2B5EF4-FFF2-40B4-BE49-F238E27FC236}">
                <a16:creationId xmlns:a16="http://schemas.microsoft.com/office/drawing/2014/main" id="{65336BCE-1B08-4E50-A7A3-3E2D277C0FB1}"/>
              </a:ext>
            </a:extLst>
          </p:cNvPr>
          <p:cNvSpPr>
            <a:spLocks noChangeAspect="1"/>
          </p:cNvSpPr>
          <p:nvPr/>
        </p:nvSpPr>
        <p:spPr>
          <a:xfrm rot="9900000">
            <a:off x="5267860" y="413418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49" name="Rounded Rectangle 27">
            <a:extLst>
              <a:ext uri="{FF2B5EF4-FFF2-40B4-BE49-F238E27FC236}">
                <a16:creationId xmlns:a16="http://schemas.microsoft.com/office/drawing/2014/main" id="{6D98FC37-829A-4575-BBD2-9B8499F1FFCF}"/>
              </a:ext>
            </a:extLst>
          </p:cNvPr>
          <p:cNvSpPr/>
          <p:nvPr/>
        </p:nvSpPr>
        <p:spPr>
          <a:xfrm>
            <a:off x="4599389" y="290916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50" name="Rectangle 16">
            <a:extLst>
              <a:ext uri="{FF2B5EF4-FFF2-40B4-BE49-F238E27FC236}">
                <a16:creationId xmlns:a16="http://schemas.microsoft.com/office/drawing/2014/main" id="{319DDAE0-499B-4C4F-ADC5-F16C2C6604D9}"/>
              </a:ext>
            </a:extLst>
          </p:cNvPr>
          <p:cNvSpPr/>
          <p:nvPr/>
        </p:nvSpPr>
        <p:spPr>
          <a:xfrm>
            <a:off x="6614162" y="345708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51" name="Oval 21">
            <a:extLst>
              <a:ext uri="{FF2B5EF4-FFF2-40B4-BE49-F238E27FC236}">
                <a16:creationId xmlns:a16="http://schemas.microsoft.com/office/drawing/2014/main" id="{8DC9D066-A72B-4A3F-9E80-8802D3BB81DD}"/>
              </a:ext>
            </a:extLst>
          </p:cNvPr>
          <p:cNvSpPr>
            <a:spLocks noChangeAspect="1"/>
          </p:cNvSpPr>
          <p:nvPr/>
        </p:nvSpPr>
        <p:spPr>
          <a:xfrm>
            <a:off x="5604499" y="306154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702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9631E1AA-6D88-D5D3-3DE8-95BCE4480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Kelebihan</a:t>
            </a:r>
            <a:r>
              <a:rPr lang="en-US" b="1" dirty="0">
                <a:solidFill>
                  <a:schemeClr val="tx1"/>
                </a:solidFill>
              </a:rPr>
              <a:t> dan </a:t>
            </a:r>
            <a:r>
              <a:rPr lang="en-US" b="1" dirty="0" err="1">
                <a:solidFill>
                  <a:schemeClr val="tx1"/>
                </a:solidFill>
              </a:rPr>
              <a:t>Kelemahan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Metode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Penelitian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Resepsi</a:t>
            </a:r>
            <a:r>
              <a:rPr lang="en-US" b="1" dirty="0">
                <a:solidFill>
                  <a:schemeClr val="tx1"/>
                </a:solidFill>
              </a:rPr>
              <a:t> Sastra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B3B8D0-78E4-4E11-8385-13556D92A830}"/>
              </a:ext>
            </a:extLst>
          </p:cNvPr>
          <p:cNvGrpSpPr/>
          <p:nvPr/>
        </p:nvGrpSpPr>
        <p:grpSpPr>
          <a:xfrm rot="16200000">
            <a:off x="5721295" y="3133537"/>
            <a:ext cx="756309" cy="1306300"/>
            <a:chOff x="3937607" y="6551888"/>
            <a:chExt cx="1938418" cy="88401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7A7FA5A-BD0A-409B-B382-2C05DC8D8495}"/>
                </a:ext>
              </a:extLst>
            </p:cNvPr>
            <p:cNvSpPr/>
            <p:nvPr userDrawn="1"/>
          </p:nvSpPr>
          <p:spPr>
            <a:xfrm flipV="1">
              <a:off x="4316248" y="6553202"/>
              <a:ext cx="387525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6F2D22A-E3FB-4CBE-8F5E-DC08CBD0355B}"/>
                </a:ext>
              </a:extLst>
            </p:cNvPr>
            <p:cNvSpPr/>
            <p:nvPr userDrawn="1"/>
          </p:nvSpPr>
          <p:spPr>
            <a:xfrm flipV="1">
              <a:off x="4707001" y="6553202"/>
              <a:ext cx="387525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92F80E8-C580-437F-B4A1-116CE23D6CEA}"/>
                </a:ext>
              </a:extLst>
            </p:cNvPr>
            <p:cNvSpPr/>
            <p:nvPr userDrawn="1"/>
          </p:nvSpPr>
          <p:spPr>
            <a:xfrm flipV="1">
              <a:off x="5097748" y="6553203"/>
              <a:ext cx="387525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3A8FAEA-639E-4679-A882-2BBC41D3245A}"/>
                </a:ext>
              </a:extLst>
            </p:cNvPr>
            <p:cNvSpPr/>
            <p:nvPr userDrawn="1"/>
          </p:nvSpPr>
          <p:spPr>
            <a:xfrm flipV="1">
              <a:off x="5488500" y="6553202"/>
              <a:ext cx="387525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3E35A52-9D23-4038-8460-0B5931EBE447}"/>
                </a:ext>
              </a:extLst>
            </p:cNvPr>
            <p:cNvSpPr/>
            <p:nvPr userDrawn="1"/>
          </p:nvSpPr>
          <p:spPr>
            <a:xfrm flipV="1">
              <a:off x="3937607" y="6551888"/>
              <a:ext cx="387525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EB38B45-4E3A-452E-ACF9-F0FCDE2537DF}"/>
              </a:ext>
            </a:extLst>
          </p:cNvPr>
          <p:cNvGrpSpPr/>
          <p:nvPr/>
        </p:nvGrpSpPr>
        <p:grpSpPr>
          <a:xfrm>
            <a:off x="5255393" y="3369168"/>
            <a:ext cx="1675988" cy="927379"/>
            <a:chOff x="1835696" y="2493540"/>
            <a:chExt cx="4684858" cy="259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Rounded Rectangle 3">
              <a:extLst>
                <a:ext uri="{FF2B5EF4-FFF2-40B4-BE49-F238E27FC236}">
                  <a16:creationId xmlns:a16="http://schemas.microsoft.com/office/drawing/2014/main" id="{E924F4C1-F245-45C0-8F54-2238B718D9EE}"/>
                </a:ext>
              </a:extLst>
            </p:cNvPr>
            <p:cNvSpPr/>
            <p:nvPr userDrawn="1"/>
          </p:nvSpPr>
          <p:spPr>
            <a:xfrm>
              <a:off x="2335414" y="2493540"/>
              <a:ext cx="3685422" cy="2373661"/>
            </a:xfrm>
            <a:custGeom>
              <a:avLst/>
              <a:gdLst/>
              <a:ahLst/>
              <a:cxnLst/>
              <a:rect l="l" t="t" r="r" b="b"/>
              <a:pathLst>
                <a:path w="4248472" h="2736304">
                  <a:moveTo>
                    <a:pt x="144016" y="144016"/>
                  </a:moveTo>
                  <a:lnTo>
                    <a:pt x="144016" y="2520280"/>
                  </a:lnTo>
                  <a:lnTo>
                    <a:pt x="4104456" y="2520280"/>
                  </a:lnTo>
                  <a:lnTo>
                    <a:pt x="4104456" y="144016"/>
                  </a:lnTo>
                  <a:close/>
                  <a:moveTo>
                    <a:pt x="119332" y="0"/>
                  </a:moveTo>
                  <a:lnTo>
                    <a:pt x="4129140" y="0"/>
                  </a:lnTo>
                  <a:cubicBezTo>
                    <a:pt x="4195045" y="0"/>
                    <a:pt x="4248472" y="53427"/>
                    <a:pt x="4248472" y="119332"/>
                  </a:cubicBezTo>
                  <a:lnTo>
                    <a:pt x="4248472" y="2736304"/>
                  </a:lnTo>
                  <a:lnTo>
                    <a:pt x="0" y="2736304"/>
                  </a:lnTo>
                  <a:lnTo>
                    <a:pt x="0" y="119332"/>
                  </a:lnTo>
                  <a:cubicBezTo>
                    <a:pt x="0" y="53427"/>
                    <a:pt x="53427" y="0"/>
                    <a:pt x="11933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3A67541-C831-4302-9FDA-00610C6CA1AC}"/>
                </a:ext>
              </a:extLst>
            </p:cNvPr>
            <p:cNvSpPr/>
            <p:nvPr userDrawn="1"/>
          </p:nvSpPr>
          <p:spPr>
            <a:xfrm>
              <a:off x="1835696" y="4867201"/>
              <a:ext cx="4684858" cy="124930"/>
            </a:xfrm>
            <a:prstGeom prst="rect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E410C7E5-B857-4702-AE49-8A192E4B6053}"/>
                </a:ext>
              </a:extLst>
            </p:cNvPr>
            <p:cNvSpPr/>
            <p:nvPr userDrawn="1"/>
          </p:nvSpPr>
          <p:spPr>
            <a:xfrm rot="10800000">
              <a:off x="1835696" y="4992131"/>
              <a:ext cx="4684858" cy="93697"/>
            </a:xfrm>
            <a:prstGeom prst="trapezoid">
              <a:avLst>
                <a:gd name="adj" fmla="val 129851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53B1384-F41B-4B65-9069-5409A514AC95}"/>
                </a:ext>
              </a:extLst>
            </p:cNvPr>
            <p:cNvSpPr/>
            <p:nvPr userDrawn="1"/>
          </p:nvSpPr>
          <p:spPr>
            <a:xfrm>
              <a:off x="3929549" y="4904844"/>
              <a:ext cx="497151" cy="45093"/>
            </a:xfrm>
            <a:prstGeom prst="rect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00" name="Block Arc 99">
            <a:extLst>
              <a:ext uri="{FF2B5EF4-FFF2-40B4-BE49-F238E27FC236}">
                <a16:creationId xmlns:a16="http://schemas.microsoft.com/office/drawing/2014/main" id="{BF87A9B3-4B04-4B01-B72F-03B03AE4039B}"/>
              </a:ext>
            </a:extLst>
          </p:cNvPr>
          <p:cNvSpPr/>
          <p:nvPr/>
        </p:nvSpPr>
        <p:spPr>
          <a:xfrm>
            <a:off x="4259459" y="2196337"/>
            <a:ext cx="3667855" cy="3667855"/>
          </a:xfrm>
          <a:prstGeom prst="blockArc">
            <a:avLst>
              <a:gd name="adj1" fmla="val 5393158"/>
              <a:gd name="adj2" fmla="val 1720847"/>
              <a:gd name="adj3" fmla="val 2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F13D8C8-46E4-4442-BA97-E2677425BD71}"/>
              </a:ext>
            </a:extLst>
          </p:cNvPr>
          <p:cNvSpPr/>
          <p:nvPr/>
        </p:nvSpPr>
        <p:spPr>
          <a:xfrm>
            <a:off x="6045317" y="5182328"/>
            <a:ext cx="88927" cy="681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47B66A0-3002-44F2-AD9D-4359D819595F}"/>
              </a:ext>
            </a:extLst>
          </p:cNvPr>
          <p:cNvSpPr/>
          <p:nvPr/>
        </p:nvSpPr>
        <p:spPr>
          <a:xfrm>
            <a:off x="7318560" y="4656323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F35F48D-31E0-4278-AE62-01F32AD52ED5}"/>
              </a:ext>
            </a:extLst>
          </p:cNvPr>
          <p:cNvSpPr/>
          <p:nvPr/>
        </p:nvSpPr>
        <p:spPr>
          <a:xfrm>
            <a:off x="5780714" y="1931081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1BEB88A-3CFA-415C-87B6-BA149FE5BE05}"/>
              </a:ext>
            </a:extLst>
          </p:cNvPr>
          <p:cNvSpPr/>
          <p:nvPr/>
        </p:nvSpPr>
        <p:spPr>
          <a:xfrm>
            <a:off x="4173926" y="2918472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3105BB9-F184-4FE4-93D6-B7AE144DBA6A}"/>
              </a:ext>
            </a:extLst>
          </p:cNvPr>
          <p:cNvSpPr/>
          <p:nvPr/>
        </p:nvSpPr>
        <p:spPr>
          <a:xfrm>
            <a:off x="4263649" y="4656323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0E7996-2AC8-468A-A603-B4FB16BF717F}"/>
              </a:ext>
            </a:extLst>
          </p:cNvPr>
          <p:cNvSpPr/>
          <p:nvPr/>
        </p:nvSpPr>
        <p:spPr>
          <a:xfrm>
            <a:off x="7304822" y="2918472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30B13C2-1D97-4F9B-A038-686A1B6FA28E}"/>
              </a:ext>
            </a:extLst>
          </p:cNvPr>
          <p:cNvSpPr txBox="1"/>
          <p:nvPr/>
        </p:nvSpPr>
        <p:spPr>
          <a:xfrm>
            <a:off x="8163656" y="2094494"/>
            <a:ext cx="3951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sinkronis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eksperimental</a:t>
            </a:r>
            <a:r>
              <a:rPr lang="en-US" dirty="0"/>
              <a:t>: 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eksperimental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,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sastra, dan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. 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sinkronis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tanggapan</a:t>
            </a:r>
            <a:r>
              <a:rPr lang="en-US" dirty="0"/>
              <a:t> </a:t>
            </a:r>
            <a:r>
              <a:rPr lang="en-US" dirty="0" err="1"/>
              <a:t>pemabaca</a:t>
            </a:r>
            <a:r>
              <a:rPr lang="en-US" dirty="0"/>
              <a:t> pada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</a:t>
            </a:r>
            <a:endParaRPr lang="id-ID" dirty="0"/>
          </a:p>
          <a:p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20973E3-1247-4C31-BABA-7D46D86B37BC}"/>
              </a:ext>
            </a:extLst>
          </p:cNvPr>
          <p:cNvSpPr txBox="1"/>
          <p:nvPr/>
        </p:nvSpPr>
        <p:spPr>
          <a:xfrm>
            <a:off x="143691" y="1933597"/>
            <a:ext cx="38514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sinkronis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eksperimental</a:t>
            </a:r>
            <a:r>
              <a:rPr lang="en-US" dirty="0"/>
              <a:t>: 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sastranya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resepsi</a:t>
            </a:r>
            <a:r>
              <a:rPr lang="en-US" dirty="0"/>
              <a:t> </a:t>
            </a:r>
            <a:r>
              <a:rPr lang="en-US" dirty="0" err="1"/>
              <a:t>sinkronis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ulasan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sastra</a:t>
            </a:r>
            <a:endParaRPr lang="id-ID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karya</a:t>
            </a:r>
            <a:r>
              <a:rPr lang="en-US" dirty="0"/>
              <a:t> sastra </a:t>
            </a:r>
            <a:r>
              <a:rPr lang="en-US" dirty="0" err="1"/>
              <a:t>populer</a:t>
            </a:r>
            <a:r>
              <a:rPr lang="en-US" dirty="0"/>
              <a:t>.</a:t>
            </a:r>
            <a:endParaRPr lang="id-ID" dirty="0"/>
          </a:p>
          <a:p>
            <a:pPr algn="r"/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33" name="Parallelogram 15">
            <a:extLst>
              <a:ext uri="{FF2B5EF4-FFF2-40B4-BE49-F238E27FC236}">
                <a16:creationId xmlns:a16="http://schemas.microsoft.com/office/drawing/2014/main" id="{C608A29C-25AF-43B9-B1EE-3D8917BAAC5D}"/>
              </a:ext>
            </a:extLst>
          </p:cNvPr>
          <p:cNvSpPr/>
          <p:nvPr/>
        </p:nvSpPr>
        <p:spPr>
          <a:xfrm flipH="1">
            <a:off x="4433070" y="482724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4" name="Rounded Rectangle 32">
            <a:extLst>
              <a:ext uri="{FF2B5EF4-FFF2-40B4-BE49-F238E27FC236}">
                <a16:creationId xmlns:a16="http://schemas.microsoft.com/office/drawing/2014/main" id="{0D679944-580B-4FCF-933B-FC3311F3D73A}"/>
              </a:ext>
            </a:extLst>
          </p:cNvPr>
          <p:cNvSpPr/>
          <p:nvPr/>
        </p:nvSpPr>
        <p:spPr>
          <a:xfrm>
            <a:off x="4358728" y="310691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5" name="Rectangle 9">
            <a:extLst>
              <a:ext uri="{FF2B5EF4-FFF2-40B4-BE49-F238E27FC236}">
                <a16:creationId xmlns:a16="http://schemas.microsoft.com/office/drawing/2014/main" id="{12C9183B-B531-4A5D-884D-E3772AEB3EA9}"/>
              </a:ext>
            </a:extLst>
          </p:cNvPr>
          <p:cNvSpPr/>
          <p:nvPr/>
        </p:nvSpPr>
        <p:spPr>
          <a:xfrm>
            <a:off x="7500684" y="482049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6" name="Chord 15">
            <a:extLst>
              <a:ext uri="{FF2B5EF4-FFF2-40B4-BE49-F238E27FC236}">
                <a16:creationId xmlns:a16="http://schemas.microsoft.com/office/drawing/2014/main" id="{58448E6C-1E02-4F4E-8EC9-A7C91F393905}"/>
              </a:ext>
            </a:extLst>
          </p:cNvPr>
          <p:cNvSpPr/>
          <p:nvPr/>
        </p:nvSpPr>
        <p:spPr>
          <a:xfrm>
            <a:off x="6031619" y="20588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7" name="Rectangle 16">
            <a:extLst>
              <a:ext uri="{FF2B5EF4-FFF2-40B4-BE49-F238E27FC236}">
                <a16:creationId xmlns:a16="http://schemas.microsoft.com/office/drawing/2014/main" id="{1E64B9F7-79AD-4AD8-82DB-3D51F53C8736}"/>
              </a:ext>
            </a:extLst>
          </p:cNvPr>
          <p:cNvSpPr/>
          <p:nvPr/>
        </p:nvSpPr>
        <p:spPr>
          <a:xfrm>
            <a:off x="7450402" y="313872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14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710</Words>
  <Application>Microsoft Office PowerPoint</Application>
  <PresentationFormat>Layar Lebar</PresentationFormat>
  <Paragraphs>76</Paragraphs>
  <Slides>11</Slides>
  <Notes>2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3</vt:i4>
      </vt:variant>
      <vt:variant>
        <vt:lpstr>Judul Slide</vt:lpstr>
      </vt:variant>
      <vt:variant>
        <vt:i4>11</vt:i4>
      </vt:variant>
    </vt:vector>
  </HeadingPairs>
  <TitlesOfParts>
    <vt:vector size="18" baseType="lpstr">
      <vt:lpstr>Arial</vt:lpstr>
      <vt:lpstr>Calibri</vt:lpstr>
      <vt:lpstr>Poppins Bold</vt:lpstr>
      <vt:lpstr>Poppins Semi-Bold</vt:lpstr>
      <vt:lpstr>Cover and End Slide Master</vt:lpstr>
      <vt:lpstr>Contents Slide Master</vt:lpstr>
      <vt:lpstr>Section Break Slide Master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HI</cp:lastModifiedBy>
  <cp:revision>166</cp:revision>
  <dcterms:created xsi:type="dcterms:W3CDTF">2018-04-24T17:14:44Z</dcterms:created>
  <dcterms:modified xsi:type="dcterms:W3CDTF">2024-12-01T12:14:51Z</dcterms:modified>
</cp:coreProperties>
</file>