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0" r:id="rId8"/>
    <p:sldId id="261" r:id="rId9"/>
    <p:sldId id="267" r:id="rId10"/>
    <p:sldId id="262" r:id="rId11"/>
    <p:sldId id="258" r:id="rId12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/>
    <p:restoredTop sz="94660"/>
  </p:normalViewPr>
  <p:slideViewPr>
    <p:cSldViewPr snapToGrid="0" showGuides="1">
      <p:cViewPr varScale="1">
        <p:scale>
          <a:sx n="70" d="100"/>
          <a:sy n="70" d="100"/>
        </p:scale>
        <p:origin x="1410" y="60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12/12/2023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mailto:yusrawati090992@gmail.com" TargetMode="External"/><Relationship Id="rId4" Type="http://schemas.openxmlformats.org/officeDocument/2006/relationships/hyperlink" Target="mailto:Yusra@bbg.ac.id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 dirty="0">
                <a:latin typeface="Cambria" panose="02040503050406030204" pitchFamily="18" charset="0"/>
                <a:ea typeface="+mj-ea"/>
                <a:cs typeface="+mj-cs"/>
              </a:rPr>
              <a:t>KEBERHASILAN </a:t>
            </a:r>
            <a:r>
              <a:rPr lang="en-US" altLang="en-US" sz="3300" b="1" kern="1200">
                <a:latin typeface="Cambria" panose="02040503050406030204" pitchFamily="18" charset="0"/>
                <a:ea typeface="+mj-ea"/>
                <a:cs typeface="+mj-cs"/>
              </a:rPr>
              <a:t>BELAJAR MENGAJAR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9AEA50-A768-4440-A2AD-4D76DBA59A4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58" t="5104" r="10139" b="9986"/>
          <a:stretch/>
        </p:blipFill>
        <p:spPr>
          <a:xfrm>
            <a:off x="124695" y="2840879"/>
            <a:ext cx="2096253" cy="297138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7E1D06-85FC-49C6-A0AD-39FB76EECEB1}"/>
              </a:ext>
            </a:extLst>
          </p:cNvPr>
          <p:cNvSpPr txBox="1"/>
          <p:nvPr/>
        </p:nvSpPr>
        <p:spPr>
          <a:xfrm>
            <a:off x="2212758" y="3429000"/>
            <a:ext cx="636320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Yusrawati</a:t>
            </a:r>
            <a:r>
              <a:rPr lang="en-US" sz="2400" b="1" dirty="0">
                <a:latin typeface="Maiandra GD" panose="020E0502030308020204" pitchFamily="34" charset="0"/>
              </a:rPr>
              <a:t> JR </a:t>
            </a:r>
            <a:r>
              <a:rPr lang="en-US" sz="2400" b="1" dirty="0" err="1">
                <a:latin typeface="Maiandra GD" panose="020E0502030308020204" pitchFamily="34" charset="0"/>
              </a:rPr>
              <a:t>Simatupang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0813-6076-6078</a:t>
            </a:r>
          </a:p>
          <a:p>
            <a:r>
              <a:rPr lang="en-US" dirty="0">
                <a:latin typeface="Maiandra GD" panose="020E0502030308020204" pitchFamily="34" charset="0"/>
              </a:rPr>
              <a:t>E-mail	: </a:t>
            </a:r>
            <a:r>
              <a:rPr lang="en-US" dirty="0">
                <a:latin typeface="Maiandra GD" panose="020E0502030308020204" pitchFamily="34" charset="0"/>
                <a:hlinkClick r:id="rId4"/>
              </a:rPr>
              <a:t>Yusra@bbg.ac.id/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>
                <a:latin typeface="Maiandra GD" panose="020E0502030308020204" pitchFamily="34" charset="0"/>
                <a:hlinkClick r:id="rId5"/>
              </a:rPr>
              <a:t>yusrawati090992@gmail.com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7980C4-1892-4EA9-9701-F5FE1B9F2999}"/>
              </a:ext>
            </a:extLst>
          </p:cNvPr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1B2666-AE1E-4E49-A452-CCD2A6CC8D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Faktor-faktor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Mempengaruhi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Tujuan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Guru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Anak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didik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Kegiatan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pengajaran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alat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evaluasi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Susasana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evaluasi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0" indent="0"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878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Pengertian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br>
              <a:rPr lang="en-US" dirty="0">
                <a:latin typeface="Cambria Math" pitchFamily="18" charset="0"/>
                <a:ea typeface="Cambria Math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“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Suatu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suatu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pengajaran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dinyatakan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berhasil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Tujuan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Intruksional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Khusus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(TIK)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tercapai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”</a:t>
            </a:r>
          </a:p>
          <a:p>
            <a:pPr marL="0" indent="0" algn="just">
              <a:buNone/>
            </a:pP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0" indent="0" algn="just">
              <a:buNone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mengetahui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TIK/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sejauh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mana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kemampuan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guru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perlu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mengadakan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formatif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0722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formatif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bertujuan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memberikan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umpan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balik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kepada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guru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rangka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memperbaiki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melaksanakan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program remedial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bagi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belum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berhasil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327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Indikator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Suatu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dianggap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berhasil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Daya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serap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pengajaran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mencapai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prestasi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tinggi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secara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individual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maupun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kelompok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Perilaku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digariskan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tujuan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pengajaran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/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intruksional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khusus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(TIK)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telah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dicapai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oleh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secara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individual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maupun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kelompok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575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mengukur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mengevaluasi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tingkat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dilakukan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melalui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prestasi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Berdasarkan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tujuan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ruang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lingkupnya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prestasi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digolongkan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jenis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berikut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Formatif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Subsumatif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Sumatif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55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Arrow 3"/>
          <p:cNvSpPr/>
          <p:nvPr/>
        </p:nvSpPr>
        <p:spPr>
          <a:xfrm>
            <a:off x="207818" y="647700"/>
            <a:ext cx="1752600" cy="6858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Formatif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81199" y="0"/>
            <a:ext cx="4852555" cy="1981200"/>
          </a:xfrm>
          <a:prstGeom prst="roundRect">
            <a:avLst/>
          </a:prstGeom>
          <a:gradFill flip="none" rotWithShape="1">
            <a:gsLst>
              <a:gs pos="0">
                <a:srgbClr val="4CDCCB"/>
              </a:gs>
              <a:gs pos="50000">
                <a:schemeClr val="accent1">
                  <a:tint val="44500"/>
                  <a:satMod val="160000"/>
                  <a:alpha val="20000"/>
                </a:schemeClr>
              </a:gs>
              <a:gs pos="100000">
                <a:schemeClr val="accent1">
                  <a:tint val="23500"/>
                  <a:satMod val="160000"/>
                  <a:alpha val="11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digunakan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mengukur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bertujuan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memperoleh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gambaran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tentang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daya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serap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dimanfaatkan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memperbaiki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7" name="Right Arrow 6"/>
          <p:cNvSpPr/>
          <p:nvPr/>
        </p:nvSpPr>
        <p:spPr>
          <a:xfrm>
            <a:off x="0" y="2590800"/>
            <a:ext cx="1960418" cy="6858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Subsumatif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995054" y="2057400"/>
            <a:ext cx="4797136" cy="1752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Tujuannya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memperoleh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gambaran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daya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serap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meningkatkan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prestasi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dimanfaatkan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memperbaiki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diperhitungkan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nilai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rapor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249381" y="4886325"/>
            <a:ext cx="1752600" cy="685800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Sumatif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43546" y="3886200"/>
            <a:ext cx="4845626" cy="2819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diadakan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mengukur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daya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serap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bahan-bahan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telah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selama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semester,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dua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tahun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pelajaran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Tujuannya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adalah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menetapkan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tingkat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taraf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keberhasilan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suatu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periode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tes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dimanfaatkan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kenaikan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kelas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menyusun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peringkat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sebagai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ukuran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mutu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sekolah</a:t>
            </a:r>
            <a:endParaRPr lang="en-US" dirty="0">
              <a:solidFill>
                <a:schemeClr val="tx1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1" name="Line Callout 1 (Border and Accent Bar) 10"/>
          <p:cNvSpPr/>
          <p:nvPr/>
        </p:nvSpPr>
        <p:spPr>
          <a:xfrm>
            <a:off x="7543800" y="611332"/>
            <a:ext cx="1447800" cy="666750"/>
          </a:xfrm>
          <a:prstGeom prst="accentBorderCallout1">
            <a:avLst>
              <a:gd name="adj1" fmla="val 45923"/>
              <a:gd name="adj2" fmla="val -9914"/>
              <a:gd name="adj3" fmla="val 172764"/>
              <a:gd name="adj4" fmla="val -52910"/>
            </a:avLst>
          </a:prstGeom>
          <a:gradFill flip="none" rotWithShape="1">
            <a:gsLst>
              <a:gs pos="0">
                <a:srgbClr val="4CDCCB"/>
              </a:gs>
              <a:gs pos="50000">
                <a:schemeClr val="accent1">
                  <a:tint val="44500"/>
                  <a:satMod val="160000"/>
                  <a:alpha val="20000"/>
                </a:schemeClr>
              </a:gs>
              <a:gs pos="100000">
                <a:schemeClr val="accent1">
                  <a:tint val="23500"/>
                  <a:satMod val="160000"/>
                  <a:alpha val="11000"/>
                </a:schemeClr>
              </a:gs>
            </a:gsLst>
            <a:lin ang="27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UTS </a:t>
            </a:r>
          </a:p>
        </p:txBody>
      </p:sp>
      <p:sp>
        <p:nvSpPr>
          <p:cNvPr id="12" name="Line Callout 1 (Border and Accent Bar) 11"/>
          <p:cNvSpPr/>
          <p:nvPr/>
        </p:nvSpPr>
        <p:spPr>
          <a:xfrm>
            <a:off x="7453745" y="2590800"/>
            <a:ext cx="1447800" cy="666750"/>
          </a:xfrm>
          <a:prstGeom prst="accentBorderCallout1">
            <a:avLst>
              <a:gd name="adj1" fmla="val 45923"/>
              <a:gd name="adj2" fmla="val -9914"/>
              <a:gd name="adj3" fmla="val 176920"/>
              <a:gd name="adj4" fmla="val -52910"/>
            </a:avLst>
          </a:prstGeom>
          <a:gradFill flip="none" rotWithShape="1">
            <a:gsLst>
              <a:gs pos="0">
                <a:srgbClr val="4CDCCB"/>
              </a:gs>
              <a:gs pos="50000">
                <a:schemeClr val="accent1">
                  <a:tint val="44500"/>
                  <a:satMod val="160000"/>
                  <a:alpha val="20000"/>
                </a:schemeClr>
              </a:gs>
              <a:gs pos="100000">
                <a:schemeClr val="accent1">
                  <a:tint val="23500"/>
                  <a:satMod val="160000"/>
                  <a:alpha val="11000"/>
                </a:schemeClr>
              </a:gs>
            </a:gsLst>
            <a:lin ang="27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Ujian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Semester </a:t>
            </a:r>
          </a:p>
        </p:txBody>
      </p:sp>
      <p:sp>
        <p:nvSpPr>
          <p:cNvPr id="13" name="Line Callout 1 (Border and Accent Bar) 12"/>
          <p:cNvSpPr/>
          <p:nvPr/>
        </p:nvSpPr>
        <p:spPr>
          <a:xfrm>
            <a:off x="7543800" y="4800600"/>
            <a:ext cx="1447800" cy="857250"/>
          </a:xfrm>
          <a:prstGeom prst="accentBorderCallout1">
            <a:avLst>
              <a:gd name="adj1" fmla="val 45923"/>
              <a:gd name="adj2" fmla="val -9914"/>
              <a:gd name="adj3" fmla="val 197006"/>
              <a:gd name="adj4" fmla="val -51954"/>
            </a:avLst>
          </a:prstGeom>
          <a:gradFill flip="none" rotWithShape="1">
            <a:gsLst>
              <a:gs pos="0">
                <a:srgbClr val="4CDCCB"/>
              </a:gs>
              <a:gs pos="50000">
                <a:schemeClr val="accent1">
                  <a:tint val="44500"/>
                  <a:satMod val="160000"/>
                  <a:alpha val="20000"/>
                </a:schemeClr>
              </a:gs>
              <a:gs pos="100000">
                <a:schemeClr val="accent1">
                  <a:tint val="23500"/>
                  <a:satMod val="160000"/>
                  <a:alpha val="11000"/>
                </a:schemeClr>
              </a:gs>
            </a:gsLst>
            <a:lin ang="27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UAS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kenaikan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kelas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  <a:ea typeface="Cambria Math" pitchFamily="18" charset="0"/>
              </a:rPr>
              <a:t>/ UN </a:t>
            </a:r>
          </a:p>
        </p:txBody>
      </p:sp>
    </p:spTree>
    <p:extLst>
      <p:ext uri="{BB962C8B-B14F-4D97-AF65-F5344CB8AC3E}">
        <p14:creationId xmlns:p14="http://schemas.microsoft.com/office/powerpoint/2010/main" val="3290172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Tingkat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dibagi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beberapa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tingkatan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taraf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yaitu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sbb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Istimewa/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maksimal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seluruh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pelajaran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dikuasai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oleh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sekali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/ optimal: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sebagian</a:t>
            </a:r>
            <a:r>
              <a:rPr lang="en-US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besar</a:t>
            </a:r>
            <a:r>
              <a:rPr lang="en-US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(76%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s.d.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99%)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pelajaran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dikuasai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oleh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Baik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/ minimal: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pelajaran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hanya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60%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s.d.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75%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saja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dikuasai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oleh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Kurang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pelajaran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diajarkan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kurang</a:t>
            </a:r>
            <a:r>
              <a:rPr lang="en-US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b="1" dirty="0" err="1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60%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dikuasai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oleh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4222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 Math" pitchFamily="18" charset="0"/>
                <a:ea typeface="Cambria Math" pitchFamily="18" charset="0"/>
              </a:rPr>
              <a:t>Program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Perbaikan</a:t>
            </a:r>
            <a:endParaRPr lang="en-US" dirty="0"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75%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jumlah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mengikuti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mencapai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taraf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minimal, optimal,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maksimal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maka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berikutnya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dapat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membahas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baru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Apabila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75%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lebih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jumlah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siswa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mengikuti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mencapai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taraf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keberhasilan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kurang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(di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bawah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taraf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minimal),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maka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proses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belajar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mengajar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berikutnya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hendaknya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bersifat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perbaikan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(remedial).</a:t>
            </a:r>
          </a:p>
        </p:txBody>
      </p:sp>
    </p:spTree>
    <p:extLst>
      <p:ext uri="{BB962C8B-B14F-4D97-AF65-F5344CB8AC3E}">
        <p14:creationId xmlns:p14="http://schemas.microsoft.com/office/powerpoint/2010/main" val="43547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Cambria Math" pitchFamily="18" charset="0"/>
                <a:ea typeface="Cambria Math" pitchFamily="18" charset="0"/>
              </a:rPr>
              <a:t>	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Pengajaran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perbaikan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biasanya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mengandung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kegiatan-kegiatan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sbb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Mengulang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seluruhnya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Mengulang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bagian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dari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pokok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bahasan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yang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hendak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dikuasai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Memecahkan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masalah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atau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menyelesaikan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soal-soal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bersama-sama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>
                <a:latin typeface="Cambria Math" pitchFamily="18" charset="0"/>
                <a:ea typeface="Cambria Math" pitchFamily="18" charset="0"/>
              </a:rPr>
              <a:t>Memberikan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tugas-tugas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dirty="0" err="1">
                <a:latin typeface="Cambria Math" pitchFamily="18" charset="0"/>
                <a:ea typeface="Cambria Math" pitchFamily="18" charset="0"/>
              </a:rPr>
              <a:t>khusus</a:t>
            </a:r>
            <a:r>
              <a:rPr lang="en-US" dirty="0">
                <a:latin typeface="Cambria Math" pitchFamily="18" charset="0"/>
                <a:ea typeface="Cambria Math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605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</TotalTime>
  <Words>568</Words>
  <Application>Microsoft Office PowerPoint</Application>
  <PresentationFormat>On-screen Show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Cambria Math</vt:lpstr>
      <vt:lpstr>Maiandra GD</vt:lpstr>
      <vt:lpstr>Office Theme</vt:lpstr>
      <vt:lpstr>KEBERHASILAN BELAJAR MENGAJAR</vt:lpstr>
      <vt:lpstr>Pengertian Keberhasilan </vt:lpstr>
      <vt:lpstr>PowerPoint Presentation</vt:lpstr>
      <vt:lpstr>Indikator Keberhasilan</vt:lpstr>
      <vt:lpstr>Penilaian Keberhasilan</vt:lpstr>
      <vt:lpstr>PowerPoint Presentation</vt:lpstr>
      <vt:lpstr>Tingkat Keberhasilan</vt:lpstr>
      <vt:lpstr>Program Perbaikan</vt:lpstr>
      <vt:lpstr>PowerPoint Presentation</vt:lpstr>
      <vt:lpstr>Faktor-faktor yang Mempengaruhi Keberhasilan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HP</cp:lastModifiedBy>
  <cp:revision>46</cp:revision>
  <dcterms:created xsi:type="dcterms:W3CDTF">2021-07-26T04:19:58Z</dcterms:created>
  <dcterms:modified xsi:type="dcterms:W3CDTF">2023-12-12T02:59:00Z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1033-11.1.0.10161</vt:lpwstr>
  </property>
</Properties>
</file>