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x-wav"/>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1" r:id="rId2"/>
    <p:sldId id="283" r:id="rId3"/>
    <p:sldId id="284" r:id="rId4"/>
    <p:sldId id="285" r:id="rId5"/>
    <p:sldId id="286" r:id="rId6"/>
    <p:sldId id="287" r:id="rId7"/>
    <p:sldId id="288" r:id="rId8"/>
    <p:sldId id="289" r:id="rId9"/>
    <p:sldId id="290" r:id="rId10"/>
    <p:sldId id="291" r:id="rId11"/>
    <p:sldId id="292" r:id="rId12"/>
    <p:sldId id="317" r:id="rId13"/>
    <p:sldId id="293" r:id="rId14"/>
    <p:sldId id="294" r:id="rId15"/>
    <p:sldId id="295" r:id="rId16"/>
    <p:sldId id="296" r:id="rId17"/>
    <p:sldId id="297" r:id="rId18"/>
    <p:sldId id="299" r:id="rId19"/>
    <p:sldId id="301" r:id="rId20"/>
    <p:sldId id="303" r:id="rId21"/>
    <p:sldId id="318" r:id="rId22"/>
    <p:sldId id="31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9AC5679-D03C-407E-8180-A1F13AEBFCC7}">
          <p14:sldIdLst>
            <p14:sldId id="261"/>
            <p14:sldId id="283"/>
            <p14:sldId id="284"/>
            <p14:sldId id="285"/>
            <p14:sldId id="286"/>
            <p14:sldId id="287"/>
            <p14:sldId id="288"/>
            <p14:sldId id="289"/>
            <p14:sldId id="290"/>
            <p14:sldId id="291"/>
            <p14:sldId id="292"/>
            <p14:sldId id="317"/>
            <p14:sldId id="293"/>
            <p14:sldId id="294"/>
            <p14:sldId id="295"/>
            <p14:sldId id="296"/>
          </p14:sldIdLst>
        </p14:section>
        <p14:section name="Untitled Section" id="{29F3BF70-7691-4B51-8DB6-A1708C5D512D}">
          <p14:sldIdLst/>
        </p14:section>
        <p14:section name="Untitled Section" id="{072A91A7-371D-4ED7-8A15-79F0FB709702}">
          <p14:sldIdLst>
            <p14:sldId id="297"/>
            <p14:sldId id="299"/>
            <p14:sldId id="301"/>
            <p14:sldId id="303"/>
            <p14:sldId id="318"/>
            <p14:sldId id="31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88" y="56"/>
      </p:cViewPr>
      <p:guideLst>
        <p:guide orient="horz" pos="2160"/>
        <p:guide pos="2880"/>
      </p:guideLst>
    </p:cSldViewPr>
  </p:slideViewPr>
  <p:notesTextViewPr>
    <p:cViewPr>
      <p:scale>
        <a:sx n="1" d="1"/>
        <a:sy n="1" d="1"/>
      </p:scale>
      <p:origin x="0" y="0"/>
    </p:cViewPr>
  </p:notesTextViewPr>
  <p:sorterViewPr>
    <p:cViewPr>
      <p:scale>
        <a:sx n="100" d="100"/>
        <a:sy n="100" d="100"/>
      </p:scale>
      <p:origin x="0" y="-1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F8A465-9ACE-4C6F-A7C9-8CEE34E2FC45}" type="datetimeFigureOut">
              <a:rPr lang="en-US" smtClean="0"/>
              <a:t>10/28/2019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4707B3-0A7C-4FEC-9F1F-981EE7682AB2}" type="slidenum">
              <a:rPr lang="en-US" smtClean="0"/>
              <a:t>‹#›</a:t>
            </a:fld>
            <a:endParaRPr lang="en-US"/>
          </a:p>
        </p:txBody>
      </p:sp>
    </p:spTree>
    <p:extLst>
      <p:ext uri="{BB962C8B-B14F-4D97-AF65-F5344CB8AC3E}">
        <p14:creationId xmlns:p14="http://schemas.microsoft.com/office/powerpoint/2010/main" val="877021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ChangeArrowheads="1" noTextEdit="1"/>
          </p:cNvSpPr>
          <p:nvPr>
            <p:ph type="sldImg"/>
          </p:nvPr>
        </p:nvSpPr>
        <p:spPr>
          <a:ln/>
        </p:spPr>
      </p:sp>
      <p:sp>
        <p:nvSpPr>
          <p:cNvPr id="717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ltLang="en-US"/>
          </a:p>
        </p:txBody>
      </p:sp>
      <p:sp>
        <p:nvSpPr>
          <p:cNvPr id="7172" name="Slide Number Placeholder 3"/>
          <p:cNvSpPr>
            <a:spLocks noGrp="1"/>
          </p:cNvSpPr>
          <p:nvPr>
            <p:ph type="sldNum" sz="quarter" idx="5"/>
          </p:nvPr>
        </p:nvSpPr>
        <p:spPr>
          <a:no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E79A13D-183F-44CA-AF8D-241EBCE48399}" type="slidenum">
              <a:rPr kumimoji="1" lang="id-ID" altLang="en-US" smtClean="0">
                <a:solidFill>
                  <a:schemeClr val="tx2"/>
                </a:solidFill>
                <a:latin typeface="Times New Roman" panose="02020603050405020304" pitchFamily="18" charset="0"/>
              </a:rPr>
              <a:pPr fontAlgn="base">
                <a:spcBef>
                  <a:spcPct val="0"/>
                </a:spcBef>
                <a:spcAft>
                  <a:spcPct val="0"/>
                </a:spcAft>
              </a:pPr>
              <a:t>2</a:t>
            </a:fld>
            <a:endParaRPr kumimoji="1" lang="id-ID" altLang="en-US">
              <a:solidFill>
                <a:schemeClr val="tx2"/>
              </a:solidFill>
              <a:latin typeface="Times New Roman" panose="02020603050405020304" pitchFamily="18" charset="0"/>
            </a:endParaRPr>
          </a:p>
        </p:txBody>
      </p:sp>
    </p:spTree>
    <p:extLst>
      <p:ext uri="{BB962C8B-B14F-4D97-AF65-F5344CB8AC3E}">
        <p14:creationId xmlns:p14="http://schemas.microsoft.com/office/powerpoint/2010/main" val="8457606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896952" y="1124744"/>
            <a:ext cx="5542384" cy="1037977"/>
          </a:xfrm>
          <a:prstGeom prst="rect">
            <a:avLst/>
          </a:prstGeom>
        </p:spPr>
        <p:txBody>
          <a:bodyPr/>
          <a:lstStyle>
            <a:lvl1pPr>
              <a:defRPr>
                <a:solidFill>
                  <a:schemeClr val="bg1"/>
                </a:solidFill>
              </a:defRPr>
            </a:lvl1pPr>
          </a:lstStyle>
          <a:p>
            <a:r>
              <a:rPr lang="en-US" dirty="0" err="1"/>
              <a:t>Nama</a:t>
            </a:r>
            <a:r>
              <a:rPr lang="en-US" dirty="0"/>
              <a:t> </a:t>
            </a:r>
            <a:r>
              <a:rPr lang="en-US" dirty="0" err="1"/>
              <a:t>Dosen</a:t>
            </a:r>
            <a:endParaRPr lang="en-US" dirty="0"/>
          </a:p>
        </p:txBody>
      </p:sp>
      <p:sp>
        <p:nvSpPr>
          <p:cNvPr id="3" name="Subtitle 2"/>
          <p:cNvSpPr>
            <a:spLocks noGrp="1"/>
          </p:cNvSpPr>
          <p:nvPr>
            <p:ph type="subTitle" idx="1" hasCustomPrompt="1"/>
          </p:nvPr>
        </p:nvSpPr>
        <p:spPr>
          <a:xfrm>
            <a:off x="3059832" y="3573016"/>
            <a:ext cx="5360640" cy="432048"/>
          </a:xfrm>
          <a:prstGeom prst="rect">
            <a:avLst/>
          </a:prstGeom>
        </p:spPr>
        <p:txBody>
          <a:bodyPr/>
          <a:lstStyle>
            <a:lvl1pPr marL="0" indent="0" algn="ctr">
              <a:buNone/>
              <a:defRPr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dirty="0"/>
              <a:t>SESI PERKULIHAN</a:t>
            </a:r>
            <a:endParaRPr lang="en-US" dirty="0"/>
          </a:p>
        </p:txBody>
      </p:sp>
      <p:sp>
        <p:nvSpPr>
          <p:cNvPr id="4" name="Subtitle 2"/>
          <p:cNvSpPr txBox="1">
            <a:spLocks/>
          </p:cNvSpPr>
          <p:nvPr userDrawn="1"/>
        </p:nvSpPr>
        <p:spPr>
          <a:xfrm>
            <a:off x="2987824" y="5132412"/>
            <a:ext cx="5360640" cy="456828"/>
          </a:xfrm>
          <a:prstGeom prst="rect">
            <a:avLst/>
          </a:prstGeom>
        </p:spPr>
        <p:txBody>
          <a:bodyPr/>
          <a:lstStyle>
            <a:lvl1pPr marL="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solidFill>
                <a:schemeClr val="tx1"/>
              </a:solidFill>
            </a:endParaRPr>
          </a:p>
        </p:txBody>
      </p:sp>
      <p:sp>
        <p:nvSpPr>
          <p:cNvPr id="5" name="Subtitle 2"/>
          <p:cNvSpPr txBox="1">
            <a:spLocks/>
          </p:cNvSpPr>
          <p:nvPr userDrawn="1"/>
        </p:nvSpPr>
        <p:spPr>
          <a:xfrm>
            <a:off x="2969888" y="4916388"/>
            <a:ext cx="5360640" cy="432048"/>
          </a:xfrm>
          <a:prstGeom prst="rect">
            <a:avLst/>
          </a:prstGeom>
        </p:spPr>
        <p:txBody>
          <a:bodyPr/>
          <a:lstStyle>
            <a:lvl1pPr marL="0" indent="0" algn="ctr" defTabSz="914400" rtl="0" eaLnBrk="1" latinLnBrk="0" hangingPunct="1">
              <a:spcBef>
                <a:spcPct val="20000"/>
              </a:spcBef>
              <a:buFont typeface="Arial" pitchFamily="34" charset="0"/>
              <a:buNone/>
              <a:defRPr sz="2000" kern="1200">
                <a:solidFill>
                  <a:schemeClr val="tx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p>
        </p:txBody>
      </p:sp>
      <p:sp>
        <p:nvSpPr>
          <p:cNvPr id="8" name="Text Placeholder 7"/>
          <p:cNvSpPr>
            <a:spLocks noGrp="1"/>
          </p:cNvSpPr>
          <p:nvPr>
            <p:ph type="body" sz="quarter" idx="10" hasCustomPrompt="1"/>
          </p:nvPr>
        </p:nvSpPr>
        <p:spPr>
          <a:xfrm>
            <a:off x="3635896" y="2204864"/>
            <a:ext cx="4176713" cy="720725"/>
          </a:xfrm>
          <a:prstGeom prst="rect">
            <a:avLst/>
          </a:prstGeom>
        </p:spPr>
        <p:txBody>
          <a:bodyPr/>
          <a:lstStyle>
            <a:lvl1pPr>
              <a:defRPr baseline="0">
                <a:solidFill>
                  <a:schemeClr val="bg1"/>
                </a:solidFill>
              </a:defRPr>
            </a:lvl1pPr>
          </a:lstStyle>
          <a:p>
            <a:pPr lvl="0"/>
            <a:r>
              <a:rPr lang="id-ID" dirty="0"/>
              <a:t>MATA KULIAH</a:t>
            </a:r>
            <a:endParaRPr lang="en-US" dirty="0"/>
          </a:p>
        </p:txBody>
      </p:sp>
      <p:sp>
        <p:nvSpPr>
          <p:cNvPr id="10" name="Text Placeholder 9"/>
          <p:cNvSpPr>
            <a:spLocks noGrp="1"/>
          </p:cNvSpPr>
          <p:nvPr>
            <p:ph type="body" sz="quarter" idx="11" hasCustomPrompt="1"/>
          </p:nvPr>
        </p:nvSpPr>
        <p:spPr>
          <a:xfrm>
            <a:off x="3203575" y="4149725"/>
            <a:ext cx="5127625" cy="1198563"/>
          </a:xfrm>
          <a:prstGeom prst="rect">
            <a:avLst/>
          </a:prstGeom>
        </p:spPr>
        <p:txBody>
          <a:bodyPr/>
          <a:lstStyle>
            <a:lvl1pPr>
              <a:defRPr sz="3600" baseline="0">
                <a:solidFill>
                  <a:schemeClr val="tx1"/>
                </a:solidFill>
              </a:defRPr>
            </a:lvl1pPr>
          </a:lstStyle>
          <a:p>
            <a:pPr lvl="0"/>
            <a:r>
              <a:rPr lang="id-ID" dirty="0"/>
              <a:t>Topik Perkuliahan</a:t>
            </a:r>
            <a:endParaRPr lang="en-US" dirty="0"/>
          </a:p>
        </p:txBody>
      </p:sp>
    </p:spTree>
    <p:extLst>
      <p:ext uri="{BB962C8B-B14F-4D97-AF65-F5344CB8AC3E}">
        <p14:creationId xmlns:p14="http://schemas.microsoft.com/office/powerpoint/2010/main" val="3812739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926976"/>
          </a:xfrm>
          <a:prstGeom prst="rect">
            <a:avLst/>
          </a:prstGeom>
        </p:spPr>
        <p:txBody>
          <a:bodyPr/>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4" name="Content Placeholder 3"/>
          <p:cNvSpPr>
            <a:spLocks noGrp="1"/>
          </p:cNvSpPr>
          <p:nvPr>
            <p:ph sz="half" idx="2"/>
          </p:nvPr>
        </p:nvSpPr>
        <p:spPr>
          <a:xfrm>
            <a:off x="395536" y="1916832"/>
            <a:ext cx="7992888" cy="4176464"/>
          </a:xfrm>
          <a:prstGeom prst="rect">
            <a:avLst/>
          </a:prstGeom>
        </p:spPr>
        <p:txBody>
          <a:bodyPr/>
          <a:lstStyle>
            <a:lvl1pPr marL="342900" indent="-342900" algn="l">
              <a:buFont typeface="Courier New" panose="02070309020205020404" pitchFamily="49" charset="0"/>
              <a:buChar char="o"/>
              <a:defRPr sz="2400">
                <a:solidFill>
                  <a:schemeClr val="tx2">
                    <a:lumMod val="75000"/>
                  </a:schemeClr>
                </a:solidFill>
                <a:latin typeface="Arial" panose="020B0604020202020204" pitchFamily="34" charset="0"/>
                <a:cs typeface="Arial" panose="020B0604020202020204" pitchFamily="34" charset="0"/>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p:txBody>
      </p:sp>
    </p:spTree>
    <p:extLst>
      <p:ext uri="{BB962C8B-B14F-4D97-AF65-F5344CB8AC3E}">
        <p14:creationId xmlns:p14="http://schemas.microsoft.com/office/powerpoint/2010/main" val="4280975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Lilywi</a:t>
            </a:r>
          </a:p>
        </p:txBody>
      </p:sp>
      <p:sp>
        <p:nvSpPr>
          <p:cNvPr id="6" name="Slide Number Placeholder 5"/>
          <p:cNvSpPr>
            <a:spLocks noGrp="1"/>
          </p:cNvSpPr>
          <p:nvPr>
            <p:ph type="sldNum" sz="quarter" idx="12"/>
          </p:nvPr>
        </p:nvSpPr>
        <p:spPr/>
        <p:txBody>
          <a:bodyPr/>
          <a:lstStyle>
            <a:lvl1pPr>
              <a:defRPr/>
            </a:lvl1pPr>
          </a:lstStyle>
          <a:p>
            <a:pPr>
              <a:defRPr/>
            </a:pPr>
            <a:fld id="{15781D4F-6065-428E-821F-89550892F212}" type="slidenum">
              <a:rPr lang="en-US" altLang="en-US"/>
              <a:pPr>
                <a:defRPr/>
              </a:pPr>
              <a:t>‹#›</a:t>
            </a:fld>
            <a:endParaRPr lang="en-US" altLang="en-US"/>
          </a:p>
        </p:txBody>
      </p:sp>
    </p:spTree>
    <p:extLst>
      <p:ext uri="{BB962C8B-B14F-4D97-AF65-F5344CB8AC3E}">
        <p14:creationId xmlns:p14="http://schemas.microsoft.com/office/powerpoint/2010/main" val="747646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21336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2133600"/>
            <a:ext cx="3810000" cy="4114800"/>
          </a:xfrm>
        </p:spPr>
        <p:txBody>
          <a:bodyPr/>
          <a:lstStyle/>
          <a:p>
            <a:pPr lvl="0"/>
            <a:endParaRPr lang="en-US" noProof="0"/>
          </a:p>
        </p:txBody>
      </p:sp>
      <p:sp>
        <p:nvSpPr>
          <p:cNvPr id="5" name="Rectangle 13">
            <a:extLst>
              <a:ext uri="{FF2B5EF4-FFF2-40B4-BE49-F238E27FC236}">
                <a16:creationId xmlns:a16="http://schemas.microsoft.com/office/drawing/2014/main" id="{FC085544-50B5-41EE-BD2A-03E7FE5145FD}"/>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4">
            <a:extLst>
              <a:ext uri="{FF2B5EF4-FFF2-40B4-BE49-F238E27FC236}">
                <a16:creationId xmlns:a16="http://schemas.microsoft.com/office/drawing/2014/main" id="{4C3AAD61-343B-4599-AE76-DF26B1183534}"/>
              </a:ext>
            </a:extLst>
          </p:cNvPr>
          <p:cNvSpPr>
            <a:spLocks noGrp="1" noChangeArrowheads="1"/>
          </p:cNvSpPr>
          <p:nvPr>
            <p:ph type="ftr" sz="quarter" idx="11"/>
          </p:nvPr>
        </p:nvSpPr>
        <p:spPr/>
        <p:txBody>
          <a:bodyPr/>
          <a:lstStyle>
            <a:lvl1pPr>
              <a:defRPr/>
            </a:lvl1pPr>
          </a:lstStyle>
          <a:p>
            <a:pPr>
              <a:defRPr/>
            </a:pPr>
            <a:r>
              <a:rPr lang="en-US"/>
              <a:t>Lilywi</a:t>
            </a:r>
          </a:p>
        </p:txBody>
      </p:sp>
      <p:sp>
        <p:nvSpPr>
          <p:cNvPr id="7" name="Rectangle 15">
            <a:extLst>
              <a:ext uri="{FF2B5EF4-FFF2-40B4-BE49-F238E27FC236}">
                <a16:creationId xmlns:a16="http://schemas.microsoft.com/office/drawing/2014/main" id="{0E683A5B-8F79-488B-B827-BB0BAC42FC1A}"/>
              </a:ext>
            </a:extLst>
          </p:cNvPr>
          <p:cNvSpPr>
            <a:spLocks noGrp="1" noChangeArrowheads="1"/>
          </p:cNvSpPr>
          <p:nvPr>
            <p:ph type="sldNum" sz="quarter" idx="12"/>
          </p:nvPr>
        </p:nvSpPr>
        <p:spPr/>
        <p:txBody>
          <a:bodyPr/>
          <a:lstStyle>
            <a:lvl1pPr>
              <a:defRPr/>
            </a:lvl1pPr>
          </a:lstStyle>
          <a:p>
            <a:pPr>
              <a:defRPr/>
            </a:pPr>
            <a:fld id="{EA0AF57C-067D-491A-852E-03792B37939E}" type="slidenum">
              <a:rPr lang="en-US" altLang="en-US"/>
              <a:pPr>
                <a:defRPr/>
              </a:pPr>
              <a:t>‹#›</a:t>
            </a:fld>
            <a:endParaRPr lang="en-US" altLang="en-US"/>
          </a:p>
        </p:txBody>
      </p:sp>
    </p:spTree>
    <p:extLst>
      <p:ext uri="{BB962C8B-B14F-4D97-AF65-F5344CB8AC3E}">
        <p14:creationId xmlns:p14="http://schemas.microsoft.com/office/powerpoint/2010/main" val="1167557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851405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a:solidFill>
                  <a:schemeClr val="tx1"/>
                </a:solidFill>
              </a:defRPr>
            </a:lvl1pPr>
          </a:lstStyle>
          <a:p>
            <a:pPr lvl="0"/>
            <a:r>
              <a:rPr lang="en-US"/>
              <a:t>Click to edit Master text styles</a:t>
            </a:r>
          </a:p>
        </p:txBody>
      </p:sp>
      <p:sp>
        <p:nvSpPr>
          <p:cNvPr id="8" name="Text Placeholder 7"/>
          <p:cNvSpPr>
            <a:spLocks noGrp="1"/>
          </p:cNvSpPr>
          <p:nvPr>
            <p:ph type="body" sz="quarter" idx="10" hasCustomPrompt="1"/>
          </p:nvPr>
        </p:nvSpPr>
        <p:spPr>
          <a:xfrm>
            <a:off x="5868144" y="6495420"/>
            <a:ext cx="3097213" cy="333375"/>
          </a:xfrm>
          <a:prstGeom prst="rect">
            <a:avLst/>
          </a:prstGeom>
        </p:spPr>
        <p:txBody>
          <a:bodyPr/>
          <a:lstStyle>
            <a:lvl1pPr>
              <a:defRPr sz="2000">
                <a:solidFill>
                  <a:schemeClr val="bg1"/>
                </a:solidFill>
              </a:defRPr>
            </a:lvl1pPr>
          </a:lstStyle>
          <a:p>
            <a:pPr lvl="0"/>
            <a:r>
              <a:rPr lang="en-US" dirty="0"/>
              <a:t>www.esaunggul.ac.id</a:t>
            </a:r>
          </a:p>
        </p:txBody>
      </p:sp>
    </p:spTree>
    <p:extLst>
      <p:ext uri="{BB962C8B-B14F-4D97-AF65-F5344CB8AC3E}">
        <p14:creationId xmlns:p14="http://schemas.microsoft.com/office/powerpoint/2010/main" val="1807382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6"/>
          <p:cNvSpPr>
            <a:spLocks noGrp="1"/>
          </p:cNvSpPr>
          <p:nvPr>
            <p:ph type="title"/>
          </p:nvPr>
        </p:nvSpPr>
        <p:spPr>
          <a:xfrm>
            <a:off x="467544" y="476672"/>
            <a:ext cx="8229600" cy="1143000"/>
          </a:xfrm>
          <a:prstGeom prst="rect">
            <a:avLst/>
          </a:prstGeom>
        </p:spPr>
        <p:txBody>
          <a:bodyPr/>
          <a:lstStyle/>
          <a:p>
            <a:r>
              <a:rPr lang="en-US"/>
              <a:t>Click to edit Master title style</a:t>
            </a:r>
            <a:endParaRPr lang="en-US" dirty="0"/>
          </a:p>
        </p:txBody>
      </p:sp>
      <p:sp>
        <p:nvSpPr>
          <p:cNvPr id="9" name="Picture Placeholder 8"/>
          <p:cNvSpPr>
            <a:spLocks noGrp="1"/>
          </p:cNvSpPr>
          <p:nvPr>
            <p:ph type="pic" sz="quarter" idx="10"/>
          </p:nvPr>
        </p:nvSpPr>
        <p:spPr>
          <a:xfrm>
            <a:off x="468313" y="1773238"/>
            <a:ext cx="3959671" cy="4176712"/>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4643438" y="1773238"/>
            <a:ext cx="3960812" cy="4176712"/>
          </a:xfrm>
          <a:prstGeom prst="rect">
            <a:avLst/>
          </a:prstGeo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470469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21576B-E1C5-45F0-93D0-4652DD844997}" type="datetimeFigureOut">
              <a:rPr lang="en-US" smtClean="0"/>
              <a:t>10/28/2019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F864BF1-00C7-481D-B429-40D01BB62807}" type="slidenum">
              <a:rPr lang="en-US" smtClean="0"/>
              <a:t>‹#›</a:t>
            </a:fld>
            <a:endParaRPr lang="en-US"/>
          </a:p>
        </p:txBody>
      </p:sp>
    </p:spTree>
    <p:extLst>
      <p:ext uri="{BB962C8B-B14F-4D97-AF65-F5344CB8AC3E}">
        <p14:creationId xmlns:p14="http://schemas.microsoft.com/office/powerpoint/2010/main" val="1923180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p:txBody>
      </p:sp>
    </p:spTree>
    <p:extLst>
      <p:ext uri="{BB962C8B-B14F-4D97-AF65-F5344CB8AC3E}">
        <p14:creationId xmlns:p14="http://schemas.microsoft.com/office/powerpoint/2010/main" val="2762938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322933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3008313" cy="1296144"/>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476672"/>
            <a:ext cx="5111750" cy="5649491"/>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844824"/>
            <a:ext cx="3008313" cy="4281339"/>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28510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1603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www.esaunggul.ac.id/"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9" name="TextBox 8"/>
          <p:cNvSpPr txBox="1"/>
          <p:nvPr/>
        </p:nvSpPr>
        <p:spPr>
          <a:xfrm>
            <a:off x="6876256" y="6489371"/>
            <a:ext cx="2177584" cy="369332"/>
          </a:xfrm>
          <a:prstGeom prst="rect">
            <a:avLst/>
          </a:prstGeom>
          <a:noFill/>
        </p:spPr>
        <p:txBody>
          <a:bodyPr wrap="none" rtlCol="0">
            <a:spAutoFit/>
          </a:bodyPr>
          <a:lstStyle/>
          <a:p>
            <a:r>
              <a:rPr lang="en-US" dirty="0">
                <a:hlinkClick r:id="rId15"/>
              </a:rPr>
              <a:t>www.esaunggul.ac.id</a:t>
            </a:r>
            <a:endParaRPr lang="en-US" dirty="0"/>
          </a:p>
        </p:txBody>
      </p:sp>
    </p:spTree>
    <p:extLst>
      <p:ext uri="{BB962C8B-B14F-4D97-AF65-F5344CB8AC3E}">
        <p14:creationId xmlns:p14="http://schemas.microsoft.com/office/powerpoint/2010/main" val="206532600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1" r:id="rId4"/>
    <p:sldLayoutId id="2147483652" r:id="rId5"/>
    <p:sldLayoutId id="2147483653" r:id="rId6"/>
    <p:sldLayoutId id="2147483654" r:id="rId7"/>
    <p:sldLayoutId id="2147483656" r:id="rId8"/>
    <p:sldLayoutId id="2147483657" r:id="rId9"/>
    <p:sldLayoutId id="2147483660" r:id="rId10"/>
    <p:sldLayoutId id="2147483661" r:id="rId11"/>
    <p:sldLayoutId id="214748366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ctr" defTabSz="914400" rtl="0" eaLnBrk="1" latinLnBrk="0" hangingPunct="1">
        <a:spcBef>
          <a:spcPct val="20000"/>
        </a:spcBef>
        <a:buFont typeface="Arial" pitchFamily="34" charset="0"/>
        <a:buNone/>
        <a:defRPr sz="20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2.wav"/><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wmf"/><Relationship Id="rId1" Type="http://schemas.openxmlformats.org/officeDocument/2006/relationships/slideLayout" Target="../slideLayouts/slideLayout3.xml"/><Relationship Id="rId4" Type="http://schemas.openxmlformats.org/officeDocument/2006/relationships/image" Target="../media/image16.gif"/></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3.xml"/><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oleObject2.bin"/><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02806" y="2179887"/>
            <a:ext cx="6145657" cy="648072"/>
          </a:xfrm>
        </p:spPr>
        <p:txBody>
          <a:bodyPr/>
          <a:lstStyle/>
          <a:p>
            <a:pPr algn="l"/>
            <a:r>
              <a:rPr lang="en-US" sz="3200" dirty="0">
                <a:latin typeface="Arial" panose="020B0604020202020204" pitchFamily="34" charset="0"/>
                <a:cs typeface="Arial" panose="020B0604020202020204" pitchFamily="34" charset="0"/>
              </a:rPr>
              <a:t>Lily Widjaja, SKM., MM.</a:t>
            </a:r>
          </a:p>
        </p:txBody>
      </p:sp>
      <p:sp>
        <p:nvSpPr>
          <p:cNvPr id="3" name="Subtitle 2"/>
          <p:cNvSpPr>
            <a:spLocks noGrp="1"/>
          </p:cNvSpPr>
          <p:nvPr>
            <p:ph type="subTitle" idx="1"/>
          </p:nvPr>
        </p:nvSpPr>
        <p:spPr>
          <a:xfrm>
            <a:off x="2987824" y="3573016"/>
            <a:ext cx="5688632" cy="432048"/>
          </a:xfrm>
        </p:spPr>
        <p:txBody>
          <a:bodyPr/>
          <a:lstStyle/>
          <a:p>
            <a:r>
              <a:rPr lang="en-US" sz="2400" dirty="0" err="1">
                <a:latin typeface="Arial" panose="020B0604020202020204" pitchFamily="34" charset="0"/>
                <a:cs typeface="Arial" panose="020B0604020202020204" pitchFamily="34" charset="0"/>
              </a:rPr>
              <a:t>Pertemuan</a:t>
            </a:r>
            <a:r>
              <a:rPr lang="en-US" sz="2400" dirty="0">
                <a:latin typeface="Arial" panose="020B0604020202020204" pitchFamily="34" charset="0"/>
                <a:cs typeface="Arial" panose="020B0604020202020204" pitchFamily="34" charset="0"/>
              </a:rPr>
              <a:t> 6</a:t>
            </a:r>
          </a:p>
        </p:txBody>
      </p:sp>
      <p:sp>
        <p:nvSpPr>
          <p:cNvPr id="4" name="Text Placeholder 3"/>
          <p:cNvSpPr>
            <a:spLocks noGrp="1"/>
          </p:cNvSpPr>
          <p:nvPr>
            <p:ph type="body" sz="quarter" idx="10"/>
          </p:nvPr>
        </p:nvSpPr>
        <p:spPr>
          <a:xfrm>
            <a:off x="2627784" y="858766"/>
            <a:ext cx="6151123" cy="1130074"/>
          </a:xfrm>
        </p:spPr>
        <p:txBody>
          <a:bodyPr/>
          <a:lstStyle/>
          <a:p>
            <a:r>
              <a:rPr lang="en-US" sz="3200" dirty="0">
                <a:latin typeface="Arial" panose="020B0604020202020204" pitchFamily="34" charset="0"/>
                <a:cs typeface="Arial" panose="020B0604020202020204" pitchFamily="34" charset="0"/>
              </a:rPr>
              <a:t>AUDIT PENDOKUMENTASIAN RM</a:t>
            </a:r>
          </a:p>
        </p:txBody>
      </p:sp>
      <p:sp>
        <p:nvSpPr>
          <p:cNvPr id="5" name="Text Placeholder 4"/>
          <p:cNvSpPr>
            <a:spLocks noGrp="1"/>
          </p:cNvSpPr>
          <p:nvPr>
            <p:ph type="body" sz="quarter" idx="11"/>
          </p:nvPr>
        </p:nvSpPr>
        <p:spPr>
          <a:xfrm>
            <a:off x="2987824" y="4149080"/>
            <a:ext cx="5616624" cy="1367507"/>
          </a:xfrm>
        </p:spPr>
        <p:txBody>
          <a:bodyPr/>
          <a:lstStyle/>
          <a:p>
            <a:r>
              <a:rPr lang="en-US" sz="3200" dirty="0">
                <a:latin typeface="Arial" panose="020B0604020202020204" pitchFamily="34" charset="0"/>
                <a:cs typeface="Arial" panose="020B0604020202020204" pitchFamily="34" charset="0"/>
              </a:rPr>
              <a:t>ANALISIS KUANTITATIF</a:t>
            </a:r>
          </a:p>
        </p:txBody>
      </p:sp>
    </p:spTree>
    <p:extLst>
      <p:ext uri="{BB962C8B-B14F-4D97-AF65-F5344CB8AC3E}">
        <p14:creationId xmlns:p14="http://schemas.microsoft.com/office/powerpoint/2010/main" val="3688085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lstStyle/>
          <a:p>
            <a:r>
              <a:rPr lang="en-US" altLang="en-US" sz="3200">
                <a:cs typeface="Times New Roman" panose="02020603050405020304" pitchFamily="18" charset="0"/>
              </a:rPr>
              <a:t>C. JENIS ANALISIS PENDOKUMENTASIAN RM</a:t>
            </a:r>
            <a:r>
              <a:rPr lang="en-GB" altLang="en-US" sz="3200"/>
              <a:t> </a:t>
            </a:r>
            <a:endParaRPr lang="en-US" altLang="en-US" sz="3200"/>
          </a:p>
        </p:txBody>
      </p:sp>
      <p:sp>
        <p:nvSpPr>
          <p:cNvPr id="15364" name="Rectangle 3"/>
          <p:cNvSpPr>
            <a:spLocks noGrp="1" noChangeArrowheads="1"/>
          </p:cNvSpPr>
          <p:nvPr>
            <p:ph idx="1"/>
          </p:nvPr>
        </p:nvSpPr>
        <p:spPr bwMode="auto"/>
        <p:txBody>
          <a:bodyPr wrap="square" numCol="1" anchor="t" anchorCtr="0" compatLnSpc="1">
            <a:prstTxWarp prst="textNoShape">
              <a:avLst/>
            </a:prstTxWarp>
          </a:bodyPr>
          <a:lstStyle/>
          <a:p>
            <a:r>
              <a:rPr lang="en-US" altLang="en-US">
                <a:latin typeface="Arial" panose="020B0604020202020204" pitchFamily="34" charset="0"/>
                <a:cs typeface="Arial" panose="020B0604020202020204" pitchFamily="34" charset="0"/>
              </a:rPr>
              <a:t>A.Kuantitatif</a:t>
            </a:r>
          </a:p>
          <a:p>
            <a:r>
              <a:rPr lang="en-US" altLang="en-US">
                <a:latin typeface="Arial" panose="020B0604020202020204" pitchFamily="34" charset="0"/>
                <a:cs typeface="Arial" panose="020B0604020202020204" pitchFamily="34" charset="0"/>
              </a:rPr>
              <a:t>A.Kualitatif.   </a:t>
            </a:r>
          </a:p>
          <a:p>
            <a:r>
              <a:rPr lang="en-US" altLang="en-US">
                <a:latin typeface="Arial" panose="020B0604020202020204" pitchFamily="34" charset="0"/>
                <a:cs typeface="Arial" panose="020B0604020202020204" pitchFamily="34" charset="0"/>
              </a:rPr>
              <a:t>A.Statistik</a:t>
            </a:r>
            <a:r>
              <a:rPr lang="en-GB" altLang="en-US">
                <a:latin typeface="Arial" panose="020B0604020202020204" pitchFamily="34" charset="0"/>
                <a:cs typeface="Arial" panose="020B0604020202020204" pitchFamily="34" charset="0"/>
              </a:rPr>
              <a:t> </a:t>
            </a:r>
            <a:endParaRPr lang="en-US" altLang="en-US">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6" name="Footer Placeholder 5">
            <a:extLst>
              <a:ext uri="{FF2B5EF4-FFF2-40B4-BE49-F238E27FC236}">
                <a16:creationId xmlns:a16="http://schemas.microsoft.com/office/drawing/2014/main" id="{35CC8512-5879-47E8-AFB9-F10AF302FB9C}"/>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15366"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30B5301C-0A5F-49FE-8AF9-61D524A8AEA8}"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10</a:t>
            </a:fld>
            <a:endParaRPr lang="en-US" altLang="en-US" sz="1400">
              <a:solidFill>
                <a:schemeClr val="tx2"/>
              </a:solidFill>
              <a:latin typeface="Arial Black" panose="020B0A04020102020204" pitchFamily="34" charset="0"/>
            </a:endParaRPr>
          </a:p>
        </p:txBody>
      </p:sp>
      <p:sp>
        <p:nvSpPr>
          <p:cNvPr id="15367" name="Rectangle 4"/>
          <p:cNvSpPr>
            <a:spLocks noChangeArrowheads="1"/>
          </p:cNvSpPr>
          <p:nvPr/>
        </p:nvSpPr>
        <p:spPr bwMode="auto">
          <a:xfrm>
            <a:off x="685800" y="3810000"/>
            <a:ext cx="7467600"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just" eaLnBrk="1" hangingPunct="1">
              <a:lnSpc>
                <a:spcPct val="100000"/>
              </a:lnSpc>
              <a:spcBef>
                <a:spcPct val="20000"/>
              </a:spcBef>
              <a:buClr>
                <a:schemeClr val="accent1"/>
              </a:buClr>
              <a:buSzPct val="70000"/>
              <a:buFont typeface="Monotype Sorts" pitchFamily="2" charset="2"/>
              <a:buChar char="l"/>
            </a:pPr>
            <a:r>
              <a:rPr kumimoji="1" lang="en-US" altLang="en-US" sz="2800" b="1">
                <a:latin typeface="Arial" panose="020B0604020202020204" pitchFamily="34" charset="0"/>
                <a:cs typeface="Arial" panose="020B0604020202020204" pitchFamily="34" charset="0"/>
              </a:rPr>
              <a:t>A.Kuantitatif: </a:t>
            </a:r>
            <a:r>
              <a:rPr kumimoji="1" lang="en-US" altLang="en-US" sz="2800">
                <a:latin typeface="Arial" panose="020B0604020202020204" pitchFamily="34" charset="0"/>
                <a:cs typeface="Arial" panose="020B0604020202020204" pitchFamily="34" charset="0"/>
              </a:rPr>
              <a:t>adalah telaah /review bagian tertentu dari isi RM dengan maksud menemukan kekurangan khusus yang berkaitan dengan pencatatan RM.</a:t>
            </a:r>
          </a:p>
          <a:p>
            <a:pPr eaLnBrk="1" hangingPunct="1">
              <a:lnSpc>
                <a:spcPct val="100000"/>
              </a:lnSpc>
              <a:spcBef>
                <a:spcPct val="20000"/>
              </a:spcBef>
              <a:buClr>
                <a:schemeClr val="accent1"/>
              </a:buClr>
              <a:buSzPct val="70000"/>
              <a:buFont typeface="Monotype Sorts" pitchFamily="2" charset="2"/>
              <a:buChar char="l"/>
            </a:pPr>
            <a:endParaRPr kumimoji="1" lang="en-US" altLang="en-US" sz="28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076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1026"/>
          <p:cNvSpPr>
            <a:spLocks noGrp="1" noChangeArrowheads="1"/>
          </p:cNvSpPr>
          <p:nvPr>
            <p:ph type="title"/>
          </p:nvPr>
        </p:nvSpPr>
        <p:spPr/>
        <p:txBody>
          <a:bodyPr/>
          <a:lstStyle/>
          <a:p>
            <a:r>
              <a:rPr lang="en-US" altLang="en-US" sz="3200" dirty="0">
                <a:cs typeface="Times New Roman" panose="02020603050405020304" pitchFamily="18" charset="0"/>
              </a:rPr>
              <a:t>WAKTU MENGANALISIS</a:t>
            </a:r>
          </a:p>
        </p:txBody>
      </p:sp>
      <p:sp>
        <p:nvSpPr>
          <p:cNvPr id="70659" name="Rectangle 1027"/>
          <p:cNvSpPr>
            <a:spLocks noGrp="1" noChangeArrowheads="1"/>
          </p:cNvSpPr>
          <p:nvPr>
            <p:ph idx="1"/>
          </p:nvPr>
        </p:nvSpPr>
        <p:spPr bwMode="auto"/>
        <p:txBody>
          <a:bodyPr wrap="square" numCol="1" anchor="t" anchorCtr="0" compatLnSpc="1">
            <a:prstTxWarp prst="textNoShape">
              <a:avLst/>
            </a:prstTxWarp>
          </a:bodyPr>
          <a:lstStyle/>
          <a:p>
            <a:pPr algn="just"/>
            <a:r>
              <a:rPr lang="en-US" altLang="en-US" sz="2800" b="1" dirty="0">
                <a:cs typeface="Arial" panose="020B0604020202020204" pitchFamily="34" charset="0"/>
              </a:rPr>
              <a:t>Retrospective Analysis</a:t>
            </a:r>
            <a:r>
              <a:rPr lang="en-US" altLang="en-US" sz="2800" dirty="0">
                <a:cs typeface="Arial" panose="020B0604020202020204" pitchFamily="34" charset="0"/>
              </a:rPr>
              <a:t>: </a:t>
            </a:r>
            <a:r>
              <a:rPr lang="en-US" altLang="en-US" sz="2800" dirty="0" err="1">
                <a:cs typeface="Arial" panose="020B0604020202020204" pitchFamily="34" charset="0"/>
              </a:rPr>
              <a:t>Sesudah</a:t>
            </a:r>
            <a:r>
              <a:rPr lang="en-US" altLang="en-US" sz="2800" dirty="0">
                <a:cs typeface="Arial" panose="020B0604020202020204" pitchFamily="34" charset="0"/>
              </a:rPr>
              <a:t> </a:t>
            </a:r>
            <a:r>
              <a:rPr lang="en-US" altLang="en-US" sz="2800" dirty="0" err="1">
                <a:cs typeface="Arial" panose="020B0604020202020204" pitchFamily="34" charset="0"/>
              </a:rPr>
              <a:t>pasien</a:t>
            </a:r>
            <a:r>
              <a:rPr lang="en-US" altLang="en-US" sz="2800" dirty="0">
                <a:cs typeface="Arial" panose="020B0604020202020204" pitchFamily="34" charset="0"/>
              </a:rPr>
              <a:t> </a:t>
            </a:r>
            <a:r>
              <a:rPr lang="en-US" altLang="en-US" sz="2800" dirty="0" err="1">
                <a:cs typeface="Arial" panose="020B0604020202020204" pitchFamily="34" charset="0"/>
              </a:rPr>
              <a:t>pulang</a:t>
            </a:r>
            <a:r>
              <a:rPr lang="en-US" altLang="en-US" sz="2800" dirty="0">
                <a:cs typeface="Arial" panose="020B0604020202020204" pitchFamily="34" charset="0"/>
              </a:rPr>
              <a:t>. Hal </a:t>
            </a:r>
            <a:r>
              <a:rPr lang="en-US" altLang="en-US" sz="2800" dirty="0" err="1">
                <a:cs typeface="Arial" panose="020B0604020202020204" pitchFamily="34" charset="0"/>
              </a:rPr>
              <a:t>ini</a:t>
            </a:r>
            <a:r>
              <a:rPr lang="en-US" altLang="en-US" sz="2800" dirty="0">
                <a:cs typeface="Arial" panose="020B0604020202020204" pitchFamily="34" charset="0"/>
              </a:rPr>
              <a:t> </a:t>
            </a:r>
            <a:r>
              <a:rPr lang="en-US" altLang="en-US" sz="2800" dirty="0" err="1">
                <a:cs typeface="Arial" panose="020B0604020202020204" pitchFamily="34" charset="0"/>
              </a:rPr>
              <a:t>telah</a:t>
            </a:r>
            <a:r>
              <a:rPr lang="en-US" altLang="en-US" sz="2800" dirty="0">
                <a:cs typeface="Arial" panose="020B0604020202020204" pitchFamily="34" charset="0"/>
              </a:rPr>
              <a:t> </a:t>
            </a:r>
            <a:r>
              <a:rPr lang="en-US" altLang="en-US" sz="2800" dirty="0" err="1">
                <a:cs typeface="Arial" panose="020B0604020202020204" pitchFamily="34" charset="0"/>
              </a:rPr>
              <a:t>lazim</a:t>
            </a:r>
            <a:r>
              <a:rPr lang="en-US" altLang="en-US" sz="2800" dirty="0">
                <a:cs typeface="Arial" panose="020B0604020202020204" pitchFamily="34" charset="0"/>
              </a:rPr>
              <a:t> </a:t>
            </a:r>
            <a:r>
              <a:rPr lang="en-US" altLang="en-US" sz="2800" dirty="0" err="1">
                <a:cs typeface="Arial" panose="020B0604020202020204" pitchFamily="34" charset="0"/>
              </a:rPr>
              <a:t>dilakukan</a:t>
            </a:r>
            <a:r>
              <a:rPr lang="en-US" altLang="en-US" sz="2800" dirty="0">
                <a:cs typeface="Arial" panose="020B0604020202020204" pitchFamily="34" charset="0"/>
              </a:rPr>
              <a:t> </a:t>
            </a:r>
            <a:r>
              <a:rPr lang="en-US" altLang="en-US" sz="2800" dirty="0" err="1">
                <a:cs typeface="Arial" panose="020B0604020202020204" pitchFamily="34" charset="0"/>
              </a:rPr>
              <a:t>karena</a:t>
            </a:r>
            <a:r>
              <a:rPr lang="en-US" altLang="en-US" sz="2800" dirty="0">
                <a:cs typeface="Arial" panose="020B0604020202020204" pitchFamily="34" charset="0"/>
              </a:rPr>
              <a:t> </a:t>
            </a:r>
            <a:r>
              <a:rPr lang="en-US" altLang="en-US" sz="2800" dirty="0" err="1">
                <a:cs typeface="Arial" panose="020B0604020202020204" pitchFamily="34" charset="0"/>
              </a:rPr>
              <a:t>dapat</a:t>
            </a:r>
            <a:r>
              <a:rPr lang="en-US" altLang="en-US" sz="2800" dirty="0">
                <a:cs typeface="Arial" panose="020B0604020202020204" pitchFamily="34" charset="0"/>
              </a:rPr>
              <a:t> </a:t>
            </a:r>
            <a:r>
              <a:rPr lang="en-US" altLang="en-US" sz="2800" dirty="0" err="1">
                <a:cs typeface="Arial" panose="020B0604020202020204" pitchFamily="34" charset="0"/>
              </a:rPr>
              <a:t>dianalisis</a:t>
            </a:r>
            <a:r>
              <a:rPr lang="en-US" altLang="en-US" sz="2800" dirty="0">
                <a:cs typeface="Arial" panose="020B0604020202020204" pitchFamily="34" charset="0"/>
              </a:rPr>
              <a:t> </a:t>
            </a:r>
            <a:r>
              <a:rPr lang="en-US" altLang="en-US" sz="2800" dirty="0" err="1">
                <a:cs typeface="Arial" panose="020B0604020202020204" pitchFamily="34" charset="0"/>
              </a:rPr>
              <a:t>secara</a:t>
            </a:r>
            <a:r>
              <a:rPr lang="en-US" altLang="en-US" sz="2800" dirty="0">
                <a:cs typeface="Arial" panose="020B0604020202020204" pitchFamily="34" charset="0"/>
              </a:rPr>
              <a:t> </a:t>
            </a:r>
            <a:r>
              <a:rPr lang="en-US" altLang="en-US" sz="2800" dirty="0" err="1">
                <a:cs typeface="Arial" panose="020B0604020202020204" pitchFamily="34" charset="0"/>
              </a:rPr>
              <a:t>keseluruhan</a:t>
            </a:r>
            <a:r>
              <a:rPr lang="en-US" altLang="en-US" sz="2800" dirty="0">
                <a:cs typeface="Arial" panose="020B0604020202020204" pitchFamily="34" charset="0"/>
              </a:rPr>
              <a:t> </a:t>
            </a:r>
            <a:r>
              <a:rPr lang="en-US" altLang="en-US" sz="2800" dirty="0" err="1">
                <a:cs typeface="Arial" panose="020B0604020202020204" pitchFamily="34" charset="0"/>
              </a:rPr>
              <a:t>walaupun</a:t>
            </a:r>
            <a:r>
              <a:rPr lang="en-US" altLang="en-US" sz="2800" dirty="0">
                <a:cs typeface="Arial" panose="020B0604020202020204" pitchFamily="34" charset="0"/>
              </a:rPr>
              <a:t> </a:t>
            </a:r>
            <a:r>
              <a:rPr lang="en-US" altLang="en-US" sz="2800" dirty="0" err="1">
                <a:cs typeface="Arial" panose="020B0604020202020204" pitchFamily="34" charset="0"/>
              </a:rPr>
              <a:t>hal</a:t>
            </a:r>
            <a:r>
              <a:rPr lang="en-US" altLang="en-US" sz="2800" dirty="0">
                <a:cs typeface="Arial" panose="020B0604020202020204" pitchFamily="34" charset="0"/>
              </a:rPr>
              <a:t> </a:t>
            </a:r>
            <a:r>
              <a:rPr lang="en-US" altLang="en-US" sz="2800" dirty="0" err="1">
                <a:cs typeface="Arial" panose="020B0604020202020204" pitchFamily="34" charset="0"/>
              </a:rPr>
              <a:t>ini</a:t>
            </a:r>
            <a:r>
              <a:rPr lang="en-US" altLang="en-US" sz="2800" dirty="0">
                <a:cs typeface="Arial" panose="020B0604020202020204" pitchFamily="34" charset="0"/>
              </a:rPr>
              <a:t> </a:t>
            </a:r>
            <a:r>
              <a:rPr lang="en-US" altLang="en-US" sz="2800" dirty="0" err="1">
                <a:cs typeface="Arial" panose="020B0604020202020204" pitchFamily="34" charset="0"/>
              </a:rPr>
              <a:t>memperlambat</a:t>
            </a:r>
            <a:r>
              <a:rPr lang="en-US" altLang="en-US" sz="2800" dirty="0">
                <a:cs typeface="Arial" panose="020B0604020202020204" pitchFamily="34" charset="0"/>
              </a:rPr>
              <a:t> proses </a:t>
            </a:r>
            <a:r>
              <a:rPr lang="en-US" altLang="en-US" sz="2800" dirty="0" err="1">
                <a:cs typeface="Arial" panose="020B0604020202020204" pitchFamily="34" charset="0"/>
              </a:rPr>
              <a:t>melengkapi</a:t>
            </a:r>
            <a:r>
              <a:rPr lang="en-US" altLang="en-US" sz="2800" dirty="0">
                <a:cs typeface="Arial" panose="020B0604020202020204" pitchFamily="34" charset="0"/>
              </a:rPr>
              <a:t> yang </a:t>
            </a:r>
            <a:r>
              <a:rPr lang="en-US" altLang="en-US" sz="2800" dirty="0" err="1">
                <a:cs typeface="Arial" panose="020B0604020202020204" pitchFamily="34" charset="0"/>
              </a:rPr>
              <a:t>kurang</a:t>
            </a:r>
            <a:r>
              <a:rPr lang="en-US" altLang="en-US" sz="2800" dirty="0">
                <a:cs typeface="Arial" panose="020B0604020202020204" pitchFamily="34" charset="0"/>
              </a:rPr>
              <a:t>. </a:t>
            </a:r>
          </a:p>
          <a:p>
            <a:pPr algn="just">
              <a:buFont typeface="Monotype Sorts" pitchFamily="2" charset="2"/>
              <a:buNone/>
            </a:pPr>
            <a:endParaRPr lang="en-US" altLang="en-US" sz="2800" dirty="0">
              <a:cs typeface="Arial" panose="020B0604020202020204" pitchFamily="34" charset="0"/>
            </a:endParaRPr>
          </a:p>
          <a:p>
            <a:pPr algn="l"/>
            <a:r>
              <a:rPr lang="en-US" altLang="en-US" sz="2800" b="1" dirty="0">
                <a:cs typeface="Arial" panose="020B0604020202020204" pitchFamily="34" charset="0"/>
              </a:rPr>
              <a:t>Concurrent Analysis</a:t>
            </a:r>
            <a:r>
              <a:rPr lang="en-US" altLang="en-US" sz="2800" dirty="0">
                <a:cs typeface="Arial" panose="020B0604020202020204" pitchFamily="34" charset="0"/>
              </a:rPr>
              <a:t>    : </a:t>
            </a:r>
            <a:r>
              <a:rPr lang="en-US" altLang="en-US" sz="2800" dirty="0" err="1">
                <a:cs typeface="Arial" panose="020B0604020202020204" pitchFamily="34" charset="0"/>
              </a:rPr>
              <a:t>Saat</a:t>
            </a:r>
            <a:r>
              <a:rPr lang="en-US" altLang="en-US" sz="2800" dirty="0">
                <a:cs typeface="Arial" panose="020B0604020202020204" pitchFamily="34" charset="0"/>
              </a:rPr>
              <a:t> </a:t>
            </a:r>
            <a:r>
              <a:rPr lang="en-US" altLang="en-US" sz="2800" dirty="0" err="1">
                <a:cs typeface="Arial" panose="020B0604020202020204" pitchFamily="34" charset="0"/>
              </a:rPr>
              <a:t>pasien</a:t>
            </a:r>
            <a:r>
              <a:rPr lang="en-US" altLang="en-US" sz="2800" dirty="0">
                <a:cs typeface="Arial" panose="020B0604020202020204" pitchFamily="34" charset="0"/>
              </a:rPr>
              <a:t> </a:t>
            </a:r>
            <a:r>
              <a:rPr lang="en-US" altLang="en-US" sz="2800" dirty="0" err="1">
                <a:cs typeface="Arial" panose="020B0604020202020204" pitchFamily="34" charset="0"/>
              </a:rPr>
              <a:t>masih</a:t>
            </a:r>
            <a:r>
              <a:rPr lang="en-US" altLang="en-US" sz="2800" dirty="0">
                <a:cs typeface="Arial" panose="020B0604020202020204" pitchFamily="34" charset="0"/>
              </a:rPr>
              <a:t> </a:t>
            </a:r>
            <a:r>
              <a:rPr lang="en-US" altLang="en-US" sz="2800" dirty="0" err="1">
                <a:cs typeface="Arial" panose="020B0604020202020204" pitchFamily="34" charset="0"/>
              </a:rPr>
              <a:t>dirawat</a:t>
            </a:r>
            <a:r>
              <a:rPr lang="en-GB" altLang="en-US" sz="2800" dirty="0">
                <a:cs typeface="Arial" panose="020B0604020202020204" pitchFamily="34" charset="0"/>
              </a:rPr>
              <a:t> </a:t>
            </a:r>
            <a:endParaRPr lang="en-US" altLang="en-US" sz="2800" dirty="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5" name="Footer Placeholder 5">
            <a:extLst>
              <a:ext uri="{FF2B5EF4-FFF2-40B4-BE49-F238E27FC236}">
                <a16:creationId xmlns:a16="http://schemas.microsoft.com/office/drawing/2014/main" id="{3CCD492B-A9E8-4DA8-8930-BA4F994B82C4}"/>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16390"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4B17EF77-1144-4699-B91A-9B225AA94AC7}"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11</a:t>
            </a:fld>
            <a:endParaRPr lang="en-US" altLang="en-US" sz="1400">
              <a:solidFill>
                <a:schemeClr val="tx2"/>
              </a:solidFill>
              <a:latin typeface="Arial Black" panose="020B0A04020102020204" pitchFamily="34" charset="0"/>
            </a:endParaRPr>
          </a:p>
        </p:txBody>
      </p:sp>
    </p:spTree>
    <p:extLst>
      <p:ext uri="{BB962C8B-B14F-4D97-AF65-F5344CB8AC3E}">
        <p14:creationId xmlns:p14="http://schemas.microsoft.com/office/powerpoint/2010/main" val="4766701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0658">
                                            <p:txEl>
                                              <p:pRg st="0" end="0"/>
                                            </p:txEl>
                                          </p:spTgt>
                                        </p:tgtEl>
                                        <p:attrNameLst>
                                          <p:attrName>style.visibility</p:attrName>
                                        </p:attrNameLst>
                                      </p:cBhvr>
                                      <p:to>
                                        <p:strVal val="visible"/>
                                      </p:to>
                                    </p:set>
                                    <p:anim calcmode="lin" valueType="num">
                                      <p:cBhvr additive="base">
                                        <p:cTn id="7" dur="500" fill="hold"/>
                                        <p:tgtEl>
                                          <p:spTgt spid="7065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065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grpId="0" nodeType="clickEffect">
                                  <p:stCondLst>
                                    <p:cond delay="0"/>
                                  </p:stCondLst>
                                  <p:childTnLst>
                                    <p:set>
                                      <p:cBhvr>
                                        <p:cTn id="12" dur="1" fill="hold">
                                          <p:stCondLst>
                                            <p:cond delay="0"/>
                                          </p:stCondLst>
                                        </p:cTn>
                                        <p:tgtEl>
                                          <p:spTgt spid="70659">
                                            <p:txEl>
                                              <p:pRg st="0" end="0"/>
                                            </p:txEl>
                                          </p:spTgt>
                                        </p:tgtEl>
                                        <p:attrNameLst>
                                          <p:attrName>style.visibility</p:attrName>
                                        </p:attrNameLst>
                                      </p:cBhvr>
                                      <p:to>
                                        <p:strVal val="visible"/>
                                      </p:to>
                                    </p:set>
                                    <p:animEffect transition="in" filter="box(out)">
                                      <p:cBhvr>
                                        <p:cTn id="13" dur="500"/>
                                        <p:tgtEl>
                                          <p:spTgt spid="70659">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70659">
                                            <p:txEl>
                                              <p:pRg st="2" end="2"/>
                                            </p:txEl>
                                          </p:spTgt>
                                        </p:tgtEl>
                                        <p:attrNameLst>
                                          <p:attrName>style.visibility</p:attrName>
                                        </p:attrNameLst>
                                      </p:cBhvr>
                                      <p:to>
                                        <p:strVal val="visible"/>
                                      </p:to>
                                    </p:set>
                                    <p:animEffect transition="in" filter="box(out)">
                                      <p:cBhvr>
                                        <p:cTn id="18" dur="500"/>
                                        <p:tgtEl>
                                          <p:spTgt spid="70659">
                                            <p:txEl>
                                              <p:pRg st="2" end="2"/>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build="p" autoUpdateAnimBg="0"/>
      <p:bldP spid="7065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r>
              <a:rPr lang="en-US" altLang="en-US" sz="3200">
                <a:cs typeface="Times New Roman" panose="02020603050405020304" pitchFamily="18" charset="0"/>
              </a:rPr>
              <a:t>JADWAL ANALISIS</a:t>
            </a:r>
          </a:p>
        </p:txBody>
      </p:sp>
      <p:sp>
        <p:nvSpPr>
          <p:cNvPr id="22531" name="Rectangle 3"/>
          <p:cNvSpPr>
            <a:spLocks noGrp="1" noChangeArrowheads="1"/>
          </p:cNvSpPr>
          <p:nvPr>
            <p:ph idx="1"/>
          </p:nvPr>
        </p:nvSpPr>
        <p:spPr bwMode="auto"/>
        <p:txBody>
          <a:bodyPr wrap="square" numCol="1" anchor="t" anchorCtr="0" compatLnSpc="1">
            <a:prstTxWarp prst="textNoShape">
              <a:avLst/>
            </a:prstTxWarp>
          </a:bodyPr>
          <a:lstStyle/>
          <a:p>
            <a:pPr algn="just"/>
            <a:r>
              <a:rPr lang="en-US" altLang="en-US" sz="2400">
                <a:latin typeface="Arial" panose="020B0604020202020204" pitchFamily="34" charset="0"/>
                <a:cs typeface="Arial" panose="020B0604020202020204" pitchFamily="34" charset="0"/>
              </a:rPr>
              <a:t>Pada R.Jalan setiap hari/ berkala per minggu/ bulan</a:t>
            </a:r>
          </a:p>
          <a:p>
            <a:pPr algn="just"/>
            <a:r>
              <a:rPr lang="en-US" altLang="en-US" sz="2400">
                <a:latin typeface="Arial" panose="020B0604020202020204" pitchFamily="34" charset="0"/>
                <a:cs typeface="Arial" panose="020B0604020202020204" pitchFamily="34" charset="0"/>
              </a:rPr>
              <a:t>Pada institusi pelayanan R.Inap Acute Care dilakukan  per minggu</a:t>
            </a:r>
          </a:p>
          <a:p>
            <a:pPr algn="just"/>
            <a:r>
              <a:rPr lang="en-US" altLang="en-US" sz="2400">
                <a:latin typeface="Arial" panose="020B0604020202020204" pitchFamily="34" charset="0"/>
                <a:cs typeface="Arial" panose="020B0604020202020204" pitchFamily="34" charset="0"/>
              </a:rPr>
              <a:t>Review akhir pada saat pasien pulang</a:t>
            </a:r>
          </a:p>
          <a:p>
            <a:pPr algn="just"/>
            <a:r>
              <a:rPr lang="en-US" altLang="en-US" sz="2400">
                <a:latin typeface="Arial" panose="020B0604020202020204" pitchFamily="34" charset="0"/>
                <a:cs typeface="Arial" panose="020B0604020202020204" pitchFamily="34" charset="0"/>
              </a:rPr>
              <a:t>Long term care / Rawat Inap Jangka Panjang dilakukan :</a:t>
            </a:r>
          </a:p>
          <a:p>
            <a:pPr algn="just">
              <a:buFont typeface="Monotype Sorts" pitchFamily="2" charset="2"/>
              <a:buNone/>
            </a:pPr>
            <a:r>
              <a:rPr lang="en-US" altLang="en-US" sz="2400">
                <a:latin typeface="Arial" panose="020B0604020202020204" pitchFamily="34" charset="0"/>
                <a:cs typeface="Arial" panose="020B0604020202020204" pitchFamily="34" charset="0"/>
              </a:rPr>
              <a:t>   Berkala setiap bulan dengan cara </a:t>
            </a:r>
            <a:r>
              <a:rPr lang="en-US" altLang="en-US" sz="2400" b="1">
                <a:latin typeface="Arial" panose="020B0604020202020204" pitchFamily="34" charset="0"/>
                <a:cs typeface="Arial" panose="020B0604020202020204" pitchFamily="34" charset="0"/>
              </a:rPr>
              <a:t>Concurrent Analysis dan saat transfer sementara/ saat kembali/ saat pulang</a:t>
            </a:r>
            <a:endParaRPr lang="en-US" altLang="en-US" sz="2400">
              <a:latin typeface="Arial" panose="020B0604020202020204" pitchFamily="34" charset="0"/>
              <a:cs typeface="Arial" panose="020B0604020202020204" pitchFamily="34" charset="0"/>
            </a:endParaRPr>
          </a:p>
          <a:p>
            <a:endParaRPr lang="en-US" altLang="en-US" sz="2400">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6" name="Footer Placeholder 5">
            <a:extLst>
              <a:ext uri="{FF2B5EF4-FFF2-40B4-BE49-F238E27FC236}">
                <a16:creationId xmlns:a16="http://schemas.microsoft.com/office/drawing/2014/main" id="{90727BE2-8730-4C21-A1EB-4BBB3C4BD587}"/>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29702"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0FF23A82-C2CE-4721-8A3F-3FC065A9436D}"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12</a:t>
            </a:fld>
            <a:endParaRPr lang="en-US" altLang="en-US" sz="1400">
              <a:solidFill>
                <a:schemeClr val="tx2"/>
              </a:solidFill>
              <a:latin typeface="Arial Black" panose="020B0A04020102020204" pitchFamily="34" charset="0"/>
            </a:endParaRPr>
          </a:p>
        </p:txBody>
      </p:sp>
      <p:pic>
        <p:nvPicPr>
          <p:cNvPr id="29703" name="Picture 7" descr="WB00928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734529"/>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41417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box(out)">
                                      <p:cBhvr>
                                        <p:cTn id="7" dur="500"/>
                                        <p:tgtEl>
                                          <p:spTgt spid="22531">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box(out)">
                                      <p:cBhvr>
                                        <p:cTn id="12" dur="500"/>
                                        <p:tgtEl>
                                          <p:spTgt spid="22531">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box(out)">
                                      <p:cBhvr>
                                        <p:cTn id="17" dur="500"/>
                                        <p:tgtEl>
                                          <p:spTgt spid="22531">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box(out)">
                                      <p:cBhvr>
                                        <p:cTn id="22" dur="500"/>
                                        <p:tgtEl>
                                          <p:spTgt spid="22531">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22531">
                                            <p:txEl>
                                              <p:pRg st="4" end="4"/>
                                            </p:txEl>
                                          </p:spTgt>
                                        </p:tgtEl>
                                        <p:attrNameLst>
                                          <p:attrName>style.visibility</p:attrName>
                                        </p:attrNameLst>
                                      </p:cBhvr>
                                      <p:to>
                                        <p:strVal val="visible"/>
                                      </p:to>
                                    </p:set>
                                    <p:animEffect transition="in" filter="box(out)">
                                      <p:cBhvr>
                                        <p:cTn id="27" dur="500"/>
                                        <p:tgtEl>
                                          <p:spTgt spid="22531">
                                            <p:txEl>
                                              <p:pRg st="4" end="4"/>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r>
              <a:rPr lang="en-US" altLang="en-US" sz="3200">
                <a:cs typeface="Times New Roman" panose="02020603050405020304" pitchFamily="18" charset="0"/>
              </a:rPr>
              <a:t>D. ANALISIS KUANTITATIF RM</a:t>
            </a:r>
            <a:r>
              <a:rPr lang="en-GB" altLang="en-US" sz="3200"/>
              <a:t> </a:t>
            </a:r>
            <a:endParaRPr lang="en-US" altLang="en-US" sz="3200"/>
          </a:p>
        </p:txBody>
      </p:sp>
      <p:sp>
        <p:nvSpPr>
          <p:cNvPr id="71683" name="Rectangle 3"/>
          <p:cNvSpPr>
            <a:spLocks noGrp="1" noChangeArrowheads="1"/>
          </p:cNvSpPr>
          <p:nvPr>
            <p:ph idx="1"/>
          </p:nvPr>
        </p:nvSpPr>
        <p:spPr bwMode="auto"/>
        <p:txBody>
          <a:bodyPr wrap="square" numCol="1" anchor="t" anchorCtr="0" compatLnSpc="1">
            <a:prstTxWarp prst="textNoShape">
              <a:avLst/>
            </a:prstTxWarp>
          </a:bodyPr>
          <a:lstStyle/>
          <a:p>
            <a:pPr>
              <a:buFont typeface="Monotype Sorts" pitchFamily="2" charset="2"/>
              <a:buNone/>
            </a:pPr>
            <a:r>
              <a:rPr lang="en-US" altLang="en-US" sz="2400">
                <a:latin typeface="Arial" panose="020B0604020202020204" pitchFamily="34" charset="0"/>
                <a:cs typeface="Arial" panose="020B0604020202020204" pitchFamily="34" charset="0"/>
              </a:rPr>
              <a:t>Tenaga RM yang “</a:t>
            </a:r>
            <a:r>
              <a:rPr lang="en-US" altLang="en-US" sz="2400" b="1">
                <a:latin typeface="Arial" panose="020B0604020202020204" pitchFamily="34" charset="0"/>
                <a:cs typeface="Arial" panose="020B0604020202020204" pitchFamily="34" charset="0"/>
              </a:rPr>
              <a:t>tahu”</a:t>
            </a:r>
            <a:r>
              <a:rPr lang="en-US" altLang="en-US" sz="2400">
                <a:latin typeface="Arial" panose="020B0604020202020204" pitchFamily="34" charset="0"/>
                <a:cs typeface="Arial" panose="020B0604020202020204" pitchFamily="34" charset="0"/>
              </a:rPr>
              <a:t> tentang:</a:t>
            </a:r>
          </a:p>
          <a:p>
            <a:pPr algn="just"/>
            <a:r>
              <a:rPr lang="en-US" altLang="en-US" sz="2400">
                <a:latin typeface="Arial" panose="020B0604020202020204" pitchFamily="34" charset="0"/>
                <a:cs typeface="Arial" panose="020B0604020202020204" pitchFamily="34" charset="0"/>
              </a:rPr>
              <a:t>-Jenis formulir yang digunakan</a:t>
            </a:r>
          </a:p>
          <a:p>
            <a:pPr algn="just"/>
            <a:r>
              <a:rPr lang="en-US" altLang="en-US" sz="2400">
                <a:latin typeface="Arial" panose="020B0604020202020204" pitchFamily="34" charset="0"/>
                <a:cs typeface="Arial" panose="020B0604020202020204" pitchFamily="34" charset="0"/>
              </a:rPr>
              <a:t>-Jenis formulir yang harus ada</a:t>
            </a:r>
          </a:p>
          <a:p>
            <a:pPr algn="just"/>
            <a:r>
              <a:rPr lang="en-US" altLang="en-US" sz="2400">
                <a:latin typeface="Arial" panose="020B0604020202020204" pitchFamily="34" charset="0"/>
                <a:cs typeface="Arial" panose="020B0604020202020204" pitchFamily="34" charset="0"/>
              </a:rPr>
              <a:t>-Orang yang berhak mengisi RM</a:t>
            </a:r>
          </a:p>
          <a:p>
            <a:r>
              <a:rPr lang="en-US" altLang="en-US" sz="2400">
                <a:latin typeface="Arial" panose="020B0604020202020204" pitchFamily="34" charset="0"/>
                <a:cs typeface="Arial" panose="020B0604020202020204" pitchFamily="34" charset="0"/>
              </a:rPr>
              <a:t>-Orang yang harus melegalisasi penulisan .</a:t>
            </a:r>
          </a:p>
          <a:p>
            <a:pPr>
              <a:buFont typeface="Monotype Sorts" pitchFamily="2" charset="2"/>
              <a:buNone/>
            </a:pPr>
            <a:endParaRPr lang="en-US" altLang="en-US" sz="2400">
              <a:latin typeface="Arial" panose="020B0604020202020204" pitchFamily="34" charset="0"/>
              <a:cs typeface="Arial" panose="020B0604020202020204" pitchFamily="34" charset="0"/>
            </a:endParaRPr>
          </a:p>
          <a:p>
            <a:pPr>
              <a:buFont typeface="Monotype Sorts" pitchFamily="2" charset="2"/>
              <a:buNone/>
            </a:pPr>
            <a:r>
              <a:rPr lang="en-US" altLang="en-US" sz="2400">
                <a:latin typeface="Arial" panose="020B0604020202020204" pitchFamily="34" charset="0"/>
                <a:cs typeface="Arial" panose="020B0604020202020204" pitchFamily="34" charset="0"/>
              </a:rPr>
              <a:t> “TAHU” : dapat mengidentifikasi ( mengenal, menemukan) bagian yang tidak lengkap ataupun belum tepat pengisiannya</a:t>
            </a:r>
            <a:r>
              <a:rPr lang="en-GB" altLang="en-US" sz="2400">
                <a:latin typeface="Arial" panose="020B0604020202020204" pitchFamily="34" charset="0"/>
                <a:cs typeface="Arial" panose="020B0604020202020204" pitchFamily="34" charset="0"/>
              </a:rPr>
              <a:t> </a:t>
            </a:r>
            <a:endParaRPr lang="en-US" altLang="en-US" sz="2400">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6" name="Footer Placeholder 5">
            <a:extLst>
              <a:ext uri="{FF2B5EF4-FFF2-40B4-BE49-F238E27FC236}">
                <a16:creationId xmlns:a16="http://schemas.microsoft.com/office/drawing/2014/main" id="{C12F6B1D-D399-4499-9015-F8E2451D9B34}"/>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17414"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4674B5F5-C015-414E-B8CD-2B06A4E351A7}"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13</a:t>
            </a:fld>
            <a:endParaRPr lang="en-US" altLang="en-US" sz="1400">
              <a:solidFill>
                <a:schemeClr val="tx2"/>
              </a:solidFill>
              <a:latin typeface="Arial Black" panose="020B0A04020102020204" pitchFamily="34" charset="0"/>
            </a:endParaRPr>
          </a:p>
        </p:txBody>
      </p:sp>
      <p:pic>
        <p:nvPicPr>
          <p:cNvPr id="71684" name="Picture 4" descr="BS00622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2362200"/>
            <a:ext cx="19812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80111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1683"/>
                                        </p:tgtEl>
                                        <p:attrNameLst>
                                          <p:attrName>style.visibility</p:attrName>
                                        </p:attrNameLst>
                                      </p:cBhvr>
                                      <p:to>
                                        <p:strVal val="visible"/>
                                      </p:to>
                                    </p:set>
                                    <p:animEffect transition="in" filter="box(out)">
                                      <p:cBhvr>
                                        <p:cTn id="7" dur="500"/>
                                        <p:tgtEl>
                                          <p:spTgt spid="71683"/>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19" presetClass="entr" presetSubtype="10" fill="hold" nodeType="clickEffect">
                                  <p:stCondLst>
                                    <p:cond delay="0"/>
                                  </p:stCondLst>
                                  <p:childTnLst>
                                    <p:set>
                                      <p:cBhvr>
                                        <p:cTn id="11" dur="1" fill="hold">
                                          <p:stCondLst>
                                            <p:cond delay="0"/>
                                          </p:stCondLst>
                                        </p:cTn>
                                        <p:tgtEl>
                                          <p:spTgt spid="71684"/>
                                        </p:tgtEl>
                                        <p:attrNameLst>
                                          <p:attrName>style.visibility</p:attrName>
                                        </p:attrNameLst>
                                      </p:cBhvr>
                                      <p:to>
                                        <p:strVal val="visible"/>
                                      </p:to>
                                    </p:set>
                                    <p:anim calcmode="lin" valueType="num">
                                      <p:cBhvr>
                                        <p:cTn id="12" dur="5000" fill="hold"/>
                                        <p:tgtEl>
                                          <p:spTgt spid="71684"/>
                                        </p:tgtEl>
                                        <p:attrNameLst>
                                          <p:attrName>ppt_w</p:attrName>
                                        </p:attrNameLst>
                                      </p:cBhvr>
                                      <p:tavLst>
                                        <p:tav tm="0" fmla="#ppt_w*sin(2.5*pi*$)">
                                          <p:val>
                                            <p:fltVal val="0"/>
                                          </p:val>
                                        </p:tav>
                                        <p:tav tm="100000">
                                          <p:val>
                                            <p:fltVal val="1"/>
                                          </p:val>
                                        </p:tav>
                                      </p:tavLst>
                                    </p:anim>
                                    <p:anim calcmode="lin" valueType="num">
                                      <p:cBhvr>
                                        <p:cTn id="13" dur="5000" fill="hold"/>
                                        <p:tgtEl>
                                          <p:spTgt spid="7168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r>
              <a:rPr lang="en-US" altLang="en-US" sz="3200">
                <a:cs typeface="Times New Roman" panose="02020603050405020304" pitchFamily="18" charset="0"/>
              </a:rPr>
              <a:t>TUJUAN A. KUANTITATIF</a:t>
            </a:r>
            <a:endParaRPr lang="en-US" altLang="en-US" sz="3200"/>
          </a:p>
        </p:txBody>
      </p:sp>
      <p:sp>
        <p:nvSpPr>
          <p:cNvPr id="72707" name="Rectangle 3"/>
          <p:cNvSpPr>
            <a:spLocks noGrp="1" noChangeArrowheads="1"/>
          </p:cNvSpPr>
          <p:nvPr>
            <p:ph idx="1"/>
          </p:nvPr>
        </p:nvSpPr>
        <p:spPr bwMode="auto"/>
        <p:txBody>
          <a:bodyPr wrap="square" numCol="1" anchor="t" anchorCtr="0" compatLnSpc="1">
            <a:prstTxWarp prst="textNoShape">
              <a:avLst/>
            </a:prstTxWarp>
          </a:bodyPr>
          <a:lstStyle/>
          <a:p>
            <a:pPr algn="just">
              <a:buFont typeface="Monotype Sorts" pitchFamily="2" charset="2"/>
              <a:buNone/>
            </a:pPr>
            <a:r>
              <a:rPr lang="en-US" altLang="en-US" sz="2000">
                <a:latin typeface="Arial" panose="020B0604020202020204" pitchFamily="34" charset="0"/>
                <a:cs typeface="Arial" panose="020B0604020202020204" pitchFamily="34" charset="0"/>
              </a:rPr>
              <a:t>1. Menentukan sekiranya ada kekurangan  agar dapat dikoreksi dengan segera pada saat pasien dirawat, dan item kekurangan belum terlupakan, untuk menjamin efektifitas kegunaan isi RM di kemudian hari. Yang dimaksud dengan koreksi ialah perbaikan sesuai keadaan yang sebenarnya terjadi.</a:t>
            </a:r>
          </a:p>
          <a:p>
            <a:pPr>
              <a:buFont typeface="Monotype Sorts" pitchFamily="2" charset="2"/>
              <a:buNone/>
            </a:pPr>
            <a:r>
              <a:rPr lang="en-US" altLang="en-US" sz="2000">
                <a:latin typeface="Arial" panose="020B0604020202020204" pitchFamily="34" charset="0"/>
                <a:cs typeface="Arial" panose="020B0604020202020204" pitchFamily="34" charset="0"/>
              </a:rPr>
              <a:t>2. Untuk mengidentifikasi bagian yang tidak lengkap yang dengan mudah dapat dikoreksi dengan adanya dibuat suatu prosedur </a:t>
            </a:r>
          </a:p>
        </p:txBody>
      </p:sp>
      <p:sp>
        <p:nvSpPr>
          <p:cNvPr id="2" name="Text Placeholder 1"/>
          <p:cNvSpPr>
            <a:spLocks noGrp="1"/>
          </p:cNvSpPr>
          <p:nvPr>
            <p:ph type="body" sz="quarter" idx="10"/>
          </p:nvPr>
        </p:nvSpPr>
        <p:spPr/>
        <p:txBody>
          <a:bodyPr/>
          <a:lstStyle/>
          <a:p>
            <a:endParaRPr lang="en-US"/>
          </a:p>
        </p:txBody>
      </p:sp>
      <p:sp>
        <p:nvSpPr>
          <p:cNvPr id="6" name="Footer Placeholder 5">
            <a:extLst>
              <a:ext uri="{FF2B5EF4-FFF2-40B4-BE49-F238E27FC236}">
                <a16:creationId xmlns:a16="http://schemas.microsoft.com/office/drawing/2014/main" id="{3D747C9E-E4DF-42BD-9498-C6C18A193BCD}"/>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18438"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E528B475-AD2A-412B-AF8F-49BEDAC14C71}"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14</a:t>
            </a:fld>
            <a:endParaRPr lang="en-US" altLang="en-US" sz="1400">
              <a:solidFill>
                <a:schemeClr val="tx2"/>
              </a:solidFill>
              <a:latin typeface="Arial Black" panose="020B0A04020102020204" pitchFamily="34" charset="0"/>
            </a:endParaRPr>
          </a:p>
        </p:txBody>
      </p:sp>
      <p:pic>
        <p:nvPicPr>
          <p:cNvPr id="72708" name="Picture 4" descr="WB01430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5410200"/>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88098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 calcmode="lin" valueType="num">
                                      <p:cBhvr additive="base">
                                        <p:cTn id="7" dur="500" fill="hold"/>
                                        <p:tgtEl>
                                          <p:spTgt spid="72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27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2707">
                                            <p:txEl>
                                              <p:pRg st="1" end="1"/>
                                            </p:txEl>
                                          </p:spTgt>
                                        </p:tgtEl>
                                        <p:attrNameLst>
                                          <p:attrName>style.visibility</p:attrName>
                                        </p:attrNameLst>
                                      </p:cBhvr>
                                      <p:to>
                                        <p:strVal val="visible"/>
                                      </p:to>
                                    </p:set>
                                    <p:anim calcmode="lin" valueType="num">
                                      <p:cBhvr additive="base">
                                        <p:cTn id="13" dur="500" fill="hold"/>
                                        <p:tgtEl>
                                          <p:spTgt spid="727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27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9" presetClass="entr" presetSubtype="10" fill="hold" nodeType="clickEffect">
                                  <p:stCondLst>
                                    <p:cond delay="0"/>
                                  </p:stCondLst>
                                  <p:childTnLst>
                                    <p:set>
                                      <p:cBhvr>
                                        <p:cTn id="18" dur="1" fill="hold">
                                          <p:stCondLst>
                                            <p:cond delay="0"/>
                                          </p:stCondLst>
                                        </p:cTn>
                                        <p:tgtEl>
                                          <p:spTgt spid="72708"/>
                                        </p:tgtEl>
                                        <p:attrNameLst>
                                          <p:attrName>style.visibility</p:attrName>
                                        </p:attrNameLst>
                                      </p:cBhvr>
                                      <p:to>
                                        <p:strVal val="visible"/>
                                      </p:to>
                                    </p:set>
                                    <p:anim calcmode="lin" valueType="num">
                                      <p:cBhvr>
                                        <p:cTn id="19" dur="5000" fill="hold"/>
                                        <p:tgtEl>
                                          <p:spTgt spid="72708"/>
                                        </p:tgtEl>
                                        <p:attrNameLst>
                                          <p:attrName>ppt_w</p:attrName>
                                        </p:attrNameLst>
                                      </p:cBhvr>
                                      <p:tavLst>
                                        <p:tav tm="0" fmla="#ppt_w*sin(2.5*pi*$)">
                                          <p:val>
                                            <p:fltVal val="0"/>
                                          </p:val>
                                        </p:tav>
                                        <p:tav tm="100000">
                                          <p:val>
                                            <p:fltVal val="1"/>
                                          </p:val>
                                        </p:tav>
                                      </p:tavLst>
                                    </p:anim>
                                    <p:anim calcmode="lin" valueType="num">
                                      <p:cBhvr>
                                        <p:cTn id="20" dur="5000" fill="hold"/>
                                        <p:tgtEl>
                                          <p:spTgt spid="7270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r>
              <a:rPr lang="en-US" altLang="en-US" sz="3200">
                <a:cs typeface="Times New Roman" panose="02020603050405020304" pitchFamily="18" charset="0"/>
              </a:rPr>
              <a:t>HASIL A. KUANTITATIF</a:t>
            </a:r>
          </a:p>
        </p:txBody>
      </p:sp>
      <p:sp>
        <p:nvSpPr>
          <p:cNvPr id="73731" name="Rectangle 3"/>
          <p:cNvSpPr>
            <a:spLocks noGrp="1" noChangeArrowheads="1"/>
          </p:cNvSpPr>
          <p:nvPr>
            <p:ph idx="1"/>
          </p:nvPr>
        </p:nvSpPr>
        <p:spPr bwMode="auto"/>
        <p:txBody>
          <a:bodyPr wrap="square" numCol="1" anchor="t" anchorCtr="0" compatLnSpc="1">
            <a:prstTxWarp prst="textNoShape">
              <a:avLst/>
            </a:prstTxWarp>
          </a:bodyPr>
          <a:lstStyle/>
          <a:p>
            <a:pPr algn="just">
              <a:buFont typeface="Monotype Sorts" pitchFamily="2" charset="2"/>
              <a:buNone/>
            </a:pPr>
            <a:r>
              <a:rPr lang="en-US" altLang="en-US" sz="2400">
                <a:latin typeface="Arial" panose="020B0604020202020204" pitchFamily="34" charset="0"/>
                <a:cs typeface="Arial" panose="020B0604020202020204" pitchFamily="34" charset="0"/>
              </a:rPr>
              <a:t>1.  Identifikasi kekurangan-kekurangan pencatatan yang harus dilengkapi o/ pemberi pelayanan kesehatan dengan segera.</a:t>
            </a:r>
          </a:p>
          <a:p>
            <a:pPr algn="just">
              <a:buFont typeface="Monotype Sorts" pitchFamily="2" charset="2"/>
              <a:buNone/>
            </a:pPr>
            <a:r>
              <a:rPr lang="en-US" altLang="en-US" sz="2400">
                <a:latin typeface="Arial" panose="020B0604020202020204" pitchFamily="34" charset="0"/>
                <a:cs typeface="Arial" panose="020B0604020202020204" pitchFamily="34" charset="0"/>
              </a:rPr>
              <a:t>2. Kelengkapan Rekam Medis sesuai dengan Peraturan yang ditetapkan jangka waktunya,  perizinan, akreditasi, keperluan sertifikat lainnya.</a:t>
            </a:r>
          </a:p>
          <a:p>
            <a:pPr algn="just">
              <a:buFont typeface="Monotype Sorts" pitchFamily="2" charset="2"/>
              <a:buNone/>
            </a:pPr>
            <a:r>
              <a:rPr lang="en-US" altLang="en-US" sz="2400">
                <a:latin typeface="Arial" panose="020B0604020202020204" pitchFamily="34" charset="0"/>
                <a:cs typeface="Arial" panose="020B0604020202020204" pitchFamily="34" charset="0"/>
              </a:rPr>
              <a:t>3. Mengetahui hal-hal yang berpotensi untuk membayar ganti rugi</a:t>
            </a:r>
          </a:p>
          <a:p>
            <a:pPr>
              <a:buFont typeface="Monotype Sorts" pitchFamily="2" charset="2"/>
              <a:buNone/>
            </a:pPr>
            <a:endParaRPr lang="en-US" altLang="en-US" sz="2400">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6" name="Footer Placeholder 5">
            <a:extLst>
              <a:ext uri="{FF2B5EF4-FFF2-40B4-BE49-F238E27FC236}">
                <a16:creationId xmlns:a16="http://schemas.microsoft.com/office/drawing/2014/main" id="{FE8D2717-790C-48F2-A696-CC3B74752700}"/>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19462"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71843D86-4F63-4D27-A095-F399E145713D}"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15</a:t>
            </a:fld>
            <a:endParaRPr lang="en-US" altLang="en-US" sz="1400">
              <a:solidFill>
                <a:schemeClr val="tx2"/>
              </a:solidFill>
              <a:latin typeface="Arial Black" panose="020B0A04020102020204" pitchFamily="34" charset="0"/>
            </a:endParaRPr>
          </a:p>
        </p:txBody>
      </p:sp>
      <p:pic>
        <p:nvPicPr>
          <p:cNvPr id="73732" name="Picture 4" descr="AG00060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28600"/>
            <a:ext cx="230505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52656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37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37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37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9" presetClass="entr" presetSubtype="10" fill="hold" nodeType="clickEffect">
                                  <p:stCondLst>
                                    <p:cond delay="0"/>
                                  </p:stCondLst>
                                  <p:childTnLst>
                                    <p:set>
                                      <p:cBhvr>
                                        <p:cTn id="18" dur="1" fill="hold">
                                          <p:stCondLst>
                                            <p:cond delay="0"/>
                                          </p:stCondLst>
                                        </p:cTn>
                                        <p:tgtEl>
                                          <p:spTgt spid="73732"/>
                                        </p:tgtEl>
                                        <p:attrNameLst>
                                          <p:attrName>style.visibility</p:attrName>
                                        </p:attrNameLst>
                                      </p:cBhvr>
                                      <p:to>
                                        <p:strVal val="visible"/>
                                      </p:to>
                                    </p:set>
                                    <p:anim calcmode="lin" valueType="num">
                                      <p:cBhvr>
                                        <p:cTn id="19" dur="5000" fill="hold"/>
                                        <p:tgtEl>
                                          <p:spTgt spid="73732"/>
                                        </p:tgtEl>
                                        <p:attrNameLst>
                                          <p:attrName>ppt_w</p:attrName>
                                        </p:attrNameLst>
                                      </p:cBhvr>
                                      <p:tavLst>
                                        <p:tav tm="0" fmla="#ppt_w*sin(2.5*pi*$)">
                                          <p:val>
                                            <p:fltVal val="0"/>
                                          </p:val>
                                        </p:tav>
                                        <p:tav tm="100000">
                                          <p:val>
                                            <p:fltVal val="1"/>
                                          </p:val>
                                        </p:tav>
                                      </p:tavLst>
                                    </p:anim>
                                    <p:anim calcmode="lin" valueType="num">
                                      <p:cBhvr>
                                        <p:cTn id="20" dur="5000" fill="hold"/>
                                        <p:tgtEl>
                                          <p:spTgt spid="7373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r>
              <a:rPr lang="en-US" altLang="en-US" sz="3200">
                <a:cs typeface="Times New Roman" panose="02020603050405020304" pitchFamily="18" charset="0"/>
              </a:rPr>
              <a:t>KOMPONEN ANALISIS KUANTITATIF</a:t>
            </a:r>
            <a:br>
              <a:rPr lang="en-US" altLang="en-US" sz="3200">
                <a:cs typeface="Times New Roman" panose="02020603050405020304" pitchFamily="18" charset="0"/>
              </a:rPr>
            </a:br>
            <a:endParaRPr lang="en-US" altLang="en-US" sz="3200">
              <a:cs typeface="Times New Roman" panose="02020603050405020304" pitchFamily="18" charset="0"/>
            </a:endParaRPr>
          </a:p>
        </p:txBody>
      </p:sp>
      <p:sp>
        <p:nvSpPr>
          <p:cNvPr id="74755" name="Rectangle 3"/>
          <p:cNvSpPr>
            <a:spLocks noGrp="1" noChangeArrowheads="1"/>
          </p:cNvSpPr>
          <p:nvPr>
            <p:ph idx="1"/>
          </p:nvPr>
        </p:nvSpPr>
        <p:spPr bwMode="auto"/>
        <p:txBody>
          <a:bodyPr wrap="square" numCol="1" anchor="t" anchorCtr="0" compatLnSpc="1">
            <a:prstTxWarp prst="textNoShape">
              <a:avLst/>
            </a:prstTxWarp>
          </a:bodyPr>
          <a:lstStyle/>
          <a:p>
            <a:pPr algn="just">
              <a:buFont typeface="Monotype Sorts" pitchFamily="2" charset="2"/>
              <a:buNone/>
            </a:pPr>
            <a:r>
              <a:rPr lang="en-US" altLang="en-US" sz="2400">
                <a:latin typeface="Arial" panose="020B0604020202020204" pitchFamily="34" charset="0"/>
                <a:cs typeface="Arial" panose="020B0604020202020204" pitchFamily="34" charset="0"/>
              </a:rPr>
              <a:t>Komponen dasar meliputi suatu review Rekam Medis:</a:t>
            </a:r>
          </a:p>
          <a:p>
            <a:pPr algn="just">
              <a:buFont typeface="Monotype Sorts" pitchFamily="2" charset="2"/>
              <a:buNone/>
            </a:pPr>
            <a:r>
              <a:rPr lang="en-US" altLang="en-US" sz="2400">
                <a:latin typeface="Arial" panose="020B0604020202020204" pitchFamily="34" charset="0"/>
                <a:cs typeface="Arial" panose="020B0604020202020204" pitchFamily="34" charset="0"/>
              </a:rPr>
              <a:t>1. Memeriksa identifikasi pasien pada setiap lembaran Rekam Medis</a:t>
            </a:r>
          </a:p>
          <a:p>
            <a:pPr algn="just">
              <a:buFont typeface="Monotype Sorts" pitchFamily="2" charset="2"/>
              <a:buNone/>
            </a:pPr>
            <a:r>
              <a:rPr lang="en-US" altLang="en-US" sz="2400">
                <a:latin typeface="Arial" panose="020B0604020202020204" pitchFamily="34" charset="0"/>
                <a:cs typeface="Arial" panose="020B0604020202020204" pitchFamily="34" charset="0"/>
              </a:rPr>
              <a:t>2.  Adanya semua laporan/ Catatan yang penting.</a:t>
            </a:r>
          </a:p>
          <a:p>
            <a:pPr algn="just">
              <a:buFont typeface="Monotype Sorts" pitchFamily="2" charset="2"/>
              <a:buNone/>
            </a:pPr>
            <a:r>
              <a:rPr lang="en-US" altLang="en-US" sz="2400">
                <a:latin typeface="Arial" panose="020B0604020202020204" pitchFamily="34" charset="0"/>
                <a:cs typeface="Arial" panose="020B0604020202020204" pitchFamily="34" charset="0"/>
              </a:rPr>
              <a:t>3.  Adanya autentikasi penulis</a:t>
            </a:r>
          </a:p>
          <a:p>
            <a:pPr algn="just">
              <a:buFont typeface="Monotype Sorts" pitchFamily="2" charset="2"/>
              <a:buNone/>
            </a:pPr>
            <a:r>
              <a:rPr lang="en-AU" altLang="en-US" sz="2400">
                <a:latin typeface="Arial" panose="020B0604020202020204" pitchFamily="34" charset="0"/>
                <a:cs typeface="Arial" panose="020B0604020202020204" pitchFamily="34" charset="0"/>
              </a:rPr>
              <a:t>4. Terciptanya pelaksanaan rekaman/ pencatatan yang baik.</a:t>
            </a:r>
          </a:p>
          <a:p>
            <a:pPr algn="just">
              <a:buFont typeface="Monotype Sorts" pitchFamily="2" charset="2"/>
              <a:buNone/>
            </a:pPr>
            <a:endParaRPr lang="en-AU" altLang="en-US" sz="2400">
              <a:latin typeface="Arial" panose="020B0604020202020204" pitchFamily="34" charset="0"/>
              <a:cs typeface="Arial" panose="020B0604020202020204" pitchFamily="34" charset="0"/>
            </a:endParaRPr>
          </a:p>
          <a:p>
            <a:pPr algn="just">
              <a:buFont typeface="Monotype Sorts" pitchFamily="2" charset="2"/>
              <a:buNone/>
            </a:pPr>
            <a:r>
              <a:rPr lang="en-AU" altLang="en-US" sz="2400">
                <a:latin typeface="Arial" panose="020B0604020202020204" pitchFamily="34" charset="0"/>
                <a:cs typeface="Arial" panose="020B0604020202020204" pitchFamily="34" charset="0"/>
              </a:rPr>
              <a:t>!! Saat Asembling dan analisis</a:t>
            </a:r>
          </a:p>
          <a:p>
            <a:pPr>
              <a:buFont typeface="Monotype Sorts" pitchFamily="2" charset="2"/>
              <a:buNone/>
            </a:pPr>
            <a:endParaRPr lang="en-US" altLang="en-US" sz="2400">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5" name="Footer Placeholder 5">
            <a:extLst>
              <a:ext uri="{FF2B5EF4-FFF2-40B4-BE49-F238E27FC236}">
                <a16:creationId xmlns:a16="http://schemas.microsoft.com/office/drawing/2014/main" id="{10227506-403A-4C9F-B297-32F17EB15E7F}"/>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20486"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DC64CFF0-B6B5-4682-9444-0289AEB249B5}"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16</a:t>
            </a:fld>
            <a:endParaRPr lang="en-US" altLang="en-US" sz="1400">
              <a:solidFill>
                <a:schemeClr val="tx2"/>
              </a:solidFill>
              <a:latin typeface="Arial Black" panose="020B0A04020102020204" pitchFamily="34" charset="0"/>
            </a:endParaRPr>
          </a:p>
        </p:txBody>
      </p:sp>
    </p:spTree>
    <p:extLst>
      <p:ext uri="{BB962C8B-B14F-4D97-AF65-F5344CB8AC3E}">
        <p14:creationId xmlns:p14="http://schemas.microsoft.com/office/powerpoint/2010/main" val="6499163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47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47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47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475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475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47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r>
              <a:rPr lang="en-US" altLang="en-US" sz="3200">
                <a:cs typeface="Times New Roman" panose="02020603050405020304" pitchFamily="18" charset="0"/>
              </a:rPr>
              <a:t>KOMPONEN 1. </a:t>
            </a:r>
            <a:br>
              <a:rPr lang="en-US" altLang="en-US" sz="3200">
                <a:cs typeface="Times New Roman" panose="02020603050405020304" pitchFamily="18" charset="0"/>
              </a:rPr>
            </a:br>
            <a:r>
              <a:rPr lang="en-US" altLang="en-US" sz="3200">
                <a:cs typeface="Times New Roman" panose="02020603050405020304" pitchFamily="18" charset="0"/>
              </a:rPr>
              <a:t> Identifikasi Pasien</a:t>
            </a:r>
          </a:p>
        </p:txBody>
      </p:sp>
      <p:sp>
        <p:nvSpPr>
          <p:cNvPr id="76803" name="Rectangle 3"/>
          <p:cNvSpPr>
            <a:spLocks noGrp="1" noChangeArrowheads="1"/>
          </p:cNvSpPr>
          <p:nvPr>
            <p:ph idx="1"/>
          </p:nvPr>
        </p:nvSpPr>
        <p:spPr bwMode="auto"/>
        <p:txBody>
          <a:bodyPr wrap="square" numCol="1" anchor="t" anchorCtr="0" compatLnSpc="1">
            <a:prstTxWarp prst="textNoShape">
              <a:avLst/>
            </a:prstTxWarp>
          </a:bodyPr>
          <a:lstStyle/>
          <a:p>
            <a:pPr algn="just">
              <a:buFont typeface="Monotype Sorts" pitchFamily="2" charset="2"/>
              <a:buNone/>
            </a:pPr>
            <a:r>
              <a:rPr lang="en-US" altLang="en-US" sz="2400" dirty="0">
                <a:latin typeface="Arial" panose="020B0604020202020204" pitchFamily="34" charset="0"/>
                <a:cs typeface="Arial" panose="020B0604020202020204" pitchFamily="34" charset="0"/>
              </a:rPr>
              <a:t>     Minimal </a:t>
            </a:r>
            <a:r>
              <a:rPr lang="en-US" altLang="en-US" sz="2400" dirty="0" err="1">
                <a:latin typeface="Arial" panose="020B0604020202020204" pitchFamily="34" charset="0"/>
                <a:cs typeface="Arial" panose="020B0604020202020204" pitchFamily="34" charset="0"/>
              </a:rPr>
              <a:t>setiap</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lembar</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berkas</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mempunyai</a:t>
            </a:r>
            <a:r>
              <a:rPr lang="en-US" altLang="en-US" sz="2400" dirty="0">
                <a:latin typeface="Arial" panose="020B0604020202020204" pitchFamily="34" charset="0"/>
                <a:cs typeface="Arial" panose="020B0604020202020204" pitchFamily="34" charset="0"/>
              </a:rPr>
              <a:t> Nama </a:t>
            </a:r>
            <a:r>
              <a:rPr lang="en-US" altLang="en-US" sz="2400" dirty="0" err="1">
                <a:latin typeface="Arial" panose="020B0604020202020204" pitchFamily="34" charset="0"/>
                <a:cs typeface="Arial" panose="020B0604020202020204" pitchFamily="34" charset="0"/>
              </a:rPr>
              <a:t>dan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No.Rekam</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Medis</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pasien</a:t>
            </a:r>
            <a:r>
              <a:rPr lang="en-US" altLang="en-US" sz="2400" dirty="0">
                <a:latin typeface="Arial" panose="020B0604020202020204" pitchFamily="34" charset="0"/>
                <a:cs typeface="Arial" panose="020B0604020202020204" pitchFamily="34" charset="0"/>
              </a:rPr>
              <a:t>.</a:t>
            </a:r>
          </a:p>
          <a:p>
            <a:pPr algn="just">
              <a:buFont typeface="Monotype Sorts" pitchFamily="2" charset="2"/>
              <a:buNone/>
            </a:pP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Bila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ada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lembaran</a:t>
            </a:r>
            <a:r>
              <a:rPr lang="en-US" altLang="en-US" sz="2400" dirty="0">
                <a:latin typeface="Arial" panose="020B0604020202020204" pitchFamily="34" charset="0"/>
                <a:cs typeface="Arial" panose="020B0604020202020204" pitchFamily="34" charset="0"/>
              </a:rPr>
              <a:t> yang </a:t>
            </a:r>
            <a:r>
              <a:rPr lang="en-US" altLang="en-US" sz="2400" dirty="0" err="1">
                <a:latin typeface="Arial" panose="020B0604020202020204" pitchFamily="34" charset="0"/>
                <a:cs typeface="Arial" panose="020B0604020202020204" pitchFamily="34" charset="0"/>
              </a:rPr>
              <a:t>tanpa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identitas</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harus</a:t>
            </a:r>
            <a:r>
              <a:rPr lang="en-US" altLang="en-US" sz="2400" dirty="0">
                <a:latin typeface="Arial" panose="020B0604020202020204" pitchFamily="34" charset="0"/>
                <a:cs typeface="Arial" panose="020B0604020202020204" pitchFamily="34" charset="0"/>
              </a:rPr>
              <a:t> di review </a:t>
            </a:r>
            <a:r>
              <a:rPr lang="en-US" altLang="en-US" sz="2400" dirty="0" err="1">
                <a:latin typeface="Arial" panose="020B0604020202020204" pitchFamily="34" charset="0"/>
                <a:cs typeface="Arial" panose="020B0604020202020204" pitchFamily="34" charset="0"/>
              </a:rPr>
              <a:t>untuk</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menentukan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milik</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siapa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lembaran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tersebut</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Dalam</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hal</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ini</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secara</a:t>
            </a:r>
            <a:r>
              <a:rPr lang="en-US" altLang="en-US" sz="2400" dirty="0">
                <a:latin typeface="Arial" panose="020B0604020202020204" pitchFamily="34" charset="0"/>
                <a:cs typeface="Arial" panose="020B0604020202020204" pitchFamily="34" charset="0"/>
              </a:rPr>
              <a:t> Concurrent Analysis </a:t>
            </a:r>
            <a:r>
              <a:rPr lang="en-US" altLang="en-US" sz="2400" dirty="0" err="1">
                <a:latin typeface="Arial" panose="020B0604020202020204" pitchFamily="34" charset="0"/>
                <a:cs typeface="Arial" panose="020B0604020202020204" pitchFamily="34" charset="0"/>
              </a:rPr>
              <a:t>lebih</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baik</a:t>
            </a:r>
            <a:r>
              <a:rPr lang="en-US" altLang="en-US" sz="2400" dirty="0">
                <a:latin typeface="Arial" panose="020B0604020202020204" pitchFamily="34" charset="0"/>
                <a:cs typeface="Arial" panose="020B0604020202020204" pitchFamily="34" charset="0"/>
              </a:rPr>
              <a:t> ok </a:t>
            </a:r>
            <a:r>
              <a:rPr lang="en-US" altLang="en-US" sz="2400" dirty="0" err="1">
                <a:latin typeface="Arial" panose="020B0604020202020204" pitchFamily="34" charset="0"/>
                <a:cs typeface="Arial" panose="020B0604020202020204" pitchFamily="34" charset="0"/>
              </a:rPr>
              <a:t>lebih</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cepat</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mengetahui</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identitasnya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daripada</a:t>
            </a:r>
            <a:r>
              <a:rPr lang="en-US" altLang="en-US" sz="2400" dirty="0">
                <a:latin typeface="Arial" panose="020B0604020202020204" pitchFamily="34" charset="0"/>
                <a:cs typeface="Arial" panose="020B0604020202020204" pitchFamily="34" charset="0"/>
              </a:rPr>
              <a:t> Retrospective Analysis.</a:t>
            </a:r>
          </a:p>
          <a:p>
            <a:pPr>
              <a:buFont typeface="Monotype Sorts" pitchFamily="2" charset="2"/>
              <a:buNone/>
            </a:pPr>
            <a:endParaRPr lang="en-US" altLang="en-US" sz="2400" dirty="0">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6" name="Footer Placeholder 5">
            <a:extLst>
              <a:ext uri="{FF2B5EF4-FFF2-40B4-BE49-F238E27FC236}">
                <a16:creationId xmlns:a16="http://schemas.microsoft.com/office/drawing/2014/main" id="{0A0B8D4A-7E8C-4D55-A55E-AABDAD1E9DAB}"/>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21510"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D434FC89-567F-4C8C-BF6F-CF4DCFB1ABA2}"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17</a:t>
            </a:fld>
            <a:endParaRPr lang="en-US" altLang="en-US" sz="1400">
              <a:solidFill>
                <a:schemeClr val="tx2"/>
              </a:solidFill>
              <a:latin typeface="Arial Black" panose="020B0A04020102020204" pitchFamily="34" charset="0"/>
            </a:endParaRPr>
          </a:p>
        </p:txBody>
      </p:sp>
      <p:sp>
        <p:nvSpPr>
          <p:cNvPr id="76804" name="WordArt 4"/>
          <p:cNvSpPr>
            <a:spLocks noChangeArrowheads="1" noChangeShapeType="1" noTextEdit="1"/>
          </p:cNvSpPr>
          <p:nvPr/>
        </p:nvSpPr>
        <p:spPr bwMode="auto">
          <a:xfrm>
            <a:off x="304800" y="4038600"/>
            <a:ext cx="4724400" cy="5524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r>
              <a:rPr lang="en-US" kern="10" dirty="0">
                <a:effectLst>
                  <a:outerShdw dist="35921" dir="2700000" algn="ctr" rotWithShape="0">
                    <a:srgbClr val="C0C0C0"/>
                  </a:outerShdw>
                </a:effectLst>
                <a:latin typeface="Impact" panose="020B0806030902050204" pitchFamily="34" charset="0"/>
              </a:rPr>
              <a:t>     Nama &amp; No.RM</a:t>
            </a:r>
          </a:p>
        </p:txBody>
      </p:sp>
      <p:sp>
        <p:nvSpPr>
          <p:cNvPr id="3" name="Rectangle 2"/>
          <p:cNvSpPr/>
          <p:nvPr/>
        </p:nvSpPr>
        <p:spPr>
          <a:xfrm>
            <a:off x="914400" y="4738949"/>
            <a:ext cx="4603898" cy="1200329"/>
          </a:xfrm>
          <a:prstGeom prst="rect">
            <a:avLst/>
          </a:prstGeom>
        </p:spPr>
        <p:txBody>
          <a:bodyPr wrap="square">
            <a:spAutoFit/>
          </a:bodyPr>
          <a:lstStyle/>
          <a:p>
            <a:pPr>
              <a:buFont typeface="Monotype Sorts" pitchFamily="2" charset="2"/>
              <a:buNone/>
            </a:pPr>
            <a:r>
              <a:rPr lang="en-US" altLang="en-US" sz="2400" dirty="0"/>
              <a:t>1. </a:t>
            </a:r>
            <a:r>
              <a:rPr lang="en-US" altLang="en-US" sz="2400" dirty="0" err="1"/>
              <a:t>Kelengkapan</a:t>
            </a:r>
            <a:r>
              <a:rPr lang="en-US" altLang="en-US" sz="2400" dirty="0"/>
              <a:t> </a:t>
            </a:r>
            <a:r>
              <a:rPr lang="en-US" altLang="en-US" sz="2400" dirty="0" err="1"/>
              <a:t>identifikasi</a:t>
            </a:r>
            <a:r>
              <a:rPr lang="en-US" altLang="en-US" sz="2400" dirty="0"/>
              <a:t> </a:t>
            </a:r>
            <a:r>
              <a:rPr lang="en-US" altLang="en-US" sz="2400" dirty="0" err="1"/>
              <a:t>pasien</a:t>
            </a:r>
            <a:r>
              <a:rPr lang="en-US" altLang="en-US" sz="2400" dirty="0"/>
              <a:t>:</a:t>
            </a:r>
          </a:p>
          <a:p>
            <a:r>
              <a:rPr lang="en-US" altLang="en-US" sz="2400" dirty="0"/>
              <a:t>Nama </a:t>
            </a:r>
            <a:r>
              <a:rPr lang="en-US" altLang="en-US" sz="2400" dirty="0" err="1"/>
              <a:t>Tgl.lahir</a:t>
            </a:r>
            <a:r>
              <a:rPr lang="en-US" altLang="en-US" sz="2400" dirty="0"/>
              <a:t>/ </a:t>
            </a:r>
            <a:r>
              <a:rPr lang="en-US" altLang="en-US" sz="2400" dirty="0" err="1"/>
              <a:t>umur</a:t>
            </a:r>
            <a:endParaRPr lang="en-US" altLang="en-US" sz="2400" dirty="0"/>
          </a:p>
          <a:p>
            <a:r>
              <a:rPr lang="en-US" altLang="en-US" sz="2400" dirty="0"/>
              <a:t>Sex</a:t>
            </a:r>
          </a:p>
        </p:txBody>
      </p:sp>
    </p:spTree>
    <p:extLst>
      <p:ext uri="{BB962C8B-B14F-4D97-AF65-F5344CB8AC3E}">
        <p14:creationId xmlns:p14="http://schemas.microsoft.com/office/powerpoint/2010/main" val="39762007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68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68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9" presetClass="entr" presetSubtype="10" fill="hold" nodeType="clickEffect">
                                  <p:stCondLst>
                                    <p:cond delay="0"/>
                                  </p:stCondLst>
                                  <p:childTnLst>
                                    <p:set>
                                      <p:cBhvr>
                                        <p:cTn id="14" dur="1" fill="hold">
                                          <p:stCondLst>
                                            <p:cond delay="0"/>
                                          </p:stCondLst>
                                        </p:cTn>
                                        <p:tgtEl>
                                          <p:spTgt spid="76804"/>
                                        </p:tgtEl>
                                        <p:attrNameLst>
                                          <p:attrName>style.visibility</p:attrName>
                                        </p:attrNameLst>
                                      </p:cBhvr>
                                      <p:to>
                                        <p:strVal val="visible"/>
                                      </p:to>
                                    </p:set>
                                    <p:anim calcmode="lin" valueType="num">
                                      <p:cBhvr>
                                        <p:cTn id="15" dur="5000" fill="hold"/>
                                        <p:tgtEl>
                                          <p:spTgt spid="76804"/>
                                        </p:tgtEl>
                                        <p:attrNameLst>
                                          <p:attrName>ppt_w</p:attrName>
                                        </p:attrNameLst>
                                      </p:cBhvr>
                                      <p:tavLst>
                                        <p:tav tm="0" fmla="#ppt_w*sin(2.5*pi*$)">
                                          <p:val>
                                            <p:fltVal val="0"/>
                                          </p:val>
                                        </p:tav>
                                        <p:tav tm="100000">
                                          <p:val>
                                            <p:fltVal val="1"/>
                                          </p:val>
                                        </p:tav>
                                      </p:tavLst>
                                    </p:anim>
                                    <p:anim calcmode="lin" valueType="num">
                                      <p:cBhvr>
                                        <p:cTn id="16" dur="5000" fill="hold"/>
                                        <p:tgtEl>
                                          <p:spTgt spid="7680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7" name="Rectangle 2"/>
          <p:cNvSpPr>
            <a:spLocks noGrp="1" noChangeArrowheads="1"/>
          </p:cNvSpPr>
          <p:nvPr>
            <p:ph type="title"/>
          </p:nvPr>
        </p:nvSpPr>
        <p:spPr/>
        <p:txBody>
          <a:bodyPr rtlCol="0">
            <a:normAutofit fontScale="90000"/>
          </a:bodyPr>
          <a:lstStyle/>
          <a:p>
            <a:pPr fontAlgn="auto">
              <a:spcAft>
                <a:spcPts val="0"/>
              </a:spcAft>
              <a:defRPr/>
            </a:pPr>
            <a:r>
              <a:rPr lang="en-US" altLang="en-US" sz="3200">
                <a:cs typeface="Times New Roman" panose="02020603050405020304" pitchFamily="18" charset="0"/>
              </a:rPr>
              <a:t>KOMPONEN 2. </a:t>
            </a:r>
            <a:br>
              <a:rPr lang="en-US" altLang="en-US" sz="3200">
                <a:cs typeface="Times New Roman" panose="02020603050405020304" pitchFamily="18" charset="0"/>
              </a:rPr>
            </a:br>
            <a:r>
              <a:rPr lang="en-US" altLang="en-US" sz="3200">
                <a:cs typeface="Times New Roman" panose="02020603050405020304" pitchFamily="18" charset="0"/>
              </a:rPr>
              <a:t>Adanya semua laporan/ Catatan  yang penting ( Review of Necessary Report)</a:t>
            </a:r>
          </a:p>
        </p:txBody>
      </p:sp>
      <p:sp>
        <p:nvSpPr>
          <p:cNvPr id="78851" name="Rectangle 3"/>
          <p:cNvSpPr>
            <a:spLocks noGrp="1" noChangeArrowheads="1"/>
          </p:cNvSpPr>
          <p:nvPr>
            <p:ph idx="1"/>
          </p:nvPr>
        </p:nvSpPr>
        <p:spPr bwMode="auto"/>
        <p:txBody>
          <a:bodyPr wrap="square" numCol="1" anchor="t" anchorCtr="0" compatLnSpc="1">
            <a:prstTxWarp prst="textNoShape">
              <a:avLst/>
            </a:prstTxWarp>
          </a:bodyPr>
          <a:lstStyle/>
          <a:p>
            <a:pPr algn="just">
              <a:buFont typeface="Monotype Sorts" pitchFamily="2" charset="2"/>
              <a:buNone/>
            </a:pPr>
            <a:r>
              <a:rPr lang="en-US" altLang="en-US" sz="2400" dirty="0" err="1">
                <a:latin typeface="Arial" panose="020B0604020202020204" pitchFamily="34" charset="0"/>
                <a:cs typeface="Arial" panose="020B0604020202020204" pitchFamily="34" charset="0"/>
              </a:rPr>
              <a:t>Contoh</a:t>
            </a:r>
            <a:r>
              <a:rPr lang="en-US" altLang="en-US" sz="2400"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Lembar</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Riwayat</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pasien</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Pemeriksaan</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Fisik</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Catatan</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Perkembangan</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Observasi</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klinik</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Ringkasan</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Penyakit</a:t>
            </a:r>
            <a:r>
              <a:rPr lang="en-US" altLang="en-US" sz="2400" dirty="0">
                <a:latin typeface="Arial" panose="020B0604020202020204" pitchFamily="34" charset="0"/>
                <a:cs typeface="Arial" panose="020B0604020202020204" pitchFamily="34" charset="0"/>
              </a:rPr>
              <a:t>.</a:t>
            </a:r>
          </a:p>
          <a:p>
            <a:pPr algn="just">
              <a:buFont typeface="Monotype Sorts" pitchFamily="2" charset="2"/>
              <a:buNone/>
            </a:pPr>
            <a:r>
              <a:rPr lang="en-US" altLang="en-US" sz="2400" dirty="0" err="1">
                <a:latin typeface="Arial" panose="020B0604020202020204" pitchFamily="34" charset="0"/>
                <a:cs typeface="Arial" panose="020B0604020202020204" pitchFamily="34" charset="0"/>
              </a:rPr>
              <a:t>Lembaran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tertentu</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kadang</a:t>
            </a:r>
            <a:r>
              <a:rPr lang="en-US" altLang="en-US" sz="2400" dirty="0">
                <a:latin typeface="Arial" panose="020B0604020202020204" pitchFamily="34" charset="0"/>
                <a:cs typeface="Arial" panose="020B0604020202020204" pitchFamily="34" charset="0"/>
              </a:rPr>
              <a:t> kala </a:t>
            </a:r>
            <a:r>
              <a:rPr lang="en-US" altLang="en-US" sz="2400" dirty="0" err="1">
                <a:latin typeface="Arial" panose="020B0604020202020204" pitchFamily="34" charset="0"/>
                <a:cs typeface="Arial" panose="020B0604020202020204" pitchFamily="34" charset="0"/>
              </a:rPr>
              <a:t>ada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tergantung</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kasus</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pasien</a:t>
            </a:r>
            <a:r>
              <a:rPr lang="en-US" altLang="en-US" sz="2400" dirty="0">
                <a:latin typeface="Arial" panose="020B0604020202020204" pitchFamily="34" charset="0"/>
                <a:cs typeface="Arial" panose="020B0604020202020204" pitchFamily="34" charset="0"/>
              </a:rPr>
              <a:t>.</a:t>
            </a:r>
          </a:p>
          <a:p>
            <a:pPr algn="just">
              <a:buFont typeface="Monotype Sorts" pitchFamily="2" charset="2"/>
              <a:buNone/>
            </a:pPr>
            <a:r>
              <a:rPr lang="en-US" altLang="en-US" sz="2400" dirty="0" err="1">
                <a:latin typeface="Arial" panose="020B0604020202020204" pitchFamily="34" charset="0"/>
                <a:cs typeface="Arial" panose="020B0604020202020204" pitchFamily="34" charset="0"/>
              </a:rPr>
              <a:t>Contoh</a:t>
            </a:r>
            <a:r>
              <a:rPr lang="en-US" altLang="en-US" sz="2400"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Laporan</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operasi</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anestesi</a:t>
            </a:r>
            <a:r>
              <a:rPr lang="en-US" altLang="en-US" sz="2400" u="sng" dirty="0">
                <a:latin typeface="Arial" panose="020B0604020202020204" pitchFamily="34" charset="0"/>
                <a:cs typeface="Arial" panose="020B0604020202020204" pitchFamily="34" charset="0"/>
              </a:rPr>
              <a:t>, </a:t>
            </a:r>
            <a:r>
              <a:rPr lang="en-US" altLang="en-US" sz="2400" u="sng" dirty="0" err="1">
                <a:latin typeface="Arial" panose="020B0604020202020204" pitchFamily="34" charset="0"/>
                <a:cs typeface="Arial" panose="020B0604020202020204" pitchFamily="34" charset="0"/>
              </a:rPr>
              <a:t>Hasil</a:t>
            </a:r>
            <a:r>
              <a:rPr lang="en-US" altLang="en-US" sz="2400" u="sng" dirty="0">
                <a:latin typeface="Arial" panose="020B0604020202020204" pitchFamily="34" charset="0"/>
                <a:cs typeface="Arial" panose="020B0604020202020204" pitchFamily="34" charset="0"/>
              </a:rPr>
              <a:t> PA.</a:t>
            </a:r>
          </a:p>
          <a:p>
            <a:pPr algn="just">
              <a:buFont typeface="Monotype Sorts" pitchFamily="2" charset="2"/>
              <a:buNone/>
            </a:pPr>
            <a:r>
              <a:rPr lang="en-US" altLang="en-US" sz="2400" dirty="0" err="1">
                <a:latin typeface="Arial" panose="020B0604020202020204" pitchFamily="34" charset="0"/>
                <a:cs typeface="Arial" panose="020B0604020202020204" pitchFamily="34" charset="0"/>
              </a:rPr>
              <a:t>Penting</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ada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tanggal</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dan</a:t>
            </a:r>
            <a:r>
              <a:rPr lang="en-US" altLang="en-US" sz="2400" dirty="0">
                <a:latin typeface="Arial" panose="020B0604020202020204" pitchFamily="34" charset="0"/>
                <a:cs typeface="Arial" panose="020B0604020202020204" pitchFamily="34" charset="0"/>
              </a:rPr>
              <a:t> jam </a:t>
            </a:r>
            <a:r>
              <a:rPr lang="en-US" altLang="en-US" sz="2400" dirty="0" err="1">
                <a:latin typeface="Arial" panose="020B0604020202020204" pitchFamily="34" charset="0"/>
                <a:cs typeface="Arial" panose="020B0604020202020204" pitchFamily="34" charset="0"/>
              </a:rPr>
              <a:t>pencatatan</a:t>
            </a:r>
            <a:r>
              <a:rPr lang="en-US" altLang="en-US" sz="2400" dirty="0">
                <a:latin typeface="Arial" panose="020B0604020202020204" pitchFamily="34" charset="0"/>
                <a:cs typeface="Arial" panose="020B0604020202020204" pitchFamily="34" charset="0"/>
              </a:rPr>
              <a:t> , </a:t>
            </a:r>
            <a:r>
              <a:rPr lang="en-US" altLang="en-US" sz="2400" dirty="0" err="1">
                <a:latin typeface="Arial" panose="020B0604020202020204" pitchFamily="34" charset="0"/>
                <a:cs typeface="Arial" panose="020B0604020202020204" pitchFamily="34" charset="0"/>
              </a:rPr>
              <a:t>sebab</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ada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kaitannya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dengan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peraturan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pengisian</a:t>
            </a:r>
            <a:r>
              <a:rPr lang="en-US" altLang="en-US" sz="2400" dirty="0">
                <a:latin typeface="Arial" panose="020B0604020202020204" pitchFamily="34" charset="0"/>
                <a:cs typeface="Arial" panose="020B0604020202020204" pitchFamily="34" charset="0"/>
              </a:rPr>
              <a:t>.</a:t>
            </a:r>
          </a:p>
          <a:p>
            <a:r>
              <a:rPr lang="en-US" altLang="en-US" sz="2400" dirty="0" err="1"/>
              <a:t>Adanya</a:t>
            </a:r>
            <a:r>
              <a:rPr lang="en-US" altLang="en-US" sz="2400" dirty="0"/>
              <a:t> </a:t>
            </a:r>
            <a:r>
              <a:rPr lang="en-US" altLang="en-US" sz="2400" dirty="0" err="1"/>
              <a:t>semua</a:t>
            </a:r>
            <a:r>
              <a:rPr lang="en-US" altLang="en-US" sz="2400" dirty="0"/>
              <a:t> </a:t>
            </a:r>
            <a:r>
              <a:rPr lang="en-US" altLang="en-US" sz="2400" dirty="0" err="1"/>
              <a:t>lembaran</a:t>
            </a:r>
            <a:r>
              <a:rPr lang="en-US" altLang="en-US" sz="2400" dirty="0"/>
              <a:t> </a:t>
            </a:r>
            <a:r>
              <a:rPr lang="en-US" altLang="en-US" sz="2400" dirty="0" err="1"/>
              <a:t>penting</a:t>
            </a:r>
            <a:r>
              <a:rPr lang="en-US" altLang="en-US" sz="2400" dirty="0"/>
              <a:t> : </a:t>
            </a:r>
            <a:r>
              <a:rPr lang="en-US" altLang="en-US" sz="2400" dirty="0" err="1"/>
              <a:t>sesuai</a:t>
            </a:r>
            <a:r>
              <a:rPr lang="en-US" altLang="en-US" sz="2400" dirty="0"/>
              <a:t> </a:t>
            </a:r>
            <a:r>
              <a:rPr lang="en-US" altLang="en-US" sz="2400" dirty="0" err="1"/>
              <a:t>aturan</a:t>
            </a:r>
            <a:r>
              <a:rPr lang="en-US" altLang="en-US" sz="2400" dirty="0"/>
              <a:t> yang </a:t>
            </a:r>
            <a:r>
              <a:rPr lang="en-US" altLang="en-US" sz="2400" dirty="0" err="1"/>
              <a:t>ada</a:t>
            </a:r>
            <a:endParaRPr lang="en-US" altLang="en-US" sz="2400" dirty="0"/>
          </a:p>
          <a:p>
            <a:r>
              <a:rPr lang="en-US" altLang="en-US" sz="2400" dirty="0"/>
              <a:t>Informed consent</a:t>
            </a:r>
            <a:endParaRPr lang="en-GB" altLang="en-US" sz="2400" dirty="0"/>
          </a:p>
          <a:p>
            <a:pPr algn="just">
              <a:buFont typeface="Monotype Sorts" pitchFamily="2" charset="2"/>
              <a:buNone/>
            </a:pPr>
            <a:endParaRPr lang="en-US" altLang="en-US" sz="2400" dirty="0">
              <a:latin typeface="Arial" panose="020B0604020202020204" pitchFamily="34" charset="0"/>
              <a:cs typeface="Arial" panose="020B0604020202020204" pitchFamily="34" charset="0"/>
            </a:endParaRPr>
          </a:p>
          <a:p>
            <a:pPr algn="just">
              <a:buFont typeface="Monotype Sorts" pitchFamily="2" charset="2"/>
              <a:buNone/>
            </a:pPr>
            <a:endParaRPr lang="en-US" altLang="en-US" sz="2400" dirty="0">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5" name="Footer Placeholder 5">
            <a:extLst>
              <a:ext uri="{FF2B5EF4-FFF2-40B4-BE49-F238E27FC236}">
                <a16:creationId xmlns:a16="http://schemas.microsoft.com/office/drawing/2014/main" id="{ACBEEF98-C9AA-4B8C-9D0B-9605328253AE}"/>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23558"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989CDC7E-8ABC-4046-87F3-388A19ACB28A}"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18</a:t>
            </a:fld>
            <a:endParaRPr lang="en-US" altLang="en-US" sz="1400">
              <a:solidFill>
                <a:schemeClr val="tx2"/>
              </a:solidFill>
              <a:latin typeface="Arial Black" panose="020B0A04020102020204" pitchFamily="34" charset="0"/>
            </a:endParaRPr>
          </a:p>
        </p:txBody>
      </p:sp>
    </p:spTree>
    <p:extLst>
      <p:ext uri="{BB962C8B-B14F-4D97-AF65-F5344CB8AC3E}">
        <p14:creationId xmlns:p14="http://schemas.microsoft.com/office/powerpoint/2010/main" val="24858060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88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88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885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88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88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88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ltLang="en-US" sz="3200">
                <a:cs typeface="Times New Roman" panose="02020603050405020304" pitchFamily="18" charset="0"/>
              </a:rPr>
              <a:t>KOMPONEN 3. </a:t>
            </a:r>
            <a:br>
              <a:rPr lang="en-US" altLang="en-US" sz="3200">
                <a:cs typeface="Times New Roman" panose="02020603050405020304" pitchFamily="18" charset="0"/>
              </a:rPr>
            </a:br>
            <a:r>
              <a:rPr lang="en-US" altLang="en-US" sz="3200">
                <a:cs typeface="Times New Roman" panose="02020603050405020304" pitchFamily="18" charset="0"/>
              </a:rPr>
              <a:t> Review Autentikasi</a:t>
            </a:r>
          </a:p>
        </p:txBody>
      </p:sp>
      <p:sp>
        <p:nvSpPr>
          <p:cNvPr id="80899" name="Rectangle 3"/>
          <p:cNvSpPr>
            <a:spLocks noGrp="1" noChangeArrowheads="1"/>
          </p:cNvSpPr>
          <p:nvPr>
            <p:ph idx="1"/>
          </p:nvPr>
        </p:nvSpPr>
        <p:spPr/>
        <p:txBody>
          <a:bodyPr>
            <a:normAutofit/>
          </a:bodyPr>
          <a:lstStyle/>
          <a:p>
            <a:pPr algn="just" fontAlgn="auto">
              <a:spcAft>
                <a:spcPts val="0"/>
              </a:spcAft>
              <a:buFont typeface="Monotype Sorts" pitchFamily="2" charset="2"/>
              <a:buNone/>
              <a:defRPr/>
            </a:pPr>
            <a:r>
              <a:rPr lang="en-AU" altLang="en-US" sz="2400">
                <a:latin typeface="Arial" panose="020B0604020202020204" pitchFamily="34" charset="0"/>
                <a:cs typeface="Arial" panose="020B0604020202020204" pitchFamily="34" charset="0"/>
              </a:rPr>
              <a:t>Tanda tangan, Cap/ stempel , dan inisial  yang dapat diidentifikasi dalam Rekam Medis, atau kode seseorang untuk komputerisasi.</a:t>
            </a:r>
          </a:p>
          <a:p>
            <a:pPr algn="just" fontAlgn="auto">
              <a:spcAft>
                <a:spcPts val="0"/>
              </a:spcAft>
              <a:buFont typeface="Monotype Sorts" pitchFamily="2" charset="2"/>
              <a:buNone/>
              <a:defRPr/>
            </a:pPr>
            <a:r>
              <a:rPr lang="en-US" altLang="en-US" sz="2400">
                <a:latin typeface="Arial" panose="020B0604020202020204" pitchFamily="34" charset="0"/>
                <a:cs typeface="Arial" panose="020B0604020202020204" pitchFamily="34" charset="0"/>
              </a:rPr>
              <a:t>Harus ada titel/ gelar profesional (Dokter, Perawat )</a:t>
            </a:r>
          </a:p>
          <a:p>
            <a:pPr algn="just" fontAlgn="auto">
              <a:spcAft>
                <a:spcPts val="0"/>
              </a:spcAft>
              <a:buFont typeface="Monotype Sorts" pitchFamily="2" charset="2"/>
              <a:buNone/>
              <a:defRPr/>
            </a:pPr>
            <a:r>
              <a:rPr lang="en-US" altLang="en-US" sz="2400">
                <a:latin typeface="Arial" panose="020B0604020202020204" pitchFamily="34" charset="0"/>
                <a:cs typeface="Arial" panose="020B0604020202020204" pitchFamily="34" charset="0"/>
              </a:rPr>
              <a:t> Bila ditulis oleh dokter jaga atau mahasiswa: !! maka ada tanda tangan sipenulis di tambah countersign oleh supervisor </a:t>
            </a:r>
            <a:r>
              <a:rPr lang="en-GB" altLang="en-US" sz="2400">
                <a:latin typeface="Arial" panose="020B0604020202020204" pitchFamily="34" charset="0"/>
                <a:cs typeface="Arial" panose="020B0604020202020204" pitchFamily="34" charset="0"/>
              </a:rPr>
              <a:t> </a:t>
            </a:r>
            <a:r>
              <a:rPr lang="en-US" altLang="en-US" sz="2400">
                <a:latin typeface="Arial" panose="020B0604020202020204" pitchFamily="34" charset="0"/>
                <a:cs typeface="Arial" panose="020B0604020202020204" pitchFamily="34" charset="0"/>
              </a:rPr>
              <a:t>“telah direview dan dilaksanakan atas instruksi dari ……… atau telah diperiksa oleh ……………..</a:t>
            </a:r>
          </a:p>
        </p:txBody>
      </p:sp>
      <p:sp>
        <p:nvSpPr>
          <p:cNvPr id="2" name="Text Placeholder 1"/>
          <p:cNvSpPr>
            <a:spLocks noGrp="1"/>
          </p:cNvSpPr>
          <p:nvPr>
            <p:ph type="body" sz="quarter" idx="10"/>
          </p:nvPr>
        </p:nvSpPr>
        <p:spPr/>
        <p:txBody>
          <a:bodyPr/>
          <a:lstStyle/>
          <a:p>
            <a:endParaRPr lang="en-US"/>
          </a:p>
        </p:txBody>
      </p:sp>
      <p:sp>
        <p:nvSpPr>
          <p:cNvPr id="7" name="Footer Placeholder 5">
            <a:extLst>
              <a:ext uri="{FF2B5EF4-FFF2-40B4-BE49-F238E27FC236}">
                <a16:creationId xmlns:a16="http://schemas.microsoft.com/office/drawing/2014/main" id="{55826AE4-CCB3-4FDA-BE7E-AD24B2844948}"/>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25606"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DCE30991-4980-438A-89ED-BA217AABBCA7}"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19</a:t>
            </a:fld>
            <a:endParaRPr lang="en-US" altLang="en-US" sz="1400">
              <a:solidFill>
                <a:schemeClr val="tx2"/>
              </a:solidFill>
              <a:latin typeface="Arial Black" panose="020B0A04020102020204" pitchFamily="34" charset="0"/>
            </a:endParaRPr>
          </a:p>
        </p:txBody>
      </p:sp>
      <p:pic>
        <p:nvPicPr>
          <p:cNvPr id="80900" name="Picture 4" descr="WB01502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562600"/>
            <a:ext cx="7924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8" name="Text Box 5"/>
          <p:cNvSpPr txBox="1">
            <a:spLocks noChangeArrowheads="1"/>
          </p:cNvSpPr>
          <p:nvPr/>
        </p:nvSpPr>
        <p:spPr bwMode="auto">
          <a:xfrm>
            <a:off x="1901647" y="4608493"/>
            <a:ext cx="509280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ctr" eaLnBrk="1" hangingPunct="1">
              <a:lnSpc>
                <a:spcPct val="100000"/>
              </a:lnSpc>
              <a:spcBef>
                <a:spcPct val="0"/>
              </a:spcBef>
              <a:buFontTx/>
              <a:buNone/>
            </a:pPr>
            <a:r>
              <a:rPr kumimoji="1" lang="en-US" altLang="en-US" sz="2800" dirty="0">
                <a:latin typeface="Arial Black" panose="020B0A04020102020204" pitchFamily="34" charset="0"/>
              </a:rPr>
              <a:t>AUTENTIKASI PENULIS</a:t>
            </a:r>
          </a:p>
          <a:p>
            <a:pPr algn="ctr" eaLnBrk="1" hangingPunct="1">
              <a:lnSpc>
                <a:spcPct val="100000"/>
              </a:lnSpc>
              <a:spcBef>
                <a:spcPct val="0"/>
              </a:spcBef>
              <a:buFontTx/>
              <a:buNone/>
            </a:pPr>
            <a:r>
              <a:rPr kumimoji="1" lang="en-US" altLang="en-US" sz="2800" dirty="0">
                <a:latin typeface="Arial Black" panose="020B0A04020102020204" pitchFamily="34" charset="0"/>
              </a:rPr>
              <a:t>Nama, </a:t>
            </a:r>
            <a:r>
              <a:rPr kumimoji="1" lang="en-US" altLang="en-US" sz="2800" dirty="0" err="1">
                <a:latin typeface="Arial Black" panose="020B0A04020102020204" pitchFamily="34" charset="0"/>
              </a:rPr>
              <a:t>tt</a:t>
            </a:r>
            <a:r>
              <a:rPr kumimoji="1" lang="en-US" altLang="en-US" sz="2800" dirty="0">
                <a:latin typeface="Arial Black" panose="020B0A04020102020204" pitchFamily="34" charset="0"/>
              </a:rPr>
              <a:t>/ </a:t>
            </a:r>
            <a:r>
              <a:rPr kumimoji="1" lang="en-US" altLang="en-US" sz="2800" dirty="0" err="1">
                <a:latin typeface="Arial Black" panose="020B0A04020102020204" pitchFamily="34" charset="0"/>
              </a:rPr>
              <a:t>paraf</a:t>
            </a:r>
            <a:r>
              <a:rPr kumimoji="1" lang="en-US" altLang="en-US" sz="2800" dirty="0">
                <a:latin typeface="Arial Black" panose="020B0A04020102020204" pitchFamily="34" charset="0"/>
              </a:rPr>
              <a:t> </a:t>
            </a:r>
            <a:r>
              <a:rPr kumimoji="1" lang="en-US" altLang="en-US" sz="2800" dirty="0" err="1">
                <a:latin typeface="Arial Black" panose="020B0A04020102020204" pitchFamily="34" charset="0"/>
              </a:rPr>
              <a:t>dan</a:t>
            </a:r>
            <a:r>
              <a:rPr kumimoji="1" lang="en-US" altLang="en-US" sz="2800" dirty="0">
                <a:latin typeface="Arial Black" panose="020B0A04020102020204" pitchFamily="34" charset="0"/>
              </a:rPr>
              <a:t> </a:t>
            </a:r>
            <a:r>
              <a:rPr kumimoji="1" lang="en-US" altLang="en-US" sz="2800" dirty="0" err="1">
                <a:latin typeface="Arial Black" panose="020B0A04020102020204" pitchFamily="34" charset="0"/>
              </a:rPr>
              <a:t>gelar</a:t>
            </a:r>
            <a:endParaRPr kumimoji="1" lang="en-GB" altLang="en-US" sz="2800" dirty="0">
              <a:latin typeface="Arial Black" panose="020B0A04020102020204" pitchFamily="34" charset="0"/>
            </a:endParaRPr>
          </a:p>
        </p:txBody>
      </p:sp>
    </p:spTree>
    <p:extLst>
      <p:ext uri="{BB962C8B-B14F-4D97-AF65-F5344CB8AC3E}">
        <p14:creationId xmlns:p14="http://schemas.microsoft.com/office/powerpoint/2010/main" val="36686641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0898"/>
                                        </p:tgtEl>
                                        <p:attrNameLst>
                                          <p:attrName>style.visibility</p:attrName>
                                        </p:attrNameLst>
                                      </p:cBhvr>
                                      <p:to>
                                        <p:strVal val="visible"/>
                                      </p:to>
                                    </p:set>
                                    <p:anim calcmode="lin" valueType="num">
                                      <p:cBhvr additive="base">
                                        <p:cTn id="7" dur="500" fill="hold"/>
                                        <p:tgtEl>
                                          <p:spTgt spid="80898"/>
                                        </p:tgtEl>
                                        <p:attrNameLst>
                                          <p:attrName>ppt_x</p:attrName>
                                        </p:attrNameLst>
                                      </p:cBhvr>
                                      <p:tavLst>
                                        <p:tav tm="0">
                                          <p:val>
                                            <p:strVal val="0-#ppt_w/2"/>
                                          </p:val>
                                        </p:tav>
                                        <p:tav tm="100000">
                                          <p:val>
                                            <p:strVal val="#ppt_x"/>
                                          </p:val>
                                        </p:tav>
                                      </p:tavLst>
                                    </p:anim>
                                    <p:anim calcmode="lin" valueType="num">
                                      <p:cBhvr additive="base">
                                        <p:cTn id="8" dur="500" fill="hold"/>
                                        <p:tgtEl>
                                          <p:spTgt spid="8089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80899">
                                            <p:txEl>
                                              <p:pRg st="0" end="0"/>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80899">
                                            <p:txEl>
                                              <p:pRg st="1" end="1"/>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80899">
                                            <p:txEl>
                                              <p:pRg st="2" end="2"/>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nodeType="clickEffect">
                                  <p:stCondLst>
                                    <p:cond delay="0"/>
                                  </p:stCondLst>
                                  <p:childTnLst>
                                    <p:set>
                                      <p:cBhvr>
                                        <p:cTn id="24" dur="1" fill="hold">
                                          <p:stCondLst>
                                            <p:cond delay="0"/>
                                          </p:stCondLst>
                                        </p:cTn>
                                        <p:tgtEl>
                                          <p:spTgt spid="80900"/>
                                        </p:tgtEl>
                                        <p:attrNameLst>
                                          <p:attrName>style.visibility</p:attrName>
                                        </p:attrNameLst>
                                      </p:cBhvr>
                                      <p:to>
                                        <p:strVal val="visible"/>
                                      </p:to>
                                    </p:set>
                                    <p:anim calcmode="lin" valueType="num">
                                      <p:cBhvr>
                                        <p:cTn id="25" dur="500" fill="hold"/>
                                        <p:tgtEl>
                                          <p:spTgt spid="80900"/>
                                        </p:tgtEl>
                                        <p:attrNameLst>
                                          <p:attrName>ppt_w</p:attrName>
                                        </p:attrNameLst>
                                      </p:cBhvr>
                                      <p:tavLst>
                                        <p:tav tm="0">
                                          <p:val>
                                            <p:fltVal val="0"/>
                                          </p:val>
                                        </p:tav>
                                        <p:tav tm="100000">
                                          <p:val>
                                            <p:strVal val="#ppt_w"/>
                                          </p:val>
                                        </p:tav>
                                      </p:tavLst>
                                    </p:anim>
                                    <p:anim calcmode="lin" valueType="num">
                                      <p:cBhvr>
                                        <p:cTn id="26" dur="500" fill="hold"/>
                                        <p:tgtEl>
                                          <p:spTgt spid="8090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utoUpdateAnimBg="0"/>
      <p:bldP spid="80899"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5"/>
          <p:cNvSpPr>
            <a:spLocks noGrp="1" noChangeArrowheads="1"/>
          </p:cNvSpPr>
          <p:nvPr>
            <p:ph type="title"/>
          </p:nvPr>
        </p:nvSpPr>
        <p:spPr/>
        <p:txBody>
          <a:bodyPr rtlCol="0">
            <a:normAutofit/>
          </a:bodyPr>
          <a:lstStyle/>
          <a:p>
            <a:pPr fontAlgn="auto">
              <a:spcBef>
                <a:spcPct val="50000"/>
              </a:spcBef>
              <a:spcAft>
                <a:spcPts val="0"/>
              </a:spcAft>
              <a:defRPr/>
            </a:pPr>
            <a:r>
              <a:rPr lang="en-US" altLang="en-US" sz="3200" b="1" dirty="0">
                <a:latin typeface="Arial" panose="020B0604020202020204" pitchFamily="34" charset="0"/>
                <a:cs typeface="Arial" panose="020B0604020202020204" pitchFamily="34" charset="0"/>
              </a:rPr>
              <a:t>KEMAMPUAN AKHIR YANG DIHARAPKAN</a:t>
            </a:r>
          </a:p>
        </p:txBody>
      </p:sp>
      <p:sp>
        <p:nvSpPr>
          <p:cNvPr id="3076" name="Content Placeholder 5">
            <a:extLst>
              <a:ext uri="{FF2B5EF4-FFF2-40B4-BE49-F238E27FC236}">
                <a16:creationId xmlns:a16="http://schemas.microsoft.com/office/drawing/2014/main" id="{D768E26C-CEEA-46F2-86C4-E977D07088D7}"/>
              </a:ext>
            </a:extLst>
          </p:cNvPr>
          <p:cNvSpPr>
            <a:spLocks noGrp="1"/>
          </p:cNvSpPr>
          <p:nvPr>
            <p:ph idx="1"/>
          </p:nvPr>
        </p:nvSpPr>
        <p:spPr/>
        <p:txBody>
          <a:bodyPr/>
          <a:lstStyle/>
          <a:p>
            <a:pPr marL="0" indent="0" fontAlgn="auto">
              <a:spcAft>
                <a:spcPts val="0"/>
              </a:spcAft>
              <a:buFont typeface="Monotype Sorts" pitchFamily="2" charset="2"/>
              <a:buNone/>
              <a:defRPr/>
            </a:pPr>
            <a:r>
              <a:rPr lang="en-US" sz="2400" dirty="0" err="1"/>
              <a:t>Dapat</a:t>
            </a:r>
            <a:r>
              <a:rPr lang="en-US" sz="2400" dirty="0"/>
              <a:t> </a:t>
            </a:r>
            <a:r>
              <a:rPr lang="en-US" sz="2400" dirty="0" err="1"/>
              <a:t>menguraikan</a:t>
            </a:r>
            <a:r>
              <a:rPr lang="en-US" sz="2400" dirty="0"/>
              <a:t> :</a:t>
            </a:r>
          </a:p>
          <a:p>
            <a:pPr fontAlgn="auto">
              <a:spcAft>
                <a:spcPts val="0"/>
              </a:spcAft>
              <a:defRPr/>
            </a:pPr>
            <a:r>
              <a:rPr lang="id-ID" sz="2400" dirty="0"/>
              <a:t>Pengertian</a:t>
            </a:r>
            <a:r>
              <a:rPr lang="en-US" sz="2400" dirty="0"/>
              <a:t> </a:t>
            </a:r>
            <a:r>
              <a:rPr lang="en-US" sz="2400" dirty="0" err="1"/>
              <a:t>Analisis</a:t>
            </a:r>
            <a:r>
              <a:rPr lang="en-US" sz="2400" dirty="0"/>
              <a:t> </a:t>
            </a:r>
            <a:r>
              <a:rPr lang="en-US" sz="2400" dirty="0" err="1"/>
              <a:t>Kuantitatif</a:t>
            </a:r>
            <a:endParaRPr lang="en-US" sz="2400" dirty="0"/>
          </a:p>
          <a:p>
            <a:pPr fontAlgn="auto">
              <a:spcAft>
                <a:spcPts val="0"/>
              </a:spcAft>
              <a:defRPr/>
            </a:pPr>
            <a:r>
              <a:rPr lang="id-ID" sz="2400" dirty="0"/>
              <a:t>T</a:t>
            </a:r>
            <a:r>
              <a:rPr lang="en-US" sz="2400" dirty="0" err="1"/>
              <a:t>ujuan</a:t>
            </a:r>
            <a:r>
              <a:rPr lang="en-US" sz="2400" dirty="0"/>
              <a:t> </a:t>
            </a:r>
            <a:r>
              <a:rPr lang="en-US" sz="2400" dirty="0" err="1"/>
              <a:t>Analisis</a:t>
            </a:r>
            <a:r>
              <a:rPr lang="en-US" sz="2400" dirty="0"/>
              <a:t> </a:t>
            </a:r>
            <a:r>
              <a:rPr lang="en-US" sz="2400" dirty="0" err="1"/>
              <a:t>Kuantitatif</a:t>
            </a:r>
            <a:r>
              <a:rPr lang="en-US" sz="2400" dirty="0"/>
              <a:t> </a:t>
            </a:r>
            <a:r>
              <a:rPr lang="id-ID" sz="2400" dirty="0"/>
              <a:t>.</a:t>
            </a:r>
            <a:endParaRPr lang="en-US" sz="2400" dirty="0"/>
          </a:p>
          <a:p>
            <a:pPr fontAlgn="auto">
              <a:spcAft>
                <a:spcPts val="0"/>
              </a:spcAft>
              <a:defRPr/>
            </a:pPr>
            <a:r>
              <a:rPr lang="en-US" sz="2400" dirty="0" err="1"/>
              <a:t>Komponen-komponen</a:t>
            </a:r>
            <a:r>
              <a:rPr lang="en-US" sz="2400" dirty="0"/>
              <a:t> </a:t>
            </a:r>
            <a:r>
              <a:rPr lang="en-US" sz="2400" dirty="0" err="1"/>
              <a:t>analisis</a:t>
            </a:r>
            <a:r>
              <a:rPr lang="en-US" sz="2400" dirty="0"/>
              <a:t> </a:t>
            </a:r>
            <a:r>
              <a:rPr lang="en-US" sz="2400" dirty="0" err="1"/>
              <a:t>Kuantitatif</a:t>
            </a:r>
            <a:endParaRPr lang="id-ID" sz="2200" dirty="0">
              <a:latin typeface="Arial" charset="0"/>
              <a:cs typeface="Arial" charset="0"/>
            </a:endParaRPr>
          </a:p>
        </p:txBody>
      </p:sp>
      <p:sp>
        <p:nvSpPr>
          <p:cNvPr id="2" name="Text Placeholder 1"/>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076291516"/>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3" name="Rectangle 2"/>
          <p:cNvSpPr>
            <a:spLocks noGrp="1" noChangeArrowheads="1"/>
          </p:cNvSpPr>
          <p:nvPr>
            <p:ph type="title"/>
          </p:nvPr>
        </p:nvSpPr>
        <p:spPr/>
        <p:txBody>
          <a:bodyPr rtlCol="0">
            <a:normAutofit fontScale="90000"/>
          </a:bodyPr>
          <a:lstStyle/>
          <a:p>
            <a:pPr fontAlgn="auto">
              <a:spcAft>
                <a:spcPts val="0"/>
              </a:spcAft>
              <a:defRPr/>
            </a:pPr>
            <a:r>
              <a:rPr lang="en-US" altLang="en-US" sz="3200">
                <a:cs typeface="Times New Roman" panose="02020603050405020304" pitchFamily="18" charset="0"/>
              </a:rPr>
              <a:t>KOMPONEN 4. </a:t>
            </a:r>
            <a:br>
              <a:rPr lang="en-US" altLang="en-US" sz="3200">
                <a:cs typeface="Times New Roman" panose="02020603050405020304" pitchFamily="18" charset="0"/>
              </a:rPr>
            </a:br>
            <a:r>
              <a:rPr lang="en-US" altLang="en-US" sz="3200">
                <a:cs typeface="Times New Roman" panose="02020603050405020304" pitchFamily="18" charset="0"/>
              </a:rPr>
              <a:t>Review Pencatatan.</a:t>
            </a:r>
            <a:br>
              <a:rPr lang="en-US" altLang="en-US" sz="3200">
                <a:cs typeface="Times New Roman" panose="02020603050405020304" pitchFamily="18" charset="0"/>
              </a:rPr>
            </a:br>
            <a:endParaRPr lang="en-US" altLang="en-US" sz="3200">
              <a:cs typeface="Times New Roman" panose="02020603050405020304" pitchFamily="18" charset="0"/>
            </a:endParaRPr>
          </a:p>
        </p:txBody>
      </p:sp>
      <p:sp>
        <p:nvSpPr>
          <p:cNvPr id="82947" name="Rectangle 3"/>
          <p:cNvSpPr>
            <a:spLocks noGrp="1" noChangeArrowheads="1"/>
          </p:cNvSpPr>
          <p:nvPr>
            <p:ph idx="1"/>
          </p:nvPr>
        </p:nvSpPr>
        <p:spPr/>
        <p:txBody>
          <a:bodyPr>
            <a:normAutofit lnSpcReduction="10000"/>
          </a:bodyPr>
          <a:lstStyle/>
          <a:p>
            <a:pPr marL="457200" indent="-457200" algn="just" fontAlgn="auto">
              <a:spcAft>
                <a:spcPts val="0"/>
              </a:spcAft>
              <a:buClr>
                <a:schemeClr val="tx1"/>
              </a:buClr>
              <a:buFont typeface="Monotype Sorts" pitchFamily="2" charset="2"/>
              <a:buAutoNum type="arabicPeriod"/>
              <a:defRPr/>
            </a:pP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Catatan</a:t>
            </a:r>
            <a:r>
              <a:rPr lang="en-US" altLang="en-US" sz="2400" dirty="0">
                <a:latin typeface="Arial" panose="020B0604020202020204" pitchFamily="34" charset="0"/>
                <a:cs typeface="Arial" panose="020B0604020202020204" pitchFamily="34" charset="0"/>
              </a:rPr>
              <a:t> yang </a:t>
            </a:r>
            <a:r>
              <a:rPr lang="en-US" altLang="en-US" sz="2400" dirty="0" err="1">
                <a:latin typeface="Arial" panose="020B0604020202020204" pitchFamily="34" charset="0"/>
                <a:cs typeface="Arial" panose="020B0604020202020204" pitchFamily="34" charset="0"/>
              </a:rPr>
              <a:t>tidak</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lengkap</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dan</a:t>
            </a:r>
            <a:r>
              <a:rPr lang="en-US" altLang="en-US" sz="2400" dirty="0">
                <a:latin typeface="Arial" panose="020B0604020202020204" pitchFamily="34" charset="0"/>
                <a:cs typeface="Arial" panose="020B0604020202020204" pitchFamily="34" charset="0"/>
              </a:rPr>
              <a:t> yang </a:t>
            </a:r>
            <a:r>
              <a:rPr lang="en-US" altLang="en-US" sz="2400" dirty="0" err="1">
                <a:latin typeface="Arial" panose="020B0604020202020204" pitchFamily="34" charset="0"/>
                <a:cs typeface="Arial" panose="020B0604020202020204" pitchFamily="34" charset="0"/>
              </a:rPr>
              <a:t>tidak</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dapat</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dibaca</a:t>
            </a:r>
            <a:endParaRPr lang="en-US" altLang="en-US" sz="2400" dirty="0">
              <a:latin typeface="Arial" panose="020B0604020202020204" pitchFamily="34" charset="0"/>
              <a:cs typeface="Arial" panose="020B0604020202020204" pitchFamily="34" charset="0"/>
            </a:endParaRPr>
          </a:p>
          <a:p>
            <a:pPr marL="457200" indent="-457200" algn="just" fontAlgn="auto">
              <a:spcAft>
                <a:spcPts val="0"/>
              </a:spcAft>
              <a:buClr>
                <a:schemeClr val="tx1"/>
              </a:buClr>
              <a:buFont typeface="Monotype Sorts" pitchFamily="2" charset="2"/>
              <a:buAutoNum type="arabicPeriod"/>
              <a:defRPr/>
            </a:pP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Memeriksa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baris</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perbaris</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bila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ada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barisan</a:t>
            </a:r>
            <a:r>
              <a:rPr lang="en-US" altLang="en-US" sz="2400" dirty="0">
                <a:latin typeface="Arial" panose="020B0604020202020204" pitchFamily="34" charset="0"/>
                <a:cs typeface="Arial" panose="020B0604020202020204" pitchFamily="34" charset="0"/>
              </a:rPr>
              <a:t> yang </a:t>
            </a:r>
            <a:r>
              <a:rPr lang="en-US" altLang="en-US" sz="2400" dirty="0" err="1">
                <a:latin typeface="Arial" panose="020B0604020202020204" pitchFamily="34" charset="0"/>
                <a:cs typeface="Arial" panose="020B0604020202020204" pitchFamily="34" charset="0"/>
              </a:rPr>
              <a:t>kosong</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digaris</a:t>
            </a:r>
            <a:r>
              <a:rPr lang="en-US" altLang="en-US" sz="2400" dirty="0">
                <a:latin typeface="Arial" panose="020B0604020202020204" pitchFamily="34" charset="0"/>
                <a:cs typeface="Arial" panose="020B0604020202020204" pitchFamily="34" charset="0"/>
              </a:rPr>
              <a:t> agar </a:t>
            </a:r>
            <a:r>
              <a:rPr lang="en-US" altLang="en-US" sz="2400" dirty="0" err="1">
                <a:latin typeface="Arial" panose="020B0604020202020204" pitchFamily="34" charset="0"/>
                <a:cs typeface="Arial" panose="020B0604020202020204" pitchFamily="34" charset="0"/>
              </a:rPr>
              <a:t>tidak</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diisi</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bekanagan</a:t>
            </a:r>
            <a:r>
              <a:rPr lang="en-US" altLang="en-US" sz="2400" dirty="0">
                <a:latin typeface="Arial" panose="020B0604020202020204" pitchFamily="34" charset="0"/>
                <a:cs typeface="Arial" panose="020B0604020202020204" pitchFamily="34" charset="0"/>
              </a:rPr>
              <a:t>.</a:t>
            </a:r>
          </a:p>
          <a:p>
            <a:pPr marL="457200" indent="-457200" algn="just" fontAlgn="auto">
              <a:spcAft>
                <a:spcPts val="0"/>
              </a:spcAft>
              <a:buClr>
                <a:schemeClr val="tx1"/>
              </a:buClr>
              <a:buFont typeface="Monotype Sorts" pitchFamily="2" charset="2"/>
              <a:buAutoNum type="arabicPeriod"/>
              <a:defRPr/>
            </a:pP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Singkatan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tidak</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dibolehkan</a:t>
            </a:r>
            <a:endParaRPr lang="en-US" altLang="en-US" sz="2400" dirty="0">
              <a:latin typeface="Arial" panose="020B0604020202020204" pitchFamily="34" charset="0"/>
              <a:cs typeface="Arial" panose="020B0604020202020204" pitchFamily="34" charset="0"/>
            </a:endParaRPr>
          </a:p>
          <a:p>
            <a:pPr marL="457200" indent="-457200" algn="just" fontAlgn="auto">
              <a:spcAft>
                <a:spcPts val="0"/>
              </a:spcAft>
              <a:buClr>
                <a:schemeClr val="tx1"/>
              </a:buClr>
              <a:buFont typeface="Monotype Sorts" pitchFamily="2" charset="2"/>
              <a:buAutoNum type="arabicPeriod"/>
              <a:defRPr/>
            </a:pP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Bila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ada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salah</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pencatatan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maka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bagain</a:t>
            </a:r>
            <a:r>
              <a:rPr lang="en-US" altLang="en-US" sz="2400" dirty="0">
                <a:latin typeface="Arial" panose="020B0604020202020204" pitchFamily="34" charset="0"/>
                <a:cs typeface="Arial" panose="020B0604020202020204" pitchFamily="34" charset="0"/>
              </a:rPr>
              <a:t> yang </a:t>
            </a:r>
            <a:r>
              <a:rPr lang="en-US" altLang="en-US" sz="2400" dirty="0" err="1">
                <a:latin typeface="Arial" panose="020B0604020202020204" pitchFamily="34" charset="0"/>
                <a:cs typeface="Arial" panose="020B0604020202020204" pitchFamily="34" charset="0"/>
              </a:rPr>
              <a:t>salah</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digaris</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catatan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tersebut</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masih</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terbaca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kemudian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diberi</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keterangan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disampingnya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bahwa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catatan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tersebut</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salah</a:t>
            </a:r>
            <a:r>
              <a:rPr lang="en-US" altLang="en-US" sz="2400" dirty="0">
                <a:latin typeface="Arial" panose="020B0604020202020204" pitchFamily="34" charset="0"/>
                <a:cs typeface="Arial" panose="020B0604020202020204" pitchFamily="34" charset="0"/>
              </a:rPr>
              <a:t> / </a:t>
            </a:r>
            <a:r>
              <a:rPr lang="en-US" altLang="en-US" sz="2400" dirty="0" err="1">
                <a:latin typeface="Arial" panose="020B0604020202020204" pitchFamily="34" charset="0"/>
                <a:cs typeface="Arial" panose="020B0604020202020204" pitchFamily="34" charset="0"/>
              </a:rPr>
              <a:t>salah</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menulis</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Rekam</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Medis</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pasien</a:t>
            </a:r>
            <a:r>
              <a:rPr lang="en-US" altLang="en-US" sz="2400" dirty="0">
                <a:latin typeface="Arial" panose="020B0604020202020204" pitchFamily="34" charset="0"/>
                <a:cs typeface="Arial" panose="020B0604020202020204" pitchFamily="34" charset="0"/>
              </a:rPr>
              <a:t> lain.</a:t>
            </a:r>
          </a:p>
          <a:p>
            <a:pPr marL="457200" indent="-457200" algn="just" fontAlgn="auto">
              <a:spcAft>
                <a:spcPts val="0"/>
              </a:spcAft>
              <a:buClr>
                <a:schemeClr val="tx1"/>
              </a:buClr>
              <a:buFont typeface="Monotype Sorts" pitchFamily="2" charset="2"/>
              <a:buAutoNum type="arabicPeriod"/>
              <a:defRPr/>
            </a:pPr>
            <a:endParaRPr kumimoji="1" lang="en-US" altLang="en-US" sz="2400" dirty="0">
              <a:latin typeface="Arial" panose="020B0604020202020204" pitchFamily="34" charset="0"/>
              <a:cs typeface="Arial" panose="020B0604020202020204" pitchFamily="34" charset="0"/>
            </a:endParaRPr>
          </a:p>
          <a:p>
            <a:pPr algn="just" fontAlgn="auto">
              <a:spcAft>
                <a:spcPts val="0"/>
              </a:spcAft>
              <a:buClr>
                <a:schemeClr val="tx1"/>
              </a:buClr>
              <a:defRPr/>
            </a:pPr>
            <a:r>
              <a:rPr kumimoji="1" lang="en-US" altLang="en-US" sz="2400" dirty="0" err="1">
                <a:latin typeface="Arial Black" panose="020B0A04020102020204" pitchFamily="34" charset="0"/>
              </a:rPr>
              <a:t>coretan</a:t>
            </a:r>
            <a:r>
              <a:rPr kumimoji="1" lang="en-US" altLang="en-US" sz="2400" dirty="0">
                <a:latin typeface="Arial Black" panose="020B0A04020102020204" pitchFamily="34" charset="0"/>
              </a:rPr>
              <a:t>, tip-ex, </a:t>
            </a:r>
            <a:r>
              <a:rPr kumimoji="1" lang="en-US" altLang="en-US" sz="2400" dirty="0" err="1">
                <a:latin typeface="Arial Black" panose="020B0A04020102020204" pitchFamily="34" charset="0"/>
              </a:rPr>
              <a:t>baris</a:t>
            </a:r>
            <a:r>
              <a:rPr kumimoji="1" lang="en-US" altLang="en-US" sz="2400" dirty="0">
                <a:latin typeface="Arial Black" panose="020B0A04020102020204" pitchFamily="34" charset="0"/>
              </a:rPr>
              <a:t> yang </a:t>
            </a:r>
            <a:r>
              <a:rPr kumimoji="1" lang="en-US" altLang="en-US" sz="2400" dirty="0" err="1">
                <a:latin typeface="Arial Black" panose="020B0A04020102020204" pitchFamily="34" charset="0"/>
              </a:rPr>
              <a:t>kosong</a:t>
            </a:r>
            <a:endParaRPr lang="en-US" altLang="en-US" sz="2400" dirty="0">
              <a:latin typeface="Arial" panose="020B0604020202020204" pitchFamily="34" charset="0"/>
              <a:cs typeface="Arial" panose="020B0604020202020204" pitchFamily="34" charset="0"/>
            </a:endParaRPr>
          </a:p>
          <a:p>
            <a:pPr marL="457200" indent="-457200" algn="just" fontAlgn="auto">
              <a:spcAft>
                <a:spcPts val="0"/>
              </a:spcAft>
              <a:buFont typeface="Monotype Sorts" pitchFamily="2" charset="2"/>
              <a:buNone/>
              <a:defRPr/>
            </a:pPr>
            <a:r>
              <a:rPr lang="en-US" altLang="en-US" sz="2400" dirty="0">
                <a:latin typeface="Arial" panose="020B0604020202020204" pitchFamily="34" charset="0"/>
                <a:cs typeface="Arial" panose="020B0604020202020204" pitchFamily="34" charset="0"/>
              </a:rPr>
              <a:t> </a:t>
            </a:r>
          </a:p>
        </p:txBody>
      </p:sp>
      <p:sp>
        <p:nvSpPr>
          <p:cNvPr id="2" name="Text Placeholder 1"/>
          <p:cNvSpPr>
            <a:spLocks noGrp="1"/>
          </p:cNvSpPr>
          <p:nvPr>
            <p:ph type="body" sz="quarter" idx="10"/>
          </p:nvPr>
        </p:nvSpPr>
        <p:spPr/>
        <p:txBody>
          <a:bodyPr/>
          <a:lstStyle/>
          <a:p>
            <a:endParaRPr lang="en-US"/>
          </a:p>
        </p:txBody>
      </p:sp>
      <p:sp>
        <p:nvSpPr>
          <p:cNvPr id="5" name="Footer Placeholder 5">
            <a:extLst>
              <a:ext uri="{FF2B5EF4-FFF2-40B4-BE49-F238E27FC236}">
                <a16:creationId xmlns:a16="http://schemas.microsoft.com/office/drawing/2014/main" id="{FA6CC15E-F1D8-4A51-AE6E-7488FD39E989}"/>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27654"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C4698CCB-383E-43FA-A17B-543A6A7BFB0A}"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20</a:t>
            </a:fld>
            <a:endParaRPr lang="en-US" altLang="en-US" sz="1400">
              <a:solidFill>
                <a:schemeClr val="tx2"/>
              </a:solidFill>
              <a:latin typeface="Arial Black" panose="020B0A04020102020204" pitchFamily="34" charset="0"/>
            </a:endParaRPr>
          </a:p>
        </p:txBody>
      </p:sp>
    </p:spTree>
    <p:extLst>
      <p:ext uri="{BB962C8B-B14F-4D97-AF65-F5344CB8AC3E}">
        <p14:creationId xmlns:p14="http://schemas.microsoft.com/office/powerpoint/2010/main" val="33071097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Effect transition="in" filter="box(out)">
                                      <p:cBhvr>
                                        <p:cTn id="7" dur="500"/>
                                        <p:tgtEl>
                                          <p:spTgt spid="8294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82947">
                                            <p:txEl>
                                              <p:pRg st="1" end="1"/>
                                            </p:txEl>
                                          </p:spTgt>
                                        </p:tgtEl>
                                        <p:attrNameLst>
                                          <p:attrName>style.visibility</p:attrName>
                                        </p:attrNameLst>
                                      </p:cBhvr>
                                      <p:to>
                                        <p:strVal val="visible"/>
                                      </p:to>
                                    </p:set>
                                    <p:animEffect transition="in" filter="box(out)">
                                      <p:cBhvr>
                                        <p:cTn id="12" dur="500"/>
                                        <p:tgtEl>
                                          <p:spTgt spid="82947">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82947">
                                            <p:txEl>
                                              <p:pRg st="2" end="2"/>
                                            </p:txEl>
                                          </p:spTgt>
                                        </p:tgtEl>
                                        <p:attrNameLst>
                                          <p:attrName>style.visibility</p:attrName>
                                        </p:attrNameLst>
                                      </p:cBhvr>
                                      <p:to>
                                        <p:strVal val="visible"/>
                                      </p:to>
                                    </p:set>
                                    <p:animEffect transition="in" filter="box(out)">
                                      <p:cBhvr>
                                        <p:cTn id="17" dur="500"/>
                                        <p:tgtEl>
                                          <p:spTgt spid="82947">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82947">
                                            <p:txEl>
                                              <p:pRg st="3" end="3"/>
                                            </p:txEl>
                                          </p:spTgt>
                                        </p:tgtEl>
                                        <p:attrNameLst>
                                          <p:attrName>style.visibility</p:attrName>
                                        </p:attrNameLst>
                                      </p:cBhvr>
                                      <p:to>
                                        <p:strVal val="visible"/>
                                      </p:to>
                                    </p:set>
                                    <p:animEffect transition="in" filter="box(out)">
                                      <p:cBhvr>
                                        <p:cTn id="22" dur="500"/>
                                        <p:tgtEl>
                                          <p:spTgt spid="82947">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82947">
                                            <p:txEl>
                                              <p:pRg st="5" end="5"/>
                                            </p:txEl>
                                          </p:spTgt>
                                        </p:tgtEl>
                                        <p:attrNameLst>
                                          <p:attrName>style.visibility</p:attrName>
                                        </p:attrNameLst>
                                      </p:cBhvr>
                                      <p:to>
                                        <p:strVal val="visible"/>
                                      </p:to>
                                    </p:set>
                                    <p:animEffect transition="in" filter="box(out)">
                                      <p:cBhvr>
                                        <p:cTn id="27" dur="500"/>
                                        <p:tgtEl>
                                          <p:spTgt spid="82947">
                                            <p:txEl>
                                              <p:pRg st="5" end="5"/>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82947">
                                            <p:txEl>
                                              <p:pRg st="6" end="6"/>
                                            </p:txEl>
                                          </p:spTgt>
                                        </p:tgtEl>
                                        <p:attrNameLst>
                                          <p:attrName>style.visibility</p:attrName>
                                        </p:attrNameLst>
                                      </p:cBhvr>
                                      <p:to>
                                        <p:strVal val="visible"/>
                                      </p:to>
                                    </p:set>
                                    <p:animEffect transition="in" filter="box(out)">
                                      <p:cBhvr>
                                        <p:cTn id="32" dur="500"/>
                                        <p:tgtEl>
                                          <p:spTgt spid="82947">
                                            <p:txEl>
                                              <p:pRg st="6" end="6"/>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HASIL ANALISIS KUANTITATIF</a:t>
            </a:r>
          </a:p>
        </p:txBody>
      </p:sp>
      <p:sp>
        <p:nvSpPr>
          <p:cNvPr id="3" name="Content Placeholder 2"/>
          <p:cNvSpPr>
            <a:spLocks noGrp="1"/>
          </p:cNvSpPr>
          <p:nvPr>
            <p:ph idx="1"/>
          </p:nvPr>
        </p:nvSpPr>
        <p:spPr>
          <a:xfrm>
            <a:off x="457200" y="1066800"/>
            <a:ext cx="8229600" cy="4525963"/>
          </a:xfrm>
        </p:spPr>
        <p:txBody>
          <a:bodyPr/>
          <a:lstStyle/>
          <a:p>
            <a:pPr marL="457200" indent="-457200" algn="just">
              <a:buFont typeface="+mj-lt"/>
              <a:buAutoNum type="alphaUcPeriod"/>
            </a:pPr>
            <a:r>
              <a:rPr lang="en-US" sz="2400" dirty="0" err="1"/>
              <a:t>Sediakan</a:t>
            </a:r>
            <a:r>
              <a:rPr lang="en-US" sz="2400" dirty="0"/>
              <a:t> </a:t>
            </a:r>
            <a:r>
              <a:rPr lang="en-US" sz="2400" dirty="0" err="1"/>
              <a:t>Instrumen</a:t>
            </a:r>
            <a:r>
              <a:rPr lang="en-US" sz="2400" dirty="0"/>
              <a:t> Audit </a:t>
            </a:r>
            <a:r>
              <a:rPr lang="en-US" sz="2400" dirty="0" err="1"/>
              <a:t>pendokumentasian</a:t>
            </a:r>
            <a:r>
              <a:rPr lang="en-US" sz="2400" dirty="0"/>
              <a:t> </a:t>
            </a:r>
            <a:r>
              <a:rPr lang="en-US" sz="2400" dirty="0" err="1"/>
              <a:t>secara</a:t>
            </a:r>
            <a:r>
              <a:rPr lang="en-US" sz="2400" dirty="0"/>
              <a:t> </a:t>
            </a:r>
            <a:r>
              <a:rPr lang="en-US" sz="2400" dirty="0" err="1"/>
              <a:t>Kuantitatif</a:t>
            </a:r>
            <a:endParaRPr lang="en-US" sz="2400" dirty="0"/>
          </a:p>
          <a:p>
            <a:pPr marL="1257300" lvl="1" indent="-514350" algn="just">
              <a:buFont typeface="+mj-lt"/>
              <a:buAutoNum type="arabicPeriod"/>
            </a:pPr>
            <a:r>
              <a:rPr lang="en-US" sz="2400" dirty="0" err="1"/>
              <a:t>Daftar</a:t>
            </a:r>
            <a:r>
              <a:rPr lang="en-US" sz="2400" dirty="0"/>
              <a:t> </a:t>
            </a:r>
            <a:r>
              <a:rPr lang="en-US" sz="2400" dirty="0" err="1"/>
              <a:t>Tilik</a:t>
            </a:r>
            <a:r>
              <a:rPr lang="en-US" sz="2400" dirty="0"/>
              <a:t> </a:t>
            </a:r>
            <a:r>
              <a:rPr lang="en-US" sz="2400" dirty="0" err="1"/>
              <a:t>komponen</a:t>
            </a:r>
            <a:r>
              <a:rPr lang="en-US" sz="2400" dirty="0"/>
              <a:t> </a:t>
            </a:r>
            <a:r>
              <a:rPr lang="en-US" sz="2400" dirty="0" err="1"/>
              <a:t>A.Kuantitatif</a:t>
            </a:r>
            <a:endParaRPr lang="en-US" sz="2400" dirty="0"/>
          </a:p>
          <a:p>
            <a:pPr marL="1257300" lvl="1" indent="-514350" algn="just">
              <a:buFont typeface="+mj-lt"/>
              <a:buAutoNum type="arabicPeriod"/>
            </a:pPr>
            <a:r>
              <a:rPr lang="en-US" sz="2400" dirty="0" err="1"/>
              <a:t>Rekapitulasi</a:t>
            </a:r>
            <a:r>
              <a:rPr lang="en-US" sz="2400" dirty="0"/>
              <a:t> </a:t>
            </a:r>
            <a:r>
              <a:rPr lang="en-US" sz="2400" dirty="0" err="1"/>
              <a:t>hasil</a:t>
            </a:r>
            <a:r>
              <a:rPr lang="en-US" sz="2400" dirty="0"/>
              <a:t> </a:t>
            </a:r>
            <a:r>
              <a:rPr lang="en-US" sz="2400" dirty="0" err="1"/>
              <a:t>A.Kuantitatif</a:t>
            </a:r>
            <a:endParaRPr lang="en-US" sz="2400" dirty="0"/>
          </a:p>
          <a:p>
            <a:pPr marL="1257300" lvl="1" indent="-514350" algn="just">
              <a:buFont typeface="+mj-lt"/>
              <a:buAutoNum type="arabicPeriod"/>
            </a:pPr>
            <a:r>
              <a:rPr lang="en-US" sz="2400" dirty="0" err="1"/>
              <a:t>Kesan</a:t>
            </a:r>
            <a:r>
              <a:rPr lang="en-US" sz="2400" dirty="0"/>
              <a:t>/ </a:t>
            </a:r>
            <a:r>
              <a:rPr lang="en-US" sz="2400" dirty="0" err="1"/>
              <a:t>Hasil</a:t>
            </a:r>
            <a:endParaRPr lang="en-US" sz="2400" dirty="0"/>
          </a:p>
          <a:p>
            <a:pPr marL="1257300" lvl="1" indent="-514350" algn="just">
              <a:buFont typeface="+mj-lt"/>
              <a:buAutoNum type="arabicPeriod"/>
            </a:pPr>
            <a:r>
              <a:rPr lang="en-US" sz="2400" dirty="0"/>
              <a:t>Saran/ </a:t>
            </a:r>
            <a:r>
              <a:rPr lang="en-US" sz="2400" dirty="0" err="1"/>
              <a:t>Rekomendasi</a:t>
            </a:r>
            <a:endParaRPr lang="en-US" sz="2400" dirty="0"/>
          </a:p>
          <a:p>
            <a:pPr marL="457200" indent="-457200" algn="just">
              <a:buAutoNum type="alphaUcPeriod"/>
            </a:pPr>
            <a:r>
              <a:rPr lang="en-US" sz="2400" dirty="0"/>
              <a:t>Cara </a:t>
            </a:r>
            <a:r>
              <a:rPr lang="en-US" sz="2400" dirty="0" err="1"/>
              <a:t>menghitung</a:t>
            </a:r>
            <a:endParaRPr lang="en-US" sz="2400" dirty="0"/>
          </a:p>
          <a:p>
            <a:pPr marL="1257300" lvl="1" indent="-514350" algn="just">
              <a:buFont typeface="+mj-lt"/>
              <a:buAutoNum type="arabicPeriod"/>
            </a:pPr>
            <a:r>
              <a:rPr lang="en-US" sz="2400" dirty="0" err="1"/>
              <a:t>Menilai</a:t>
            </a:r>
            <a:r>
              <a:rPr lang="en-US" sz="2400" dirty="0"/>
              <a:t>: </a:t>
            </a:r>
          </a:p>
          <a:p>
            <a:pPr marL="1657350" lvl="2" indent="-514350" algn="just">
              <a:buFont typeface="+mj-lt"/>
              <a:buAutoNum type="alphaLcPeriod"/>
            </a:pPr>
            <a:r>
              <a:rPr lang="en-US" sz="2000" dirty="0" err="1"/>
              <a:t>Nilai</a:t>
            </a:r>
            <a:r>
              <a:rPr lang="en-US" sz="2000" dirty="0"/>
              <a:t> </a:t>
            </a:r>
            <a:r>
              <a:rPr lang="en-US" sz="2000" dirty="0" err="1"/>
              <a:t>kelengkapan</a:t>
            </a:r>
            <a:r>
              <a:rPr lang="en-US" sz="2000" dirty="0"/>
              <a:t>/ </a:t>
            </a:r>
            <a:r>
              <a:rPr lang="en-US" sz="2000" dirty="0" err="1"/>
              <a:t>pencatatan</a:t>
            </a:r>
            <a:r>
              <a:rPr lang="en-US" sz="2000" dirty="0"/>
              <a:t> yang </a:t>
            </a:r>
            <a:r>
              <a:rPr lang="en-US" sz="2000" dirty="0" err="1"/>
              <a:t>baik</a:t>
            </a:r>
            <a:r>
              <a:rPr lang="en-US" sz="2000" dirty="0"/>
              <a:t>= 1</a:t>
            </a:r>
          </a:p>
          <a:p>
            <a:pPr marL="1657350" lvl="2" indent="-514350" algn="just">
              <a:buFont typeface="+mj-lt"/>
              <a:buAutoNum type="alphaLcPeriod"/>
            </a:pPr>
            <a:r>
              <a:rPr lang="en-US" sz="2000" dirty="0" err="1"/>
              <a:t>Nilai</a:t>
            </a:r>
            <a:r>
              <a:rPr lang="en-US" sz="2000" dirty="0"/>
              <a:t> </a:t>
            </a:r>
            <a:r>
              <a:rPr lang="en-US" sz="2000" dirty="0" err="1"/>
              <a:t>ketidaklengkapan</a:t>
            </a:r>
            <a:r>
              <a:rPr lang="en-US" sz="2000" dirty="0"/>
              <a:t>/ </a:t>
            </a:r>
            <a:r>
              <a:rPr lang="en-US" sz="2000" dirty="0" err="1"/>
              <a:t>pencatatan</a:t>
            </a:r>
            <a:r>
              <a:rPr lang="en-US" sz="2000" dirty="0"/>
              <a:t> yang </a:t>
            </a:r>
            <a:r>
              <a:rPr lang="en-US" sz="2000" dirty="0" err="1"/>
              <a:t>tidak</a:t>
            </a:r>
            <a:r>
              <a:rPr lang="en-US" sz="2000" dirty="0"/>
              <a:t> </a:t>
            </a:r>
            <a:r>
              <a:rPr lang="en-US" sz="2000" dirty="0" err="1"/>
              <a:t>baik</a:t>
            </a:r>
            <a:r>
              <a:rPr lang="en-US" sz="2000" dirty="0"/>
              <a:t>=0</a:t>
            </a:r>
            <a:endParaRPr lang="en-US" dirty="0"/>
          </a:p>
          <a:p>
            <a:pPr marL="1657350" lvl="2" indent="-514350" algn="just">
              <a:buFont typeface="+mj-lt"/>
              <a:buAutoNum type="alphaLcPeriod"/>
            </a:pPr>
            <a:r>
              <a:rPr lang="en-US" sz="2000" dirty="0" err="1"/>
              <a:t>Jumlahkan</a:t>
            </a:r>
            <a:r>
              <a:rPr lang="en-US" sz="2000" dirty="0"/>
              <a:t> </a:t>
            </a:r>
            <a:r>
              <a:rPr lang="en-US" sz="2000" dirty="0" err="1"/>
              <a:t>tiap</a:t>
            </a:r>
            <a:r>
              <a:rPr lang="en-US" sz="2000" dirty="0"/>
              <a:t> </a:t>
            </a:r>
            <a:r>
              <a:rPr lang="en-US" sz="2000" dirty="0" err="1"/>
              <a:t>elemen</a:t>
            </a:r>
            <a:r>
              <a:rPr lang="en-US" sz="2000" dirty="0"/>
              <a:t> </a:t>
            </a:r>
            <a:r>
              <a:rPr lang="en-US" sz="2000" dirty="0" err="1"/>
              <a:t>dari</a:t>
            </a:r>
            <a:r>
              <a:rPr lang="en-US" sz="2000" dirty="0"/>
              <a:t> </a:t>
            </a:r>
            <a:r>
              <a:rPr lang="en-US" sz="2000" dirty="0" err="1"/>
              <a:t>komponen</a:t>
            </a:r>
            <a:endParaRPr lang="en-US" sz="2000" dirty="0"/>
          </a:p>
          <a:p>
            <a:pPr marL="1657350" lvl="2" indent="-514350" algn="just">
              <a:buFont typeface="+mj-lt"/>
              <a:buAutoNum type="alphaLcPeriod"/>
            </a:pPr>
            <a:r>
              <a:rPr lang="en-US" sz="2000" dirty="0" err="1"/>
              <a:t>Rekapitulasi</a:t>
            </a:r>
            <a:r>
              <a:rPr lang="en-US" sz="2000" dirty="0"/>
              <a:t> </a:t>
            </a:r>
            <a:r>
              <a:rPr lang="en-US" sz="2000" dirty="0" err="1"/>
              <a:t>hasil</a:t>
            </a:r>
            <a:endParaRPr lang="en-US" sz="2000" dirty="0"/>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3350571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p:txBody>
          <a:bodyPr/>
          <a:lstStyle/>
          <a:p>
            <a:r>
              <a:rPr lang="en-US" altLang="en-US" sz="3200"/>
              <a:t>TERIMA KASIH</a:t>
            </a:r>
            <a:endParaRPr lang="en-GB" altLang="en-US" sz="3200"/>
          </a:p>
        </p:txBody>
      </p:sp>
      <p:pic>
        <p:nvPicPr>
          <p:cNvPr id="40965" name="Picture 8" descr="so01871_"/>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280571" y="2127415"/>
            <a:ext cx="4582857" cy="3471533"/>
          </a:xfrm>
        </p:spPr>
      </p:pic>
      <p:sp>
        <p:nvSpPr>
          <p:cNvPr id="62467" name="Rectangle 3"/>
          <p:cNvSpPr>
            <a:spLocks noGrp="1" noChangeArrowheads="1"/>
          </p:cNvSpPr>
          <p:nvPr>
            <p:ph type="body" sz="quarter" idx="10"/>
          </p:nvPr>
        </p:nvSpPr>
        <p:spPr bwMode="auto"/>
        <p:txBody>
          <a:bodyPr wrap="square" numCol="1" anchor="t" anchorCtr="0" compatLnSpc="1">
            <a:prstTxWarp prst="textNoShape">
              <a:avLst/>
            </a:prstTxWarp>
          </a:bodyPr>
          <a:lstStyle/>
          <a:p>
            <a:pPr algn="ctr">
              <a:buFont typeface="Monotype Sorts" pitchFamily="2" charset="2"/>
              <a:buNone/>
            </a:pPr>
            <a:r>
              <a:rPr lang="en-US" altLang="en-US" sz="2800"/>
              <a:t>   </a:t>
            </a:r>
            <a:endParaRPr lang="en-GB" altLang="en-US" sz="2800"/>
          </a:p>
        </p:txBody>
      </p:sp>
      <p:sp>
        <p:nvSpPr>
          <p:cNvPr id="9" name="Footer Placeholder 5">
            <a:extLst>
              <a:ext uri="{FF2B5EF4-FFF2-40B4-BE49-F238E27FC236}">
                <a16:creationId xmlns:a16="http://schemas.microsoft.com/office/drawing/2014/main" id="{0529ACCE-329E-4962-91F0-F92DF1295BC0}"/>
              </a:ext>
            </a:extLst>
          </p:cNvPr>
          <p:cNvSpPr>
            <a:spLocks noGrp="1"/>
          </p:cNvSpPr>
          <p:nvPr>
            <p:ph type="ftr" sz="quarter" idx="4294967295"/>
          </p:nvPr>
        </p:nvSpPr>
        <p:spPr/>
        <p:txBody>
          <a:bodyPr/>
          <a:lstStyle/>
          <a:p>
            <a:pPr>
              <a:defRPr/>
            </a:pPr>
            <a:r>
              <a:rPr lang="en-US"/>
              <a:t>Lilywi</a:t>
            </a:r>
          </a:p>
        </p:txBody>
      </p:sp>
      <p:sp>
        <p:nvSpPr>
          <p:cNvPr id="40967" name="Slide Number Placeholder 6"/>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CBECF6A1-DAE6-421F-B98B-6EE8F26BDD4F}" type="slidenum">
              <a:rPr lang="en-US" altLang="en-US" sz="1400" smtClean="0">
                <a:solidFill>
                  <a:schemeClr val="tx2"/>
                </a:solidFill>
                <a:latin typeface="Arial Black" panose="020B0A04020102020204" pitchFamily="34" charset="0"/>
              </a:rPr>
              <a:pPr fontAlgn="base">
                <a:lnSpc>
                  <a:spcPct val="100000"/>
                </a:lnSpc>
                <a:spcBef>
                  <a:spcPct val="50000"/>
                </a:spcBef>
                <a:spcAft>
                  <a:spcPct val="0"/>
                </a:spcAft>
                <a:buFontTx/>
                <a:buNone/>
              </a:pPr>
              <a:t>22</a:t>
            </a:fld>
            <a:endParaRPr lang="en-US" altLang="en-US" sz="1400">
              <a:solidFill>
                <a:schemeClr val="tx2"/>
              </a:solidFill>
              <a:latin typeface="Arial Black" panose="020B0A04020102020204" pitchFamily="34" charset="0"/>
            </a:endParaRPr>
          </a:p>
        </p:txBody>
      </p:sp>
      <p:sp>
        <p:nvSpPr>
          <p:cNvPr id="40968" name="Text Box 9"/>
          <p:cNvSpPr txBox="1">
            <a:spLocks noChangeArrowheads="1"/>
          </p:cNvSpPr>
          <p:nvPr/>
        </p:nvSpPr>
        <p:spPr bwMode="auto">
          <a:xfrm>
            <a:off x="3186113" y="2843213"/>
            <a:ext cx="2605087"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ctr" eaLnBrk="1" hangingPunct="1">
              <a:lnSpc>
                <a:spcPct val="100000"/>
              </a:lnSpc>
              <a:spcBef>
                <a:spcPct val="0"/>
              </a:spcBef>
              <a:buFontTx/>
              <a:buNone/>
            </a:pPr>
            <a:endParaRPr kumimoji="1" lang="en-GB" altLang="en-US" sz="4400">
              <a:solidFill>
                <a:schemeClr val="tx2"/>
              </a:solidFill>
              <a:latin typeface="Times New Roman" panose="02020603050405020304" pitchFamily="18" charset="0"/>
            </a:endParaRPr>
          </a:p>
        </p:txBody>
      </p:sp>
      <p:pic>
        <p:nvPicPr>
          <p:cNvPr id="40969" name="Picture 11" descr="AG00101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895600"/>
            <a:ext cx="3352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76" name="Picture 12" descr="AG00037_"/>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62000" y="3124200"/>
            <a:ext cx="1419225"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64011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additive="base">
                                        <p:cTn id="7" dur="500" fill="hold"/>
                                        <p:tgtEl>
                                          <p:spTgt spid="624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4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9" presetClass="entr" presetSubtype="10" fill="hold" nodeType="clickEffect">
                                  <p:stCondLst>
                                    <p:cond delay="0"/>
                                  </p:stCondLst>
                                  <p:childTnLst>
                                    <p:set>
                                      <p:cBhvr>
                                        <p:cTn id="12" dur="1" fill="hold">
                                          <p:stCondLst>
                                            <p:cond delay="0"/>
                                          </p:stCondLst>
                                        </p:cTn>
                                        <p:tgtEl>
                                          <p:spTgt spid="62476"/>
                                        </p:tgtEl>
                                        <p:attrNameLst>
                                          <p:attrName>style.visibility</p:attrName>
                                        </p:attrNameLst>
                                      </p:cBhvr>
                                      <p:to>
                                        <p:strVal val="visible"/>
                                      </p:to>
                                    </p:set>
                                    <p:anim calcmode="lin" valueType="num">
                                      <p:cBhvr>
                                        <p:cTn id="13" dur="5000" fill="hold"/>
                                        <p:tgtEl>
                                          <p:spTgt spid="62476"/>
                                        </p:tgtEl>
                                        <p:attrNameLst>
                                          <p:attrName>ppt_w</p:attrName>
                                        </p:attrNameLst>
                                      </p:cBhvr>
                                      <p:tavLst>
                                        <p:tav tm="0" fmla="#ppt_w*sin(2.5*pi*$)">
                                          <p:val>
                                            <p:fltVal val="0"/>
                                          </p:val>
                                        </p:tav>
                                        <p:tav tm="100000">
                                          <p:val>
                                            <p:fltVal val="1"/>
                                          </p:val>
                                        </p:tav>
                                      </p:tavLst>
                                    </p:anim>
                                    <p:anim calcmode="lin" valueType="num">
                                      <p:cBhvr>
                                        <p:cTn id="14" dur="5000" fill="hold"/>
                                        <p:tgtEl>
                                          <p:spTgt spid="6247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r>
              <a:rPr lang="en-US" altLang="en-US" sz="3200"/>
              <a:t>AUDIT PENDOKUMENTASIAN REKAM MEDIS</a:t>
            </a:r>
          </a:p>
        </p:txBody>
      </p:sp>
      <p:sp>
        <p:nvSpPr>
          <p:cNvPr id="3075" name="Rectangle 3">
            <a:extLst>
              <a:ext uri="{FF2B5EF4-FFF2-40B4-BE49-F238E27FC236}">
                <a16:creationId xmlns:a16="http://schemas.microsoft.com/office/drawing/2014/main" id="{00DD292E-A245-461C-8E6A-E8FD45D07ADA}"/>
              </a:ext>
            </a:extLst>
          </p:cNvPr>
          <p:cNvSpPr>
            <a:spLocks noGrp="1" noChangeArrowheads="1"/>
          </p:cNvSpPr>
          <p:nvPr>
            <p:ph idx="1"/>
          </p:nvPr>
        </p:nvSpPr>
        <p:spPr/>
        <p:txBody>
          <a:bodyPr/>
          <a:lstStyle/>
          <a:p>
            <a:pPr algn="just" fontAlgn="auto">
              <a:spcAft>
                <a:spcPts val="0"/>
              </a:spcAft>
              <a:buFont typeface="Monotype Sorts" pitchFamily="2" charset="2"/>
              <a:buNone/>
              <a:defRPr/>
            </a:pPr>
            <a:r>
              <a:rPr lang="en-US" sz="2400" b="1" dirty="0">
                <a:latin typeface="Arial" pitchFamily="34" charset="0"/>
                <a:cs typeface="Arial" pitchFamily="34" charset="0"/>
              </a:rPr>
              <a:t>PEMBAHASAN</a:t>
            </a:r>
            <a:endParaRPr lang="en-US" sz="2400" b="1" i="1" dirty="0">
              <a:latin typeface="Arial" pitchFamily="34" charset="0"/>
              <a:cs typeface="Arial" pitchFamily="34" charset="0"/>
            </a:endParaRPr>
          </a:p>
          <a:p>
            <a:pPr marL="0" indent="0" algn="just" fontAlgn="auto">
              <a:spcAft>
                <a:spcPts val="0"/>
              </a:spcAft>
              <a:buFont typeface="Monotype Sorts" pitchFamily="2" charset="2"/>
              <a:buNone/>
              <a:defRPr/>
            </a:pPr>
            <a:r>
              <a:rPr lang="en-US" sz="2400" dirty="0">
                <a:latin typeface="Arial" pitchFamily="34" charset="0"/>
                <a:cs typeface="Arial" pitchFamily="34" charset="0"/>
              </a:rPr>
              <a:t>A.    </a:t>
            </a:r>
            <a:r>
              <a:rPr lang="en-US" sz="2400" dirty="0" err="1">
                <a:latin typeface="Arial" pitchFamily="34" charset="0"/>
                <a:cs typeface="Arial" pitchFamily="34" charset="0"/>
              </a:rPr>
              <a:t>Pendahuluan</a:t>
            </a:r>
            <a:endParaRPr lang="en-US" sz="2400" b="1" i="1" dirty="0">
              <a:latin typeface="Arial" pitchFamily="34" charset="0"/>
              <a:cs typeface="Arial" pitchFamily="34" charset="0"/>
            </a:endParaRPr>
          </a:p>
          <a:p>
            <a:pPr marL="0" indent="0" algn="just" fontAlgn="auto">
              <a:spcAft>
                <a:spcPts val="0"/>
              </a:spcAft>
              <a:buFont typeface="Monotype Sorts" pitchFamily="2" charset="2"/>
              <a:buNone/>
              <a:defRPr/>
            </a:pPr>
            <a:r>
              <a:rPr lang="en-US" sz="2400" dirty="0">
                <a:latin typeface="Arial" pitchFamily="34" charset="0"/>
                <a:cs typeface="Arial" pitchFamily="34" charset="0"/>
              </a:rPr>
              <a:t>B.     </a:t>
            </a:r>
            <a:r>
              <a:rPr lang="en-US" sz="2400" dirty="0" err="1">
                <a:latin typeface="Arial" pitchFamily="34" charset="0"/>
                <a:cs typeface="Arial" pitchFamily="34" charset="0"/>
              </a:rPr>
              <a:t>Peraturan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kebijakan</a:t>
            </a:r>
            <a:endParaRPr lang="en-US" sz="2400" b="1" i="1" dirty="0">
              <a:latin typeface="Arial" pitchFamily="34" charset="0"/>
              <a:cs typeface="Arial" pitchFamily="34" charset="0"/>
            </a:endParaRPr>
          </a:p>
          <a:p>
            <a:pPr marL="0" indent="0" algn="just" fontAlgn="auto">
              <a:spcAft>
                <a:spcPts val="0"/>
              </a:spcAft>
              <a:buFont typeface="Monotype Sorts" pitchFamily="2" charset="2"/>
              <a:buNone/>
              <a:defRPr/>
            </a:pPr>
            <a:r>
              <a:rPr lang="en-US" sz="2400" dirty="0">
                <a:latin typeface="Arial" pitchFamily="34" charset="0"/>
                <a:cs typeface="Arial" pitchFamily="34" charset="0"/>
              </a:rPr>
              <a:t>C.     </a:t>
            </a:r>
            <a:r>
              <a:rPr lang="en-US" sz="2400" dirty="0" err="1">
                <a:latin typeface="Arial" pitchFamily="34" charset="0"/>
                <a:cs typeface="Arial" pitchFamily="34" charset="0"/>
              </a:rPr>
              <a:t>Jenis</a:t>
            </a:r>
            <a:r>
              <a:rPr lang="en-US" sz="2400" dirty="0">
                <a:latin typeface="Arial" pitchFamily="34" charset="0"/>
                <a:cs typeface="Arial" pitchFamily="34" charset="0"/>
              </a:rPr>
              <a:t> </a:t>
            </a:r>
            <a:r>
              <a:rPr lang="en-US" sz="2400" dirty="0" err="1">
                <a:latin typeface="Arial" pitchFamily="34" charset="0"/>
                <a:cs typeface="Arial" pitchFamily="34" charset="0"/>
              </a:rPr>
              <a:t>Analisis</a:t>
            </a:r>
            <a:r>
              <a:rPr lang="en-US" sz="2400" dirty="0">
                <a:latin typeface="Arial" pitchFamily="34" charset="0"/>
                <a:cs typeface="Arial" pitchFamily="34" charset="0"/>
              </a:rPr>
              <a:t> </a:t>
            </a:r>
            <a:r>
              <a:rPr lang="en-US" sz="2400" dirty="0" err="1">
                <a:latin typeface="Arial" pitchFamily="34" charset="0"/>
                <a:cs typeface="Arial" pitchFamily="34" charset="0"/>
              </a:rPr>
              <a:t>Pendokumentasian</a:t>
            </a:r>
            <a:r>
              <a:rPr lang="en-US" sz="2400" dirty="0">
                <a:latin typeface="Arial" pitchFamily="34" charset="0"/>
                <a:cs typeface="Arial" pitchFamily="34" charset="0"/>
              </a:rPr>
              <a:t> </a:t>
            </a:r>
            <a:r>
              <a:rPr lang="en-US" sz="2400" dirty="0" err="1">
                <a:latin typeface="Arial" pitchFamily="34" charset="0"/>
                <a:cs typeface="Arial" pitchFamily="34" charset="0"/>
              </a:rPr>
              <a:t>Rekam</a:t>
            </a:r>
            <a:r>
              <a:rPr lang="en-US" sz="2400" dirty="0">
                <a:latin typeface="Arial" pitchFamily="34" charset="0"/>
                <a:cs typeface="Arial" pitchFamily="34" charset="0"/>
              </a:rPr>
              <a:t> </a:t>
            </a:r>
            <a:r>
              <a:rPr lang="en-US" sz="2400" dirty="0" err="1">
                <a:latin typeface="Arial" pitchFamily="34" charset="0"/>
                <a:cs typeface="Arial" pitchFamily="34" charset="0"/>
              </a:rPr>
              <a:t>Medis</a:t>
            </a:r>
            <a:endParaRPr lang="en-US" sz="2400" b="1" i="1" dirty="0">
              <a:latin typeface="Arial" pitchFamily="34" charset="0"/>
              <a:cs typeface="Arial" pitchFamily="34" charset="0"/>
            </a:endParaRPr>
          </a:p>
          <a:p>
            <a:pPr marL="0" indent="0" algn="just" fontAlgn="auto">
              <a:spcAft>
                <a:spcPts val="0"/>
              </a:spcAft>
              <a:buFont typeface="Monotype Sorts" pitchFamily="2" charset="2"/>
              <a:buNone/>
              <a:defRPr/>
            </a:pPr>
            <a:r>
              <a:rPr lang="en-US" sz="2400" dirty="0">
                <a:latin typeface="Arial" pitchFamily="34" charset="0"/>
                <a:cs typeface="Arial" pitchFamily="34" charset="0"/>
              </a:rPr>
              <a:t>D.    </a:t>
            </a:r>
            <a:r>
              <a:rPr lang="en-US" sz="2400" dirty="0" err="1">
                <a:latin typeface="Arial" pitchFamily="34" charset="0"/>
                <a:cs typeface="Arial" pitchFamily="34" charset="0"/>
              </a:rPr>
              <a:t>A.Kuantitatf</a:t>
            </a:r>
            <a:endParaRPr lang="en-US" sz="2400" dirty="0">
              <a:latin typeface="Arial" pitchFamily="34" charset="0"/>
              <a:cs typeface="Arial" pitchFamily="34" charset="0"/>
            </a:endParaRPr>
          </a:p>
          <a:p>
            <a:pPr marL="0" indent="0" algn="just" fontAlgn="auto">
              <a:spcAft>
                <a:spcPts val="0"/>
              </a:spcAft>
              <a:buFont typeface="Monotype Sorts" pitchFamily="2" charset="2"/>
              <a:buNone/>
              <a:defRPr/>
            </a:pPr>
            <a:r>
              <a:rPr lang="en-US" sz="2400" dirty="0">
                <a:latin typeface="Arial" pitchFamily="34" charset="0"/>
                <a:cs typeface="Arial" pitchFamily="34" charset="0"/>
              </a:rPr>
              <a:t>E.     </a:t>
            </a:r>
            <a:r>
              <a:rPr lang="en-US" sz="2400" dirty="0" err="1">
                <a:latin typeface="Arial" pitchFamily="34" charset="0"/>
                <a:cs typeface="Arial" pitchFamily="34" charset="0"/>
              </a:rPr>
              <a:t>A.Kualitatif</a:t>
            </a:r>
            <a:endParaRPr lang="en-US" sz="2400" dirty="0">
              <a:latin typeface="Arial" pitchFamily="34" charset="0"/>
              <a:cs typeface="Arial" pitchFamily="34" charset="0"/>
            </a:endParaRPr>
          </a:p>
          <a:p>
            <a:pPr marL="0" indent="0" algn="just" fontAlgn="auto">
              <a:spcAft>
                <a:spcPts val="0"/>
              </a:spcAft>
              <a:buFont typeface="Monotype Sorts" pitchFamily="2" charset="2"/>
              <a:buNone/>
              <a:defRPr/>
            </a:pPr>
            <a:r>
              <a:rPr lang="en-US" sz="2400" dirty="0">
                <a:latin typeface="Arial" pitchFamily="34" charset="0"/>
                <a:cs typeface="Arial" pitchFamily="34" charset="0"/>
              </a:rPr>
              <a:t>F.     </a:t>
            </a:r>
            <a:r>
              <a:rPr lang="en-US" sz="2400" dirty="0" err="1">
                <a:latin typeface="Arial" pitchFamily="34" charset="0"/>
                <a:cs typeface="Arial" pitchFamily="34" charset="0"/>
              </a:rPr>
              <a:t>Pengontrolan</a:t>
            </a:r>
            <a:r>
              <a:rPr lang="en-US" sz="2400" dirty="0">
                <a:latin typeface="Arial" pitchFamily="34" charset="0"/>
                <a:cs typeface="Arial" pitchFamily="34" charset="0"/>
              </a:rPr>
              <a:t> </a:t>
            </a:r>
            <a:r>
              <a:rPr lang="en-US" sz="2400" dirty="0" err="1">
                <a:latin typeface="Arial" pitchFamily="34" charset="0"/>
                <a:cs typeface="Arial" pitchFamily="34" charset="0"/>
              </a:rPr>
              <a:t>Rekam</a:t>
            </a:r>
            <a:r>
              <a:rPr lang="en-US" sz="2400" dirty="0">
                <a:latin typeface="Arial" pitchFamily="34" charset="0"/>
                <a:cs typeface="Arial" pitchFamily="34" charset="0"/>
              </a:rPr>
              <a:t> </a:t>
            </a:r>
            <a:r>
              <a:rPr lang="en-US" sz="2400" dirty="0" err="1">
                <a:latin typeface="Arial" pitchFamily="34" charset="0"/>
                <a:cs typeface="Arial" pitchFamily="34" charset="0"/>
              </a:rPr>
              <a:t>Medis</a:t>
            </a:r>
            <a:r>
              <a:rPr lang="en-US" sz="2400" dirty="0">
                <a:latin typeface="Arial" pitchFamily="34" charset="0"/>
                <a:cs typeface="Arial" pitchFamily="34" charset="0"/>
              </a:rPr>
              <a:t> yang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lengkap</a:t>
            </a:r>
            <a:endParaRPr lang="en-US" sz="2400" dirty="0">
              <a:latin typeface="Arial" pitchFamily="34" charset="0"/>
              <a:cs typeface="Arial" pitchFamily="34" charset="0"/>
            </a:endParaRPr>
          </a:p>
          <a:p>
            <a:pPr marL="0" indent="0" algn="just" fontAlgn="auto">
              <a:spcAft>
                <a:spcPts val="0"/>
              </a:spcAft>
              <a:buFont typeface="Monotype Sorts" pitchFamily="2" charset="2"/>
              <a:buNone/>
              <a:defRPr/>
            </a:pPr>
            <a:r>
              <a:rPr lang="en-US" sz="2400" dirty="0">
                <a:latin typeface="Arial" pitchFamily="34" charset="0"/>
                <a:cs typeface="Arial" pitchFamily="34" charset="0"/>
              </a:rPr>
              <a:t>G. </a:t>
            </a:r>
            <a:r>
              <a:rPr lang="en-US" sz="2400" dirty="0" err="1">
                <a:latin typeface="Arial" pitchFamily="34" charset="0"/>
                <a:cs typeface="Arial" pitchFamily="34" charset="0"/>
              </a:rPr>
              <a:t>Penanganan</a:t>
            </a:r>
            <a:r>
              <a:rPr lang="en-US" sz="2400" dirty="0">
                <a:latin typeface="Arial" pitchFamily="34" charset="0"/>
                <a:cs typeface="Arial" pitchFamily="34" charset="0"/>
              </a:rPr>
              <a:t> </a:t>
            </a:r>
            <a:r>
              <a:rPr lang="en-US" sz="2400" dirty="0" err="1">
                <a:latin typeface="Arial" pitchFamily="34" charset="0"/>
                <a:cs typeface="Arial" pitchFamily="34" charset="0"/>
              </a:rPr>
              <a:t>Pencatatan</a:t>
            </a:r>
            <a:r>
              <a:rPr lang="en-US" sz="2400" dirty="0">
                <a:latin typeface="Arial" pitchFamily="34" charset="0"/>
                <a:cs typeface="Arial" pitchFamily="34" charset="0"/>
              </a:rPr>
              <a:t> yang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dilengkapi</a:t>
            </a:r>
            <a:r>
              <a:rPr lang="en-US" sz="2400" dirty="0">
                <a:latin typeface="Arial" pitchFamily="34" charset="0"/>
                <a:cs typeface="Arial" pitchFamily="34" charset="0"/>
              </a:rPr>
              <a:t> </a:t>
            </a:r>
          </a:p>
        </p:txBody>
      </p:sp>
      <p:sp>
        <p:nvSpPr>
          <p:cNvPr id="2" name="Text Placeholder 1"/>
          <p:cNvSpPr>
            <a:spLocks noGrp="1"/>
          </p:cNvSpPr>
          <p:nvPr>
            <p:ph type="body" sz="quarter" idx="10"/>
          </p:nvPr>
        </p:nvSpPr>
        <p:spPr/>
        <p:txBody>
          <a:bodyPr/>
          <a:lstStyle/>
          <a:p>
            <a:endParaRPr lang="en-US"/>
          </a:p>
        </p:txBody>
      </p:sp>
      <p:sp>
        <p:nvSpPr>
          <p:cNvPr id="5" name="Footer Placeholder 4">
            <a:extLst>
              <a:ext uri="{FF2B5EF4-FFF2-40B4-BE49-F238E27FC236}">
                <a16:creationId xmlns:a16="http://schemas.microsoft.com/office/drawing/2014/main" id="{26D5A506-998D-47FA-9AC3-5025F0A74582}"/>
              </a:ext>
            </a:extLst>
          </p:cNvPr>
          <p:cNvSpPr>
            <a:spLocks noGrp="1"/>
          </p:cNvSpPr>
          <p:nvPr>
            <p:ph type="ftr" sz="quarter" idx="4294967295"/>
          </p:nvPr>
        </p:nvSpPr>
        <p:spPr/>
        <p:txBody>
          <a:bodyPr/>
          <a:lstStyle/>
          <a:p>
            <a:pPr>
              <a:defRPr/>
            </a:pPr>
            <a:r>
              <a:rPr lang="en-US"/>
              <a:t>Lilywi</a:t>
            </a:r>
          </a:p>
        </p:txBody>
      </p:sp>
      <p:sp>
        <p:nvSpPr>
          <p:cNvPr id="8198" name="Slide Number Placeholder 5"/>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B3AB3843-973B-4EF8-BAFE-50388DD12382}"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3</a:t>
            </a:fld>
            <a:endParaRPr lang="en-US" altLang="en-US" sz="1400">
              <a:solidFill>
                <a:schemeClr val="tx2"/>
              </a:solidFill>
              <a:latin typeface="Arial Black" panose="020B0A04020102020204" pitchFamily="34" charset="0"/>
            </a:endParaRPr>
          </a:p>
        </p:txBody>
      </p:sp>
    </p:spTree>
    <p:extLst>
      <p:ext uri="{BB962C8B-B14F-4D97-AF65-F5344CB8AC3E}">
        <p14:creationId xmlns:p14="http://schemas.microsoft.com/office/powerpoint/2010/main" val="18202556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box(out)">
                                      <p:cBhvr>
                                        <p:cTn id="7" dur="500"/>
                                        <p:tgtEl>
                                          <p:spTgt spid="3075">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box(out)">
                                      <p:cBhvr>
                                        <p:cTn id="12" dur="500"/>
                                        <p:tgtEl>
                                          <p:spTgt spid="3075">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box(out)">
                                      <p:cBhvr>
                                        <p:cTn id="17" dur="500"/>
                                        <p:tgtEl>
                                          <p:spTgt spid="3075">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box(out)">
                                      <p:cBhvr>
                                        <p:cTn id="22" dur="500"/>
                                        <p:tgtEl>
                                          <p:spTgt spid="3075">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075">
                                            <p:txEl>
                                              <p:pRg st="4" end="4"/>
                                            </p:txEl>
                                          </p:spTgt>
                                        </p:tgtEl>
                                        <p:attrNameLst>
                                          <p:attrName>style.visibility</p:attrName>
                                        </p:attrNameLst>
                                      </p:cBhvr>
                                      <p:to>
                                        <p:strVal val="visible"/>
                                      </p:to>
                                    </p:set>
                                    <p:animEffect transition="in" filter="box(out)">
                                      <p:cBhvr>
                                        <p:cTn id="27" dur="500"/>
                                        <p:tgtEl>
                                          <p:spTgt spid="3075">
                                            <p:txEl>
                                              <p:pRg st="4" end="4"/>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3075">
                                            <p:txEl>
                                              <p:pRg st="5" end="5"/>
                                            </p:txEl>
                                          </p:spTgt>
                                        </p:tgtEl>
                                        <p:attrNameLst>
                                          <p:attrName>style.visibility</p:attrName>
                                        </p:attrNameLst>
                                      </p:cBhvr>
                                      <p:to>
                                        <p:strVal val="visible"/>
                                      </p:to>
                                    </p:set>
                                    <p:animEffect transition="in" filter="box(out)">
                                      <p:cBhvr>
                                        <p:cTn id="32" dur="500"/>
                                        <p:tgtEl>
                                          <p:spTgt spid="3075">
                                            <p:txEl>
                                              <p:pRg st="5" end="5"/>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2" name="camera.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3075">
                                            <p:txEl>
                                              <p:pRg st="6" end="6"/>
                                            </p:txEl>
                                          </p:spTgt>
                                        </p:tgtEl>
                                        <p:attrNameLst>
                                          <p:attrName>style.visibility</p:attrName>
                                        </p:attrNameLst>
                                      </p:cBhvr>
                                      <p:to>
                                        <p:strVal val="visible"/>
                                      </p:to>
                                    </p:set>
                                    <p:animEffect transition="in" filter="box(out)">
                                      <p:cBhvr>
                                        <p:cTn id="37" dur="500"/>
                                        <p:tgtEl>
                                          <p:spTgt spid="3075">
                                            <p:txEl>
                                              <p:pRg st="6" end="6"/>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2" name="camera.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3075">
                                            <p:txEl>
                                              <p:pRg st="7" end="7"/>
                                            </p:txEl>
                                          </p:spTgt>
                                        </p:tgtEl>
                                        <p:attrNameLst>
                                          <p:attrName>style.visibility</p:attrName>
                                        </p:attrNameLst>
                                      </p:cBhvr>
                                      <p:to>
                                        <p:strVal val="visible"/>
                                      </p:to>
                                    </p:set>
                                    <p:animEffect transition="in" filter="box(out)">
                                      <p:cBhvr>
                                        <p:cTn id="42" dur="500"/>
                                        <p:tgtEl>
                                          <p:spTgt spid="3075">
                                            <p:txEl>
                                              <p:pRg st="7" end="7"/>
                                            </p:txEl>
                                          </p:spTgt>
                                        </p:tgtEl>
                                      </p:cBhvr>
                                    </p:animEffect>
                                  </p:childTnLst>
                                  <p:subTnLst>
                                    <p:audio>
                                      <p:cMediaNode>
                                        <p:cTn display="0" masterRel="sameClick">
                                          <p:stCondLst>
                                            <p:cond evt="begin" delay="0">
                                              <p:tn val="40"/>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r>
              <a:rPr lang="en-US" altLang="en-US" sz="3200">
                <a:cs typeface="Times New Roman" panose="02020603050405020304" pitchFamily="18" charset="0"/>
              </a:rPr>
              <a:t>A. PENDAHULUAN</a:t>
            </a:r>
            <a:r>
              <a:rPr lang="en-GB" altLang="en-US"/>
              <a:t> </a:t>
            </a:r>
            <a:endParaRPr lang="en-US" altLang="en-US"/>
          </a:p>
        </p:txBody>
      </p:sp>
      <p:sp>
        <p:nvSpPr>
          <p:cNvPr id="13315" name="Rectangle 3"/>
          <p:cNvSpPr>
            <a:spLocks noGrp="1" noChangeArrowheads="1"/>
          </p:cNvSpPr>
          <p:nvPr>
            <p:ph idx="1"/>
          </p:nvPr>
        </p:nvSpPr>
        <p:spPr bwMode="auto"/>
        <p:txBody>
          <a:bodyPr wrap="square" numCol="1" anchor="t" anchorCtr="0" compatLnSpc="1">
            <a:prstTxWarp prst="textNoShape">
              <a:avLst/>
            </a:prstTxWarp>
          </a:bodyPr>
          <a:lstStyle/>
          <a:p>
            <a:r>
              <a:rPr lang="en-US" altLang="en-US">
                <a:latin typeface="Arial" panose="020B0604020202020204" pitchFamily="34" charset="0"/>
                <a:cs typeface="Arial" panose="020B0604020202020204" pitchFamily="34" charset="0"/>
              </a:rPr>
              <a:t>Rekam Medis merupakan rekaman permanen dan legal yang harus mengandung isian yang cukup tentang identitas pasien, kepastian diagnosa dan terapi serta merekam semua hasil yang terjadi.</a:t>
            </a:r>
            <a:r>
              <a:rPr lang="en-GB" altLang="en-US">
                <a:latin typeface="Arial" panose="020B0604020202020204" pitchFamily="34" charset="0"/>
                <a:cs typeface="Arial" panose="020B0604020202020204" pitchFamily="34" charset="0"/>
              </a:rPr>
              <a:t> </a:t>
            </a:r>
            <a:endParaRPr lang="en-US" altLang="en-US">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6" name="Footer Placeholder 5">
            <a:extLst>
              <a:ext uri="{FF2B5EF4-FFF2-40B4-BE49-F238E27FC236}">
                <a16:creationId xmlns:a16="http://schemas.microsoft.com/office/drawing/2014/main" id="{65F1F91A-3CD0-4203-8156-12F0C67C9414}"/>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9222"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66DE64D0-1102-4CBF-A512-5DA55C278F12}"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4</a:t>
            </a:fld>
            <a:endParaRPr lang="en-US" altLang="en-US" sz="1400">
              <a:solidFill>
                <a:schemeClr val="tx2"/>
              </a:solidFill>
              <a:latin typeface="Arial Black" panose="020B0A04020102020204" pitchFamily="34" charset="0"/>
            </a:endParaRPr>
          </a:p>
        </p:txBody>
      </p:sp>
      <p:sp>
        <p:nvSpPr>
          <p:cNvPr id="9223" name="Rectangle 9"/>
          <p:cNvSpPr>
            <a:spLocks noChangeArrowheads="1"/>
          </p:cNvSpPr>
          <p:nvPr/>
        </p:nvSpPr>
        <p:spPr bwMode="auto">
          <a:xfrm>
            <a:off x="666750" y="5029200"/>
            <a:ext cx="7696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just" eaLnBrk="1" hangingPunct="1">
              <a:lnSpc>
                <a:spcPct val="100000"/>
              </a:lnSpc>
              <a:spcBef>
                <a:spcPct val="20000"/>
              </a:spcBef>
              <a:buClr>
                <a:schemeClr val="accent1"/>
              </a:buClr>
              <a:buSzPct val="70000"/>
              <a:buFont typeface="Monotype Sorts" pitchFamily="2" charset="2"/>
              <a:buNone/>
            </a:pPr>
            <a:r>
              <a:rPr kumimoji="1" lang="en-US" altLang="en-US" sz="2400" b="1" i="1">
                <a:latin typeface="Comic Sans MS" panose="030F0702030302020204" pitchFamily="66" charset="0"/>
                <a:cs typeface="Times New Roman" panose="02020603050405020304" pitchFamily="18" charset="0"/>
              </a:rPr>
              <a:t>“An Adequated MR Indicates Adequate Care”</a:t>
            </a:r>
            <a:endParaRPr kumimoji="1" lang="en-US" altLang="en-US" sz="2400">
              <a:latin typeface="Arial Black" panose="020B0A04020102020204" pitchFamily="34" charset="0"/>
              <a:cs typeface="Times New Roman" panose="02020603050405020304" pitchFamily="18" charset="0"/>
            </a:endParaRPr>
          </a:p>
          <a:p>
            <a:pPr algn="just" eaLnBrk="1" hangingPunct="1">
              <a:lnSpc>
                <a:spcPct val="100000"/>
              </a:lnSpc>
              <a:spcBef>
                <a:spcPct val="20000"/>
              </a:spcBef>
              <a:buClr>
                <a:schemeClr val="accent1"/>
              </a:buClr>
              <a:buSzPct val="70000"/>
              <a:buFont typeface="Monotype Sorts" pitchFamily="2" charset="2"/>
              <a:buNone/>
            </a:pPr>
            <a:r>
              <a:rPr kumimoji="1" lang="en-US" altLang="en-US" sz="2400" b="1" i="1">
                <a:latin typeface="Comic Sans MS" panose="030F0702030302020204" pitchFamily="66" charset="0"/>
                <a:cs typeface="Times New Roman" panose="02020603050405020304" pitchFamily="18" charset="0"/>
              </a:rPr>
              <a:t>            and “A Poor MR Indicates Poor Care”</a:t>
            </a:r>
            <a:endParaRPr kumimoji="1" lang="en-US" altLang="en-US" sz="2400">
              <a:latin typeface="Arial Black" panose="020B0A04020102020204" pitchFamily="34" charset="0"/>
              <a:cs typeface="Times New Roman" panose="02020603050405020304" pitchFamily="18" charset="0"/>
            </a:endParaRPr>
          </a:p>
          <a:p>
            <a:pPr eaLnBrk="1" hangingPunct="1">
              <a:lnSpc>
                <a:spcPct val="100000"/>
              </a:lnSpc>
              <a:spcBef>
                <a:spcPct val="20000"/>
              </a:spcBef>
              <a:buClr>
                <a:schemeClr val="accent1"/>
              </a:buClr>
              <a:buSzPct val="70000"/>
              <a:buFont typeface="Monotype Sorts" pitchFamily="2" charset="2"/>
              <a:buChar char="l"/>
            </a:pPr>
            <a:endParaRPr kumimoji="1" lang="en-US" altLang="en-US" sz="2400">
              <a:latin typeface="Arial Black" panose="020B0A04020102020204" pitchFamily="34" charset="0"/>
            </a:endParaRPr>
          </a:p>
        </p:txBody>
      </p:sp>
    </p:spTree>
    <p:extLst>
      <p:ext uri="{BB962C8B-B14F-4D97-AF65-F5344CB8AC3E}">
        <p14:creationId xmlns:p14="http://schemas.microsoft.com/office/powerpoint/2010/main" val="10838784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3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1026"/>
          <p:cNvSpPr>
            <a:spLocks noGrp="1" noChangeArrowheads="1"/>
          </p:cNvSpPr>
          <p:nvPr>
            <p:ph type="title"/>
          </p:nvPr>
        </p:nvSpPr>
        <p:spPr/>
        <p:txBody>
          <a:bodyPr/>
          <a:lstStyle/>
          <a:p>
            <a:r>
              <a:rPr lang="en-US" altLang="en-US" sz="3200">
                <a:cs typeface="Times New Roman" panose="02020603050405020304" pitchFamily="18" charset="0"/>
              </a:rPr>
              <a:t>A. PENDAHULUAN</a:t>
            </a:r>
          </a:p>
        </p:txBody>
      </p:sp>
      <p:sp>
        <p:nvSpPr>
          <p:cNvPr id="10244" name="Rectangle 1028"/>
          <p:cNvSpPr>
            <a:spLocks noGrp="1" noChangeArrowheads="1"/>
          </p:cNvSpPr>
          <p:nvPr>
            <p:ph idx="1"/>
          </p:nvPr>
        </p:nvSpPr>
        <p:spPr bwMode="auto"/>
        <p:txBody>
          <a:bodyPr wrap="square" numCol="1" anchor="t" anchorCtr="0" compatLnSpc="1">
            <a:prstTxWarp prst="textNoShape">
              <a:avLst/>
            </a:prstTxWarp>
          </a:bodyPr>
          <a:lstStyle/>
          <a:p>
            <a:pPr>
              <a:buFont typeface="Monotype Sorts" pitchFamily="2" charset="2"/>
              <a:buNone/>
            </a:pPr>
            <a:r>
              <a:rPr lang="en-US" altLang="en-US" sz="2400"/>
              <a:t>AKTIFITAS    SEKUNDER</a:t>
            </a:r>
          </a:p>
        </p:txBody>
      </p:sp>
      <p:sp>
        <p:nvSpPr>
          <p:cNvPr id="2" name="Text Placeholder 1"/>
          <p:cNvSpPr>
            <a:spLocks noGrp="1"/>
          </p:cNvSpPr>
          <p:nvPr>
            <p:ph type="body" sz="quarter" idx="10"/>
          </p:nvPr>
        </p:nvSpPr>
        <p:spPr/>
        <p:txBody>
          <a:bodyPr/>
          <a:lstStyle/>
          <a:p>
            <a:endParaRPr lang="en-US"/>
          </a:p>
        </p:txBody>
      </p:sp>
      <p:sp>
        <p:nvSpPr>
          <p:cNvPr id="8" name="Footer Placeholder 5">
            <a:extLst>
              <a:ext uri="{FF2B5EF4-FFF2-40B4-BE49-F238E27FC236}">
                <a16:creationId xmlns:a16="http://schemas.microsoft.com/office/drawing/2014/main" id="{F7330FA1-FA05-4674-8379-99DC51740FF7}"/>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10246"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BF6FAB9F-FF26-4D21-97F2-726653160049}"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5</a:t>
            </a:fld>
            <a:endParaRPr lang="en-US" altLang="en-US" sz="1400">
              <a:solidFill>
                <a:schemeClr val="tx2"/>
              </a:solidFill>
              <a:latin typeface="Arial Black" panose="020B0A04020102020204" pitchFamily="34" charset="0"/>
            </a:endParaRPr>
          </a:p>
        </p:txBody>
      </p:sp>
      <p:pic>
        <p:nvPicPr>
          <p:cNvPr id="10247" name="Picture 1034" descr="pe02716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590800"/>
            <a:ext cx="1905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1035" descr="pe02719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2286000"/>
            <a:ext cx="2057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1037" descr="AG00029_"/>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514600"/>
            <a:ext cx="24384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3536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sz="3200" b="1"/>
              <a:t>RELATIONSHIP</a:t>
            </a:r>
          </a:p>
        </p:txBody>
      </p:sp>
      <p:sp>
        <p:nvSpPr>
          <p:cNvPr id="4099" name="Rectangle 3"/>
          <p:cNvSpPr>
            <a:spLocks noGrp="1" noChangeArrowheads="1"/>
          </p:cNvSpPr>
          <p:nvPr>
            <p:ph idx="1"/>
          </p:nvPr>
        </p:nvSpPr>
        <p:spPr bwMode="auto"/>
        <p:txBody>
          <a:bodyPr wrap="square" numCol="1" anchor="t" anchorCtr="0" compatLnSpc="1">
            <a:prstTxWarp prst="textNoShape">
              <a:avLst/>
            </a:prstTxWarp>
          </a:bodyPr>
          <a:lstStyle/>
          <a:p>
            <a:pPr algn="ctr">
              <a:buFont typeface="Monotype Sorts" pitchFamily="2" charset="2"/>
              <a:buNone/>
            </a:pPr>
            <a:r>
              <a:rPr lang="en-US" altLang="en-US" sz="2800"/>
              <a:t>KERJASAMA</a:t>
            </a:r>
          </a:p>
        </p:txBody>
      </p:sp>
      <p:sp>
        <p:nvSpPr>
          <p:cNvPr id="2" name="Text Placeholder 1"/>
          <p:cNvSpPr>
            <a:spLocks noGrp="1"/>
          </p:cNvSpPr>
          <p:nvPr>
            <p:ph type="body" sz="quarter" idx="10"/>
          </p:nvPr>
        </p:nvSpPr>
        <p:spPr/>
        <p:txBody>
          <a:bodyPr/>
          <a:lstStyle/>
          <a:p>
            <a:endParaRPr lang="en-US"/>
          </a:p>
        </p:txBody>
      </p:sp>
      <p:sp>
        <p:nvSpPr>
          <p:cNvPr id="8" name="Footer Placeholder 4">
            <a:extLst>
              <a:ext uri="{FF2B5EF4-FFF2-40B4-BE49-F238E27FC236}">
                <a16:creationId xmlns:a16="http://schemas.microsoft.com/office/drawing/2014/main" id="{25545937-D423-49C5-B8A2-AA7D0A91BE37}"/>
              </a:ext>
            </a:extLst>
          </p:cNvPr>
          <p:cNvSpPr>
            <a:spLocks noGrp="1"/>
          </p:cNvSpPr>
          <p:nvPr>
            <p:ph type="ftr" sz="quarter" idx="4294967295"/>
          </p:nvPr>
        </p:nvSpPr>
        <p:spPr/>
        <p:txBody>
          <a:bodyPr/>
          <a:lstStyle/>
          <a:p>
            <a:pPr>
              <a:defRPr/>
            </a:pPr>
            <a:r>
              <a:rPr lang="en-US"/>
              <a:t>Lilywi</a:t>
            </a:r>
          </a:p>
        </p:txBody>
      </p:sp>
      <p:sp>
        <p:nvSpPr>
          <p:cNvPr id="11270" name="Slide Number Placeholder 5"/>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27833328-AE35-40D5-B07D-23F72835FC60}"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6</a:t>
            </a:fld>
            <a:endParaRPr lang="en-US" altLang="en-US" sz="1400">
              <a:solidFill>
                <a:schemeClr val="tx2"/>
              </a:solidFill>
              <a:latin typeface="Arial Black" panose="020B0A04020102020204" pitchFamily="34" charset="0"/>
            </a:endParaRPr>
          </a:p>
        </p:txBody>
      </p:sp>
      <p:graphicFrame>
        <p:nvGraphicFramePr>
          <p:cNvPr id="4100" name="Object 4"/>
          <p:cNvGraphicFramePr>
            <a:graphicFrameLocks noChangeAspect="1"/>
          </p:cNvGraphicFramePr>
          <p:nvPr/>
        </p:nvGraphicFramePr>
        <p:xfrm>
          <a:off x="3276600" y="2895600"/>
          <a:ext cx="2514600" cy="2859088"/>
        </p:xfrm>
        <a:graphic>
          <a:graphicData uri="http://schemas.openxmlformats.org/presentationml/2006/ole">
            <mc:AlternateContent xmlns:mc="http://schemas.openxmlformats.org/markup-compatibility/2006">
              <mc:Choice xmlns:v="urn:schemas-microsoft-com:vml" Requires="v">
                <p:oleObj spid="_x0000_s1044" name="Clip" r:id="rId3" imgW="2328977" imgH="2326234" progId="MS_ClipArt_Gallery.2">
                  <p:embed/>
                </p:oleObj>
              </mc:Choice>
              <mc:Fallback>
                <p:oleObj name="Clip" r:id="rId3" imgW="2328977" imgH="2326234" progId="MS_ClipArt_Gallery.2">
                  <p:embed/>
                  <p:pic>
                    <p:nvPicPr>
                      <p:cNvPr id="410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895600"/>
                        <a:ext cx="2514600" cy="2859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762000" y="2971800"/>
          <a:ext cx="2438400" cy="2740025"/>
        </p:xfrm>
        <a:graphic>
          <a:graphicData uri="http://schemas.openxmlformats.org/presentationml/2006/ole">
            <mc:AlternateContent xmlns:mc="http://schemas.openxmlformats.org/markup-compatibility/2006">
              <mc:Choice xmlns:v="urn:schemas-microsoft-com:vml" Requires="v">
                <p:oleObj spid="_x0000_s1045" name="Clip" r:id="rId5" imgW="706831" imgH="759866" progId="MS_ClipArt_Gallery.5">
                  <p:embed/>
                </p:oleObj>
              </mc:Choice>
              <mc:Fallback>
                <p:oleObj name="Clip" r:id="rId5" imgW="706831" imgH="759866" progId="MS_ClipArt_Gallery.5">
                  <p:embed/>
                  <p:pic>
                    <p:nvPicPr>
                      <p:cNvPr id="4101"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2971800"/>
                        <a:ext cx="2438400" cy="2740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6019800" y="2971800"/>
          <a:ext cx="2438400" cy="2514600"/>
        </p:xfrm>
        <a:graphic>
          <a:graphicData uri="http://schemas.openxmlformats.org/presentationml/2006/ole">
            <mc:AlternateContent xmlns:mc="http://schemas.openxmlformats.org/markup-compatibility/2006">
              <mc:Choice xmlns:v="urn:schemas-microsoft-com:vml" Requires="v">
                <p:oleObj spid="_x0000_s1046" name="Clip" r:id="rId7" imgW="780898" imgH="726034" progId="MS_ClipArt_Gallery.2">
                  <p:embed/>
                </p:oleObj>
              </mc:Choice>
              <mc:Fallback>
                <p:oleObj name="Clip" r:id="rId7" imgW="780898" imgH="726034" progId="MS_ClipArt_Gallery.2">
                  <p:embed/>
                  <p:pic>
                    <p:nvPicPr>
                      <p:cNvPr id="4102"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19800" y="2971800"/>
                        <a:ext cx="2438400"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7951018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anim calcmode="lin" valueType="num">
                                      <p:cBhvr additive="base">
                                        <p:cTn id="11" dur="500" fill="hold"/>
                                        <p:tgtEl>
                                          <p:spTgt spid="4101"/>
                                        </p:tgtEl>
                                        <p:attrNameLst>
                                          <p:attrName>ppt_x</p:attrName>
                                        </p:attrNameLst>
                                      </p:cBhvr>
                                      <p:tavLst>
                                        <p:tav tm="0">
                                          <p:val>
                                            <p:strVal val="0-#ppt_w/2"/>
                                          </p:val>
                                        </p:tav>
                                        <p:tav tm="100000">
                                          <p:val>
                                            <p:strVal val="#ppt_x"/>
                                          </p:val>
                                        </p:tav>
                                      </p:tavLst>
                                    </p:anim>
                                    <p:anim calcmode="lin" valueType="num">
                                      <p:cBhvr additive="base">
                                        <p:cTn id="12" dur="500" fill="hold"/>
                                        <p:tgtEl>
                                          <p:spTgt spid="4101"/>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499"/>
                                          </p:stCondLst>
                                        </p:cTn>
                                        <p:tgtEl>
                                          <p:spTgt spid="4100"/>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499"/>
                                          </p:stCondLst>
                                        </p:cTn>
                                        <p:tgtEl>
                                          <p:spTgt spid="4102"/>
                                        </p:tgtEl>
                                        <p:attrNameLst>
                                          <p:attrName>style.visibility</p:attrName>
                                        </p:attrNameLst>
                                      </p:cBhvr>
                                      <p:to>
                                        <p:strVal val="visible"/>
                                      </p:to>
                                    </p:set>
                                  </p:childTnLst>
                                </p:cTn>
                              </p:par>
                            </p:childTnLst>
                          </p:cTn>
                        </p:par>
                        <p:par>
                          <p:cTn id="21" fill="hold" nodeType="afterGroup">
                            <p:stCondLst>
                              <p:cond delay="500"/>
                            </p:stCondLst>
                            <p:childTnLst>
                              <p:par>
                                <p:cTn id="22" presetID="4" presetClass="entr" presetSubtype="16" fill="hold" grpId="0" nodeType="afterEffect">
                                  <p:stCondLst>
                                    <p:cond delay="10000"/>
                                  </p:stCondLst>
                                  <p:childTnLst>
                                    <p:set>
                                      <p:cBhvr>
                                        <p:cTn id="23" dur="1" fill="hold">
                                          <p:stCondLst>
                                            <p:cond delay="0"/>
                                          </p:stCondLst>
                                        </p:cTn>
                                        <p:tgtEl>
                                          <p:spTgt spid="4099">
                                            <p:txEl>
                                              <p:pRg st="0" end="0"/>
                                            </p:txEl>
                                          </p:spTgt>
                                        </p:tgtEl>
                                        <p:attrNameLst>
                                          <p:attrName>style.visibility</p:attrName>
                                        </p:attrNameLst>
                                      </p:cBhvr>
                                      <p:to>
                                        <p:strVal val="visible"/>
                                      </p:to>
                                    </p:set>
                                    <p:animEffect transition="in" filter="box(in)">
                                      <p:cBhvr>
                                        <p:cTn id="24" dur="500"/>
                                        <p:tgtEl>
                                          <p:spTgt spid="4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utoUpdateAnimBg="0"/>
      <p:bldP spid="4099" grpId="0" build="p" autoUpdateAnimBg="0" advAuto="1000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sz="3200"/>
              <a:t>USES OF THE MEDICAL RECORD</a:t>
            </a:r>
            <a:endParaRPr lang="en-US" altLang="en-US"/>
          </a:p>
        </p:txBody>
      </p:sp>
      <p:sp>
        <p:nvSpPr>
          <p:cNvPr id="12292" name="Rectangle 3"/>
          <p:cNvSpPr>
            <a:spLocks noGrp="1" noChangeArrowheads="1"/>
          </p:cNvSpPr>
          <p:nvPr>
            <p:ph idx="1"/>
          </p:nvPr>
        </p:nvSpPr>
        <p:spPr bwMode="auto"/>
        <p:txBody>
          <a:bodyPr wrap="square" numCol="1" anchor="t" anchorCtr="0" compatLnSpc="1">
            <a:prstTxWarp prst="textNoShape">
              <a:avLst/>
            </a:prstTxWarp>
          </a:bodyPr>
          <a:lstStyle/>
          <a:p>
            <a:pPr>
              <a:buFont typeface="Monotype Sorts" pitchFamily="2" charset="2"/>
              <a:buNone/>
            </a:pPr>
            <a:r>
              <a:rPr lang="en-US" altLang="en-US" sz="2400">
                <a:latin typeface="Arial" panose="020B0604020202020204" pitchFamily="34" charset="0"/>
                <a:cs typeface="Arial" panose="020B0604020202020204" pitchFamily="34" charset="0"/>
              </a:rPr>
              <a:t>1</a:t>
            </a:r>
            <a:r>
              <a:rPr lang="en-US" altLang="en-US" sz="2800">
                <a:latin typeface="Arial" panose="020B0604020202020204" pitchFamily="34" charset="0"/>
                <a:cs typeface="Arial" panose="020B0604020202020204" pitchFamily="34" charset="0"/>
              </a:rPr>
              <a:t>. </a:t>
            </a:r>
            <a:r>
              <a:rPr lang="en-US" altLang="en-US" sz="2400" u="sng">
                <a:latin typeface="Arial" panose="020B0604020202020204" pitchFamily="34" charset="0"/>
                <a:cs typeface="Arial" panose="020B0604020202020204" pitchFamily="34" charset="0"/>
              </a:rPr>
              <a:t>Patient Care Management</a:t>
            </a:r>
          </a:p>
          <a:p>
            <a:pPr lvl="1" algn="just"/>
            <a:r>
              <a:rPr lang="en-US" altLang="en-US" sz="2400" u="sng">
                <a:latin typeface="Arial" panose="020B0604020202020204" pitchFamily="34" charset="0"/>
                <a:cs typeface="Arial" panose="020B0604020202020204" pitchFamily="34" charset="0"/>
              </a:rPr>
              <a:t>To document</a:t>
            </a:r>
            <a:r>
              <a:rPr lang="en-US" altLang="en-US" sz="2400">
                <a:latin typeface="Arial" panose="020B0604020202020204" pitchFamily="34" charset="0"/>
                <a:cs typeface="Arial" panose="020B0604020202020204" pitchFamily="34" charset="0"/>
              </a:rPr>
              <a:t> the course of the patient’s illness and treatment during each episode of care</a:t>
            </a:r>
          </a:p>
          <a:p>
            <a:pPr lvl="1" algn="just"/>
            <a:r>
              <a:rPr lang="en-US" altLang="en-US" sz="2400" u="sng">
                <a:latin typeface="Arial" panose="020B0604020202020204" pitchFamily="34" charset="0"/>
                <a:cs typeface="Arial" panose="020B0604020202020204" pitchFamily="34" charset="0"/>
              </a:rPr>
              <a:t>To communicate</a:t>
            </a:r>
            <a:r>
              <a:rPr lang="en-US" altLang="en-US" sz="2400">
                <a:latin typeface="Arial" panose="020B0604020202020204" pitchFamily="34" charset="0"/>
                <a:cs typeface="Arial" panose="020B0604020202020204" pitchFamily="34" charset="0"/>
              </a:rPr>
              <a:t> between the physician and other health professionals providing care to the patient; </a:t>
            </a:r>
          </a:p>
          <a:p>
            <a:pPr lvl="1" algn="just"/>
            <a:r>
              <a:rPr lang="en-US" altLang="en-US" sz="2400" u="sng">
                <a:latin typeface="Arial" panose="020B0604020202020204" pitchFamily="34" charset="0"/>
                <a:cs typeface="Arial" panose="020B0604020202020204" pitchFamily="34" charset="0"/>
              </a:rPr>
              <a:t>To informed</a:t>
            </a:r>
            <a:r>
              <a:rPr lang="en-US" altLang="en-US" sz="2400">
                <a:latin typeface="Arial" panose="020B0604020202020204" pitchFamily="34" charset="0"/>
                <a:cs typeface="Arial" panose="020B0604020202020204" pitchFamily="34" charset="0"/>
              </a:rPr>
              <a:t> health professionals providing subsequent care</a:t>
            </a:r>
          </a:p>
          <a:p>
            <a:pPr algn="just">
              <a:buFont typeface="Monotype Sorts" pitchFamily="2" charset="2"/>
              <a:buNone/>
            </a:pPr>
            <a:r>
              <a:rPr lang="en-US" altLang="en-US" sz="2400">
                <a:latin typeface="Arial" panose="020B0604020202020204" pitchFamily="34" charset="0"/>
                <a:cs typeface="Arial" panose="020B0604020202020204" pitchFamily="34" charset="0"/>
              </a:rPr>
              <a:t>2. </a:t>
            </a:r>
            <a:r>
              <a:rPr lang="en-US" altLang="en-US" sz="2400" u="sng">
                <a:latin typeface="Arial" panose="020B0604020202020204" pitchFamily="34" charset="0"/>
                <a:cs typeface="Arial" panose="020B0604020202020204" pitchFamily="34" charset="0"/>
              </a:rPr>
              <a:t>Quality Review</a:t>
            </a:r>
            <a:r>
              <a:rPr lang="en-US" altLang="en-US" sz="2400">
                <a:latin typeface="Arial" panose="020B0604020202020204" pitchFamily="34" charset="0"/>
                <a:cs typeface="Arial" panose="020B0604020202020204" pitchFamily="34" charset="0"/>
              </a:rPr>
              <a:t>: to evaluate the adequacy and appropriateness of care</a:t>
            </a:r>
          </a:p>
          <a:p>
            <a:pPr algn="just">
              <a:buFont typeface="Monotype Sorts" pitchFamily="2" charset="2"/>
              <a:buNone/>
            </a:pPr>
            <a:r>
              <a:rPr lang="en-US" altLang="en-US" sz="2400">
                <a:latin typeface="Arial" panose="020B0604020202020204" pitchFamily="34" charset="0"/>
                <a:cs typeface="Arial" panose="020B0604020202020204" pitchFamily="34" charset="0"/>
              </a:rPr>
              <a:t>3. </a:t>
            </a:r>
            <a:r>
              <a:rPr lang="en-US" altLang="en-US" sz="2400" u="sng">
                <a:latin typeface="Arial" panose="020B0604020202020204" pitchFamily="34" charset="0"/>
                <a:cs typeface="Arial" panose="020B0604020202020204" pitchFamily="34" charset="0"/>
              </a:rPr>
              <a:t>Financial Reimbursement</a:t>
            </a:r>
            <a:r>
              <a:rPr lang="en-US" altLang="en-US" sz="2400">
                <a:latin typeface="Arial" panose="020B0604020202020204" pitchFamily="34" charset="0"/>
                <a:cs typeface="Arial" panose="020B0604020202020204" pitchFamily="34" charset="0"/>
              </a:rPr>
              <a:t>: to substantiate insurance claims of the health care facility and patient</a:t>
            </a:r>
          </a:p>
        </p:txBody>
      </p:sp>
      <p:sp>
        <p:nvSpPr>
          <p:cNvPr id="2" name="Text Placeholder 1"/>
          <p:cNvSpPr>
            <a:spLocks noGrp="1"/>
          </p:cNvSpPr>
          <p:nvPr>
            <p:ph type="body" sz="quarter" idx="10"/>
          </p:nvPr>
        </p:nvSpPr>
        <p:spPr/>
        <p:txBody>
          <a:bodyPr/>
          <a:lstStyle/>
          <a:p>
            <a:endParaRPr lang="en-US"/>
          </a:p>
        </p:txBody>
      </p:sp>
      <p:sp>
        <p:nvSpPr>
          <p:cNvPr id="5" name="Footer Placeholder 4">
            <a:extLst>
              <a:ext uri="{FF2B5EF4-FFF2-40B4-BE49-F238E27FC236}">
                <a16:creationId xmlns:a16="http://schemas.microsoft.com/office/drawing/2014/main" id="{9464875C-3774-4722-B7EC-81308C6F6D19}"/>
              </a:ext>
            </a:extLst>
          </p:cNvPr>
          <p:cNvSpPr>
            <a:spLocks noGrp="1"/>
          </p:cNvSpPr>
          <p:nvPr>
            <p:ph type="ftr" sz="quarter" idx="4294967295"/>
          </p:nvPr>
        </p:nvSpPr>
        <p:spPr/>
        <p:txBody>
          <a:bodyPr/>
          <a:lstStyle/>
          <a:p>
            <a:pPr>
              <a:defRPr/>
            </a:pPr>
            <a:r>
              <a:rPr lang="en-US"/>
              <a:t>Lilywi</a:t>
            </a:r>
          </a:p>
        </p:txBody>
      </p:sp>
      <p:sp>
        <p:nvSpPr>
          <p:cNvPr id="12294" name="Slide Number Placeholder 5"/>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68050C82-7624-4E19-879F-D8E02B654A95}"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7</a:t>
            </a:fld>
            <a:endParaRPr lang="en-US" altLang="en-US" sz="1400">
              <a:solidFill>
                <a:schemeClr val="tx2"/>
              </a:solidFill>
              <a:latin typeface="Arial Black" panose="020B0A04020102020204" pitchFamily="34" charset="0"/>
            </a:endParaRPr>
          </a:p>
        </p:txBody>
      </p:sp>
    </p:spTree>
    <p:extLst>
      <p:ext uri="{BB962C8B-B14F-4D97-AF65-F5344CB8AC3E}">
        <p14:creationId xmlns:p14="http://schemas.microsoft.com/office/powerpoint/2010/main" val="30484975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91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26"/>
          <p:cNvSpPr>
            <a:spLocks noGrp="1" noChangeArrowheads="1"/>
          </p:cNvSpPr>
          <p:nvPr>
            <p:ph type="title"/>
          </p:nvPr>
        </p:nvSpPr>
        <p:spPr/>
        <p:txBody>
          <a:bodyPr/>
          <a:lstStyle/>
          <a:p>
            <a:r>
              <a:rPr lang="en-US" altLang="en-US" sz="3200"/>
              <a:t>USES OF THE MEDICAL RECORD</a:t>
            </a:r>
          </a:p>
        </p:txBody>
      </p:sp>
      <p:sp>
        <p:nvSpPr>
          <p:cNvPr id="13318" name="Rectangle 1027"/>
          <p:cNvSpPr>
            <a:spLocks noGrp="1" noChangeArrowheads="1"/>
          </p:cNvSpPr>
          <p:nvPr>
            <p:ph idx="1"/>
          </p:nvPr>
        </p:nvSpPr>
        <p:spPr/>
        <p:txBody>
          <a:bodyPr>
            <a:normAutofit lnSpcReduction="10000"/>
          </a:bodyPr>
          <a:lstStyle/>
          <a:p>
            <a:pPr algn="just" fontAlgn="auto">
              <a:spcAft>
                <a:spcPts val="0"/>
              </a:spcAft>
              <a:buFont typeface="Monotype Sorts" pitchFamily="2" charset="2"/>
              <a:buNone/>
              <a:defRPr/>
            </a:pPr>
            <a:r>
              <a:rPr lang="en-US" altLang="en-US" sz="2400">
                <a:latin typeface="Arial" panose="020B0604020202020204" pitchFamily="34" charset="0"/>
                <a:cs typeface="Arial" panose="020B0604020202020204" pitchFamily="34" charset="0"/>
              </a:rPr>
              <a:t>4. </a:t>
            </a:r>
            <a:r>
              <a:rPr lang="en-US" altLang="en-US" sz="2400" u="sng">
                <a:latin typeface="Arial" panose="020B0604020202020204" pitchFamily="34" charset="0"/>
                <a:cs typeface="Arial" panose="020B0604020202020204" pitchFamily="34" charset="0"/>
              </a:rPr>
              <a:t>Legal Affairs</a:t>
            </a:r>
            <a:r>
              <a:rPr lang="en-US" altLang="en-US" sz="2400">
                <a:latin typeface="Arial" panose="020B0604020202020204" pitchFamily="34" charset="0"/>
                <a:cs typeface="Arial" panose="020B0604020202020204" pitchFamily="34" charset="0"/>
              </a:rPr>
              <a:t> : to provide data to assist in protecting the legal interests of the patient, the physician, and the health care facility</a:t>
            </a:r>
          </a:p>
          <a:p>
            <a:pPr algn="just" fontAlgn="auto">
              <a:spcAft>
                <a:spcPts val="0"/>
              </a:spcAft>
              <a:buFont typeface="Monotype Sorts" pitchFamily="2" charset="2"/>
              <a:buNone/>
              <a:defRPr/>
            </a:pPr>
            <a:r>
              <a:rPr lang="en-US" altLang="en-US" sz="2400">
                <a:latin typeface="Arial" panose="020B0604020202020204" pitchFamily="34" charset="0"/>
                <a:cs typeface="Arial" panose="020B0604020202020204" pitchFamily="34" charset="0"/>
              </a:rPr>
              <a:t>5. </a:t>
            </a:r>
            <a:r>
              <a:rPr lang="en-US" altLang="en-US" sz="2400" u="sng">
                <a:latin typeface="Arial" panose="020B0604020202020204" pitchFamily="34" charset="0"/>
                <a:cs typeface="Arial" panose="020B0604020202020204" pitchFamily="34" charset="0"/>
              </a:rPr>
              <a:t>Education</a:t>
            </a:r>
            <a:r>
              <a:rPr lang="en-US" altLang="en-US" sz="2400">
                <a:latin typeface="Arial" panose="020B0604020202020204" pitchFamily="34" charset="0"/>
                <a:cs typeface="Arial" panose="020B0604020202020204" pitchFamily="34" charset="0"/>
              </a:rPr>
              <a:t>: to provide actual case studies for the education of health professionals</a:t>
            </a:r>
          </a:p>
          <a:p>
            <a:pPr algn="just" fontAlgn="auto">
              <a:spcAft>
                <a:spcPts val="0"/>
              </a:spcAft>
              <a:buFont typeface="Monotype Sorts" pitchFamily="2" charset="2"/>
              <a:buNone/>
              <a:defRPr/>
            </a:pPr>
            <a:r>
              <a:rPr lang="en-US" altLang="en-US" sz="2400">
                <a:latin typeface="Arial" panose="020B0604020202020204" pitchFamily="34" charset="0"/>
                <a:cs typeface="Arial" panose="020B0604020202020204" pitchFamily="34" charset="0"/>
              </a:rPr>
              <a:t>6. </a:t>
            </a:r>
            <a:r>
              <a:rPr lang="en-US" altLang="en-US" sz="2400" u="sng">
                <a:latin typeface="Arial" panose="020B0604020202020204" pitchFamily="34" charset="0"/>
                <a:cs typeface="Arial" panose="020B0604020202020204" pitchFamily="34" charset="0"/>
              </a:rPr>
              <a:t>Research</a:t>
            </a:r>
            <a:r>
              <a:rPr lang="en-US" altLang="en-US" sz="2400">
                <a:latin typeface="Arial" panose="020B0604020202020204" pitchFamily="34" charset="0"/>
                <a:cs typeface="Arial" panose="020B0604020202020204" pitchFamily="34" charset="0"/>
              </a:rPr>
              <a:t>: to provide data to expand the body of medical knowledge</a:t>
            </a:r>
          </a:p>
          <a:p>
            <a:pPr algn="just" fontAlgn="auto">
              <a:spcAft>
                <a:spcPts val="0"/>
              </a:spcAft>
              <a:buFont typeface="Monotype Sorts" pitchFamily="2" charset="2"/>
              <a:buNone/>
              <a:defRPr/>
            </a:pPr>
            <a:r>
              <a:rPr lang="en-US" altLang="en-US" sz="2400">
                <a:latin typeface="Arial" panose="020B0604020202020204" pitchFamily="34" charset="0"/>
                <a:cs typeface="Arial" panose="020B0604020202020204" pitchFamily="34" charset="0"/>
              </a:rPr>
              <a:t>7. </a:t>
            </a:r>
            <a:r>
              <a:rPr lang="en-US" altLang="en-US" sz="2400" u="sng">
                <a:latin typeface="Arial" panose="020B0604020202020204" pitchFamily="34" charset="0"/>
                <a:cs typeface="Arial" panose="020B0604020202020204" pitchFamily="34" charset="0"/>
              </a:rPr>
              <a:t>Public Health</a:t>
            </a:r>
            <a:r>
              <a:rPr lang="en-US" altLang="en-US" sz="2400">
                <a:latin typeface="Arial" panose="020B0604020202020204" pitchFamily="34" charset="0"/>
                <a:cs typeface="Arial" panose="020B0604020202020204" pitchFamily="34" charset="0"/>
              </a:rPr>
              <a:t>: to identify disease incidence so plans can be formulated to improve the overall health of the nation and world.</a:t>
            </a:r>
          </a:p>
          <a:p>
            <a:pPr algn="just" fontAlgn="auto">
              <a:spcAft>
                <a:spcPts val="0"/>
              </a:spcAft>
              <a:buFont typeface="Monotype Sorts" pitchFamily="2" charset="2"/>
              <a:buNone/>
              <a:defRPr/>
            </a:pPr>
            <a:r>
              <a:rPr lang="en-US" altLang="en-US" sz="2400">
                <a:latin typeface="Arial" panose="020B0604020202020204" pitchFamily="34" charset="0"/>
                <a:cs typeface="Arial" panose="020B0604020202020204" pitchFamily="34" charset="0"/>
              </a:rPr>
              <a:t>8. </a:t>
            </a:r>
            <a:r>
              <a:rPr lang="en-US" altLang="en-US" sz="2400" u="sng">
                <a:latin typeface="Arial" panose="020B0604020202020204" pitchFamily="34" charset="0"/>
                <a:cs typeface="Arial" panose="020B0604020202020204" pitchFamily="34" charset="0"/>
              </a:rPr>
              <a:t>Planning and Marketing</a:t>
            </a:r>
            <a:r>
              <a:rPr lang="en-US" altLang="en-US" sz="2400">
                <a:latin typeface="Arial" panose="020B0604020202020204" pitchFamily="34" charset="0"/>
                <a:cs typeface="Arial" panose="020B0604020202020204" pitchFamily="34" charset="0"/>
              </a:rPr>
              <a:t>: to identify data necessary for selecting and promoting facility services</a:t>
            </a:r>
          </a:p>
        </p:txBody>
      </p:sp>
      <p:sp>
        <p:nvSpPr>
          <p:cNvPr id="3" name="Text Placeholder 2"/>
          <p:cNvSpPr>
            <a:spLocks noGrp="1"/>
          </p:cNvSpPr>
          <p:nvPr>
            <p:ph type="body" sz="quarter" idx="10"/>
          </p:nvPr>
        </p:nvSpPr>
        <p:spPr/>
        <p:txBody>
          <a:bodyPr/>
          <a:lstStyle/>
          <a:p>
            <a:endParaRPr lang="en-US"/>
          </a:p>
        </p:txBody>
      </p:sp>
      <p:sp>
        <p:nvSpPr>
          <p:cNvPr id="5" name="Footer Placeholder 4">
            <a:extLst>
              <a:ext uri="{FF2B5EF4-FFF2-40B4-BE49-F238E27FC236}">
                <a16:creationId xmlns:a16="http://schemas.microsoft.com/office/drawing/2014/main" id="{B413B141-BDC1-43C9-A271-657D485AFB3C}"/>
              </a:ext>
            </a:extLst>
          </p:cNvPr>
          <p:cNvSpPr>
            <a:spLocks noGrp="1"/>
          </p:cNvSpPr>
          <p:nvPr>
            <p:ph type="ftr" sz="quarter" idx="4294967295"/>
          </p:nvPr>
        </p:nvSpPr>
        <p:spPr/>
        <p:txBody>
          <a:bodyPr/>
          <a:lstStyle/>
          <a:p>
            <a:pPr>
              <a:defRPr/>
            </a:pPr>
            <a:r>
              <a:rPr lang="en-US"/>
              <a:t>Lilywi</a:t>
            </a:r>
          </a:p>
        </p:txBody>
      </p:sp>
      <p:sp>
        <p:nvSpPr>
          <p:cNvPr id="2" name="Slide Number Placeholder 5"/>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347D5A6B-F272-4AAD-A9A0-00EE4F029ECB}"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8</a:t>
            </a:fld>
            <a:endParaRPr lang="en-US" altLang="en-US" sz="1400">
              <a:solidFill>
                <a:schemeClr val="tx2"/>
              </a:solidFill>
              <a:latin typeface="Arial Black" panose="020B0A04020102020204" pitchFamily="34" charset="0"/>
            </a:endParaRPr>
          </a:p>
        </p:txBody>
      </p:sp>
    </p:spTree>
    <p:extLst>
      <p:ext uri="{BB962C8B-B14F-4D97-AF65-F5344CB8AC3E}">
        <p14:creationId xmlns:p14="http://schemas.microsoft.com/office/powerpoint/2010/main" val="4205227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z="3200">
                <a:cs typeface="Times New Roman" panose="02020603050405020304" pitchFamily="18" charset="0"/>
              </a:rPr>
              <a:t>B. PERATURAN DAN KEBIJAKAN</a:t>
            </a:r>
            <a:r>
              <a:rPr lang="en-GB" altLang="en-US"/>
              <a:t> </a:t>
            </a:r>
            <a:endParaRPr lang="en-US" altLang="en-US"/>
          </a:p>
        </p:txBody>
      </p:sp>
      <p:sp>
        <p:nvSpPr>
          <p:cNvPr id="15363" name="Rectangle 3"/>
          <p:cNvSpPr>
            <a:spLocks noGrp="1" noChangeArrowheads="1"/>
          </p:cNvSpPr>
          <p:nvPr>
            <p:ph idx="1"/>
          </p:nvPr>
        </p:nvSpPr>
        <p:spPr bwMode="auto"/>
        <p:txBody>
          <a:bodyPr wrap="square" numCol="1" anchor="t" anchorCtr="0" compatLnSpc="1">
            <a:prstTxWarp prst="textNoShape">
              <a:avLst/>
            </a:prstTxWarp>
          </a:bodyPr>
          <a:lstStyle/>
          <a:p>
            <a:r>
              <a:rPr lang="en-US" altLang="en-US" b="1">
                <a:latin typeface="Arial" panose="020B0604020202020204" pitchFamily="34" charset="0"/>
                <a:cs typeface="Arial" panose="020B0604020202020204" pitchFamily="34" charset="0"/>
              </a:rPr>
              <a:t>Permenkes 269/MENKES/PER/III/2008 –RM</a:t>
            </a:r>
          </a:p>
          <a:p>
            <a:r>
              <a:rPr lang="en-US" altLang="en-US" b="1">
                <a:latin typeface="Arial" panose="020B0604020202020204" pitchFamily="34" charset="0"/>
                <a:cs typeface="Arial" panose="020B0604020202020204" pitchFamily="34" charset="0"/>
              </a:rPr>
              <a:t>Pedoman Penyelenggaraan&amp; Prosedur RM RS rev.2 th.2006</a:t>
            </a:r>
          </a:p>
          <a:p>
            <a:r>
              <a:rPr lang="en-US" altLang="en-US" b="1">
                <a:latin typeface="Arial" panose="020B0604020202020204" pitchFamily="34" charset="0"/>
                <a:cs typeface="Arial" panose="020B0604020202020204" pitchFamily="34" charset="0"/>
              </a:rPr>
              <a:t>Surat Edaran No.HK.00.06.1.5.01160 tahun 1995 ( Pengadaan formulir dasar RM dan Pemusnahan)</a:t>
            </a:r>
          </a:p>
          <a:p>
            <a:r>
              <a:rPr lang="en-US" altLang="en-US" b="1">
                <a:latin typeface="Arial" panose="020B0604020202020204" pitchFamily="34" charset="0"/>
                <a:cs typeface="Arial" panose="020B0604020202020204" pitchFamily="34" charset="0"/>
              </a:rPr>
              <a:t>Peraturan RS tentang penataan &amp; analisis Rekam Medis, SOP dan WI</a:t>
            </a:r>
            <a:r>
              <a:rPr lang="en-GB" altLang="en-US" b="1">
                <a:latin typeface="Arial" panose="020B0604020202020204" pitchFamily="34" charset="0"/>
                <a:cs typeface="Arial" panose="020B0604020202020204" pitchFamily="34" charset="0"/>
              </a:rPr>
              <a:t> </a:t>
            </a:r>
            <a:endParaRPr lang="en-US" altLang="en-US" b="1">
              <a:latin typeface="Arial" panose="020B0604020202020204" pitchFamily="34" charset="0"/>
              <a:cs typeface="Arial" panose="020B0604020202020204" pitchFamily="34" charset="0"/>
            </a:endParaRPr>
          </a:p>
          <a:p>
            <a:endParaRPr lang="en-US" altLang="en-US" b="1">
              <a:latin typeface="Arial" panose="020B0604020202020204" pitchFamily="34" charset="0"/>
              <a:cs typeface="Arial" panose="020B0604020202020204" pitchFamily="34" charset="0"/>
            </a:endParaRPr>
          </a:p>
        </p:txBody>
      </p:sp>
      <p:sp>
        <p:nvSpPr>
          <p:cNvPr id="2" name="Text Placeholder 1"/>
          <p:cNvSpPr>
            <a:spLocks noGrp="1"/>
          </p:cNvSpPr>
          <p:nvPr>
            <p:ph type="body" sz="quarter" idx="10"/>
          </p:nvPr>
        </p:nvSpPr>
        <p:spPr/>
        <p:txBody>
          <a:bodyPr/>
          <a:lstStyle/>
          <a:p>
            <a:endParaRPr lang="en-US"/>
          </a:p>
        </p:txBody>
      </p:sp>
      <p:sp>
        <p:nvSpPr>
          <p:cNvPr id="5" name="Footer Placeholder 5">
            <a:extLst>
              <a:ext uri="{FF2B5EF4-FFF2-40B4-BE49-F238E27FC236}">
                <a16:creationId xmlns:a16="http://schemas.microsoft.com/office/drawing/2014/main" id="{65E66F23-AD79-4019-B9CF-076381432E96}"/>
              </a:ext>
            </a:extLst>
          </p:cNvPr>
          <p:cNvSpPr>
            <a:spLocks noGrp="1"/>
          </p:cNvSpPr>
          <p:nvPr>
            <p:ph type="ftr" sz="quarter" idx="4294967295"/>
          </p:nvPr>
        </p:nvSpPr>
        <p:spPr>
          <a:xfrm>
            <a:off x="0" y="6356350"/>
            <a:ext cx="2895600" cy="365125"/>
          </a:xfrm>
          <a:prstGeom prst="rect">
            <a:avLst/>
          </a:prstGeom>
        </p:spPr>
        <p:txBody>
          <a:bodyPr/>
          <a:lstStyle/>
          <a:p>
            <a:pPr>
              <a:defRPr/>
            </a:pPr>
            <a:r>
              <a:rPr lang="en-US"/>
              <a:t>Lilywi</a:t>
            </a:r>
          </a:p>
        </p:txBody>
      </p:sp>
      <p:sp>
        <p:nvSpPr>
          <p:cNvPr id="14342" name="Slide Number Placeholder 6"/>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50000"/>
              </a:spcBef>
              <a:spcAft>
                <a:spcPct val="0"/>
              </a:spcAft>
              <a:buFontTx/>
              <a:buNone/>
            </a:pPr>
            <a:fld id="{6631FB21-9263-4AA8-A184-7E74508D50FC}" type="slidenum">
              <a:rPr lang="en-US" altLang="en-US" sz="1400">
                <a:solidFill>
                  <a:schemeClr val="tx2"/>
                </a:solidFill>
                <a:latin typeface="Arial Black" panose="020B0A04020102020204" pitchFamily="34" charset="0"/>
              </a:rPr>
              <a:pPr fontAlgn="base">
                <a:lnSpc>
                  <a:spcPct val="100000"/>
                </a:lnSpc>
                <a:spcBef>
                  <a:spcPct val="50000"/>
                </a:spcBef>
                <a:spcAft>
                  <a:spcPct val="0"/>
                </a:spcAft>
                <a:buFontTx/>
                <a:buNone/>
              </a:pPr>
              <a:t>9</a:t>
            </a:fld>
            <a:endParaRPr lang="en-US" altLang="en-US" sz="1400">
              <a:solidFill>
                <a:schemeClr val="tx2"/>
              </a:solidFill>
              <a:latin typeface="Arial Black" panose="020B0A04020102020204" pitchFamily="34" charset="0"/>
            </a:endParaRPr>
          </a:p>
        </p:txBody>
      </p:sp>
    </p:spTree>
    <p:extLst>
      <p:ext uri="{BB962C8B-B14F-4D97-AF65-F5344CB8AC3E}">
        <p14:creationId xmlns:p14="http://schemas.microsoft.com/office/powerpoint/2010/main" val="6659124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500" fill="hold"/>
                                        <p:tgtEl>
                                          <p:spTgt spid="15362"/>
                                        </p:tgtEl>
                                        <p:attrNameLst>
                                          <p:attrName>ppt_x</p:attrName>
                                        </p:attrNameLst>
                                      </p:cBhvr>
                                      <p:tavLst>
                                        <p:tav tm="0">
                                          <p:val>
                                            <p:strVal val="#ppt_x"/>
                                          </p:val>
                                        </p:tav>
                                        <p:tav tm="100000">
                                          <p:val>
                                            <p:strVal val="#ppt_x"/>
                                          </p:val>
                                        </p:tav>
                                      </p:tavLst>
                                    </p:anim>
                                    <p:anim calcmode="lin" valueType="num">
                                      <p:cBhvr additive="base">
                                        <p:cTn id="8" dur="500" fill="hold"/>
                                        <p:tgtEl>
                                          <p:spTgt spid="1536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5363">
                                            <p:txEl>
                                              <p:pRg st="0" end="0"/>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5363">
                                            <p:txEl>
                                              <p:pRg st="1" end="1"/>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15363">
                                            <p:txEl>
                                              <p:pRg st="2" end="2"/>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build="p" autoUpdateAnimBg="0"/>
    </p:bldLst>
  </p:timing>
</p:sld>
</file>

<file path=ppt/theme/theme1.xml><?xml version="1.0" encoding="utf-8"?>
<a:theme xmlns:a="http://schemas.openxmlformats.org/drawingml/2006/main" name="0-Blanko-PPT-sesi-2-14 baru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0-Blanko-PPT-sesi-2-14 baru (1)</Template>
  <TotalTime>99</TotalTime>
  <Words>995</Words>
  <Application>Microsoft Office PowerPoint</Application>
  <PresentationFormat>On-screen Show (4:3)</PresentationFormat>
  <Paragraphs>163</Paragraphs>
  <Slides>22</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2" baseType="lpstr">
      <vt:lpstr>Arial</vt:lpstr>
      <vt:lpstr>Arial Black</vt:lpstr>
      <vt:lpstr>Calibri</vt:lpstr>
      <vt:lpstr>Comic Sans MS</vt:lpstr>
      <vt:lpstr>Courier New</vt:lpstr>
      <vt:lpstr>Impact</vt:lpstr>
      <vt:lpstr>Monotype Sorts</vt:lpstr>
      <vt:lpstr>Times New Roman</vt:lpstr>
      <vt:lpstr>0-Blanko-PPT-sesi-2-14 baru (1)</vt:lpstr>
      <vt:lpstr>Clip</vt:lpstr>
      <vt:lpstr>Lily Widjaja, SKM., MM.</vt:lpstr>
      <vt:lpstr>KEMAMPUAN AKHIR YANG DIHARAPKAN</vt:lpstr>
      <vt:lpstr>AUDIT PENDOKUMENTASIAN REKAM MEDIS</vt:lpstr>
      <vt:lpstr>A. PENDAHULUAN </vt:lpstr>
      <vt:lpstr>A. PENDAHULUAN</vt:lpstr>
      <vt:lpstr>RELATIONSHIP</vt:lpstr>
      <vt:lpstr>USES OF THE MEDICAL RECORD</vt:lpstr>
      <vt:lpstr>USES OF THE MEDICAL RECORD</vt:lpstr>
      <vt:lpstr>B. PERATURAN DAN KEBIJAKAN </vt:lpstr>
      <vt:lpstr>C. JENIS ANALISIS PENDOKUMENTASIAN RM </vt:lpstr>
      <vt:lpstr>WAKTU MENGANALISIS</vt:lpstr>
      <vt:lpstr>JADWAL ANALISIS</vt:lpstr>
      <vt:lpstr>D. ANALISIS KUANTITATIF RM </vt:lpstr>
      <vt:lpstr>TUJUAN A. KUANTITATIF</vt:lpstr>
      <vt:lpstr>HASIL A. KUANTITATIF</vt:lpstr>
      <vt:lpstr>KOMPONEN ANALISIS KUANTITATIF </vt:lpstr>
      <vt:lpstr>KOMPONEN 1.   Identifikasi Pasien</vt:lpstr>
      <vt:lpstr>KOMPONEN 2.  Adanya semua laporan/ Catatan  yang penting ( Review of Necessary Report)</vt:lpstr>
      <vt:lpstr>KOMPONEN 3.   Review Autentikasi</vt:lpstr>
      <vt:lpstr>KOMPONEN 4.  Review Pencatatan. </vt:lpstr>
      <vt:lpstr>HASIL ANALISIS KUANTITATIF</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Mulyo.W</dc:creator>
  <cp:lastModifiedBy>Lily Widjaja</cp:lastModifiedBy>
  <cp:revision>9</cp:revision>
  <dcterms:created xsi:type="dcterms:W3CDTF">2019-09-17T08:28:18Z</dcterms:created>
  <dcterms:modified xsi:type="dcterms:W3CDTF">2019-10-28T00:53:23Z</dcterms:modified>
</cp:coreProperties>
</file>