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71" r:id="rId3"/>
    <p:sldId id="272" r:id="rId4"/>
    <p:sldId id="273" r:id="rId5"/>
    <p:sldId id="278" r:id="rId6"/>
    <p:sldId id="282" r:id="rId7"/>
    <p:sldId id="279" r:id="rId8"/>
    <p:sldId id="280" r:id="rId9"/>
    <p:sldId id="281" r:id="rId10"/>
    <p:sldId id="283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99DF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02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205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09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43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90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934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52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190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75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98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021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043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37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1844824"/>
            <a:ext cx="6400800" cy="2520280"/>
          </a:xfrm>
        </p:spPr>
        <p:txBody>
          <a:bodyPr>
            <a:noAutofit/>
          </a:bodyPr>
          <a:lstStyle/>
          <a:p>
            <a:r>
              <a:rPr lang="en-US" sz="4000" b="1" i="0" dirty="0">
                <a:solidFill>
                  <a:schemeClr val="accent2">
                    <a:lumMod val="75000"/>
                  </a:schemeClr>
                </a:solidFill>
                <a:effectLst/>
                <a:latin typeface="MS Gothic" panose="020B0609070205080204" pitchFamily="49" charset="-128"/>
                <a:ea typeface="MS Gothic" panose="020B0609070205080204" pitchFamily="49" charset="-128"/>
                <a:cs typeface="Poppins" panose="00000500000000000000" pitchFamily="2" charset="0"/>
              </a:rPr>
              <a:t>Media </a:t>
            </a:r>
            <a:r>
              <a:rPr lang="en-US" sz="4000" b="1" i="0" dirty="0" err="1">
                <a:solidFill>
                  <a:schemeClr val="accent2">
                    <a:lumMod val="75000"/>
                  </a:schemeClr>
                </a:solidFill>
                <a:effectLst/>
                <a:latin typeface="MS Gothic" panose="020B0609070205080204" pitchFamily="49" charset="-128"/>
                <a:ea typeface="MS Gothic" panose="020B0609070205080204" pitchFamily="49" charset="-128"/>
                <a:cs typeface="Poppins" panose="00000500000000000000" pitchFamily="2" charset="0"/>
              </a:rPr>
              <a:t>Pembelajaran</a:t>
            </a:r>
            <a:br>
              <a:rPr lang="en-US" sz="4000" b="1" i="0" dirty="0">
                <a:solidFill>
                  <a:schemeClr val="accent2">
                    <a:lumMod val="75000"/>
                  </a:schemeClr>
                </a:solidFill>
                <a:effectLst/>
                <a:latin typeface="MS Gothic" panose="020B0609070205080204" pitchFamily="49" charset="-128"/>
                <a:ea typeface="MS Gothic" panose="020B0609070205080204" pitchFamily="49" charset="-128"/>
                <a:cs typeface="Poppins" panose="00000500000000000000" pitchFamily="2" charset="0"/>
              </a:rPr>
            </a:br>
            <a:r>
              <a:rPr lang="en-US" sz="4000" b="1" i="0" dirty="0">
                <a:solidFill>
                  <a:schemeClr val="accent2">
                    <a:lumMod val="75000"/>
                  </a:schemeClr>
                </a:solidFill>
                <a:effectLst/>
                <a:latin typeface="MS Gothic" panose="020B0609070205080204" pitchFamily="49" charset="-128"/>
                <a:ea typeface="MS Gothic" panose="020B0609070205080204" pitchFamily="49" charset="-128"/>
                <a:cs typeface="Poppins" panose="00000500000000000000" pitchFamily="2" charset="0"/>
              </a:rPr>
              <a:t>Bahasa dan Sastra</a:t>
            </a:r>
            <a:br>
              <a:rPr lang="en-US" sz="4000" b="1" i="0" dirty="0">
                <a:solidFill>
                  <a:schemeClr val="accent2">
                    <a:lumMod val="75000"/>
                  </a:schemeClr>
                </a:solidFill>
                <a:effectLst/>
                <a:latin typeface="MS Gothic" panose="020B0609070205080204" pitchFamily="49" charset="-128"/>
                <a:ea typeface="MS Gothic" panose="020B0609070205080204" pitchFamily="49" charset="-128"/>
                <a:cs typeface="Poppins" panose="00000500000000000000" pitchFamily="2" charset="0"/>
              </a:rPr>
            </a:br>
            <a:r>
              <a:rPr lang="en-US" sz="4000" b="1" i="0" dirty="0">
                <a:solidFill>
                  <a:schemeClr val="accent2">
                    <a:lumMod val="75000"/>
                  </a:schemeClr>
                </a:solidFill>
                <a:effectLst/>
                <a:latin typeface="MS Gothic" panose="020B0609070205080204" pitchFamily="49" charset="-128"/>
                <a:ea typeface="MS Gothic" panose="020B0609070205080204" pitchFamily="49" charset="-128"/>
                <a:cs typeface="Poppins" panose="00000500000000000000" pitchFamily="2" charset="0"/>
              </a:rPr>
              <a:t>Indonesia </a:t>
            </a:r>
            <a:r>
              <a:rPr lang="en-US" sz="4000" b="1" i="0" dirty="0" err="1">
                <a:solidFill>
                  <a:schemeClr val="accent2">
                    <a:lumMod val="75000"/>
                  </a:schemeClr>
                </a:solidFill>
                <a:effectLst/>
                <a:latin typeface="MS Gothic" panose="020B0609070205080204" pitchFamily="49" charset="-128"/>
                <a:ea typeface="MS Gothic" panose="020B0609070205080204" pitchFamily="49" charset="-128"/>
                <a:cs typeface="Poppins" panose="00000500000000000000" pitchFamily="2" charset="0"/>
              </a:rPr>
              <a:t>Berbasis</a:t>
            </a:r>
            <a:br>
              <a:rPr lang="en-US" sz="4000" b="1" i="0" dirty="0">
                <a:solidFill>
                  <a:schemeClr val="accent2">
                    <a:lumMod val="75000"/>
                  </a:schemeClr>
                </a:solidFill>
                <a:effectLst/>
                <a:latin typeface="MS Gothic" panose="020B0609070205080204" pitchFamily="49" charset="-128"/>
                <a:ea typeface="MS Gothic" panose="020B0609070205080204" pitchFamily="49" charset="-128"/>
                <a:cs typeface="Poppins" panose="00000500000000000000" pitchFamily="2" charset="0"/>
              </a:rPr>
            </a:br>
            <a:r>
              <a:rPr lang="en-US" sz="4000" b="1" i="0" dirty="0" err="1">
                <a:solidFill>
                  <a:schemeClr val="accent2">
                    <a:lumMod val="75000"/>
                  </a:schemeClr>
                </a:solidFill>
                <a:effectLst/>
                <a:latin typeface="MS Gothic" panose="020B0609070205080204" pitchFamily="49" charset="-128"/>
                <a:ea typeface="MS Gothic" panose="020B0609070205080204" pitchFamily="49" charset="-128"/>
                <a:cs typeface="Poppins" panose="00000500000000000000" pitchFamily="2" charset="0"/>
              </a:rPr>
              <a:t>Karakter</a:t>
            </a:r>
            <a:r>
              <a:rPr lang="en-US" sz="4000" b="1" i="0" dirty="0">
                <a:solidFill>
                  <a:schemeClr val="accent2">
                    <a:lumMod val="75000"/>
                  </a:schemeClr>
                </a:solidFill>
                <a:effectLst/>
                <a:latin typeface="MS Gothic" panose="020B0609070205080204" pitchFamily="49" charset="-128"/>
                <a:ea typeface="MS Gothic" panose="020B0609070205080204" pitchFamily="49" charset="-128"/>
                <a:cs typeface="Poppins" panose="00000500000000000000" pitchFamily="2" charset="0"/>
              </a:rPr>
              <a:t> di SD/MI </a:t>
            </a:r>
            <a:endParaRPr lang="en-US" sz="4000" b="1" dirty="0">
              <a:solidFill>
                <a:schemeClr val="accent2">
                  <a:lumMod val="75000"/>
                </a:schemeClr>
              </a:solidFill>
              <a:effectLst/>
              <a:latin typeface="MS Gothic" panose="020B0609070205080204" pitchFamily="49" charset="-128"/>
              <a:ea typeface="MS Gothic" panose="020B0609070205080204" pitchFamily="49" charset="-128"/>
              <a:cs typeface="Poppins" panose="00000500000000000000" pitchFamily="2" charset="0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7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863493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5BF0C-9EBE-0FF5-FA4C-69A21D4FC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401" y="3054761"/>
            <a:ext cx="1841376" cy="374239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Kesimpulan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3F77B-96BD-B990-7B1B-DD33BB1B1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3768" y="1826822"/>
            <a:ext cx="4931949" cy="3204356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Pentingnya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penggunaan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media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pengajaran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bahasa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dan sastra Indonesia di SD/MI.</a:t>
            </a:r>
          </a:p>
          <a:p>
            <a:pPr algn="just">
              <a:buFontTx/>
              <a:buChar char="-"/>
            </a:pP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Media yang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tepat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dapat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membantu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mengembangkan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keterampilan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berbahasa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menanamkan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nilai-nilai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Mengajak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guru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memanfaatkan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berbagai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media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inovatif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kreatif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4" name="Freeform 21">
            <a:extLst>
              <a:ext uri="{FF2B5EF4-FFF2-40B4-BE49-F238E27FC236}">
                <a16:creationId xmlns:a16="http://schemas.microsoft.com/office/drawing/2014/main" id="{3C0A6E1A-BD17-96AD-2265-1E981FD5E021}"/>
              </a:ext>
            </a:extLst>
          </p:cNvPr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>
            <a:extLst>
              <a:ext uri="{FF2B5EF4-FFF2-40B4-BE49-F238E27FC236}">
                <a16:creationId xmlns:a16="http://schemas.microsoft.com/office/drawing/2014/main" id="{BFB7C5A9-7F3F-D1E6-204A-C28BCDDEEC70}"/>
              </a:ext>
            </a:extLst>
          </p:cNvPr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>
            <a:extLst>
              <a:ext uri="{FF2B5EF4-FFF2-40B4-BE49-F238E27FC236}">
                <a16:creationId xmlns:a16="http://schemas.microsoft.com/office/drawing/2014/main" id="{A5C7A80D-2530-3A77-F98A-B7C485B1B0DE}"/>
              </a:ext>
            </a:extLst>
          </p:cNvPr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852891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4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5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5A505FCE-8BEE-E1FE-2D56-79E2AC5B58A0}"/>
              </a:ext>
            </a:extLst>
          </p:cNvPr>
          <p:cNvSpPr txBox="1">
            <a:spLocks/>
          </p:cNvSpPr>
          <p:nvPr/>
        </p:nvSpPr>
        <p:spPr>
          <a:xfrm>
            <a:off x="1079612" y="2492896"/>
            <a:ext cx="6984776" cy="25202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8000" b="1" i="0" dirty="0">
                <a:solidFill>
                  <a:schemeClr val="accent2">
                    <a:lumMod val="75000"/>
                  </a:schemeClr>
                </a:solidFill>
                <a:effectLst/>
                <a:latin typeface="MS Gothic" panose="020B0609070205080204" pitchFamily="49" charset="-128"/>
                <a:ea typeface="MS Gothic" panose="020B0609070205080204" pitchFamily="49" charset="-128"/>
                <a:cs typeface="Poppins" panose="00000500000000000000" pitchFamily="2" charset="0"/>
              </a:rPr>
              <a:t>Terima Kasih</a:t>
            </a:r>
            <a:endParaRPr lang="en-US" sz="8000" b="1" dirty="0">
              <a:solidFill>
                <a:schemeClr val="accent2">
                  <a:lumMod val="75000"/>
                </a:schemeClr>
              </a:solidFill>
              <a:effectLst/>
              <a:latin typeface="MS Gothic" panose="020B0609070205080204" pitchFamily="49" charset="-128"/>
              <a:ea typeface="MS Gothic" panose="020B0609070205080204" pitchFamily="49" charset="-128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22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132856"/>
            <a:ext cx="7079739" cy="315277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000" b="1" i="0" dirty="0">
                <a:solidFill>
                  <a:schemeClr val="accent2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Media </a:t>
            </a:r>
            <a:r>
              <a:rPr lang="en-US" sz="2000" b="1" i="0" dirty="0" err="1">
                <a:solidFill>
                  <a:schemeClr val="accent2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pembelajaran</a:t>
            </a:r>
            <a:r>
              <a:rPr lang="en-US" sz="2000" b="1" i="0" dirty="0">
                <a:solidFill>
                  <a:schemeClr val="accent2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merupakan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alat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bantu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yang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digunakan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untuk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menyampaikan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materi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pembelajaran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secara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lebih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efektif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dan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menarik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. </a:t>
            </a:r>
          </a:p>
          <a:p>
            <a:pPr marL="0" indent="0" algn="just">
              <a:buNone/>
            </a:pPr>
            <a:endParaRPr lang="en-US" sz="2000" dirty="0">
              <a:solidFill>
                <a:srgbClr val="212529"/>
              </a:solidFill>
              <a:latin typeface="Poppins" panose="00000500000000000000" pitchFamily="2" charset="0"/>
              <a:ea typeface="Nirmala UI Semilight" panose="020B0402040204020203" pitchFamily="34" charset="0"/>
              <a:cs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Dalam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pembelajaran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bahasa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dan sastra Indonesia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berbasis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karakter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di SD/MI,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penggunaan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media yang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tepat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dapat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membantu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1" i="0" dirty="0" err="1">
                <a:solidFill>
                  <a:schemeClr val="accent2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mengembangkan</a:t>
            </a:r>
            <a:r>
              <a:rPr lang="en-US" sz="2000" b="1" i="0" dirty="0">
                <a:solidFill>
                  <a:schemeClr val="accent2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1" i="0" dirty="0" err="1">
                <a:solidFill>
                  <a:schemeClr val="accent2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keterampilan</a:t>
            </a:r>
            <a:r>
              <a:rPr lang="en-US" sz="2000" b="1" i="0" dirty="0">
                <a:solidFill>
                  <a:schemeClr val="accent2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1" i="0" dirty="0" err="1">
                <a:solidFill>
                  <a:schemeClr val="accent2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berbahasa</a:t>
            </a:r>
            <a:r>
              <a:rPr lang="en-US" sz="2000" b="0" i="0" dirty="0">
                <a:solidFill>
                  <a:schemeClr val="accent2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siswa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sekaligus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menanamkan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nilai-nilai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karakter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.</a:t>
            </a:r>
            <a:endParaRPr lang="en-US" sz="3600" dirty="0">
              <a:latin typeface="Poppins" panose="00000500000000000000" pitchFamily="2" charset="0"/>
              <a:ea typeface="Nirmala UI Semilight" panose="020B0402040204020203" pitchFamily="34" charset="0"/>
              <a:cs typeface="Poppins" panose="00000500000000000000" pitchFamily="2" charset="0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4985CC-96F1-A777-A8C2-5302202347CF}"/>
              </a:ext>
            </a:extLst>
          </p:cNvPr>
          <p:cNvSpPr txBox="1"/>
          <p:nvPr/>
        </p:nvSpPr>
        <p:spPr>
          <a:xfrm>
            <a:off x="809890" y="1484784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Media </a:t>
            </a:r>
            <a:r>
              <a:rPr lang="en-US" sz="2400" b="1" i="0" dirty="0" err="1">
                <a:solidFill>
                  <a:schemeClr val="accent2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pembelajaran</a:t>
            </a:r>
            <a:r>
              <a:rPr lang="en-US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349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2190" y="2780927"/>
            <a:ext cx="5999619" cy="2232248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it-IT" sz="24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Lembar Kerja Siswa (LKS)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v-SE" sz="24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Aplikasi dan Platform Digital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fi-FI" sz="24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Kartu Kata dan Kartu Kalimat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v-SE" sz="24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Papan Cerita (Storyboard)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v-SE" sz="24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Internet dan Sumber Daya Online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F8F581-B356-716E-9A5A-642E47E89FDE}"/>
              </a:ext>
            </a:extLst>
          </p:cNvPr>
          <p:cNvSpPr txBox="1"/>
          <p:nvPr/>
        </p:nvSpPr>
        <p:spPr>
          <a:xfrm>
            <a:off x="1979712" y="1502816"/>
            <a:ext cx="4932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Media </a:t>
            </a:r>
            <a:r>
              <a:rPr lang="es-ES" sz="2400" b="1" dirty="0" err="1">
                <a:solidFill>
                  <a:schemeClr val="accent2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Bahasa dan Sastra, </a:t>
            </a:r>
            <a:r>
              <a:rPr lang="es-ES" sz="2400" b="1" dirty="0" err="1">
                <a:solidFill>
                  <a:schemeClr val="accent2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meliputi</a:t>
            </a: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569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997" y="1997369"/>
            <a:ext cx="6768752" cy="4208055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just"/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LKS yang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dirancang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dengan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baik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membantu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mengembangkan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keterampilan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berbahasa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melalui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latihan-latihan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terstruktur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 </a:t>
            </a:r>
          </a:p>
          <a:p>
            <a:pPr algn="just"/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LKS juga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menyertakan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kegiatan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menanamkan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nilai-nilai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karakter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seperti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menulis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tentang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pengalaman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pribadi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mengandung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pesan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moral.</a:t>
            </a:r>
          </a:p>
          <a:p>
            <a:pPr marL="0" indent="0" algn="just">
              <a:buNone/>
            </a:pPr>
            <a:endParaRPr lang="en-US" sz="1800" b="1" i="0" dirty="0">
              <a:solidFill>
                <a:schemeClr val="accent4">
                  <a:lumMod val="75000"/>
                </a:schemeClr>
              </a:solidFill>
              <a:effectLst/>
              <a:latin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1800" b="1" i="0" dirty="0" err="1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Contoh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</a:rPr>
              <a:t>:</a:t>
            </a:r>
          </a:p>
          <a:p>
            <a:pPr algn="just">
              <a:buFont typeface="+mj-lt"/>
              <a:buAutoNum type="arabicPeriod"/>
            </a:pP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Menyelesaikan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tugas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menulis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di LKS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tentang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pengalaman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pribadi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berisi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pesan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moral.</a:t>
            </a:r>
          </a:p>
          <a:p>
            <a:pPr algn="just">
              <a:buFont typeface="+mj-lt"/>
              <a:buAutoNum type="arabicPeriod"/>
            </a:pP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Latihan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membaca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menjawab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pertanyaan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berdasarkan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teks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dalam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LKS.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F8F581-B356-716E-9A5A-642E47E89FDE}"/>
              </a:ext>
            </a:extLst>
          </p:cNvPr>
          <p:cNvSpPr txBox="1"/>
          <p:nvPr/>
        </p:nvSpPr>
        <p:spPr>
          <a:xfrm>
            <a:off x="2267744" y="1415969"/>
            <a:ext cx="5256584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i="0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Poppins" panose="00000500000000000000" pitchFamily="2" charset="0"/>
              </a:rPr>
              <a:t>Lembar </a:t>
            </a:r>
            <a:r>
              <a:rPr lang="en-US" sz="2400" b="1" i="0" dirty="0" err="1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Poppins" panose="00000500000000000000" pitchFamily="2" charset="0"/>
              </a:rPr>
              <a:t>Kerja</a:t>
            </a:r>
            <a:r>
              <a:rPr lang="en-US" sz="2400" b="1" i="0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400" b="1" i="0" dirty="0" err="1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2400" b="1" i="0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Poppins" panose="00000500000000000000" pitchFamily="2" charset="0"/>
              </a:rPr>
              <a:t> (LKS)</a:t>
            </a:r>
          </a:p>
        </p:txBody>
      </p:sp>
      <p:sp>
        <p:nvSpPr>
          <p:cNvPr id="11" name="Dodecagon 10">
            <a:extLst>
              <a:ext uri="{FF2B5EF4-FFF2-40B4-BE49-F238E27FC236}">
                <a16:creationId xmlns:a16="http://schemas.microsoft.com/office/drawing/2014/main" id="{D05D2132-F3B8-A547-7008-08BDB46C65DE}"/>
              </a:ext>
            </a:extLst>
          </p:cNvPr>
          <p:cNvSpPr/>
          <p:nvPr/>
        </p:nvSpPr>
        <p:spPr>
          <a:xfrm>
            <a:off x="1907704" y="1117751"/>
            <a:ext cx="720080" cy="648072"/>
          </a:xfrm>
          <a:prstGeom prst="dodecagon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Poppins" panose="00000500000000000000" pitchFamily="2" charset="0"/>
                <a:cs typeface="Poppins" panose="00000500000000000000" pitchFamily="2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224826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8394" y="2076684"/>
            <a:ext cx="6192688" cy="3152516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800" b="1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Aplikasi dan platform digital 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yang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dirancang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khusus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pembelajaran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bahasa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dan sastra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menjadi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media yang sangat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efektif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 </a:t>
            </a:r>
          </a:p>
          <a:p>
            <a:pPr marL="0" indent="0" algn="just">
              <a:buNone/>
            </a:pPr>
            <a:endParaRPr lang="en-US" sz="1800" dirty="0">
              <a:solidFill>
                <a:srgbClr val="455A64"/>
              </a:solidFill>
              <a:latin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1800" b="1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Aplikasi </a:t>
            </a:r>
            <a:r>
              <a:rPr lang="en-US" sz="1800" b="1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ini</a:t>
            </a:r>
            <a:r>
              <a:rPr lang="en-US" sz="1800" b="1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biasanya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menawarkan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berbagai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fitur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interaktif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seperti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permainan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kata,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kuis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, dan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latihan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menulis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Penggunaan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teknologi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ini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meningkatkan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motivasi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belajar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memberikan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pengalaman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belajar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lebih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bervariasi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F8F581-B356-716E-9A5A-642E47E89FDE}"/>
              </a:ext>
            </a:extLst>
          </p:cNvPr>
          <p:cNvSpPr txBox="1"/>
          <p:nvPr/>
        </p:nvSpPr>
        <p:spPr>
          <a:xfrm>
            <a:off x="2267744" y="1415969"/>
            <a:ext cx="5256584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i="0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Poppins" panose="00000500000000000000" pitchFamily="2" charset="0"/>
              </a:rPr>
              <a:t>Aplikasi dan Platform Digital</a:t>
            </a:r>
          </a:p>
        </p:txBody>
      </p:sp>
      <p:sp>
        <p:nvSpPr>
          <p:cNvPr id="11" name="Dodecagon 10">
            <a:extLst>
              <a:ext uri="{FF2B5EF4-FFF2-40B4-BE49-F238E27FC236}">
                <a16:creationId xmlns:a16="http://schemas.microsoft.com/office/drawing/2014/main" id="{D05D2132-F3B8-A547-7008-08BDB46C65DE}"/>
              </a:ext>
            </a:extLst>
          </p:cNvPr>
          <p:cNvSpPr/>
          <p:nvPr/>
        </p:nvSpPr>
        <p:spPr>
          <a:xfrm>
            <a:off x="1907704" y="1117751"/>
            <a:ext cx="720080" cy="648072"/>
          </a:xfrm>
          <a:prstGeom prst="dodecagon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Poppins" panose="00000500000000000000" pitchFamily="2" charset="0"/>
                <a:cs typeface="Poppins" panose="00000500000000000000" pitchFamily="2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08361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D3778D-8468-F47D-8D5D-7D3929680214}"/>
              </a:ext>
            </a:extLst>
          </p:cNvPr>
          <p:cNvSpPr txBox="1"/>
          <p:nvPr/>
        </p:nvSpPr>
        <p:spPr>
          <a:xfrm>
            <a:off x="2195736" y="1225788"/>
            <a:ext cx="504367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i="0" dirty="0" err="1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Contoh</a:t>
            </a:r>
            <a:r>
              <a:rPr lang="en-US" sz="2400" b="1" i="0" dirty="0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400" b="1" i="0" dirty="0" err="1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Penggunaan</a:t>
            </a:r>
            <a:r>
              <a:rPr lang="en-US" sz="2400" b="1" i="0" dirty="0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400" b="1" i="0" dirty="0" err="1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Aplikasi</a:t>
            </a:r>
            <a:r>
              <a:rPr lang="en-US" sz="2400" b="1" i="0" dirty="0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dan Platform Digital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CB5C3B1-05CB-4E83-8610-5AC6A088B3A6}"/>
              </a:ext>
            </a:extLst>
          </p:cNvPr>
          <p:cNvSpPr txBox="1"/>
          <p:nvPr/>
        </p:nvSpPr>
        <p:spPr>
          <a:xfrm>
            <a:off x="969420" y="2494418"/>
            <a:ext cx="5261615" cy="5932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i="0" kern="1200" dirty="0" err="1">
                <a:solidFill>
                  <a:schemeClr val="accent3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Menggunakan</a:t>
            </a:r>
            <a:r>
              <a:rPr lang="en-US" sz="1800" i="0" kern="1200" dirty="0">
                <a:solidFill>
                  <a:schemeClr val="accent3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i="0" kern="1200" dirty="0" err="1">
                <a:solidFill>
                  <a:schemeClr val="accent3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aplikasi</a:t>
            </a:r>
            <a:r>
              <a:rPr lang="en-US" sz="1800" i="0" kern="1200" dirty="0">
                <a:solidFill>
                  <a:schemeClr val="accent3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i="0" kern="1200" dirty="0" err="1">
                <a:solidFill>
                  <a:schemeClr val="accent3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US" sz="1800" i="0" kern="1200" dirty="0">
                <a:solidFill>
                  <a:schemeClr val="accent3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i="0" kern="1200" dirty="0" err="1">
                <a:solidFill>
                  <a:schemeClr val="accent3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bahasa</a:t>
            </a:r>
            <a:r>
              <a:rPr lang="en-US" sz="1800" i="0" kern="1200" dirty="0">
                <a:solidFill>
                  <a:schemeClr val="accent3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i="0" kern="1200" dirty="0" err="1">
                <a:solidFill>
                  <a:schemeClr val="accent3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US" sz="1800" i="0" kern="1200" dirty="0">
                <a:solidFill>
                  <a:schemeClr val="accent3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i="0" kern="1200" dirty="0" err="1">
                <a:solidFill>
                  <a:schemeClr val="accent3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latihan</a:t>
            </a:r>
            <a:r>
              <a:rPr lang="en-US" sz="1800" i="0" kern="1200" dirty="0">
                <a:solidFill>
                  <a:schemeClr val="accent3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i="0" kern="1200" dirty="0" err="1">
                <a:solidFill>
                  <a:schemeClr val="accent3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kosakata</a:t>
            </a:r>
            <a:endParaRPr lang="en-US" sz="1800" kern="1200" dirty="0">
              <a:solidFill>
                <a:schemeClr val="accent3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2B4B4B0-92CA-E3B9-E5AD-4A37D4288E88}"/>
              </a:ext>
            </a:extLst>
          </p:cNvPr>
          <p:cNvSpPr txBox="1"/>
          <p:nvPr/>
        </p:nvSpPr>
        <p:spPr>
          <a:xfrm>
            <a:off x="3600227" y="3642483"/>
            <a:ext cx="4395339" cy="5932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i="0" kern="1200" dirty="0" err="1">
                <a:solidFill>
                  <a:schemeClr val="accent4">
                    <a:lumMod val="50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Mengikuti</a:t>
            </a:r>
            <a:r>
              <a:rPr lang="en-US" sz="1800" i="0" kern="1200" dirty="0">
                <a:solidFill>
                  <a:schemeClr val="accent4">
                    <a:lumMod val="50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i="0" kern="1200" dirty="0" err="1">
                <a:solidFill>
                  <a:schemeClr val="accent4">
                    <a:lumMod val="50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kuis</a:t>
            </a:r>
            <a:r>
              <a:rPr lang="en-US" sz="1800" i="0" kern="1200" dirty="0">
                <a:solidFill>
                  <a:schemeClr val="accent4">
                    <a:lumMod val="50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i="0" kern="1200" dirty="0" err="1">
                <a:solidFill>
                  <a:schemeClr val="accent4">
                    <a:lumMod val="50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interaktif</a:t>
            </a:r>
            <a:r>
              <a:rPr lang="en-US" sz="1800" i="0" kern="1200" dirty="0">
                <a:solidFill>
                  <a:schemeClr val="accent4">
                    <a:lumMod val="50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online </a:t>
            </a:r>
            <a:r>
              <a:rPr lang="en-US" sz="1800" i="0" kern="1200" dirty="0" err="1">
                <a:solidFill>
                  <a:schemeClr val="accent4">
                    <a:lumMod val="50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tentang</a:t>
            </a:r>
            <a:r>
              <a:rPr lang="en-US" sz="1800" i="0" kern="1200" dirty="0">
                <a:solidFill>
                  <a:schemeClr val="accent4">
                    <a:lumMod val="50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i="0" kern="1200" dirty="0" err="1">
                <a:solidFill>
                  <a:schemeClr val="accent4">
                    <a:lumMod val="50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materi</a:t>
            </a:r>
            <a:r>
              <a:rPr lang="en-US" sz="1800" i="0" kern="1200" dirty="0">
                <a:solidFill>
                  <a:schemeClr val="accent4">
                    <a:lumMod val="50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sastra.</a:t>
            </a:r>
            <a:endParaRPr lang="en-US" sz="1800" kern="1200" dirty="0">
              <a:solidFill>
                <a:schemeClr val="accent4">
                  <a:lumMod val="5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CEEB9179-136C-0BCD-D330-9D669FD0D2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699" y="3089181"/>
            <a:ext cx="1584174" cy="1584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FBCA7379-F6C8-53C4-4545-6F93C8B080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939102"/>
            <a:ext cx="1518237" cy="128894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830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9158" y="2273072"/>
            <a:ext cx="6192688" cy="3782044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800" b="1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Kartu kata dan </a:t>
            </a:r>
            <a:r>
              <a:rPr lang="en-US" sz="1800" b="1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kartu</a:t>
            </a:r>
            <a:r>
              <a:rPr lang="en-US" sz="1800" b="1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1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kalimat</a:t>
            </a:r>
            <a:r>
              <a:rPr lang="en-US" sz="1800" b="1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digunakan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dalam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berbagai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permainan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edukatif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memperkaya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kosakata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keterampilan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menyusun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kalimat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 Media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ini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juga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digunakan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kegiatan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kelompok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mendorong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kerjasama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interaksi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sosial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</a:t>
            </a:r>
          </a:p>
          <a:p>
            <a:pPr marL="0" indent="0" algn="just">
              <a:buNone/>
            </a:pPr>
            <a:endParaRPr lang="en-US" sz="1800" dirty="0">
              <a:solidFill>
                <a:srgbClr val="455A64"/>
              </a:solidFill>
              <a:latin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1800" b="1" i="0" dirty="0" err="1">
                <a:solidFill>
                  <a:schemeClr val="accent5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Contoh</a:t>
            </a:r>
            <a:r>
              <a:rPr lang="en-US" sz="1800" b="1" i="0" dirty="0">
                <a:solidFill>
                  <a:schemeClr val="accent5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:</a:t>
            </a:r>
          </a:p>
          <a:p>
            <a:pPr algn="just">
              <a:buFontTx/>
              <a:buChar char="-"/>
            </a:pP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Permainan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menyusun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kalimat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dari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kartu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kata yang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diberikan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Kegiatan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kelompok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membuat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pendek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dengan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menggunakan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kartu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kalimat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F8F581-B356-716E-9A5A-642E47E89FDE}"/>
              </a:ext>
            </a:extLst>
          </p:cNvPr>
          <p:cNvSpPr txBox="1"/>
          <p:nvPr/>
        </p:nvSpPr>
        <p:spPr>
          <a:xfrm>
            <a:off x="2267744" y="1415969"/>
            <a:ext cx="5256584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>
            <a:spAutoFit/>
          </a:bodyPr>
          <a:lstStyle/>
          <a:p>
            <a:pPr algn="r"/>
            <a:r>
              <a:rPr lang="fi-FI" sz="2400" b="1" i="0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Poppins" panose="00000500000000000000" pitchFamily="2" charset="0"/>
              </a:rPr>
              <a:t>Kartu Kata dan Kartu Kalimat</a:t>
            </a:r>
            <a:endParaRPr lang="en-US" sz="2400" b="1" i="0" dirty="0">
              <a:solidFill>
                <a:schemeClr val="accent5">
                  <a:lumMod val="40000"/>
                  <a:lumOff val="60000"/>
                </a:schemeClr>
              </a:solidFill>
              <a:effectLst/>
              <a:latin typeface="Poppins" panose="00000500000000000000" pitchFamily="2" charset="0"/>
            </a:endParaRPr>
          </a:p>
        </p:txBody>
      </p:sp>
      <p:sp>
        <p:nvSpPr>
          <p:cNvPr id="11" name="Dodecagon 10">
            <a:extLst>
              <a:ext uri="{FF2B5EF4-FFF2-40B4-BE49-F238E27FC236}">
                <a16:creationId xmlns:a16="http://schemas.microsoft.com/office/drawing/2014/main" id="{D05D2132-F3B8-A547-7008-08BDB46C65DE}"/>
              </a:ext>
            </a:extLst>
          </p:cNvPr>
          <p:cNvSpPr/>
          <p:nvPr/>
        </p:nvSpPr>
        <p:spPr>
          <a:xfrm>
            <a:off x="1907704" y="1117751"/>
            <a:ext cx="720080" cy="648072"/>
          </a:xfrm>
          <a:prstGeom prst="dodecagon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Poppins" panose="00000500000000000000" pitchFamily="2" charset="0"/>
                <a:cs typeface="Poppins" panose="00000500000000000000" pitchFamily="2" charset="0"/>
              </a:rPr>
              <a:t>3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B7BEC0-F664-C7AE-933B-ED78DB2C141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36" y="2273072"/>
            <a:ext cx="1899197" cy="1530594"/>
          </a:xfrm>
          <a:prstGeom prst="rect">
            <a:avLst/>
          </a:prstGeom>
        </p:spPr>
      </p:pic>
      <p:pic>
        <p:nvPicPr>
          <p:cNvPr id="2050" name="Picture 2" descr="Story pin image">
            <a:extLst>
              <a:ext uri="{FF2B5EF4-FFF2-40B4-BE49-F238E27FC236}">
                <a16:creationId xmlns:a16="http://schemas.microsoft.com/office/drawing/2014/main" id="{9BDD0BC6-6524-C7C4-C529-42A761645A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544" y="3822868"/>
            <a:ext cx="1899197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4521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447" y="2274909"/>
            <a:ext cx="6192688" cy="4068452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800" b="1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Papan </a:t>
            </a:r>
            <a:r>
              <a:rPr lang="en-US" sz="1800" b="1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sz="1800" b="1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adalah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media yang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memungkinkan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menggambar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atau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menempel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gambar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sesuai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dengan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alur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 </a:t>
            </a:r>
          </a:p>
          <a:p>
            <a:pPr marL="0" indent="0" algn="just">
              <a:buNone/>
            </a:pP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Kegiatan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ini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membantu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memahami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struktur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mengembangkan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keterampilan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menulis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Selain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itu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belajar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bekerja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sama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berbagi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ide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dalam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kelompok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</a:t>
            </a:r>
          </a:p>
          <a:p>
            <a:pPr marL="0" indent="0" algn="just">
              <a:buNone/>
            </a:pPr>
            <a:endParaRPr lang="en-US" sz="1800" dirty="0">
              <a:solidFill>
                <a:srgbClr val="455A64"/>
              </a:solidFill>
              <a:latin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sv-SE" sz="1800" b="1" i="0" dirty="0">
                <a:solidFill>
                  <a:schemeClr val="accent5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Contoh:</a:t>
            </a:r>
          </a:p>
          <a:p>
            <a:pPr algn="just">
              <a:buFontTx/>
              <a:buChar char="-"/>
            </a:pPr>
            <a:r>
              <a:rPr lang="sv-SE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Menggambar alur cerita pada papan cerita berdasarkan teks yang dibaca.</a:t>
            </a:r>
          </a:p>
          <a:p>
            <a:pPr algn="just">
              <a:buFontTx/>
              <a:buChar char="-"/>
            </a:pPr>
            <a:r>
              <a:rPr lang="sv-SE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Kelompok siswa membuat papan cerita bersama untuk cerita yang mereka buat.</a:t>
            </a:r>
            <a:endParaRPr lang="en-US" sz="1800" i="0" dirty="0">
              <a:solidFill>
                <a:srgbClr val="455A64"/>
              </a:solidFill>
              <a:effectLst/>
              <a:latin typeface="Poppins" panose="00000500000000000000" pitchFamily="2" charset="0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F8F581-B356-716E-9A5A-642E47E89FDE}"/>
              </a:ext>
            </a:extLst>
          </p:cNvPr>
          <p:cNvSpPr txBox="1"/>
          <p:nvPr/>
        </p:nvSpPr>
        <p:spPr>
          <a:xfrm>
            <a:off x="971600" y="1527175"/>
            <a:ext cx="5256584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>
            <a:spAutoFit/>
          </a:bodyPr>
          <a:lstStyle/>
          <a:p>
            <a:pPr algn="r"/>
            <a:r>
              <a:rPr lang="fi-FI" sz="2400" b="1" i="0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Poppins" panose="00000500000000000000" pitchFamily="2" charset="0"/>
              </a:rPr>
              <a:t>Papan Cerita (Storyboard)</a:t>
            </a:r>
            <a:endParaRPr lang="en-US" sz="2400" b="1" i="0" dirty="0">
              <a:solidFill>
                <a:schemeClr val="accent5">
                  <a:lumMod val="40000"/>
                  <a:lumOff val="60000"/>
                </a:schemeClr>
              </a:solidFill>
              <a:effectLst/>
              <a:latin typeface="Poppins" panose="00000500000000000000" pitchFamily="2" charset="0"/>
            </a:endParaRPr>
          </a:p>
        </p:txBody>
      </p:sp>
      <p:sp>
        <p:nvSpPr>
          <p:cNvPr id="11" name="Dodecagon 10">
            <a:extLst>
              <a:ext uri="{FF2B5EF4-FFF2-40B4-BE49-F238E27FC236}">
                <a16:creationId xmlns:a16="http://schemas.microsoft.com/office/drawing/2014/main" id="{D05D2132-F3B8-A547-7008-08BDB46C65DE}"/>
              </a:ext>
            </a:extLst>
          </p:cNvPr>
          <p:cNvSpPr/>
          <p:nvPr/>
        </p:nvSpPr>
        <p:spPr>
          <a:xfrm>
            <a:off x="611560" y="1228957"/>
            <a:ext cx="720080" cy="648072"/>
          </a:xfrm>
          <a:prstGeom prst="dodecagon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Poppins" panose="00000500000000000000" pitchFamily="2" charset="0"/>
                <a:cs typeface="Poppins" panose="00000500000000000000" pitchFamily="2" charset="0"/>
              </a:rPr>
              <a:t>4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4C1B8D7D-702A-F353-6558-39663F49A7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31"/>
          <a:stretch/>
        </p:blipFill>
        <p:spPr bwMode="auto">
          <a:xfrm>
            <a:off x="6444208" y="24408"/>
            <a:ext cx="2593582" cy="223991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0596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026" y="2438890"/>
            <a:ext cx="6192688" cy="315035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US" sz="1800" b="1" i="0" dirty="0">
              <a:solidFill>
                <a:srgbClr val="455A64"/>
              </a:solidFill>
              <a:effectLst/>
              <a:latin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1800" b="1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Internet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menyediakan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akses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ke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berbagai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sumber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daya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pembelajaran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seperti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artikel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, video, dan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permainan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edukatif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 </a:t>
            </a:r>
          </a:p>
          <a:p>
            <a:pPr marL="0" indent="0" algn="just">
              <a:buNone/>
            </a:pPr>
            <a:endParaRPr lang="en-US" sz="1800" dirty="0">
              <a:solidFill>
                <a:srgbClr val="455A64"/>
              </a:solidFill>
              <a:latin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Guru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memanfaatkan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sumber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daya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ini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menambah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variasi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dalam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pembelajaran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memperkenalkan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pada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berbagai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materi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mendukung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pengembangan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keterampilan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berbahasa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nilai-nilai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karakter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F8F581-B356-716E-9A5A-642E47E89FDE}"/>
              </a:ext>
            </a:extLst>
          </p:cNvPr>
          <p:cNvSpPr txBox="1"/>
          <p:nvPr/>
        </p:nvSpPr>
        <p:spPr>
          <a:xfrm>
            <a:off x="2267744" y="1415969"/>
            <a:ext cx="5256584" cy="830997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>
            <a:spAutoFit/>
          </a:bodyPr>
          <a:lstStyle/>
          <a:p>
            <a:pPr algn="r"/>
            <a:r>
              <a:rPr lang="fi-FI" sz="2400" b="1" i="0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Poppins" panose="00000500000000000000" pitchFamily="2" charset="0"/>
              </a:rPr>
              <a:t>Internet dan Sumber Daya Online</a:t>
            </a:r>
            <a:endParaRPr lang="en-US" sz="2400" b="1" i="0" dirty="0">
              <a:solidFill>
                <a:schemeClr val="accent5">
                  <a:lumMod val="40000"/>
                  <a:lumOff val="60000"/>
                </a:schemeClr>
              </a:solidFill>
              <a:effectLst/>
              <a:latin typeface="Poppins" panose="00000500000000000000" pitchFamily="2" charset="0"/>
            </a:endParaRPr>
          </a:p>
        </p:txBody>
      </p:sp>
      <p:sp>
        <p:nvSpPr>
          <p:cNvPr id="11" name="Dodecagon 10">
            <a:extLst>
              <a:ext uri="{FF2B5EF4-FFF2-40B4-BE49-F238E27FC236}">
                <a16:creationId xmlns:a16="http://schemas.microsoft.com/office/drawing/2014/main" id="{D05D2132-F3B8-A547-7008-08BDB46C65DE}"/>
              </a:ext>
            </a:extLst>
          </p:cNvPr>
          <p:cNvSpPr/>
          <p:nvPr/>
        </p:nvSpPr>
        <p:spPr>
          <a:xfrm>
            <a:off x="1907704" y="1117751"/>
            <a:ext cx="720080" cy="648072"/>
          </a:xfrm>
          <a:prstGeom prst="dodecagon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Poppins" panose="00000500000000000000" pitchFamily="2" charset="0"/>
                <a:cs typeface="Poppins" panose="00000500000000000000" pitchFamily="2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428478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</TotalTime>
  <Words>472</Words>
  <Application>Microsoft Office PowerPoint</Application>
  <PresentationFormat>On-screen Show (4:3)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MS Gothic</vt:lpstr>
      <vt:lpstr>Arial</vt:lpstr>
      <vt:lpstr>Calibri</vt:lpstr>
      <vt:lpstr>Poppins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Kesimpulan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ismail - [2010]</dc:creator>
  <cp:lastModifiedBy>asus_S1N0CX00S94201E@outlook.com</cp:lastModifiedBy>
  <cp:revision>27</cp:revision>
  <dcterms:created xsi:type="dcterms:W3CDTF">2024-07-10T06:04:07Z</dcterms:created>
  <dcterms:modified xsi:type="dcterms:W3CDTF">2024-07-19T05:34:39Z</dcterms:modified>
</cp:coreProperties>
</file>