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7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1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17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219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7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8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1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16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3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8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E86F8-0F89-42C6-A142-DB34982F4F2E}" type="datetimeFigureOut">
              <a:rPr lang="en-GB" smtClean="0"/>
              <a:t>09/12/2023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3274-EB54-499C-B534-4F90E3C3B7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79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hyperlink" Target="https://janitra.unitri.ac.id/course/view.php?id=440#section-15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0036049-51DA-E7B9-D98E-95E6D65CD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2267338"/>
            <a:ext cx="11700587" cy="4376057"/>
          </a:xfrm>
        </p:spPr>
        <p:txBody>
          <a:bodyPr>
            <a:normAutofit/>
          </a:bodyPr>
          <a:lstStyle/>
          <a:p>
            <a:pPr algn="ctr"/>
            <a:r>
              <a:rPr lang="en-ID" sz="2800" b="0" i="0" dirty="0" err="1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Merancang</a:t>
            </a:r>
            <a:r>
              <a:rPr lang="en-ID" sz="2800" b="0" i="0" dirty="0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b="0" i="0" dirty="0" err="1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Keterampilan</a:t>
            </a:r>
            <a:r>
              <a:rPr lang="en-ID" sz="2800" b="0" i="0" dirty="0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b="0" i="0" dirty="0" err="1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Penilaian</a:t>
            </a:r>
            <a:r>
              <a:rPr lang="en-ID" sz="2800" b="0" i="0" dirty="0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b="0" i="0" dirty="0" err="1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Pembelajaran</a:t>
            </a:r>
            <a:r>
              <a:rPr lang="en-ID" sz="2800" b="0" i="0" dirty="0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D" sz="2800" b="0" i="0" dirty="0" err="1">
                <a:effectLst/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Literasi</a:t>
            </a:r>
            <a:endParaRPr lang="en-ID" sz="2800" b="0" i="0" dirty="0">
              <a:effectLst/>
              <a:latin typeface="Abadi" panose="020B0604020104020204" pitchFamily="34" charset="0"/>
            </a:endParaRPr>
          </a:p>
          <a:p>
            <a:pPr algn="ctr"/>
            <a:r>
              <a:rPr lang="en-US" sz="1800" b="1" dirty="0" err="1"/>
              <a:t>Pertemuan</a:t>
            </a:r>
            <a:r>
              <a:rPr lang="en-US" sz="1800" b="1" dirty="0"/>
              <a:t> – 15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Oleh</a:t>
            </a:r>
          </a:p>
          <a:p>
            <a:pPr algn="ctr"/>
            <a:r>
              <a:rPr lang="en-US" b="1" dirty="0" err="1"/>
              <a:t>Yanuarius</a:t>
            </a:r>
            <a:r>
              <a:rPr lang="en-US" b="1" dirty="0"/>
              <a:t> Bria </a:t>
            </a:r>
            <a:r>
              <a:rPr lang="en-US" b="1" dirty="0" err="1"/>
              <a:t>Seran</a:t>
            </a:r>
            <a:r>
              <a:rPr lang="en-US" b="1" dirty="0"/>
              <a:t>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endParaRPr lang="en-US" b="1" dirty="0"/>
          </a:p>
          <a:p>
            <a:pPr algn="ctr"/>
            <a:r>
              <a:rPr lang="en-US" b="1" dirty="0"/>
              <a:t>Antonius Alam </a:t>
            </a:r>
            <a:r>
              <a:rPr lang="en-US" b="1" dirty="0" err="1"/>
              <a:t>Wicaksono</a:t>
            </a:r>
            <a:r>
              <a:rPr lang="en-US" b="1" dirty="0"/>
              <a:t>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M.Pd</a:t>
            </a:r>
            <a:endParaRPr lang="en-US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err="1"/>
              <a:t>Direktorat</a:t>
            </a:r>
            <a:r>
              <a:rPr lang="en-US" sz="2400" b="1" dirty="0"/>
              <a:t> </a:t>
            </a:r>
            <a:r>
              <a:rPr lang="en-US" sz="2400" b="1" dirty="0" err="1"/>
              <a:t>Pembelajaran</a:t>
            </a:r>
            <a:r>
              <a:rPr lang="en-US" sz="2400" b="1" dirty="0"/>
              <a:t> dan </a:t>
            </a:r>
            <a:r>
              <a:rPr lang="en-US" sz="2400" b="1" dirty="0" err="1"/>
              <a:t>Kemahasiswaan</a:t>
            </a:r>
            <a:r>
              <a:rPr lang="en-US" sz="2400" b="1" dirty="0"/>
              <a:t>, </a:t>
            </a:r>
          </a:p>
          <a:p>
            <a:pPr algn="ctr"/>
            <a:r>
              <a:rPr lang="en-US" sz="2400" b="1" dirty="0" err="1"/>
              <a:t>Direktorat</a:t>
            </a:r>
            <a:r>
              <a:rPr lang="en-US" sz="2400" b="1" dirty="0"/>
              <a:t> </a:t>
            </a:r>
            <a:r>
              <a:rPr lang="en-US" sz="2400" b="1" dirty="0" err="1"/>
              <a:t>Jenderal</a:t>
            </a:r>
            <a:r>
              <a:rPr lang="en-US" sz="2400" b="1" dirty="0"/>
              <a:t> Pendidikan Tinggi, </a:t>
            </a:r>
            <a:r>
              <a:rPr lang="en-US" sz="2400" b="1" dirty="0" err="1"/>
              <a:t>Riset</a:t>
            </a:r>
            <a:r>
              <a:rPr lang="en-US" sz="2400" b="1" dirty="0"/>
              <a:t>, dan </a:t>
            </a:r>
            <a:r>
              <a:rPr lang="en-US" sz="2400" b="1" dirty="0" err="1"/>
              <a:t>Teknologi</a:t>
            </a:r>
            <a:endParaRPr lang="en-US" sz="2400" b="1" dirty="0"/>
          </a:p>
          <a:p>
            <a:pPr algn="ctr"/>
            <a:r>
              <a:rPr lang="en-US" sz="2400" b="1" dirty="0"/>
              <a:t>2023</a:t>
            </a:r>
            <a:endParaRPr lang="en-GB" sz="2400" b="1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B1D812AB-D32F-18E5-941B-2E73DFFF81A9}"/>
              </a:ext>
            </a:extLst>
          </p:cNvPr>
          <p:cNvSpPr txBox="1"/>
          <p:nvPr/>
        </p:nvSpPr>
        <p:spPr>
          <a:xfrm>
            <a:off x="0" y="113385"/>
            <a:ext cx="1448544" cy="1587827"/>
          </a:xfrm>
          <a:prstGeom prst="rect">
            <a:avLst/>
          </a:prstGeom>
        </p:spPr>
        <p:txBody>
          <a:bodyPr lIns="50800" tIns="50800" rIns="50800" bIns="508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13761F9-9153-93D4-548D-13E9F900FA1D}"/>
              </a:ext>
            </a:extLst>
          </p:cNvPr>
          <p:cNvSpPr/>
          <p:nvPr/>
        </p:nvSpPr>
        <p:spPr>
          <a:xfrm>
            <a:off x="547007" y="113385"/>
            <a:ext cx="1452880" cy="145288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F6F6C76-1833-66AD-43E6-30FF58434F83}"/>
              </a:ext>
            </a:extLst>
          </p:cNvPr>
          <p:cNvSpPr/>
          <p:nvPr/>
        </p:nvSpPr>
        <p:spPr>
          <a:xfrm>
            <a:off x="2109851" y="113384"/>
            <a:ext cx="1640767" cy="1452880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9"/>
                </a:lnTo>
                <a:lnTo>
                  <a:pt x="0" y="20111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BFA203F-3D27-86E4-387E-2A4B0172D4A4}"/>
              </a:ext>
            </a:extLst>
          </p:cNvPr>
          <p:cNvSpPr/>
          <p:nvPr/>
        </p:nvSpPr>
        <p:spPr>
          <a:xfrm>
            <a:off x="3812921" y="103858"/>
            <a:ext cx="1551143" cy="1476919"/>
          </a:xfrm>
          <a:custGeom>
            <a:avLst/>
            <a:gdLst/>
            <a:ahLst/>
            <a:cxnLst/>
            <a:rect l="l" t="t" r="r" b="b"/>
            <a:pathLst>
              <a:path w="1551143" h="1476919">
                <a:moveTo>
                  <a:pt x="0" y="0"/>
                </a:moveTo>
                <a:lnTo>
                  <a:pt x="1551144" y="0"/>
                </a:lnTo>
                <a:lnTo>
                  <a:pt x="1551144" y="1476919"/>
                </a:lnTo>
                <a:lnTo>
                  <a:pt x="0" y="14769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7D0CC1C-7C58-A46D-6859-B8F97180D198}"/>
              </a:ext>
            </a:extLst>
          </p:cNvPr>
          <p:cNvSpPr/>
          <p:nvPr/>
        </p:nvSpPr>
        <p:spPr>
          <a:xfrm>
            <a:off x="5664055" y="113383"/>
            <a:ext cx="1529230" cy="1452881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29" y="0"/>
                </a:lnTo>
                <a:lnTo>
                  <a:pt x="1529229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D994BA3-DB3D-5739-4312-488F57948DFA}"/>
              </a:ext>
            </a:extLst>
          </p:cNvPr>
          <p:cNvSpPr/>
          <p:nvPr/>
        </p:nvSpPr>
        <p:spPr>
          <a:xfrm>
            <a:off x="7475638" y="113383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D48B344-079D-2FCC-85B7-6AA2771CA59C}"/>
              </a:ext>
            </a:extLst>
          </p:cNvPr>
          <p:cNvSpPr/>
          <p:nvPr/>
        </p:nvSpPr>
        <p:spPr>
          <a:xfrm>
            <a:off x="9218326" y="113383"/>
            <a:ext cx="2432799" cy="1476919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6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E970C-218B-C8E3-ABA8-CA0C2B45E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6294"/>
            <a:ext cx="10820400" cy="4582391"/>
          </a:xfrm>
        </p:spPr>
        <p:txBody>
          <a:bodyPr/>
          <a:lstStyle/>
          <a:p>
            <a:pPr marL="0" indent="0">
              <a:buNone/>
            </a:pPr>
            <a:r>
              <a:rPr lang="en-ID" b="1" dirty="0"/>
              <a:t>3. Panjang </a:t>
            </a:r>
            <a:r>
              <a:rPr lang="en-ID" b="1" dirty="0" err="1"/>
              <a:t>Pendeknya</a:t>
            </a:r>
            <a:r>
              <a:rPr lang="en-ID" b="1" dirty="0"/>
              <a:t> Teks </a:t>
            </a:r>
            <a:r>
              <a:rPr lang="en-ID" b="1" dirty="0" err="1"/>
              <a:t>Bacaan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dirty="0"/>
              <a:t>Teks </a:t>
            </a:r>
            <a:r>
              <a:rPr lang="en-ID" dirty="0" err="1"/>
              <a:t>bacaan</a:t>
            </a:r>
            <a:r>
              <a:rPr lang="en-ID" dirty="0"/>
              <a:t> yang </a:t>
            </a:r>
            <a:r>
              <a:rPr lang="en-ID" dirty="0" err="1"/>
              <a:t>dijadikan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janganlah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pendek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dapant</a:t>
            </a:r>
            <a:r>
              <a:rPr lang="en-ID" dirty="0"/>
              <a:t> </a:t>
            </a:r>
            <a:r>
              <a:rPr lang="en-ID" dirty="0" err="1"/>
              <a:t>menampung</a:t>
            </a:r>
            <a:r>
              <a:rPr lang="en-ID" dirty="0"/>
              <a:t> ide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utuh</a:t>
            </a:r>
            <a:r>
              <a:rPr lang="en-ID" dirty="0"/>
              <a:t>.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, </a:t>
            </a:r>
            <a:r>
              <a:rPr lang="en-ID" dirty="0" err="1"/>
              <a:t>panjang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yang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berisi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100 kata. Dari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diturunkan</a:t>
            </a:r>
            <a:r>
              <a:rPr lang="en-ID" dirty="0"/>
              <a:t> 6 </a:t>
            </a:r>
            <a:r>
              <a:rPr lang="en-ID" dirty="0" err="1"/>
              <a:t>sampai</a:t>
            </a:r>
            <a:r>
              <a:rPr lang="en-ID" dirty="0"/>
              <a:t> 7 </a:t>
            </a:r>
            <a:r>
              <a:rPr lang="en-ID" dirty="0" err="1"/>
              <a:t>butir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b="1" dirty="0"/>
              <a:t>4. </a:t>
            </a:r>
            <a:r>
              <a:rPr lang="en-ID" b="1" dirty="0" err="1"/>
              <a:t>Bentuk</a:t>
            </a:r>
            <a:r>
              <a:rPr lang="en-ID" b="1" dirty="0"/>
              <a:t> / Model Teks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Wacana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dirty="0"/>
              <a:t>Model </a:t>
            </a:r>
            <a:r>
              <a:rPr lang="en-ID" dirty="0" err="1"/>
              <a:t>teks</a:t>
            </a:r>
            <a:r>
              <a:rPr lang="en-ID" dirty="0"/>
              <a:t> yang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berbentuk</a:t>
            </a:r>
            <a:r>
              <a:rPr lang="en-ID" dirty="0"/>
              <a:t> </a:t>
            </a:r>
            <a:r>
              <a:rPr lang="en-ID" dirty="0" err="1"/>
              <a:t>prosa</a:t>
            </a:r>
            <a:r>
              <a:rPr lang="en-ID" dirty="0"/>
              <a:t> (</a:t>
            </a:r>
            <a:r>
              <a:rPr lang="en-ID" dirty="0" err="1"/>
              <a:t>argumentasi</a:t>
            </a:r>
            <a:r>
              <a:rPr lang="en-ID" dirty="0"/>
              <a:t>, </a:t>
            </a:r>
            <a:r>
              <a:rPr lang="en-ID" dirty="0" err="1"/>
              <a:t>persuasi</a:t>
            </a:r>
            <a:r>
              <a:rPr lang="en-ID" dirty="0"/>
              <a:t>, </a:t>
            </a:r>
            <a:r>
              <a:rPr lang="en-ID" dirty="0" err="1"/>
              <a:t>narasi</a:t>
            </a:r>
            <a:r>
              <a:rPr lang="en-ID" dirty="0"/>
              <a:t>,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deskripsi</a:t>
            </a:r>
            <a:r>
              <a:rPr lang="en-ID" dirty="0"/>
              <a:t>) </a:t>
            </a:r>
            <a:r>
              <a:rPr lang="en-ID" dirty="0" err="1"/>
              <a:t>atau</a:t>
            </a:r>
            <a:r>
              <a:rPr lang="en-ID" dirty="0"/>
              <a:t> dialog. Teks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buku</a:t>
            </a:r>
            <a:r>
              <a:rPr lang="en-ID" dirty="0"/>
              <a:t> </a:t>
            </a:r>
            <a:r>
              <a:rPr lang="en-ID" dirty="0" err="1"/>
              <a:t>pelajaran</a:t>
            </a:r>
            <a:r>
              <a:rPr lang="en-ID" dirty="0"/>
              <a:t>, </a:t>
            </a:r>
            <a:r>
              <a:rPr lang="en-ID" dirty="0" err="1"/>
              <a:t>majalah</a:t>
            </a:r>
            <a:r>
              <a:rPr lang="en-ID" dirty="0"/>
              <a:t>, </a:t>
            </a:r>
            <a:r>
              <a:rPr lang="en-ID" dirty="0" err="1"/>
              <a:t>suratkabar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jurnal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1935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F7CF2-FC79-02DF-279D-4497C2F72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2435290"/>
            <a:ext cx="11243388" cy="4002832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OBRIGADO BARAK</a:t>
            </a:r>
            <a:endParaRPr lang="en-GB" sz="3600" b="1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449284E-56E7-5944-763D-DEDB8144C9F3}"/>
              </a:ext>
            </a:extLst>
          </p:cNvPr>
          <p:cNvSpPr/>
          <p:nvPr/>
        </p:nvSpPr>
        <p:spPr>
          <a:xfrm>
            <a:off x="547007" y="113385"/>
            <a:ext cx="1452880" cy="1452880"/>
          </a:xfrm>
          <a:custGeom>
            <a:avLst/>
            <a:gdLst/>
            <a:ahLst/>
            <a:cxnLst/>
            <a:rect l="l" t="t" r="r" b="b"/>
            <a:pathLst>
              <a:path w="1453030" h="1453030">
                <a:moveTo>
                  <a:pt x="0" y="0"/>
                </a:moveTo>
                <a:lnTo>
                  <a:pt x="1453030" y="0"/>
                </a:lnTo>
                <a:lnTo>
                  <a:pt x="1453030" y="1453030"/>
                </a:lnTo>
                <a:lnTo>
                  <a:pt x="0" y="1453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37FCF343-6A20-A86E-A799-4424E05B83CF}"/>
              </a:ext>
            </a:extLst>
          </p:cNvPr>
          <p:cNvSpPr/>
          <p:nvPr/>
        </p:nvSpPr>
        <p:spPr>
          <a:xfrm>
            <a:off x="2109851" y="113384"/>
            <a:ext cx="1640767" cy="1452880"/>
          </a:xfrm>
          <a:custGeom>
            <a:avLst/>
            <a:gdLst/>
            <a:ahLst/>
            <a:cxnLst/>
            <a:rect l="l" t="t" r="r" b="b"/>
            <a:pathLst>
              <a:path w="2011169" h="2011169">
                <a:moveTo>
                  <a:pt x="0" y="0"/>
                </a:moveTo>
                <a:lnTo>
                  <a:pt x="2011169" y="0"/>
                </a:lnTo>
                <a:lnTo>
                  <a:pt x="2011169" y="2011169"/>
                </a:lnTo>
                <a:lnTo>
                  <a:pt x="0" y="20111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51C46524-2FE1-28B4-7A8C-CD9A9C148CFF}"/>
              </a:ext>
            </a:extLst>
          </p:cNvPr>
          <p:cNvSpPr/>
          <p:nvPr/>
        </p:nvSpPr>
        <p:spPr>
          <a:xfrm>
            <a:off x="3812921" y="103858"/>
            <a:ext cx="1551143" cy="1476919"/>
          </a:xfrm>
          <a:custGeom>
            <a:avLst/>
            <a:gdLst/>
            <a:ahLst/>
            <a:cxnLst/>
            <a:rect l="l" t="t" r="r" b="b"/>
            <a:pathLst>
              <a:path w="1551143" h="1476919">
                <a:moveTo>
                  <a:pt x="0" y="0"/>
                </a:moveTo>
                <a:lnTo>
                  <a:pt x="1551144" y="0"/>
                </a:lnTo>
                <a:lnTo>
                  <a:pt x="1551144" y="1476919"/>
                </a:lnTo>
                <a:lnTo>
                  <a:pt x="0" y="1476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E1643620-07FF-4617-E3FB-38115029D5C5}"/>
              </a:ext>
            </a:extLst>
          </p:cNvPr>
          <p:cNvSpPr/>
          <p:nvPr/>
        </p:nvSpPr>
        <p:spPr>
          <a:xfrm>
            <a:off x="5664055" y="113383"/>
            <a:ext cx="1529230" cy="1452881"/>
          </a:xfrm>
          <a:custGeom>
            <a:avLst/>
            <a:gdLst/>
            <a:ahLst/>
            <a:cxnLst/>
            <a:rect l="l" t="t" r="r" b="b"/>
            <a:pathLst>
              <a:path w="1529230" h="1529230">
                <a:moveTo>
                  <a:pt x="0" y="0"/>
                </a:moveTo>
                <a:lnTo>
                  <a:pt x="1529229" y="0"/>
                </a:lnTo>
                <a:lnTo>
                  <a:pt x="1529229" y="1529230"/>
                </a:lnTo>
                <a:lnTo>
                  <a:pt x="0" y="1529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3D0FC3A2-FBA6-FF5A-3A80-3FED1FFC411B}"/>
              </a:ext>
            </a:extLst>
          </p:cNvPr>
          <p:cNvSpPr/>
          <p:nvPr/>
        </p:nvSpPr>
        <p:spPr>
          <a:xfrm>
            <a:off x="7475638" y="113383"/>
            <a:ext cx="1496117" cy="1491130"/>
          </a:xfrm>
          <a:custGeom>
            <a:avLst/>
            <a:gdLst/>
            <a:ahLst/>
            <a:cxnLst/>
            <a:rect l="l" t="t" r="r" b="b"/>
            <a:pathLst>
              <a:path w="1496117" h="1491130">
                <a:moveTo>
                  <a:pt x="0" y="0"/>
                </a:moveTo>
                <a:lnTo>
                  <a:pt x="1496117" y="0"/>
                </a:lnTo>
                <a:lnTo>
                  <a:pt x="1496117" y="1491130"/>
                </a:lnTo>
                <a:lnTo>
                  <a:pt x="0" y="14911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91A441D1-CB5C-6E2B-C89A-4922419CF251}"/>
              </a:ext>
            </a:extLst>
          </p:cNvPr>
          <p:cNvSpPr/>
          <p:nvPr/>
        </p:nvSpPr>
        <p:spPr>
          <a:xfrm>
            <a:off x="9218326" y="113383"/>
            <a:ext cx="2432799" cy="1476919"/>
          </a:xfrm>
          <a:custGeom>
            <a:avLst/>
            <a:gdLst/>
            <a:ahLst/>
            <a:cxnLst/>
            <a:rect l="l" t="t" r="r" b="b"/>
            <a:pathLst>
              <a:path w="2432799" h="1299106">
                <a:moveTo>
                  <a:pt x="0" y="0"/>
                </a:moveTo>
                <a:lnTo>
                  <a:pt x="2432799" y="0"/>
                </a:lnTo>
                <a:lnTo>
                  <a:pt x="2432799" y="1299106"/>
                </a:lnTo>
                <a:lnTo>
                  <a:pt x="0" y="12991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5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5FF25-4208-AB34-8241-8FD0D2E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676274"/>
            <a:ext cx="10982326" cy="5467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D" sz="2000" dirty="0"/>
          </a:p>
          <a:p>
            <a:pPr marL="0" indent="0" algn="ctr">
              <a:buNone/>
            </a:pPr>
            <a:endParaRPr lang="en-ID" sz="2000" dirty="0"/>
          </a:p>
          <a:p>
            <a:pPr marL="0" indent="0" algn="ctr">
              <a:buNone/>
            </a:pPr>
            <a:endParaRPr lang="en-ID" sz="2000" dirty="0"/>
          </a:p>
          <a:p>
            <a:pPr marL="0" indent="0" algn="ctr">
              <a:buNone/>
            </a:pPr>
            <a:r>
              <a:rPr lang="en-ID" sz="2000" dirty="0" err="1"/>
              <a:t>seorang</a:t>
            </a:r>
            <a:r>
              <a:rPr lang="en-ID" sz="2000" dirty="0"/>
              <a:t> </a:t>
            </a:r>
            <a:r>
              <a:rPr lang="en-ID" sz="2000" dirty="0" err="1"/>
              <a:t>calon</a:t>
            </a:r>
            <a:r>
              <a:rPr lang="en-ID" sz="2000" dirty="0"/>
              <a:t> guru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menguasai</a:t>
            </a:r>
            <a:r>
              <a:rPr lang="en-ID" sz="2000" dirty="0"/>
              <a:t> </a:t>
            </a:r>
            <a:r>
              <a:rPr lang="en-ID" sz="2000" dirty="0" err="1"/>
              <a:t>beberapa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, </a:t>
            </a:r>
            <a:r>
              <a:rPr lang="en-ID" sz="2000" dirty="0" err="1"/>
              <a:t>diantaranya</a:t>
            </a:r>
            <a:r>
              <a:rPr lang="en-ID" sz="2000" dirty="0"/>
              <a:t>: 1)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memilih</a:t>
            </a:r>
            <a:r>
              <a:rPr lang="en-ID" sz="2000" dirty="0"/>
              <a:t> </a:t>
            </a:r>
            <a:r>
              <a:rPr lang="en-ID" sz="2000" dirty="0" err="1"/>
              <a:t>prosedur-prosedur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yang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keputusan</a:t>
            </a:r>
            <a:r>
              <a:rPr lang="en-ID" sz="2000" dirty="0"/>
              <a:t> </a:t>
            </a:r>
            <a:r>
              <a:rPr lang="en-ID" sz="2000" dirty="0" err="1"/>
              <a:t>pembelajaran</a:t>
            </a:r>
            <a:r>
              <a:rPr lang="en-ID" sz="2000" dirty="0"/>
              <a:t>, 2)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mengembangkan</a:t>
            </a:r>
            <a:r>
              <a:rPr lang="en-ID" sz="2000" dirty="0"/>
              <a:t> </a:t>
            </a:r>
            <a:r>
              <a:rPr lang="en-ID" sz="2000" dirty="0" err="1"/>
              <a:t>prosedur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yang </a:t>
            </a:r>
            <a:r>
              <a:rPr lang="en-ID" sz="2000" dirty="0" err="1"/>
              <a:t>tepat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Keputusan </a:t>
            </a:r>
            <a:r>
              <a:rPr lang="en-ID" sz="2000" dirty="0" err="1"/>
              <a:t>pembelajaran</a:t>
            </a:r>
            <a:r>
              <a:rPr lang="en-ID" sz="2000" dirty="0"/>
              <a:t>, 3)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melaksanakan</a:t>
            </a:r>
            <a:r>
              <a:rPr lang="en-ID" sz="2000" dirty="0"/>
              <a:t>,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menafsirkan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dibuat</a:t>
            </a:r>
            <a:r>
              <a:rPr lang="en-ID" sz="2000" dirty="0"/>
              <a:t>, 4)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hasil-hasil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keputusan-keputusan</a:t>
            </a:r>
            <a:r>
              <a:rPr lang="en-ID" sz="2000" dirty="0"/>
              <a:t> di </a:t>
            </a:r>
            <a:r>
              <a:rPr lang="en-ID" sz="2000" dirty="0" err="1"/>
              <a:t>bidang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, 5)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mengembangkan</a:t>
            </a:r>
            <a:r>
              <a:rPr lang="en-ID" sz="2000" dirty="0"/>
              <a:t> </a:t>
            </a:r>
            <a:r>
              <a:rPr lang="en-ID" sz="2000" dirty="0" err="1"/>
              <a:t>prosedur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 yang valid dan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r>
              <a:rPr lang="en-ID" sz="2000" dirty="0"/>
              <a:t>, dan 6) </a:t>
            </a:r>
            <a:r>
              <a:rPr lang="en-ID" sz="2000" dirty="0" err="1"/>
              <a:t>mampu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mengkomunikasikan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penilaian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2629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A82C-B11A-4E62-EDFC-E9DCE5EBA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1596"/>
            <a:ext cx="10820400" cy="4724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2800" dirty="0" err="1"/>
              <a:t>Menurut</a:t>
            </a:r>
            <a:r>
              <a:rPr lang="en-ID" sz="2800" dirty="0"/>
              <a:t> Griffin dan Nix, </a:t>
            </a:r>
            <a:r>
              <a:rPr lang="en-ID" sz="2800" dirty="0" err="1"/>
              <a:t>penilaian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suatu</a:t>
            </a:r>
            <a:r>
              <a:rPr lang="en-ID" sz="2800" dirty="0"/>
              <a:t> </a:t>
            </a:r>
            <a:r>
              <a:rPr lang="en-ID" sz="2800" dirty="0" err="1"/>
              <a:t>pernyataan</a:t>
            </a:r>
            <a:r>
              <a:rPr lang="en-ID" sz="2800" dirty="0"/>
              <a:t> </a:t>
            </a:r>
            <a:r>
              <a:rPr lang="en-ID" sz="2800" dirty="0" err="1"/>
              <a:t>berdasarkan</a:t>
            </a:r>
            <a:r>
              <a:rPr lang="en-ID" sz="2800" dirty="0"/>
              <a:t> </a:t>
            </a:r>
            <a:r>
              <a:rPr lang="en-ID" sz="2800" dirty="0" err="1"/>
              <a:t>sejumlah</a:t>
            </a:r>
            <a:r>
              <a:rPr lang="en-ID" sz="2800" dirty="0"/>
              <a:t> </a:t>
            </a:r>
            <a:r>
              <a:rPr lang="en-ID" sz="2800" dirty="0" err="1"/>
              <a:t>fakta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menjelaskan</a:t>
            </a:r>
            <a:r>
              <a:rPr lang="en-ID" sz="2800" dirty="0"/>
              <a:t> </a:t>
            </a:r>
            <a:r>
              <a:rPr lang="en-ID" sz="2800" dirty="0" err="1"/>
              <a:t>tentang</a:t>
            </a:r>
            <a:r>
              <a:rPr lang="en-ID" sz="2800" dirty="0"/>
              <a:t> </a:t>
            </a:r>
            <a:r>
              <a:rPr lang="en-ID" sz="2800" dirty="0" err="1"/>
              <a:t>karakteristik</a:t>
            </a:r>
            <a:r>
              <a:rPr lang="en-ID" sz="2800" dirty="0"/>
              <a:t> </a:t>
            </a:r>
            <a:r>
              <a:rPr lang="en-ID" sz="2800" dirty="0" err="1"/>
              <a:t>seseorang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sesuatu</a:t>
            </a:r>
            <a:r>
              <a:rPr lang="en-ID" sz="2800" dirty="0"/>
              <a:t>. </a:t>
            </a:r>
            <a:r>
              <a:rPr lang="en-ID" sz="2800" dirty="0" err="1"/>
              <a:t>Haryati</a:t>
            </a:r>
            <a:r>
              <a:rPr lang="en-ID" sz="2800" dirty="0"/>
              <a:t> </a:t>
            </a:r>
            <a:r>
              <a:rPr lang="en-ID" sz="2800" dirty="0" err="1"/>
              <a:t>berpendapat</a:t>
            </a:r>
            <a:r>
              <a:rPr lang="en-ID" sz="2800" dirty="0"/>
              <a:t> lain, </a:t>
            </a:r>
            <a:r>
              <a:rPr lang="en-ID" sz="2800" dirty="0" err="1"/>
              <a:t>ia</a:t>
            </a:r>
            <a:r>
              <a:rPr lang="en-ID" sz="2800" dirty="0"/>
              <a:t> </a:t>
            </a:r>
            <a:r>
              <a:rPr lang="en-ID" sz="2800" dirty="0" err="1"/>
              <a:t>mengungkapkan</a:t>
            </a:r>
            <a:r>
              <a:rPr lang="en-ID" sz="2800" dirty="0"/>
              <a:t> </a:t>
            </a:r>
            <a:r>
              <a:rPr lang="en-ID" sz="2800" dirty="0" err="1"/>
              <a:t>bahwa</a:t>
            </a:r>
            <a:r>
              <a:rPr lang="en-ID" sz="2800" dirty="0"/>
              <a:t> </a:t>
            </a:r>
            <a:r>
              <a:rPr lang="en-ID" sz="2800" dirty="0" err="1"/>
              <a:t>penilaian</a:t>
            </a:r>
            <a:r>
              <a:rPr lang="en-ID" sz="2800" dirty="0"/>
              <a:t> (assessment) </a:t>
            </a:r>
            <a:r>
              <a:rPr lang="en-ID" sz="2800" dirty="0" err="1"/>
              <a:t>merupakan</a:t>
            </a:r>
            <a:r>
              <a:rPr lang="en-ID" sz="2800" dirty="0"/>
              <a:t> </a:t>
            </a:r>
            <a:r>
              <a:rPr lang="en-ID" sz="2800" dirty="0" err="1"/>
              <a:t>istilah</a:t>
            </a:r>
            <a:r>
              <a:rPr lang="en-ID" sz="2800" dirty="0"/>
              <a:t> yang </a:t>
            </a:r>
            <a:r>
              <a:rPr lang="en-ID" sz="2800" dirty="0" err="1"/>
              <a:t>mencakup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metode</a:t>
            </a:r>
            <a:r>
              <a:rPr lang="en-ID" sz="2800" dirty="0"/>
              <a:t> </a:t>
            </a:r>
            <a:r>
              <a:rPr lang="en-ID" sz="2800" dirty="0" err="1"/>
              <a:t>yangbiasa</a:t>
            </a:r>
            <a:r>
              <a:rPr lang="en-ID" sz="2800" dirty="0"/>
              <a:t> </a:t>
            </a:r>
            <a:r>
              <a:rPr lang="en-ID" sz="2800" dirty="0" err="1"/>
              <a:t>dipakai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mengetahui</a:t>
            </a:r>
            <a:r>
              <a:rPr lang="en-ID" sz="2800" dirty="0"/>
              <a:t> </a:t>
            </a:r>
            <a:r>
              <a:rPr lang="en-ID" sz="2800" dirty="0" err="1"/>
              <a:t>keberhasilan</a:t>
            </a:r>
            <a:r>
              <a:rPr lang="en-ID" sz="2800" dirty="0"/>
              <a:t> </a:t>
            </a:r>
            <a:r>
              <a:rPr lang="en-ID" sz="2800" dirty="0" err="1"/>
              <a:t>belajar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cara</a:t>
            </a:r>
            <a:r>
              <a:rPr lang="en-ID" sz="2800" dirty="0"/>
              <a:t> </a:t>
            </a:r>
            <a:r>
              <a:rPr lang="en-ID" sz="2800" dirty="0" err="1"/>
              <a:t>menilai</a:t>
            </a:r>
            <a:r>
              <a:rPr lang="en-ID" sz="2800" dirty="0"/>
              <a:t> </a:t>
            </a:r>
            <a:r>
              <a:rPr lang="en-ID" sz="2800" dirty="0" err="1"/>
              <a:t>unjuk</a:t>
            </a:r>
            <a:r>
              <a:rPr lang="en-ID" sz="2800" dirty="0"/>
              <a:t> </a:t>
            </a:r>
            <a:r>
              <a:rPr lang="en-ID" sz="2800" dirty="0" err="1"/>
              <a:t>kerja</a:t>
            </a:r>
            <a:r>
              <a:rPr lang="en-ID" sz="2800" dirty="0"/>
              <a:t> </a:t>
            </a:r>
            <a:r>
              <a:rPr lang="en-ID" sz="2800" dirty="0" err="1"/>
              <a:t>individu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kelompok</a:t>
            </a:r>
            <a:r>
              <a:rPr lang="en-ID" sz="2800" dirty="0"/>
              <a:t> (</a:t>
            </a:r>
            <a:r>
              <a:rPr lang="en-ID" sz="2800" dirty="0" err="1"/>
              <a:t>Haryati</a:t>
            </a:r>
            <a:r>
              <a:rPr lang="en-ID" sz="2800" dirty="0"/>
              <a:t>, 2009: 15)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593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AEE1-CDF7-48CE-E324-D6F3D50BD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2173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dan </a:t>
            </a:r>
            <a:r>
              <a:rPr lang="en-ID" dirty="0" err="1"/>
              <a:t>menulis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pengertian</a:t>
            </a:r>
            <a:r>
              <a:rPr lang="en-ID" dirty="0"/>
              <a:t> </a:t>
            </a:r>
            <a:r>
              <a:rPr lang="en-ID" dirty="0" err="1"/>
              <a:t>luas</a:t>
            </a:r>
            <a:r>
              <a:rPr lang="en-ID" dirty="0"/>
              <a:t>,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juga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, </a:t>
            </a:r>
            <a:r>
              <a:rPr lang="en-ID" dirty="0" err="1"/>
              <a:t>menyimak</a:t>
            </a:r>
            <a:r>
              <a:rPr lang="en-ID" dirty="0"/>
              <a:t>, dan </a:t>
            </a:r>
            <a:r>
              <a:rPr lang="en-ID" dirty="0" err="1"/>
              <a:t>berpikir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elemen</a:t>
            </a:r>
            <a:r>
              <a:rPr lang="en-ID" dirty="0"/>
              <a:t> di </a:t>
            </a:r>
            <a:r>
              <a:rPr lang="en-ID" dirty="0" err="1"/>
              <a:t>dalamnya</a:t>
            </a:r>
            <a:r>
              <a:rPr lang="en-ID" dirty="0"/>
              <a:t> (Cooper, 1993). </a:t>
            </a:r>
            <a:r>
              <a:rPr lang="en-ID" dirty="0" err="1"/>
              <a:t>Seseorang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literat</a:t>
            </a:r>
            <a:r>
              <a:rPr lang="en-ID" dirty="0"/>
              <a:t> </a:t>
            </a:r>
            <a:r>
              <a:rPr lang="en-ID" dirty="0" err="1"/>
              <a:t>apa-bila</a:t>
            </a:r>
            <a:r>
              <a:rPr lang="en-ID" dirty="0"/>
              <a:t> </a:t>
            </a:r>
            <a:r>
              <a:rPr lang="en-ID" dirty="0" err="1"/>
              <a:t>ia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dan </a:t>
            </a:r>
            <a:r>
              <a:rPr lang="en-ID" dirty="0" err="1"/>
              <a:t>kemampuan</a:t>
            </a:r>
            <a:r>
              <a:rPr lang="en-ID" dirty="0"/>
              <a:t> yang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yang </a:t>
            </a:r>
            <a:r>
              <a:rPr lang="en-ID" dirty="0" err="1"/>
              <a:t>menuntut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literasi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efektif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; dan </a:t>
            </a:r>
            <a:r>
              <a:rPr lang="en-ID" dirty="0" err="1"/>
              <a:t>keliteratan</a:t>
            </a:r>
            <a:r>
              <a:rPr lang="en-ID" dirty="0"/>
              <a:t> yang </a:t>
            </a:r>
            <a:r>
              <a:rPr lang="en-ID" dirty="0" err="1"/>
              <a:t>diperolehnya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, </a:t>
            </a:r>
            <a:r>
              <a:rPr lang="en-ID" dirty="0" err="1"/>
              <a:t>menulis</a:t>
            </a:r>
            <a:r>
              <a:rPr lang="en-ID" dirty="0"/>
              <a:t>, dan </a:t>
            </a:r>
            <a:r>
              <a:rPr lang="en-ID" dirty="0" err="1"/>
              <a:t>aritmetika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memungkinkan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dirinya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 dan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masyarakatnya</a:t>
            </a:r>
            <a:r>
              <a:rPr lang="en-ID" dirty="0"/>
              <a:t> (</a:t>
            </a:r>
            <a:r>
              <a:rPr lang="en-ID" dirty="0" err="1"/>
              <a:t>Baynham</a:t>
            </a:r>
            <a:r>
              <a:rPr lang="en-ID" dirty="0"/>
              <a:t>, 1995).</a:t>
            </a:r>
          </a:p>
        </p:txBody>
      </p:sp>
    </p:spTree>
    <p:extLst>
      <p:ext uri="{BB962C8B-B14F-4D97-AF65-F5344CB8AC3E}">
        <p14:creationId xmlns:p14="http://schemas.microsoft.com/office/powerpoint/2010/main" val="50474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CD68-9A92-BCE0-2B7E-C891FE761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2173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/>
              <a:t>Pelajaran </a:t>
            </a:r>
            <a:r>
              <a:rPr lang="en-ID" dirty="0" err="1"/>
              <a:t>menulis</a:t>
            </a:r>
            <a:r>
              <a:rPr lang="en-ID" dirty="0"/>
              <a:t> di SD </a:t>
            </a:r>
            <a:r>
              <a:rPr lang="en-ID" dirty="0" err="1"/>
              <a:t>ditujukan</a:t>
            </a:r>
            <a:r>
              <a:rPr lang="en-ID" dirty="0"/>
              <a:t> agar </a:t>
            </a:r>
            <a:r>
              <a:rPr lang="en-ID" dirty="0" err="1"/>
              <a:t>siswa</a:t>
            </a:r>
            <a:r>
              <a:rPr lang="en-ID" dirty="0"/>
              <a:t>: (1)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mengungkapkan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, </a:t>
            </a:r>
            <a:r>
              <a:rPr lang="en-ID" dirty="0" err="1"/>
              <a:t>pendapat</a:t>
            </a:r>
            <a:r>
              <a:rPr lang="en-ID" dirty="0"/>
              <a:t>, </a:t>
            </a:r>
            <a:r>
              <a:rPr lang="en-ID" dirty="0" err="1"/>
              <a:t>pengalaman</a:t>
            </a:r>
            <a:r>
              <a:rPr lang="en-ID" dirty="0"/>
              <a:t>, </a:t>
            </a:r>
            <a:r>
              <a:rPr lang="en-ID" dirty="0" err="1"/>
              <a:t>pesan</a:t>
            </a:r>
            <a:r>
              <a:rPr lang="en-ID" dirty="0"/>
              <a:t>, dan </a:t>
            </a:r>
            <a:r>
              <a:rPr lang="en-ID" dirty="0" err="1"/>
              <a:t>perasaan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; (2)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menyampaikan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konteks</a:t>
            </a:r>
            <a:r>
              <a:rPr lang="en-ID" dirty="0"/>
              <a:t> dan </a:t>
            </a:r>
            <a:r>
              <a:rPr lang="en-ID" dirty="0" err="1"/>
              <a:t>keadaan</a:t>
            </a:r>
            <a:r>
              <a:rPr lang="en-ID" dirty="0"/>
              <a:t>; (3)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kegemaran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; dan (4)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memanfaatkan</a:t>
            </a:r>
            <a:r>
              <a:rPr lang="en-ID" dirty="0"/>
              <a:t> </a:t>
            </a:r>
            <a:r>
              <a:rPr lang="en-ID" dirty="0" err="1"/>
              <a:t>unsur-unsur</a:t>
            </a:r>
            <a:r>
              <a:rPr lang="en-ID" dirty="0"/>
              <a:t> </a:t>
            </a:r>
            <a:r>
              <a:rPr lang="en-ID" dirty="0" err="1"/>
              <a:t>kebahasaan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sastra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menulis</a:t>
            </a:r>
            <a:r>
              <a:rPr lang="en-ID" dirty="0"/>
              <a:t>. </a:t>
            </a:r>
            <a:r>
              <a:rPr lang="en-ID" dirty="0" err="1"/>
              <a:t>Lulusannya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dasar-dasar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bekal</a:t>
            </a:r>
            <a:r>
              <a:rPr lang="en-ID" dirty="0"/>
              <a:t> </a:t>
            </a:r>
            <a:r>
              <a:rPr lang="en-ID" dirty="0" err="1"/>
              <a:t>pengembangan</a:t>
            </a:r>
            <a:r>
              <a:rPr lang="en-ID" dirty="0"/>
              <a:t> pada </a:t>
            </a:r>
            <a:r>
              <a:rPr lang="en-ID" dirty="0" err="1"/>
              <a:t>jenjang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</a:t>
            </a:r>
            <a:r>
              <a:rPr lang="en-ID" dirty="0" err="1"/>
              <a:t>selanjutnya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5125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41E6-A130-5910-3CE8-37D15135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dan </a:t>
            </a:r>
            <a:r>
              <a:rPr lang="en-ID" dirty="0" err="1"/>
              <a:t>lambang</a:t>
            </a:r>
            <a:r>
              <a:rPr lang="en-ID" dirty="0"/>
              <a:t> </a:t>
            </a:r>
            <a:r>
              <a:rPr lang="en-ID" dirty="0" err="1"/>
              <a:t>tertulis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8DD0-928E-14E7-DF45-25F118441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/>
              <a:t>kata - kata yang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kata yang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makna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pola</a:t>
            </a:r>
            <a:r>
              <a:rPr lang="en-ID" dirty="0"/>
              <a:t> -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kalimat</a:t>
            </a:r>
            <a:r>
              <a:rPr lang="en-ID" dirty="0"/>
              <a:t> dan </a:t>
            </a:r>
            <a:r>
              <a:rPr lang="en-ID" dirty="0" err="1"/>
              <a:t>bentuk</a:t>
            </a:r>
            <a:r>
              <a:rPr lang="en-ID" dirty="0"/>
              <a:t>- </a:t>
            </a:r>
            <a:r>
              <a:rPr lang="en-ID" dirty="0" err="1"/>
              <a:t>bentuk</a:t>
            </a:r>
            <a:r>
              <a:rPr lang="en-ID" dirty="0"/>
              <a:t> kata yang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mengikuti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- </a:t>
            </a:r>
            <a:r>
              <a:rPr lang="en-ID" dirty="0" err="1"/>
              <a:t>bagian</a:t>
            </a:r>
            <a:r>
              <a:rPr lang="en-ID" dirty="0"/>
              <a:t> yang </a:t>
            </a:r>
            <a:r>
              <a:rPr lang="en-ID" dirty="0" err="1"/>
              <a:t>makin</a:t>
            </a:r>
            <a:r>
              <a:rPr lang="en-ID" dirty="0"/>
              <a:t> </a:t>
            </a:r>
            <a:r>
              <a:rPr lang="en-ID" dirty="0" err="1"/>
              <a:t>panjang</a:t>
            </a:r>
            <a:r>
              <a:rPr lang="en-ID" dirty="0"/>
              <a:t> dan </a:t>
            </a:r>
            <a:r>
              <a:rPr lang="en-ID" dirty="0" err="1"/>
              <a:t>sulit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menafsirkan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lambang</a:t>
            </a:r>
            <a:r>
              <a:rPr lang="en-ID" dirty="0"/>
              <a:t>/</a:t>
            </a:r>
            <a:r>
              <a:rPr lang="en-ID" dirty="0" err="1"/>
              <a:t>tanda</a:t>
            </a:r>
            <a:r>
              <a:rPr lang="en-ID" dirty="0"/>
              <a:t> </a:t>
            </a:r>
            <a:r>
              <a:rPr lang="en-ID" dirty="0" err="1"/>
              <a:t>baca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359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E23B-7635-A629-3505-E10EE878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meliputi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37928-06B8-9D3A-DB59-D235EFB85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maksud</a:t>
            </a:r>
            <a:r>
              <a:rPr lang="en-ID" dirty="0"/>
              <a:t> dan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pokok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pendukung</a:t>
            </a:r>
            <a:r>
              <a:rPr lang="en-ID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kesimpulan</a:t>
            </a:r>
            <a:r>
              <a:rPr lang="en-ID" dirty="0"/>
              <a:t> dan </a:t>
            </a:r>
            <a:r>
              <a:rPr lang="en-ID" dirty="0" err="1"/>
              <a:t>penalaran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tepat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20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EB35-5698-DE67-98B6-0D885DB9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Macam - Macam Tes Kemampuan Membaca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0395-3070-772D-F73C-258A109E5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Tes</a:t>
            </a:r>
            <a:r>
              <a:rPr lang="en-ID" dirty="0"/>
              <a:t> cloze </a:t>
            </a:r>
            <a:r>
              <a:rPr lang="en-ID" dirty="0" err="1"/>
              <a:t>merupakan</a:t>
            </a:r>
            <a:r>
              <a:rPr lang="en-ID" dirty="0"/>
              <a:t> salah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mengetes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memba</a:t>
            </a:r>
            <a:endParaRPr lang="en-ID" dirty="0"/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Menceritakan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;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dimanfaatkan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(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lisan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tulisan)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meringkas</a:t>
            </a:r>
            <a:r>
              <a:rPr lang="en-ID" dirty="0"/>
              <a:t> ; </a:t>
            </a:r>
            <a:r>
              <a:rPr lang="en-ID" dirty="0" err="1"/>
              <a:t>sering</a:t>
            </a:r>
            <a:r>
              <a:rPr lang="en-ID" dirty="0"/>
              <a:t> kali juga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testi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global,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melibatkan</a:t>
            </a:r>
            <a:r>
              <a:rPr lang="en-ID" dirty="0"/>
              <a:t> </a:t>
            </a:r>
            <a:r>
              <a:rPr lang="en-ID" dirty="0" err="1"/>
              <a:t>skemata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subjektif</a:t>
            </a:r>
            <a:r>
              <a:rPr lang="en-ID" dirty="0"/>
              <a:t> ;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.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subjektif</a:t>
            </a:r>
            <a:r>
              <a:rPr lang="en-ID" dirty="0"/>
              <a:t> yang </a:t>
            </a:r>
            <a:r>
              <a:rPr lang="en-ID" dirty="0" err="1"/>
              <a:t>dimaksud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jawabannya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uraian</a:t>
            </a:r>
            <a:r>
              <a:rPr lang="en-ID" dirty="0"/>
              <a:t>, dan </a:t>
            </a:r>
            <a:r>
              <a:rPr lang="en-ID" dirty="0" err="1"/>
              <a:t>penyekorannya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benar</a:t>
            </a:r>
            <a:r>
              <a:rPr lang="en-ID" dirty="0"/>
              <a:t> </a:t>
            </a:r>
            <a:r>
              <a:rPr lang="en-ID" dirty="0" err="1"/>
              <a:t>salahnya</a:t>
            </a:r>
            <a:r>
              <a:rPr lang="en-ID" dirty="0"/>
              <a:t> </a:t>
            </a:r>
            <a:r>
              <a:rPr lang="en-ID" dirty="0" err="1"/>
              <a:t>uraian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Objektif</a:t>
            </a:r>
            <a:r>
              <a:rPr lang="en-ID" dirty="0"/>
              <a:t> ; juga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yang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mengukur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67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CD25-9339-9D7F-AA83-0F5E1B42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Keterampilan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B758-1C55-C434-F12C-3E3C3DD9A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b="1" dirty="0"/>
              <a:t>1. Tingkat </a:t>
            </a:r>
            <a:r>
              <a:rPr lang="en-ID" b="1" dirty="0" err="1"/>
              <a:t>Kesulitan</a:t>
            </a:r>
            <a:r>
              <a:rPr lang="en-ID" b="1" dirty="0"/>
              <a:t> </a:t>
            </a:r>
            <a:r>
              <a:rPr lang="en-ID" b="1" dirty="0" err="1"/>
              <a:t>Bacaan</a:t>
            </a:r>
            <a:r>
              <a:rPr lang="en-ID" b="1" dirty="0"/>
              <a:t>.</a:t>
            </a:r>
          </a:p>
          <a:p>
            <a:pPr marL="0" indent="0">
              <a:buNone/>
            </a:pPr>
            <a:r>
              <a:rPr lang="en-ID" dirty="0"/>
              <a:t>Tingkat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, salah </a:t>
            </a:r>
            <a:r>
              <a:rPr lang="en-ID" dirty="0" err="1"/>
              <a:t>satunya</a:t>
            </a:r>
            <a:r>
              <a:rPr lang="en-ID" dirty="0"/>
              <a:t>, </a:t>
            </a:r>
            <a:r>
              <a:rPr lang="en-ID" dirty="0" err="1"/>
              <a:t>dipengaruhi</a:t>
            </a:r>
            <a:r>
              <a:rPr lang="en-ID" dirty="0"/>
              <a:t> oleh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kekomplekan</a:t>
            </a:r>
            <a:r>
              <a:rPr lang="en-ID" dirty="0"/>
              <a:t> </a:t>
            </a:r>
            <a:r>
              <a:rPr lang="en-ID" dirty="0" err="1"/>
              <a:t>kosa</a:t>
            </a:r>
            <a:r>
              <a:rPr lang="en-ID" dirty="0"/>
              <a:t> kata dan </a:t>
            </a:r>
            <a:r>
              <a:rPr lang="en-ID" dirty="0" err="1"/>
              <a:t>struktur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,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sejumlah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dipakai</a:t>
            </a:r>
            <a:r>
              <a:rPr lang="en-ID" dirty="0"/>
              <a:t>,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diantaranya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cloze.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, </a:t>
            </a:r>
            <a:r>
              <a:rPr lang="en-ID" dirty="0" err="1"/>
              <a:t>hendaknya</a:t>
            </a:r>
            <a:r>
              <a:rPr lang="en-ID" dirty="0"/>
              <a:t> </a:t>
            </a:r>
            <a:r>
              <a:rPr lang="en-ID" dirty="0" err="1"/>
              <a:t>diperhatikan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kesulitan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janganlah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testi</a:t>
            </a:r>
            <a:r>
              <a:rPr lang="en-ID" dirty="0"/>
              <a:t>. </a:t>
            </a:r>
          </a:p>
          <a:p>
            <a:pPr marL="0" indent="0">
              <a:buNone/>
            </a:pPr>
            <a:r>
              <a:rPr lang="en-ID" b="1" dirty="0"/>
              <a:t>2. Isi Teks </a:t>
            </a:r>
            <a:r>
              <a:rPr lang="en-ID" b="1" dirty="0" err="1"/>
              <a:t>Bacaan</a:t>
            </a:r>
            <a:r>
              <a:rPr lang="en-ID" b="1" dirty="0"/>
              <a:t> </a:t>
            </a:r>
          </a:p>
          <a:p>
            <a:pPr marL="0" indent="0">
              <a:buNone/>
            </a:pPr>
            <a:r>
              <a:rPr lang="en-ID" dirty="0" err="1"/>
              <a:t>Faktor</a:t>
            </a:r>
            <a:r>
              <a:rPr lang="en-ID" dirty="0"/>
              <a:t> lain yang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diperhatikan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kesuliatan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.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memilih</a:t>
            </a:r>
            <a:r>
              <a:rPr lang="en-ID" dirty="0"/>
              <a:t> 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,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yang </a:t>
            </a:r>
            <a:r>
              <a:rPr lang="en-ID" dirty="0" err="1"/>
              <a:t>isinya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 </a:t>
            </a:r>
            <a:r>
              <a:rPr lang="en-ID" dirty="0" err="1"/>
              <a:t>Sebab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; dan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dihasilkan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membaca</a:t>
            </a:r>
            <a:r>
              <a:rPr lang="en-ID" dirty="0"/>
              <a:t> yang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.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teks</a:t>
            </a:r>
            <a:r>
              <a:rPr lang="en-ID" dirty="0"/>
              <a:t> </a:t>
            </a:r>
            <a:r>
              <a:rPr lang="en-ID" dirty="0" err="1"/>
              <a:t>bacaan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asing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terlalu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oleh </a:t>
            </a:r>
            <a:r>
              <a:rPr lang="en-ID" dirty="0" err="1"/>
              <a:t>testi</a:t>
            </a:r>
            <a:r>
              <a:rPr lang="en-ID" dirty="0"/>
              <a:t>,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pada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psikologi</a:t>
            </a:r>
            <a:r>
              <a:rPr lang="en-ID" dirty="0"/>
              <a:t> </a:t>
            </a:r>
            <a:r>
              <a:rPr lang="en-ID" dirty="0" err="1"/>
              <a:t>testi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66881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342</TotalTime>
  <Words>829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Abadi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Pemahaman bahasa dan lambang tertulis meliputi pemahaman:</vt:lpstr>
      <vt:lpstr>Pemahaman gagasan meliputi pemahaman: </vt:lpstr>
      <vt:lpstr>Macam - Macam Tes Kemampuan Membaca </vt:lpstr>
      <vt:lpstr>Bahan Tes Keterampilan Membaca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</dc:creator>
  <cp:lastModifiedBy>kardiana rozhana</cp:lastModifiedBy>
  <cp:revision>19</cp:revision>
  <dcterms:created xsi:type="dcterms:W3CDTF">2023-11-05T22:12:54Z</dcterms:created>
  <dcterms:modified xsi:type="dcterms:W3CDTF">2023-12-08T19:10:12Z</dcterms:modified>
</cp:coreProperties>
</file>