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Lst>
  <p:sldSz cx="18288000" cy="10287000"/>
  <p:notesSz cx="6858000" cy="9144000"/>
  <p:embeddedFontLst>
    <p:embeddedFont>
      <p:font typeface="Calibri" panose="020F0502020204030204" pitchFamily="34" charset="0"/>
      <p:regular r:id="rId47"/>
      <p:bold r:id="rId48"/>
      <p:italic r:id="rId49"/>
      <p:boldItalic r:id="rId50"/>
    </p:embeddedFont>
    <p:embeddedFont>
      <p:font typeface="Open Sans Extra Bold Italics" panose="020B0604020202020204" charset="0"/>
      <p:regular r:id="rId51"/>
    </p:embeddedFont>
    <p:embeddedFont>
      <p:font typeface="Montserrat Classic" panose="020B0604020202020204" charset="0"/>
      <p:regular r:id="rId52"/>
    </p:embeddedFont>
    <p:embeddedFont>
      <p:font typeface="Montserrat Ultra-Bold" panose="020B0604020202020204" charset="0"/>
      <p:regular r:id="rId53"/>
    </p:embeddedFont>
    <p:embeddedFont>
      <p:font typeface="Eczar" panose="020B0604020202020204" charset="0"/>
      <p:regular r:id="rId54"/>
    </p:embeddedFont>
    <p:embeddedFont>
      <p:font typeface="Open Sans Extra Bold" panose="020B0604020202020204" charset="0"/>
      <p:regular r:id="rId55"/>
    </p:embeddedFont>
    <p:embeddedFont>
      <p:font typeface="Open Sans Bold" panose="020B0604020202020204" charset="0"/>
      <p:regular r:id="rId56"/>
    </p:embeddedFont>
    <p:embeddedFont>
      <p:font typeface="Arimo Bold" panose="020B0604020202020204" charset="0"/>
      <p:regular r:id="rId57"/>
    </p:embeddedFont>
    <p:embeddedFont>
      <p:font typeface="Arimo Italics" panose="020B0604020202020204" charset="0"/>
      <p:regular r:id="rId58"/>
    </p:embeddedFont>
    <p:embeddedFont>
      <p:font typeface="Montserrat Heavy" panose="020B0604020202020204" charset="0"/>
      <p:regular r:id="rId59"/>
    </p:embeddedFont>
    <p:embeddedFont>
      <p:font typeface="Arimo" panose="020B0604020202020204" charset="0"/>
      <p:regular r:id="rId60"/>
    </p:embeddedFont>
    <p:embeddedFont>
      <p:font typeface="Alice" panose="020B0604020202020204" charset="0"/>
      <p:regular r:id="rId61"/>
    </p:embeddedFont>
    <p:embeddedFont>
      <p:font typeface="TT Nooks Script" panose="020B0604020202020204" charset="0"/>
      <p:regular r:id="rId62"/>
    </p:embeddedFont>
    <p:embeddedFont>
      <p:font typeface="Eczar Semi-Bold" panose="020B0604020202020204" charset="0"/>
      <p:regular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1" d="100"/>
          <a:sy n="71" d="100"/>
        </p:scale>
        <p:origin x="714" y="-13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font" Target="fonts/font1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3.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08-Oct-23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08-Oct-23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08-Oct-23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08-Oct-23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08-Oct-23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08-Oct-23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08-Oct-23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08-Oct-23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08-Oct-23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08-Oct-23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08-Oct-23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08-Oct-23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7.png"/><Relationship Id="rId4" Type="http://schemas.openxmlformats.org/officeDocument/2006/relationships/image" Target="../media/image3.svg"/></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309727">
            <a:off x="-4750407" y="-2262385"/>
            <a:ext cx="16504420" cy="8229600"/>
          </a:xfrm>
          <a:custGeom>
            <a:avLst/>
            <a:gdLst/>
            <a:ahLst/>
            <a:cxnLst/>
            <a:rect l="l" t="t" r="r" b="b"/>
            <a:pathLst>
              <a:path w="16504420" h="8229600">
                <a:moveTo>
                  <a:pt x="0" y="0"/>
                </a:moveTo>
                <a:lnTo>
                  <a:pt x="16504420" y="0"/>
                </a:lnTo>
                <a:lnTo>
                  <a:pt x="16504420" y="8229600"/>
                </a:lnTo>
                <a:lnTo>
                  <a:pt x="0" y="8229600"/>
                </a:lnTo>
                <a:lnTo>
                  <a:pt x="0" y="0"/>
                </a:lnTo>
                <a:close/>
              </a:path>
            </a:pathLst>
          </a:custGeom>
          <a:blipFill>
            <a:blip r:embed="rId2"/>
            <a:stretch>
              <a:fillRect t="-16014" b="-16014"/>
            </a:stretch>
          </a:blipFill>
        </p:spPr>
      </p:sp>
      <p:grpSp>
        <p:nvGrpSpPr>
          <p:cNvPr id="3" name="Group 3"/>
          <p:cNvGrpSpPr/>
          <p:nvPr/>
        </p:nvGrpSpPr>
        <p:grpSpPr>
          <a:xfrm>
            <a:off x="1028700" y="698783"/>
            <a:ext cx="16165909" cy="8817649"/>
            <a:chOff x="0" y="0"/>
            <a:chExt cx="3626789" cy="1978222"/>
          </a:xfrm>
        </p:grpSpPr>
        <p:sp>
          <p:nvSpPr>
            <p:cNvPr id="4" name="Freeform 4"/>
            <p:cNvSpPr/>
            <p:nvPr/>
          </p:nvSpPr>
          <p:spPr>
            <a:xfrm>
              <a:off x="0" y="0"/>
              <a:ext cx="3626789" cy="1978222"/>
            </a:xfrm>
            <a:custGeom>
              <a:avLst/>
              <a:gdLst/>
              <a:ahLst/>
              <a:cxnLst/>
              <a:rect l="l" t="t" r="r" b="b"/>
              <a:pathLst>
                <a:path w="3626789" h="1978222">
                  <a:moveTo>
                    <a:pt x="0" y="0"/>
                  </a:moveTo>
                  <a:lnTo>
                    <a:pt x="3626789" y="0"/>
                  </a:lnTo>
                  <a:lnTo>
                    <a:pt x="3626789" y="1978222"/>
                  </a:lnTo>
                  <a:lnTo>
                    <a:pt x="0" y="1978222"/>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028700" y="770568"/>
            <a:ext cx="8032759" cy="8745863"/>
          </a:xfrm>
          <a:custGeom>
            <a:avLst/>
            <a:gdLst/>
            <a:ahLst/>
            <a:cxnLst/>
            <a:rect l="l" t="t" r="r" b="b"/>
            <a:pathLst>
              <a:path w="8032759" h="8745863">
                <a:moveTo>
                  <a:pt x="0" y="0"/>
                </a:moveTo>
                <a:lnTo>
                  <a:pt x="8032759" y="0"/>
                </a:lnTo>
                <a:lnTo>
                  <a:pt x="8032759" y="8745864"/>
                </a:lnTo>
                <a:lnTo>
                  <a:pt x="0" y="8745864"/>
                </a:lnTo>
                <a:lnTo>
                  <a:pt x="0" y="0"/>
                </a:lnTo>
                <a:close/>
              </a:path>
            </a:pathLst>
          </a:custGeom>
          <a:blipFill>
            <a:blip r:embed="rId3">
              <a:extLst>
                <a:ext uri="{96DAC541-7B7A-43D3-8B79-37D633B846F1}">
                  <asvg:svgBlip xmlns:asvg="http://schemas.microsoft.com/office/drawing/2016/SVG/main" xmlns="" r:embed="rId4"/>
                </a:ext>
              </a:extLst>
            </a:blip>
            <a:stretch>
              <a:fillRect r="-8877"/>
            </a:stretch>
          </a:blipFill>
        </p:spPr>
      </p:sp>
      <p:sp>
        <p:nvSpPr>
          <p:cNvPr id="7" name="Freeform 7"/>
          <p:cNvSpPr/>
          <p:nvPr/>
        </p:nvSpPr>
        <p:spPr>
          <a:xfrm flipH="1">
            <a:off x="9061459" y="770568"/>
            <a:ext cx="8032759" cy="8745863"/>
          </a:xfrm>
          <a:custGeom>
            <a:avLst/>
            <a:gdLst/>
            <a:ahLst/>
            <a:cxnLst/>
            <a:rect l="l" t="t" r="r" b="b"/>
            <a:pathLst>
              <a:path w="8032759" h="8745863">
                <a:moveTo>
                  <a:pt x="8032758" y="0"/>
                </a:moveTo>
                <a:lnTo>
                  <a:pt x="0" y="0"/>
                </a:lnTo>
                <a:lnTo>
                  <a:pt x="0" y="8745864"/>
                </a:lnTo>
                <a:lnTo>
                  <a:pt x="8032758" y="8745864"/>
                </a:lnTo>
                <a:lnTo>
                  <a:pt x="8032758" y="0"/>
                </a:lnTo>
                <a:close/>
              </a:path>
            </a:pathLst>
          </a:custGeom>
          <a:blipFill>
            <a:blip r:embed="rId3">
              <a:extLst>
                <a:ext uri="{96DAC541-7B7A-43D3-8B79-37D633B846F1}">
                  <asvg:svgBlip xmlns:asvg="http://schemas.microsoft.com/office/drawing/2016/SVG/main" xmlns="" r:embed="rId4"/>
                </a:ext>
              </a:extLst>
            </a:blip>
            <a:stretch>
              <a:fillRect r="-8877"/>
            </a:stretch>
          </a:blipFill>
        </p:spPr>
      </p:sp>
      <p:grpSp>
        <p:nvGrpSpPr>
          <p:cNvPr id="8" name="Group 8"/>
          <p:cNvGrpSpPr/>
          <p:nvPr/>
        </p:nvGrpSpPr>
        <p:grpSpPr>
          <a:xfrm rot="-2980265">
            <a:off x="12575727" y="6310544"/>
            <a:ext cx="9367147" cy="4476957"/>
            <a:chOff x="0" y="0"/>
            <a:chExt cx="2467067" cy="1179116"/>
          </a:xfrm>
        </p:grpSpPr>
        <p:sp>
          <p:nvSpPr>
            <p:cNvPr id="9" name="Freeform 9"/>
            <p:cNvSpPr/>
            <p:nvPr/>
          </p:nvSpPr>
          <p:spPr>
            <a:xfrm>
              <a:off x="0" y="0"/>
              <a:ext cx="2467067" cy="1179116"/>
            </a:xfrm>
            <a:custGeom>
              <a:avLst/>
              <a:gdLst/>
              <a:ahLst/>
              <a:cxnLst/>
              <a:rect l="l" t="t" r="r" b="b"/>
              <a:pathLst>
                <a:path w="2467067" h="1179116">
                  <a:moveTo>
                    <a:pt x="0" y="0"/>
                  </a:moveTo>
                  <a:lnTo>
                    <a:pt x="2467067" y="0"/>
                  </a:lnTo>
                  <a:lnTo>
                    <a:pt x="2467067" y="1179116"/>
                  </a:lnTo>
                  <a:lnTo>
                    <a:pt x="0" y="1179116"/>
                  </a:lnTo>
                  <a:close/>
                </a:path>
              </a:pathLst>
            </a:custGeom>
            <a:solidFill>
              <a:srgbClr val="174D88"/>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rot="-2980265">
            <a:off x="10479269" y="7275166"/>
            <a:ext cx="11992710" cy="454371"/>
            <a:chOff x="0" y="0"/>
            <a:chExt cx="3158574" cy="119670"/>
          </a:xfrm>
        </p:grpSpPr>
        <p:sp>
          <p:nvSpPr>
            <p:cNvPr id="12" name="Freeform 12"/>
            <p:cNvSpPr/>
            <p:nvPr/>
          </p:nvSpPr>
          <p:spPr>
            <a:xfrm>
              <a:off x="0" y="0"/>
              <a:ext cx="3158574" cy="119670"/>
            </a:xfrm>
            <a:custGeom>
              <a:avLst/>
              <a:gdLst/>
              <a:ahLst/>
              <a:cxnLst/>
              <a:rect l="l" t="t" r="r" b="b"/>
              <a:pathLst>
                <a:path w="3158574" h="119670">
                  <a:moveTo>
                    <a:pt x="0" y="0"/>
                  </a:moveTo>
                  <a:lnTo>
                    <a:pt x="3158574" y="0"/>
                  </a:lnTo>
                  <a:lnTo>
                    <a:pt x="3158574" y="119670"/>
                  </a:lnTo>
                  <a:lnTo>
                    <a:pt x="0" y="119670"/>
                  </a:lnTo>
                  <a:close/>
                </a:path>
              </a:pathLst>
            </a:custGeom>
            <a:solidFill>
              <a:srgbClr val="FFFFFF"/>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15663429" y="908430"/>
            <a:ext cx="593015" cy="59301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4D88"/>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946505" y="908430"/>
            <a:ext cx="593015" cy="593015"/>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4D88"/>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4229581" y="908430"/>
            <a:ext cx="593015" cy="593015"/>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4D88"/>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5391229" y="1501445"/>
            <a:ext cx="1494352" cy="1521940"/>
          </a:xfrm>
          <a:custGeom>
            <a:avLst/>
            <a:gdLst/>
            <a:ahLst/>
            <a:cxnLst/>
            <a:rect l="l" t="t" r="r" b="b"/>
            <a:pathLst>
              <a:path w="1494352" h="1521940">
                <a:moveTo>
                  <a:pt x="0" y="0"/>
                </a:moveTo>
                <a:lnTo>
                  <a:pt x="1494352" y="0"/>
                </a:lnTo>
                <a:lnTo>
                  <a:pt x="1494352" y="1521940"/>
                </a:lnTo>
                <a:lnTo>
                  <a:pt x="0" y="1521940"/>
                </a:lnTo>
                <a:lnTo>
                  <a:pt x="0" y="0"/>
                </a:lnTo>
                <a:close/>
              </a:path>
            </a:pathLst>
          </a:custGeom>
          <a:blipFill>
            <a:blip r:embed="rId5"/>
            <a:stretch>
              <a:fillRect/>
            </a:stretch>
          </a:blipFill>
        </p:spPr>
      </p:sp>
      <p:sp>
        <p:nvSpPr>
          <p:cNvPr id="24" name="TextBox 24"/>
          <p:cNvSpPr txBox="1"/>
          <p:nvPr/>
        </p:nvSpPr>
        <p:spPr>
          <a:xfrm>
            <a:off x="1650161" y="3361655"/>
            <a:ext cx="14822596" cy="4140697"/>
          </a:xfrm>
          <a:prstGeom prst="rect">
            <a:avLst/>
          </a:prstGeom>
        </p:spPr>
        <p:txBody>
          <a:bodyPr lIns="0" tIns="0" rIns="0" bIns="0" rtlCol="0" anchor="t">
            <a:spAutoFit/>
          </a:bodyPr>
          <a:lstStyle/>
          <a:p>
            <a:pPr algn="ctr">
              <a:lnSpc>
                <a:spcPts val="10999"/>
              </a:lnSpc>
            </a:pPr>
            <a:r>
              <a:rPr lang="en-US" sz="7856">
                <a:solidFill>
                  <a:srgbClr val="174D88"/>
                </a:solidFill>
                <a:latin typeface="Eczar Semi-Bold"/>
              </a:rPr>
              <a:t>PENGANTAR ANALISIS STATISTIK </a:t>
            </a:r>
          </a:p>
          <a:p>
            <a:pPr algn="ctr">
              <a:lnSpc>
                <a:spcPts val="10999"/>
              </a:lnSpc>
            </a:pPr>
            <a:endParaRPr lang="en-US" sz="7856">
              <a:solidFill>
                <a:srgbClr val="174D88"/>
              </a:solidFill>
              <a:latin typeface="Eczar Semi-Bold"/>
            </a:endParaRPr>
          </a:p>
        </p:txBody>
      </p:sp>
      <p:sp>
        <p:nvSpPr>
          <p:cNvPr id="25" name="TextBox 25"/>
          <p:cNvSpPr txBox="1"/>
          <p:nvPr/>
        </p:nvSpPr>
        <p:spPr>
          <a:xfrm>
            <a:off x="6885581" y="7329538"/>
            <a:ext cx="6378586" cy="554733"/>
          </a:xfrm>
          <a:prstGeom prst="rect">
            <a:avLst/>
          </a:prstGeom>
        </p:spPr>
        <p:txBody>
          <a:bodyPr lIns="0" tIns="0" rIns="0" bIns="0" rtlCol="0" anchor="t">
            <a:spAutoFit/>
          </a:bodyPr>
          <a:lstStyle/>
          <a:p>
            <a:pPr algn="ctr">
              <a:lnSpc>
                <a:spcPts val="4317"/>
              </a:lnSpc>
            </a:pPr>
            <a:r>
              <a:rPr lang="en-US" sz="3482">
                <a:solidFill>
                  <a:srgbClr val="174D88"/>
                </a:solidFill>
                <a:latin typeface="Alice"/>
              </a:rPr>
              <a:t>Christofora Desi Kusmindari</a:t>
            </a:r>
          </a:p>
        </p:txBody>
      </p:sp>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8314" y="1735005"/>
            <a:ext cx="2585548" cy="1380674"/>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79740" y="1785395"/>
            <a:ext cx="3215351" cy="85407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25845" y="-514350"/>
            <a:ext cx="10369845" cy="11346534"/>
            <a:chOff x="0" y="0"/>
            <a:chExt cx="2731153" cy="2988387"/>
          </a:xfrm>
        </p:grpSpPr>
        <p:sp>
          <p:nvSpPr>
            <p:cNvPr id="3" name="Freeform 3"/>
            <p:cNvSpPr/>
            <p:nvPr/>
          </p:nvSpPr>
          <p:spPr>
            <a:xfrm>
              <a:off x="0" y="0"/>
              <a:ext cx="2731153" cy="2988387"/>
            </a:xfrm>
            <a:custGeom>
              <a:avLst/>
              <a:gdLst/>
              <a:ahLst/>
              <a:cxnLst/>
              <a:rect l="l" t="t" r="r" b="b"/>
              <a:pathLst>
                <a:path w="2731153" h="2988387">
                  <a:moveTo>
                    <a:pt x="0" y="0"/>
                  </a:moveTo>
                  <a:lnTo>
                    <a:pt x="2731153" y="0"/>
                  </a:lnTo>
                  <a:lnTo>
                    <a:pt x="2731153" y="2988387"/>
                  </a:lnTo>
                  <a:lnTo>
                    <a:pt x="0" y="2988387"/>
                  </a:lnTo>
                  <a:close/>
                </a:path>
              </a:pathLst>
            </a:custGeom>
            <a:solidFill>
              <a:srgbClr val="174D8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1028700"/>
            <a:ext cx="7316357" cy="1085303"/>
            <a:chOff x="0" y="0"/>
            <a:chExt cx="1926942" cy="285841"/>
          </a:xfrm>
        </p:grpSpPr>
        <p:sp>
          <p:nvSpPr>
            <p:cNvPr id="6" name="Freeform 6"/>
            <p:cNvSpPr/>
            <p:nvPr/>
          </p:nvSpPr>
          <p:spPr>
            <a:xfrm>
              <a:off x="0" y="0"/>
              <a:ext cx="1926942" cy="285841"/>
            </a:xfrm>
            <a:custGeom>
              <a:avLst/>
              <a:gdLst/>
              <a:ahLst/>
              <a:cxnLst/>
              <a:rect l="l" t="t" r="r" b="b"/>
              <a:pathLst>
                <a:path w="1926942" h="285841">
                  <a:moveTo>
                    <a:pt x="0" y="0"/>
                  </a:moveTo>
                  <a:lnTo>
                    <a:pt x="1926942" y="0"/>
                  </a:lnTo>
                  <a:lnTo>
                    <a:pt x="1926942" y="285841"/>
                  </a:lnTo>
                  <a:lnTo>
                    <a:pt x="0" y="285841"/>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9544581" y="1028700"/>
            <a:ext cx="5144063" cy="1069492"/>
            <a:chOff x="0" y="0"/>
            <a:chExt cx="1354815" cy="281677"/>
          </a:xfrm>
        </p:grpSpPr>
        <p:sp>
          <p:nvSpPr>
            <p:cNvPr id="9" name="Freeform 9"/>
            <p:cNvSpPr/>
            <p:nvPr/>
          </p:nvSpPr>
          <p:spPr>
            <a:xfrm>
              <a:off x="0" y="0"/>
              <a:ext cx="1354815" cy="281677"/>
            </a:xfrm>
            <a:custGeom>
              <a:avLst/>
              <a:gdLst/>
              <a:ahLst/>
              <a:cxnLst/>
              <a:rect l="l" t="t" r="r" b="b"/>
              <a:pathLst>
                <a:path w="1354815" h="281677">
                  <a:moveTo>
                    <a:pt x="76756" y="0"/>
                  </a:moveTo>
                  <a:lnTo>
                    <a:pt x="1278059" y="0"/>
                  </a:lnTo>
                  <a:cubicBezTo>
                    <a:pt x="1298416" y="0"/>
                    <a:pt x="1317939" y="8087"/>
                    <a:pt x="1332334" y="22481"/>
                  </a:cubicBezTo>
                  <a:cubicBezTo>
                    <a:pt x="1346728" y="36876"/>
                    <a:pt x="1354815" y="56399"/>
                    <a:pt x="1354815" y="76756"/>
                  </a:cubicBezTo>
                  <a:lnTo>
                    <a:pt x="1354815" y="204921"/>
                  </a:lnTo>
                  <a:cubicBezTo>
                    <a:pt x="1354815" y="247312"/>
                    <a:pt x="1320450" y="281677"/>
                    <a:pt x="1278059" y="281677"/>
                  </a:cubicBezTo>
                  <a:lnTo>
                    <a:pt x="76756" y="281677"/>
                  </a:lnTo>
                  <a:cubicBezTo>
                    <a:pt x="34365" y="281677"/>
                    <a:pt x="0" y="247312"/>
                    <a:pt x="0" y="204921"/>
                  </a:cubicBezTo>
                  <a:lnTo>
                    <a:pt x="0" y="76756"/>
                  </a:lnTo>
                  <a:cubicBezTo>
                    <a:pt x="0" y="56399"/>
                    <a:pt x="8087" y="36876"/>
                    <a:pt x="22481" y="22481"/>
                  </a:cubicBezTo>
                  <a:cubicBezTo>
                    <a:pt x="36876" y="8087"/>
                    <a:pt x="56399" y="0"/>
                    <a:pt x="76756" y="0"/>
                  </a:cubicBezTo>
                  <a:close/>
                </a:path>
              </a:pathLst>
            </a:custGeom>
            <a:solidFill>
              <a:srgbClr val="174D88"/>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ctr">
                <a:lnSpc>
                  <a:spcPts val="5879"/>
                </a:lnSpc>
              </a:pPr>
              <a:r>
                <a:rPr lang="en-US" sz="4199">
                  <a:solidFill>
                    <a:srgbClr val="FFFFFF"/>
                  </a:solidFill>
                  <a:latin typeface="Open Sans Extra Bold"/>
                </a:rPr>
                <a:t>CONTOH</a:t>
              </a:r>
            </a:p>
          </p:txBody>
        </p:sp>
      </p:grpSp>
      <p:sp>
        <p:nvSpPr>
          <p:cNvPr id="11" name="TextBox 11"/>
          <p:cNvSpPr txBox="1"/>
          <p:nvPr/>
        </p:nvSpPr>
        <p:spPr>
          <a:xfrm>
            <a:off x="1188042" y="1168737"/>
            <a:ext cx="7157015" cy="729029"/>
          </a:xfrm>
          <a:prstGeom prst="rect">
            <a:avLst/>
          </a:prstGeom>
        </p:spPr>
        <p:txBody>
          <a:bodyPr lIns="0" tIns="0" rIns="0" bIns="0" rtlCol="0" anchor="t">
            <a:spAutoFit/>
          </a:bodyPr>
          <a:lstStyle/>
          <a:p>
            <a:pPr algn="ctr">
              <a:lnSpc>
                <a:spcPts val="6027"/>
              </a:lnSpc>
            </a:pPr>
            <a:r>
              <a:rPr lang="en-US" sz="4305">
                <a:solidFill>
                  <a:srgbClr val="174D88"/>
                </a:solidFill>
                <a:latin typeface="Open Sans Bold"/>
              </a:rPr>
              <a:t>(b) STATISTIK PARAMETRIK</a:t>
            </a:r>
          </a:p>
        </p:txBody>
      </p:sp>
      <p:sp>
        <p:nvSpPr>
          <p:cNvPr id="12" name="TextBox 12"/>
          <p:cNvSpPr txBox="1"/>
          <p:nvPr/>
        </p:nvSpPr>
        <p:spPr>
          <a:xfrm>
            <a:off x="1028700" y="2285598"/>
            <a:ext cx="7316357" cy="6807501"/>
          </a:xfrm>
          <a:prstGeom prst="rect">
            <a:avLst/>
          </a:prstGeom>
        </p:spPr>
        <p:txBody>
          <a:bodyPr lIns="0" tIns="0" rIns="0" bIns="0" rtlCol="0" anchor="t">
            <a:spAutoFit/>
          </a:bodyPr>
          <a:lstStyle/>
          <a:p>
            <a:pPr marL="753095" lvl="1" indent="-376548">
              <a:lnSpc>
                <a:spcPts val="4883"/>
              </a:lnSpc>
              <a:buFont typeface="Arial"/>
              <a:buChar char="•"/>
            </a:pPr>
            <a:r>
              <a:rPr lang="en-US" sz="3488">
                <a:solidFill>
                  <a:srgbClr val="FFFFFF"/>
                </a:solidFill>
                <a:latin typeface="Arimo"/>
              </a:rPr>
              <a:t>Mempertimbangkan nilai yang menggambarkan ciri/ karakteristik populasi (parameter). </a:t>
            </a:r>
          </a:p>
          <a:p>
            <a:pPr marL="753095" lvl="1" indent="-376548">
              <a:lnSpc>
                <a:spcPts val="4883"/>
              </a:lnSpc>
              <a:buFont typeface="Arial"/>
              <a:buChar char="•"/>
            </a:pPr>
            <a:r>
              <a:rPr lang="en-US" sz="3488">
                <a:solidFill>
                  <a:srgbClr val="FFFFFF"/>
                </a:solidFill>
                <a:latin typeface="Arimo"/>
              </a:rPr>
              <a:t>Parameterberguna untuk menentukan karakteristik populasi, dan jikadilakukan pengambilan sampel dari populasi tersebut akan representatif. </a:t>
            </a:r>
          </a:p>
          <a:p>
            <a:pPr>
              <a:lnSpc>
                <a:spcPts val="4883"/>
              </a:lnSpc>
            </a:pPr>
            <a:endParaRPr lang="en-US" sz="3488">
              <a:solidFill>
                <a:srgbClr val="FFFFFF"/>
              </a:solidFill>
              <a:latin typeface="Arimo"/>
            </a:endParaRPr>
          </a:p>
        </p:txBody>
      </p:sp>
      <p:sp>
        <p:nvSpPr>
          <p:cNvPr id="13" name="TextBox 13"/>
          <p:cNvSpPr txBox="1"/>
          <p:nvPr/>
        </p:nvSpPr>
        <p:spPr>
          <a:xfrm>
            <a:off x="9544581" y="2037803"/>
            <a:ext cx="8361061" cy="8866296"/>
          </a:xfrm>
          <a:prstGeom prst="rect">
            <a:avLst/>
          </a:prstGeom>
        </p:spPr>
        <p:txBody>
          <a:bodyPr lIns="0" tIns="0" rIns="0" bIns="0" rtlCol="0" anchor="t">
            <a:spAutoFit/>
          </a:bodyPr>
          <a:lstStyle/>
          <a:p>
            <a:pPr marL="572016" lvl="1" indent="-286008" algn="just">
              <a:lnSpc>
                <a:spcPts val="3709"/>
              </a:lnSpc>
              <a:buFont typeface="Arial"/>
              <a:buChar char="•"/>
            </a:pPr>
            <a:r>
              <a:rPr lang="en-US" sz="2649">
                <a:solidFill>
                  <a:srgbClr val="000000"/>
                </a:solidFill>
                <a:latin typeface="Arimo"/>
              </a:rPr>
              <a:t>  </a:t>
            </a:r>
            <a:r>
              <a:rPr lang="en-US" sz="2649">
                <a:solidFill>
                  <a:srgbClr val="174D88"/>
                </a:solidFill>
                <a:latin typeface="Arimo"/>
              </a:rPr>
              <a:t>Pada populasi lampu pijar suatu perusahaan, salah satu parameternya adalah daya tahan lampu. Ada dua kemungkinan karakteristik populasi berdasarkan parameternya : </a:t>
            </a:r>
          </a:p>
          <a:p>
            <a:pPr marL="572016" lvl="1" indent="-286008" algn="just">
              <a:lnSpc>
                <a:spcPts val="3709"/>
              </a:lnSpc>
              <a:buFont typeface="Arial"/>
              <a:buChar char="•"/>
            </a:pPr>
            <a:r>
              <a:rPr lang="en-US" sz="2649">
                <a:solidFill>
                  <a:srgbClr val="174D88"/>
                </a:solidFill>
                <a:latin typeface="Arimo"/>
              </a:rPr>
              <a:t>Jika bersifat heterogen maka kriteria daya tahan lampu dapat bervariasi bisa 1-2 jam; 3-4 jam; dst. tergantung interval yang digunakan.  Jika homogen hanya terdapat satu kriteria daya tahan misalnya 2-3 jam. </a:t>
            </a:r>
          </a:p>
          <a:p>
            <a:pPr marL="572016" lvl="1" indent="-286008" algn="just">
              <a:lnSpc>
                <a:spcPts val="3709"/>
              </a:lnSpc>
              <a:buFont typeface="Arial"/>
              <a:buChar char="•"/>
            </a:pPr>
            <a:r>
              <a:rPr lang="en-US" sz="2649">
                <a:solidFill>
                  <a:srgbClr val="174D88"/>
                </a:solidFill>
                <a:latin typeface="Arimo"/>
              </a:rPr>
              <a:t>Membutuhkan data berskala minimal interval.</a:t>
            </a:r>
          </a:p>
          <a:p>
            <a:pPr marL="572016" lvl="1" indent="-286008" algn="just">
              <a:lnSpc>
                <a:spcPts val="3709"/>
              </a:lnSpc>
              <a:buFont typeface="Arial"/>
              <a:buChar char="•"/>
            </a:pPr>
            <a:r>
              <a:rPr lang="en-US" sz="2649">
                <a:solidFill>
                  <a:srgbClr val="174D88"/>
                </a:solidFill>
                <a:latin typeface="Arimo"/>
              </a:rPr>
              <a:t>Sebaran data atau distribusi populasi /sampel bersifat normal (diketahuimelalui uji normalitas data). </a:t>
            </a:r>
          </a:p>
          <a:p>
            <a:pPr marL="572016" lvl="1" indent="-286008" algn="just">
              <a:lnSpc>
                <a:spcPts val="3709"/>
              </a:lnSpc>
              <a:buFont typeface="Arial"/>
              <a:buChar char="•"/>
            </a:pPr>
            <a:r>
              <a:rPr lang="en-US" sz="2649">
                <a:solidFill>
                  <a:srgbClr val="174D88"/>
                </a:solidFill>
                <a:latin typeface="Arimo"/>
              </a:rPr>
              <a:t>Statistik Parametrik, </a:t>
            </a:r>
            <a:r>
              <a:rPr lang="en-US" sz="2649">
                <a:solidFill>
                  <a:srgbClr val="174D88"/>
                </a:solidFill>
                <a:latin typeface="Arimo Italics"/>
              </a:rPr>
              <a:t>seperti :</a:t>
            </a:r>
            <a:r>
              <a:rPr lang="en-US" sz="2649">
                <a:solidFill>
                  <a:srgbClr val="174D88"/>
                </a:solidFill>
                <a:latin typeface="Arimo"/>
              </a:rPr>
              <a:t> </a:t>
            </a:r>
            <a:r>
              <a:rPr lang="en-US" sz="2649">
                <a:solidFill>
                  <a:srgbClr val="174D88"/>
                </a:solidFill>
                <a:latin typeface="Arimo Italics"/>
              </a:rPr>
              <a:t>AnalisisRegresi Linear Sederhana dan Berganda</a:t>
            </a:r>
            <a:r>
              <a:rPr lang="en-US" sz="2649">
                <a:solidFill>
                  <a:srgbClr val="174D88"/>
                </a:solidFill>
                <a:latin typeface="Arimo"/>
              </a:rPr>
              <a:t>, </a:t>
            </a:r>
            <a:r>
              <a:rPr lang="en-US" sz="2649">
                <a:solidFill>
                  <a:srgbClr val="174D88"/>
                </a:solidFill>
                <a:latin typeface="Arimo Italics"/>
              </a:rPr>
              <a:t>AnalisisFaktor</a:t>
            </a:r>
            <a:r>
              <a:rPr lang="en-US" sz="2649">
                <a:solidFill>
                  <a:srgbClr val="174D88"/>
                </a:solidFill>
                <a:latin typeface="Arimo"/>
              </a:rPr>
              <a:t>, </a:t>
            </a:r>
            <a:r>
              <a:rPr lang="en-US" sz="2649">
                <a:solidFill>
                  <a:srgbClr val="174D88"/>
                </a:solidFill>
                <a:latin typeface="Arimo Italics"/>
              </a:rPr>
              <a:t>Uji t</a:t>
            </a:r>
            <a:r>
              <a:rPr lang="en-US" sz="2649">
                <a:solidFill>
                  <a:srgbClr val="174D88"/>
                </a:solidFill>
                <a:latin typeface="Arimo"/>
              </a:rPr>
              <a:t>, </a:t>
            </a:r>
            <a:r>
              <a:rPr lang="en-US" sz="2649">
                <a:solidFill>
                  <a:srgbClr val="174D88"/>
                </a:solidFill>
                <a:latin typeface="Arimo Italics"/>
              </a:rPr>
              <a:t>Analisis Cluster</a:t>
            </a:r>
            <a:r>
              <a:rPr lang="en-US" sz="2649">
                <a:solidFill>
                  <a:srgbClr val="174D88"/>
                </a:solidFill>
                <a:latin typeface="Arimo"/>
              </a:rPr>
              <a:t>, dan berbagai Analisis Multivariate Lainnya.</a:t>
            </a:r>
          </a:p>
          <a:p>
            <a:pPr algn="just">
              <a:lnSpc>
                <a:spcPts val="3709"/>
              </a:lnSpc>
            </a:pPr>
            <a:endParaRPr lang="en-US" sz="2649">
              <a:solidFill>
                <a:srgbClr val="174D88"/>
              </a:solidFill>
              <a:latin typeface="Arimo"/>
            </a:endParaRPr>
          </a:p>
          <a:p>
            <a:pPr algn="just">
              <a:lnSpc>
                <a:spcPts val="3709"/>
              </a:lnSpc>
              <a:spcBef>
                <a:spcPct val="0"/>
              </a:spcBef>
            </a:pPr>
            <a:endParaRPr lang="en-US" sz="2649">
              <a:solidFill>
                <a:srgbClr val="174D88"/>
              </a:solidFill>
              <a:latin typeface="Arimo"/>
            </a:endParaRPr>
          </a:p>
        </p:txBody>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85025" y="763062"/>
            <a:ext cx="11346534" cy="913806"/>
            <a:chOff x="0" y="0"/>
            <a:chExt cx="2988387" cy="240673"/>
          </a:xfrm>
        </p:grpSpPr>
        <p:sp>
          <p:nvSpPr>
            <p:cNvPr id="3" name="Freeform 3"/>
            <p:cNvSpPr/>
            <p:nvPr/>
          </p:nvSpPr>
          <p:spPr>
            <a:xfrm>
              <a:off x="0" y="0"/>
              <a:ext cx="2988387" cy="240673"/>
            </a:xfrm>
            <a:custGeom>
              <a:avLst/>
              <a:gdLst/>
              <a:ahLst/>
              <a:cxnLst/>
              <a:rect l="l" t="t" r="r" b="b"/>
              <a:pathLst>
                <a:path w="2988387" h="240673">
                  <a:moveTo>
                    <a:pt x="34798" y="0"/>
                  </a:moveTo>
                  <a:lnTo>
                    <a:pt x="2953589" y="0"/>
                  </a:lnTo>
                  <a:cubicBezTo>
                    <a:pt x="2962818" y="0"/>
                    <a:pt x="2971669" y="3666"/>
                    <a:pt x="2978195" y="10192"/>
                  </a:cubicBezTo>
                  <a:cubicBezTo>
                    <a:pt x="2984721" y="16718"/>
                    <a:pt x="2988387" y="25569"/>
                    <a:pt x="2988387" y="34798"/>
                  </a:cubicBezTo>
                  <a:lnTo>
                    <a:pt x="2988387" y="205875"/>
                  </a:lnTo>
                  <a:cubicBezTo>
                    <a:pt x="2988387" y="215104"/>
                    <a:pt x="2984721" y="223955"/>
                    <a:pt x="2978195" y="230481"/>
                  </a:cubicBezTo>
                  <a:cubicBezTo>
                    <a:pt x="2971669" y="237007"/>
                    <a:pt x="2962818" y="240673"/>
                    <a:pt x="2953589" y="240673"/>
                  </a:cubicBezTo>
                  <a:lnTo>
                    <a:pt x="34798" y="240673"/>
                  </a:lnTo>
                  <a:cubicBezTo>
                    <a:pt x="25569" y="240673"/>
                    <a:pt x="16718" y="237007"/>
                    <a:pt x="10192" y="230481"/>
                  </a:cubicBezTo>
                  <a:cubicBezTo>
                    <a:pt x="3666" y="223955"/>
                    <a:pt x="0" y="215104"/>
                    <a:pt x="0" y="205875"/>
                  </a:cubicBezTo>
                  <a:lnTo>
                    <a:pt x="0" y="34798"/>
                  </a:lnTo>
                  <a:cubicBezTo>
                    <a:pt x="0" y="25569"/>
                    <a:pt x="3666" y="16718"/>
                    <a:pt x="10192" y="10192"/>
                  </a:cubicBezTo>
                  <a:cubicBezTo>
                    <a:pt x="16718" y="3666"/>
                    <a:pt x="25569" y="0"/>
                    <a:pt x="34798" y="0"/>
                  </a:cubicBezTo>
                  <a:close/>
                </a:path>
              </a:pathLst>
            </a:custGeom>
            <a:solidFill>
              <a:srgbClr val="174D8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2763640" y="2168668"/>
            <a:ext cx="12789302" cy="6864315"/>
          </a:xfrm>
          <a:custGeom>
            <a:avLst/>
            <a:gdLst/>
            <a:ahLst/>
            <a:cxnLst/>
            <a:rect l="l" t="t" r="r" b="b"/>
            <a:pathLst>
              <a:path w="12789302" h="6864315">
                <a:moveTo>
                  <a:pt x="0" y="0"/>
                </a:moveTo>
                <a:lnTo>
                  <a:pt x="12789302" y="0"/>
                </a:lnTo>
                <a:lnTo>
                  <a:pt x="12789302" y="6864314"/>
                </a:lnTo>
                <a:lnTo>
                  <a:pt x="0" y="6864314"/>
                </a:lnTo>
                <a:lnTo>
                  <a:pt x="0" y="0"/>
                </a:lnTo>
                <a:close/>
              </a:path>
            </a:pathLst>
          </a:custGeom>
          <a:blipFill>
            <a:blip r:embed="rId2"/>
            <a:stretch>
              <a:fillRect/>
            </a:stretch>
          </a:blipFill>
        </p:spPr>
      </p:sp>
      <p:sp>
        <p:nvSpPr>
          <p:cNvPr id="6" name="TextBox 6"/>
          <p:cNvSpPr txBox="1"/>
          <p:nvPr/>
        </p:nvSpPr>
        <p:spPr>
          <a:xfrm>
            <a:off x="6359667" y="745403"/>
            <a:ext cx="5568666" cy="853874"/>
          </a:xfrm>
          <a:prstGeom prst="rect">
            <a:avLst/>
          </a:prstGeom>
        </p:spPr>
        <p:txBody>
          <a:bodyPr lIns="0" tIns="0" rIns="0" bIns="0" rtlCol="0" anchor="t">
            <a:spAutoFit/>
          </a:bodyPr>
          <a:lstStyle/>
          <a:p>
            <a:pPr algn="ctr">
              <a:lnSpc>
                <a:spcPts val="7077"/>
              </a:lnSpc>
              <a:spcBef>
                <a:spcPct val="0"/>
              </a:spcBef>
            </a:pPr>
            <a:r>
              <a:rPr lang="en-US" sz="5055">
                <a:solidFill>
                  <a:srgbClr val="FFFFFF"/>
                </a:solidFill>
                <a:latin typeface="Open Sans Extra Bold"/>
              </a:rPr>
              <a:t>JENIS-JENIS DATA</a:t>
            </a:r>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71790" y="2368105"/>
            <a:ext cx="12744419" cy="6065281"/>
          </a:xfrm>
          <a:custGeom>
            <a:avLst/>
            <a:gdLst/>
            <a:ahLst/>
            <a:cxnLst/>
            <a:rect l="l" t="t" r="r" b="b"/>
            <a:pathLst>
              <a:path w="12744419" h="6065281">
                <a:moveTo>
                  <a:pt x="0" y="0"/>
                </a:moveTo>
                <a:lnTo>
                  <a:pt x="12744420" y="0"/>
                </a:lnTo>
                <a:lnTo>
                  <a:pt x="12744420" y="6065281"/>
                </a:lnTo>
                <a:lnTo>
                  <a:pt x="0" y="6065281"/>
                </a:lnTo>
                <a:lnTo>
                  <a:pt x="0" y="0"/>
                </a:lnTo>
                <a:close/>
              </a:path>
            </a:pathLst>
          </a:custGeom>
          <a:blipFill>
            <a:blip r:embed="rId2"/>
            <a:stretch>
              <a:fillRect/>
            </a:stretch>
          </a:blipFill>
        </p:spPr>
      </p:sp>
      <p:sp>
        <p:nvSpPr>
          <p:cNvPr id="3" name="TextBox 3"/>
          <p:cNvSpPr txBox="1"/>
          <p:nvPr/>
        </p:nvSpPr>
        <p:spPr>
          <a:xfrm>
            <a:off x="1028700" y="655695"/>
            <a:ext cx="6659771" cy="669810"/>
          </a:xfrm>
          <a:prstGeom prst="rect">
            <a:avLst/>
          </a:prstGeom>
        </p:spPr>
        <p:txBody>
          <a:bodyPr lIns="0" tIns="0" rIns="0" bIns="0" rtlCol="0" anchor="t">
            <a:spAutoFit/>
          </a:bodyPr>
          <a:lstStyle/>
          <a:p>
            <a:pPr algn="ctr">
              <a:lnSpc>
                <a:spcPts val="5538"/>
              </a:lnSpc>
              <a:spcBef>
                <a:spcPct val="0"/>
              </a:spcBef>
            </a:pPr>
            <a:r>
              <a:rPr lang="en-US" sz="3955">
                <a:solidFill>
                  <a:srgbClr val="174D88"/>
                </a:solidFill>
                <a:latin typeface="Open Sans Extra Bold"/>
              </a:rPr>
              <a:t>SUMBER DATA STATISTIKA</a:t>
            </a:r>
          </a:p>
        </p:txBody>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10684" y="0"/>
            <a:ext cx="10287000" cy="1028700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4D88"/>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ChangeAspect="1"/>
          </p:cNvGrpSpPr>
          <p:nvPr/>
        </p:nvGrpSpPr>
        <p:grpSpPr>
          <a:xfrm>
            <a:off x="13700776" y="0"/>
            <a:ext cx="10287041" cy="10287000"/>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5973" r="-25973"/>
              </a:stretch>
            </a:blipFill>
          </p:spPr>
        </p:sp>
      </p:grpSp>
      <p:grpSp>
        <p:nvGrpSpPr>
          <p:cNvPr id="7" name="Group 7"/>
          <p:cNvGrpSpPr/>
          <p:nvPr/>
        </p:nvGrpSpPr>
        <p:grpSpPr>
          <a:xfrm>
            <a:off x="1431405" y="1323124"/>
            <a:ext cx="15425190" cy="8397277"/>
            <a:chOff x="0" y="0"/>
            <a:chExt cx="20566920" cy="11196370"/>
          </a:xfrm>
        </p:grpSpPr>
        <p:grpSp>
          <p:nvGrpSpPr>
            <p:cNvPr id="8" name="Group 8"/>
            <p:cNvGrpSpPr/>
            <p:nvPr/>
          </p:nvGrpSpPr>
          <p:grpSpPr>
            <a:xfrm>
              <a:off x="155362" y="168043"/>
              <a:ext cx="20256196" cy="10860283"/>
              <a:chOff x="0" y="0"/>
              <a:chExt cx="3792304" cy="2033230"/>
            </a:xfrm>
          </p:grpSpPr>
          <p:sp>
            <p:nvSpPr>
              <p:cNvPr id="9" name="Freeform 9"/>
              <p:cNvSpPr/>
              <p:nvPr/>
            </p:nvSpPr>
            <p:spPr>
              <a:xfrm>
                <a:off x="0" y="0"/>
                <a:ext cx="3792304" cy="2033230"/>
              </a:xfrm>
              <a:custGeom>
                <a:avLst/>
                <a:gdLst/>
                <a:ahLst/>
                <a:cxnLst/>
                <a:rect l="l" t="t" r="r" b="b"/>
                <a:pathLst>
                  <a:path w="3792304" h="2033230">
                    <a:moveTo>
                      <a:pt x="0" y="0"/>
                    </a:moveTo>
                    <a:lnTo>
                      <a:pt x="3792304" y="0"/>
                    </a:lnTo>
                    <a:lnTo>
                      <a:pt x="3792304" y="2033230"/>
                    </a:lnTo>
                    <a:lnTo>
                      <a:pt x="0" y="2033230"/>
                    </a:lnTo>
                    <a:close/>
                  </a:path>
                </a:pathLst>
              </a:custGeom>
              <a:solidFill>
                <a:srgbClr val="FFFFFF"/>
              </a:solidFill>
            </p:spPr>
          </p:sp>
          <p:sp>
            <p:nvSpPr>
              <p:cNvPr id="10" name="TextBox 10"/>
              <p:cNvSpPr txBox="1"/>
              <p:nvPr/>
            </p:nvSpPr>
            <p:spPr>
              <a:xfrm>
                <a:off x="0" y="-38100"/>
                <a:ext cx="812800" cy="850900"/>
              </a:xfrm>
              <a:prstGeom prst="rect">
                <a:avLst/>
              </a:prstGeom>
            </p:spPr>
            <p:txBody>
              <a:bodyPr lIns="55355" tIns="55355" rIns="55355" bIns="55355" rtlCol="0" anchor="ctr"/>
              <a:lstStyle/>
              <a:p>
                <a:pPr algn="ctr">
                  <a:lnSpc>
                    <a:spcPts val="2659"/>
                  </a:lnSpc>
                </a:pPr>
                <a:endParaRPr/>
              </a:p>
            </p:txBody>
          </p:sp>
        </p:grpSp>
        <p:sp>
          <p:nvSpPr>
            <p:cNvPr id="11" name="Freeform 11"/>
            <p:cNvSpPr/>
            <p:nvPr/>
          </p:nvSpPr>
          <p:spPr>
            <a:xfrm flipH="1">
              <a:off x="10283460" y="0"/>
              <a:ext cx="10283460" cy="11196370"/>
            </a:xfrm>
            <a:custGeom>
              <a:avLst/>
              <a:gdLst/>
              <a:ahLst/>
              <a:cxnLst/>
              <a:rect l="l" t="t" r="r" b="b"/>
              <a:pathLst>
                <a:path w="10283460" h="11196370">
                  <a:moveTo>
                    <a:pt x="10283460" y="0"/>
                  </a:moveTo>
                  <a:lnTo>
                    <a:pt x="0" y="0"/>
                  </a:lnTo>
                  <a:lnTo>
                    <a:pt x="0" y="11196370"/>
                  </a:lnTo>
                  <a:lnTo>
                    <a:pt x="10283460" y="11196370"/>
                  </a:lnTo>
                  <a:lnTo>
                    <a:pt x="10283460" y="0"/>
                  </a:lnTo>
                  <a:close/>
                </a:path>
              </a:pathLst>
            </a:custGeom>
            <a:blipFill>
              <a:blip r:embed="rId3">
                <a:extLst>
                  <a:ext uri="{96DAC541-7B7A-43D3-8B79-37D633B846F1}">
                    <asvg:svgBlip xmlns:asvg="http://schemas.microsoft.com/office/drawing/2016/SVG/main" xmlns="" r:embed="rId4"/>
                  </a:ext>
                </a:extLst>
              </a:blip>
              <a:stretch>
                <a:fillRect r="-8877"/>
              </a:stretch>
            </a:blipFill>
          </p:spPr>
        </p:sp>
        <p:sp>
          <p:nvSpPr>
            <p:cNvPr id="12" name="Freeform 12"/>
            <p:cNvSpPr/>
            <p:nvPr/>
          </p:nvSpPr>
          <p:spPr>
            <a:xfrm>
              <a:off x="0" y="0"/>
              <a:ext cx="10283460" cy="11196370"/>
            </a:xfrm>
            <a:custGeom>
              <a:avLst/>
              <a:gdLst/>
              <a:ahLst/>
              <a:cxnLst/>
              <a:rect l="l" t="t" r="r" b="b"/>
              <a:pathLst>
                <a:path w="10283460" h="11196370">
                  <a:moveTo>
                    <a:pt x="0" y="0"/>
                  </a:moveTo>
                  <a:lnTo>
                    <a:pt x="10283460" y="0"/>
                  </a:lnTo>
                  <a:lnTo>
                    <a:pt x="10283460" y="11196370"/>
                  </a:lnTo>
                  <a:lnTo>
                    <a:pt x="0" y="11196370"/>
                  </a:lnTo>
                  <a:lnTo>
                    <a:pt x="0" y="0"/>
                  </a:lnTo>
                  <a:close/>
                </a:path>
              </a:pathLst>
            </a:custGeom>
            <a:blipFill>
              <a:blip r:embed="rId3">
                <a:extLst>
                  <a:ext uri="{96DAC541-7B7A-43D3-8B79-37D633B846F1}">
                    <asvg:svgBlip xmlns:asvg="http://schemas.microsoft.com/office/drawing/2016/SVG/main" xmlns="" r:embed="rId4"/>
                  </a:ext>
                </a:extLst>
              </a:blip>
              <a:stretch>
                <a:fillRect r="-8877"/>
              </a:stretch>
            </a:blipFill>
          </p:spPr>
        </p:sp>
      </p:grpSp>
      <p:sp>
        <p:nvSpPr>
          <p:cNvPr id="13" name="TextBox 13"/>
          <p:cNvSpPr txBox="1"/>
          <p:nvPr/>
        </p:nvSpPr>
        <p:spPr>
          <a:xfrm>
            <a:off x="4738216" y="2264615"/>
            <a:ext cx="8811568" cy="1026124"/>
          </a:xfrm>
          <a:prstGeom prst="rect">
            <a:avLst/>
          </a:prstGeom>
        </p:spPr>
        <p:txBody>
          <a:bodyPr lIns="0" tIns="0" rIns="0" bIns="0" rtlCol="0" anchor="t">
            <a:spAutoFit/>
          </a:bodyPr>
          <a:lstStyle/>
          <a:p>
            <a:pPr algn="ctr">
              <a:lnSpc>
                <a:spcPts val="8426"/>
              </a:lnSpc>
            </a:pPr>
            <a:r>
              <a:rPr lang="en-US" sz="6018">
                <a:solidFill>
                  <a:srgbClr val="174D88"/>
                </a:solidFill>
                <a:latin typeface="Eczar Semi-Bold"/>
              </a:rPr>
              <a:t>RINGKASAN</a:t>
            </a:r>
          </a:p>
        </p:txBody>
      </p:sp>
      <p:sp>
        <p:nvSpPr>
          <p:cNvPr id="14" name="TextBox 14"/>
          <p:cNvSpPr txBox="1"/>
          <p:nvPr/>
        </p:nvSpPr>
        <p:spPr>
          <a:xfrm>
            <a:off x="2584487" y="3233588"/>
            <a:ext cx="13119026" cy="5897021"/>
          </a:xfrm>
          <a:prstGeom prst="rect">
            <a:avLst/>
          </a:prstGeom>
        </p:spPr>
        <p:txBody>
          <a:bodyPr lIns="0" tIns="0" rIns="0" bIns="0" rtlCol="0" anchor="t">
            <a:spAutoFit/>
          </a:bodyPr>
          <a:lstStyle/>
          <a:p>
            <a:pPr algn="ctr">
              <a:lnSpc>
                <a:spcPts val="3130"/>
              </a:lnSpc>
              <a:spcBef>
                <a:spcPct val="0"/>
              </a:spcBef>
            </a:pPr>
            <a:r>
              <a:rPr lang="en-US" sz="2236">
                <a:solidFill>
                  <a:srgbClr val="174D88"/>
                </a:solidFill>
                <a:latin typeface="Arimo"/>
              </a:rPr>
              <a:t>Statistik atau statistika, secara luas merupakan ilmu atau seni pengumpulan dan analisis data kuantitatif, sedangkan secara sempit diartikan sebagai data angka hasil pengamatan suatu fenomena yang dapat menerangkan sesuatu.</a:t>
            </a:r>
          </a:p>
          <a:p>
            <a:pPr algn="ctr">
              <a:lnSpc>
                <a:spcPts val="3130"/>
              </a:lnSpc>
              <a:spcBef>
                <a:spcPct val="0"/>
              </a:spcBef>
            </a:pPr>
            <a:r>
              <a:rPr lang="en-US" sz="2236">
                <a:solidFill>
                  <a:srgbClr val="174D88"/>
                </a:solidFill>
                <a:latin typeface="Arimo"/>
              </a:rPr>
              <a:t>Beberapa keuntungan menggunakan metode statistik, seperti mengutamakan obyektivitas fakta, tidak menggunakan perasaan dalam ekspresikan data, menekankan pada ketelitian pengamatan, serta dapat menghemat waktu dan biaya karena data dapat dikumpukan dari sebagian kumpulan obyek pengamatan.•Pemecahan masalah secara statistik menekankan pada pendekatan kuantitatif dimulai dengan identifikasi masalah, pengumpulan fakta obyektif yang relevan, interpretasi data dalam bentuk tabel atau grafik, menganalisisnya, dan menarik kesimpulan.•Populasi merupakan sekumpulan obyek yang menjadi pusat pengamatan. Sedangkan sampel adalah sebagian dari obyek yang diambil dari populasi menggunakan teknik tertentu agar representatif.</a:t>
            </a:r>
          </a:p>
          <a:p>
            <a:pPr algn="ctr">
              <a:lnSpc>
                <a:spcPts val="3130"/>
              </a:lnSpc>
              <a:spcBef>
                <a:spcPct val="0"/>
              </a:spcBef>
            </a:pPr>
            <a:r>
              <a:rPr lang="en-US" sz="2236">
                <a:solidFill>
                  <a:srgbClr val="174D88"/>
                </a:solidFill>
                <a:latin typeface="Arimo"/>
              </a:rPr>
              <a:t>•Berdasarkan penggunaannya, metode statistik dapat dibagi menjadi statistik deskriptif dan inferensial. Metode statistik inferensial terbagi menjadi statistik non-parametrik dan parametrik. </a:t>
            </a:r>
          </a:p>
          <a:p>
            <a:pPr algn="ctr">
              <a:lnSpc>
                <a:spcPts val="3130"/>
              </a:lnSpc>
              <a:spcBef>
                <a:spcPct val="0"/>
              </a:spcBef>
            </a:pPr>
            <a:endParaRPr lang="en-US" sz="2236">
              <a:solidFill>
                <a:srgbClr val="174D88"/>
              </a:solidFill>
              <a:latin typeface="Arimo"/>
            </a:endParaRPr>
          </a:p>
          <a:p>
            <a:pPr algn="ctr">
              <a:lnSpc>
                <a:spcPts val="3130"/>
              </a:lnSpc>
              <a:spcBef>
                <a:spcPct val="0"/>
              </a:spcBef>
            </a:pPr>
            <a:endParaRPr lang="en-US" sz="2236">
              <a:solidFill>
                <a:srgbClr val="174D88"/>
              </a:solidFill>
              <a:latin typeface="Arimo"/>
            </a:endParaRPr>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10684" y="0"/>
            <a:ext cx="10287000" cy="1028700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4D88"/>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ChangeAspect="1"/>
          </p:cNvGrpSpPr>
          <p:nvPr/>
        </p:nvGrpSpPr>
        <p:grpSpPr>
          <a:xfrm>
            <a:off x="13700776" y="0"/>
            <a:ext cx="10287041" cy="10287000"/>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5973" r="-25973"/>
              </a:stretch>
            </a:blipFill>
          </p:spPr>
        </p:sp>
      </p:grpSp>
      <p:grpSp>
        <p:nvGrpSpPr>
          <p:cNvPr id="7" name="Group 7"/>
          <p:cNvGrpSpPr/>
          <p:nvPr/>
        </p:nvGrpSpPr>
        <p:grpSpPr>
          <a:xfrm>
            <a:off x="1431405" y="1323124"/>
            <a:ext cx="15425190" cy="8397277"/>
            <a:chOff x="0" y="0"/>
            <a:chExt cx="20566920" cy="11196370"/>
          </a:xfrm>
        </p:grpSpPr>
        <p:grpSp>
          <p:nvGrpSpPr>
            <p:cNvPr id="8" name="Group 8"/>
            <p:cNvGrpSpPr/>
            <p:nvPr/>
          </p:nvGrpSpPr>
          <p:grpSpPr>
            <a:xfrm>
              <a:off x="155362" y="168043"/>
              <a:ext cx="20256196" cy="10860283"/>
              <a:chOff x="0" y="0"/>
              <a:chExt cx="3792304" cy="2033230"/>
            </a:xfrm>
          </p:grpSpPr>
          <p:sp>
            <p:nvSpPr>
              <p:cNvPr id="9" name="Freeform 9"/>
              <p:cNvSpPr/>
              <p:nvPr/>
            </p:nvSpPr>
            <p:spPr>
              <a:xfrm>
                <a:off x="0" y="0"/>
                <a:ext cx="3792304" cy="2033230"/>
              </a:xfrm>
              <a:custGeom>
                <a:avLst/>
                <a:gdLst/>
                <a:ahLst/>
                <a:cxnLst/>
                <a:rect l="l" t="t" r="r" b="b"/>
                <a:pathLst>
                  <a:path w="3792304" h="2033230">
                    <a:moveTo>
                      <a:pt x="0" y="0"/>
                    </a:moveTo>
                    <a:lnTo>
                      <a:pt x="3792304" y="0"/>
                    </a:lnTo>
                    <a:lnTo>
                      <a:pt x="3792304" y="2033230"/>
                    </a:lnTo>
                    <a:lnTo>
                      <a:pt x="0" y="2033230"/>
                    </a:lnTo>
                    <a:close/>
                  </a:path>
                </a:pathLst>
              </a:custGeom>
              <a:solidFill>
                <a:srgbClr val="FFFFFF"/>
              </a:solidFill>
            </p:spPr>
          </p:sp>
          <p:sp>
            <p:nvSpPr>
              <p:cNvPr id="10" name="TextBox 10"/>
              <p:cNvSpPr txBox="1"/>
              <p:nvPr/>
            </p:nvSpPr>
            <p:spPr>
              <a:xfrm>
                <a:off x="0" y="-38100"/>
                <a:ext cx="812800" cy="850900"/>
              </a:xfrm>
              <a:prstGeom prst="rect">
                <a:avLst/>
              </a:prstGeom>
            </p:spPr>
            <p:txBody>
              <a:bodyPr lIns="55355" tIns="55355" rIns="55355" bIns="55355" rtlCol="0" anchor="ctr"/>
              <a:lstStyle/>
              <a:p>
                <a:pPr algn="ctr">
                  <a:lnSpc>
                    <a:spcPts val="2659"/>
                  </a:lnSpc>
                </a:pPr>
                <a:endParaRPr/>
              </a:p>
            </p:txBody>
          </p:sp>
        </p:grpSp>
        <p:sp>
          <p:nvSpPr>
            <p:cNvPr id="11" name="Freeform 11"/>
            <p:cNvSpPr/>
            <p:nvPr/>
          </p:nvSpPr>
          <p:spPr>
            <a:xfrm flipH="1">
              <a:off x="10283460" y="0"/>
              <a:ext cx="10283460" cy="11196370"/>
            </a:xfrm>
            <a:custGeom>
              <a:avLst/>
              <a:gdLst/>
              <a:ahLst/>
              <a:cxnLst/>
              <a:rect l="l" t="t" r="r" b="b"/>
              <a:pathLst>
                <a:path w="10283460" h="11196370">
                  <a:moveTo>
                    <a:pt x="10283460" y="0"/>
                  </a:moveTo>
                  <a:lnTo>
                    <a:pt x="0" y="0"/>
                  </a:lnTo>
                  <a:lnTo>
                    <a:pt x="0" y="11196370"/>
                  </a:lnTo>
                  <a:lnTo>
                    <a:pt x="10283460" y="11196370"/>
                  </a:lnTo>
                  <a:lnTo>
                    <a:pt x="10283460" y="0"/>
                  </a:lnTo>
                  <a:close/>
                </a:path>
              </a:pathLst>
            </a:custGeom>
            <a:blipFill>
              <a:blip r:embed="rId3">
                <a:extLst>
                  <a:ext uri="{96DAC541-7B7A-43D3-8B79-37D633B846F1}">
                    <asvg:svgBlip xmlns:asvg="http://schemas.microsoft.com/office/drawing/2016/SVG/main" xmlns="" r:embed="rId4"/>
                  </a:ext>
                </a:extLst>
              </a:blip>
              <a:stretch>
                <a:fillRect r="-8877"/>
              </a:stretch>
            </a:blipFill>
          </p:spPr>
        </p:sp>
        <p:sp>
          <p:nvSpPr>
            <p:cNvPr id="12" name="Freeform 12"/>
            <p:cNvSpPr/>
            <p:nvPr/>
          </p:nvSpPr>
          <p:spPr>
            <a:xfrm>
              <a:off x="0" y="0"/>
              <a:ext cx="10283460" cy="11196370"/>
            </a:xfrm>
            <a:custGeom>
              <a:avLst/>
              <a:gdLst/>
              <a:ahLst/>
              <a:cxnLst/>
              <a:rect l="l" t="t" r="r" b="b"/>
              <a:pathLst>
                <a:path w="10283460" h="11196370">
                  <a:moveTo>
                    <a:pt x="0" y="0"/>
                  </a:moveTo>
                  <a:lnTo>
                    <a:pt x="10283460" y="0"/>
                  </a:lnTo>
                  <a:lnTo>
                    <a:pt x="10283460" y="11196370"/>
                  </a:lnTo>
                  <a:lnTo>
                    <a:pt x="0" y="11196370"/>
                  </a:lnTo>
                  <a:lnTo>
                    <a:pt x="0" y="0"/>
                  </a:lnTo>
                  <a:close/>
                </a:path>
              </a:pathLst>
            </a:custGeom>
            <a:blipFill>
              <a:blip r:embed="rId3">
                <a:extLst>
                  <a:ext uri="{96DAC541-7B7A-43D3-8B79-37D633B846F1}">
                    <asvg:svgBlip xmlns:asvg="http://schemas.microsoft.com/office/drawing/2016/SVG/main" xmlns="" r:embed="rId4"/>
                  </a:ext>
                </a:extLst>
              </a:blip>
              <a:stretch>
                <a:fillRect r="-8877"/>
              </a:stretch>
            </a:blipFill>
          </p:spPr>
        </p:sp>
      </p:grpSp>
      <p:grpSp>
        <p:nvGrpSpPr>
          <p:cNvPr id="13" name="Group 13"/>
          <p:cNvGrpSpPr/>
          <p:nvPr/>
        </p:nvGrpSpPr>
        <p:grpSpPr>
          <a:xfrm>
            <a:off x="10487814" y="2093087"/>
            <a:ext cx="5144063" cy="913806"/>
            <a:chOff x="0" y="0"/>
            <a:chExt cx="1354815" cy="240673"/>
          </a:xfrm>
        </p:grpSpPr>
        <p:sp>
          <p:nvSpPr>
            <p:cNvPr id="14" name="Freeform 14"/>
            <p:cNvSpPr/>
            <p:nvPr/>
          </p:nvSpPr>
          <p:spPr>
            <a:xfrm>
              <a:off x="0" y="0"/>
              <a:ext cx="1354815" cy="240673"/>
            </a:xfrm>
            <a:custGeom>
              <a:avLst/>
              <a:gdLst/>
              <a:ahLst/>
              <a:cxnLst/>
              <a:rect l="l" t="t" r="r" b="b"/>
              <a:pathLst>
                <a:path w="1354815" h="240673">
                  <a:moveTo>
                    <a:pt x="76756" y="0"/>
                  </a:moveTo>
                  <a:lnTo>
                    <a:pt x="1278059" y="0"/>
                  </a:lnTo>
                  <a:cubicBezTo>
                    <a:pt x="1298416" y="0"/>
                    <a:pt x="1317939" y="8087"/>
                    <a:pt x="1332334" y="22481"/>
                  </a:cubicBezTo>
                  <a:cubicBezTo>
                    <a:pt x="1346728" y="36876"/>
                    <a:pt x="1354815" y="56399"/>
                    <a:pt x="1354815" y="76756"/>
                  </a:cubicBezTo>
                  <a:lnTo>
                    <a:pt x="1354815" y="163917"/>
                  </a:lnTo>
                  <a:cubicBezTo>
                    <a:pt x="1354815" y="184274"/>
                    <a:pt x="1346728" y="203797"/>
                    <a:pt x="1332334" y="218192"/>
                  </a:cubicBezTo>
                  <a:cubicBezTo>
                    <a:pt x="1317939" y="232586"/>
                    <a:pt x="1298416" y="240673"/>
                    <a:pt x="1278059" y="240673"/>
                  </a:cubicBezTo>
                  <a:lnTo>
                    <a:pt x="76756" y="240673"/>
                  </a:lnTo>
                  <a:cubicBezTo>
                    <a:pt x="34365" y="240673"/>
                    <a:pt x="0" y="206308"/>
                    <a:pt x="0" y="163917"/>
                  </a:cubicBezTo>
                  <a:lnTo>
                    <a:pt x="0" y="76756"/>
                  </a:lnTo>
                  <a:cubicBezTo>
                    <a:pt x="0" y="56399"/>
                    <a:pt x="8087" y="36876"/>
                    <a:pt x="22481" y="22481"/>
                  </a:cubicBezTo>
                  <a:cubicBezTo>
                    <a:pt x="36876" y="8087"/>
                    <a:pt x="56399" y="0"/>
                    <a:pt x="76756" y="0"/>
                  </a:cubicBezTo>
                  <a:close/>
                </a:path>
              </a:pathLst>
            </a:custGeom>
            <a:solidFill>
              <a:srgbClr val="174D88"/>
            </a:soli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0166092" y="3290738"/>
            <a:ext cx="5465785" cy="5258394"/>
            <a:chOff x="0" y="0"/>
            <a:chExt cx="1439548" cy="1384927"/>
          </a:xfrm>
        </p:grpSpPr>
        <p:sp>
          <p:nvSpPr>
            <p:cNvPr id="17" name="Freeform 17"/>
            <p:cNvSpPr/>
            <p:nvPr/>
          </p:nvSpPr>
          <p:spPr>
            <a:xfrm>
              <a:off x="0" y="0"/>
              <a:ext cx="1439548" cy="1384927"/>
            </a:xfrm>
            <a:custGeom>
              <a:avLst/>
              <a:gdLst/>
              <a:ahLst/>
              <a:cxnLst/>
              <a:rect l="l" t="t" r="r" b="b"/>
              <a:pathLst>
                <a:path w="1439548" h="1384927">
                  <a:moveTo>
                    <a:pt x="72238" y="0"/>
                  </a:moveTo>
                  <a:lnTo>
                    <a:pt x="1367310" y="0"/>
                  </a:lnTo>
                  <a:cubicBezTo>
                    <a:pt x="1407206" y="0"/>
                    <a:pt x="1439548" y="32342"/>
                    <a:pt x="1439548" y="72238"/>
                  </a:cubicBezTo>
                  <a:lnTo>
                    <a:pt x="1439548" y="1312689"/>
                  </a:lnTo>
                  <a:cubicBezTo>
                    <a:pt x="1439548" y="1352585"/>
                    <a:pt x="1407206" y="1384927"/>
                    <a:pt x="1367310" y="1384927"/>
                  </a:cubicBezTo>
                  <a:lnTo>
                    <a:pt x="72238" y="1384927"/>
                  </a:lnTo>
                  <a:cubicBezTo>
                    <a:pt x="32342" y="1384927"/>
                    <a:pt x="0" y="1352585"/>
                    <a:pt x="0" y="1312689"/>
                  </a:cubicBezTo>
                  <a:lnTo>
                    <a:pt x="0" y="72238"/>
                  </a:lnTo>
                  <a:cubicBezTo>
                    <a:pt x="0" y="32342"/>
                    <a:pt x="32342" y="0"/>
                    <a:pt x="72238" y="0"/>
                  </a:cubicBezTo>
                  <a:close/>
                </a:path>
              </a:pathLst>
            </a:custGeom>
            <a:solidFill>
              <a:srgbClr val="174D88"/>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2165762" y="1978787"/>
            <a:ext cx="5973947" cy="1026124"/>
          </a:xfrm>
          <a:prstGeom prst="rect">
            <a:avLst/>
          </a:prstGeom>
        </p:spPr>
        <p:txBody>
          <a:bodyPr lIns="0" tIns="0" rIns="0" bIns="0" rtlCol="0" anchor="t">
            <a:spAutoFit/>
          </a:bodyPr>
          <a:lstStyle/>
          <a:p>
            <a:pPr algn="ctr">
              <a:lnSpc>
                <a:spcPts val="8426"/>
              </a:lnSpc>
            </a:pPr>
            <a:r>
              <a:rPr lang="en-US" sz="6018">
                <a:solidFill>
                  <a:srgbClr val="174D88"/>
                </a:solidFill>
                <a:latin typeface="Eczar Semi-Bold"/>
              </a:rPr>
              <a:t>SOAL LATIHAN</a:t>
            </a:r>
          </a:p>
        </p:txBody>
      </p:sp>
      <p:sp>
        <p:nvSpPr>
          <p:cNvPr id="20" name="TextBox 20"/>
          <p:cNvSpPr txBox="1"/>
          <p:nvPr/>
        </p:nvSpPr>
        <p:spPr>
          <a:xfrm>
            <a:off x="2527321" y="3224063"/>
            <a:ext cx="5612388" cy="5732222"/>
          </a:xfrm>
          <a:prstGeom prst="rect">
            <a:avLst/>
          </a:prstGeom>
        </p:spPr>
        <p:txBody>
          <a:bodyPr lIns="0" tIns="0" rIns="0" bIns="0" rtlCol="0" anchor="t">
            <a:spAutoFit/>
          </a:bodyPr>
          <a:lstStyle/>
          <a:p>
            <a:pPr>
              <a:lnSpc>
                <a:spcPts val="3533"/>
              </a:lnSpc>
            </a:pPr>
            <a:r>
              <a:rPr lang="en-US" sz="2523">
                <a:solidFill>
                  <a:srgbClr val="174D88"/>
                </a:solidFill>
                <a:latin typeface="Arimo"/>
              </a:rPr>
              <a:t>1.Apa arti statistik secara luas ?</a:t>
            </a:r>
          </a:p>
          <a:p>
            <a:pPr>
              <a:lnSpc>
                <a:spcPts val="3533"/>
              </a:lnSpc>
            </a:pPr>
            <a:r>
              <a:rPr lang="en-US" sz="2523">
                <a:solidFill>
                  <a:srgbClr val="174D88"/>
                </a:solidFill>
                <a:latin typeface="Arimo"/>
              </a:rPr>
              <a:t>2.Keuntungan apa yang diperoleh dari metode statistik ?</a:t>
            </a:r>
          </a:p>
          <a:p>
            <a:pPr>
              <a:lnSpc>
                <a:spcPts val="3533"/>
              </a:lnSpc>
            </a:pPr>
            <a:r>
              <a:rPr lang="en-US" sz="2523">
                <a:solidFill>
                  <a:srgbClr val="174D88"/>
                </a:solidFill>
                <a:latin typeface="Arimo"/>
              </a:rPr>
              <a:t>3.Apaperbedaan populasi dan sampel ? </a:t>
            </a:r>
          </a:p>
          <a:p>
            <a:pPr>
              <a:lnSpc>
                <a:spcPts val="3533"/>
              </a:lnSpc>
            </a:pPr>
            <a:r>
              <a:rPr lang="en-US" sz="2523">
                <a:solidFill>
                  <a:srgbClr val="174D88"/>
                </a:solidFill>
                <a:latin typeface="Arimo"/>
              </a:rPr>
              <a:t>4.Jelaskan apa yang dimaksud dengan metode statistik deskriptif ? </a:t>
            </a:r>
          </a:p>
          <a:p>
            <a:pPr>
              <a:lnSpc>
                <a:spcPts val="3533"/>
              </a:lnSpc>
            </a:pPr>
            <a:r>
              <a:rPr lang="en-US" sz="2523">
                <a:solidFill>
                  <a:srgbClr val="174D88"/>
                </a:solidFill>
                <a:latin typeface="Arimo"/>
              </a:rPr>
              <a:t>5.Mengapa statistik inferensial disebut juga statistik induktif ? </a:t>
            </a:r>
          </a:p>
          <a:p>
            <a:pPr>
              <a:lnSpc>
                <a:spcPts val="3533"/>
              </a:lnSpc>
            </a:pPr>
            <a:r>
              <a:rPr lang="en-US" sz="2523">
                <a:solidFill>
                  <a:srgbClr val="174D88"/>
                </a:solidFill>
                <a:latin typeface="Arimo"/>
              </a:rPr>
              <a:t>6.Jelaskan 2 perbedaan yang mencolok antara statistik parametrik dengan non parametrik ? </a:t>
            </a:r>
          </a:p>
          <a:p>
            <a:pPr algn="ctr">
              <a:lnSpc>
                <a:spcPts val="3533"/>
              </a:lnSpc>
              <a:spcBef>
                <a:spcPct val="0"/>
              </a:spcBef>
            </a:pPr>
            <a:endParaRPr lang="en-US" sz="2523">
              <a:solidFill>
                <a:srgbClr val="174D88"/>
              </a:solidFill>
              <a:latin typeface="Arimo"/>
            </a:endParaRPr>
          </a:p>
        </p:txBody>
      </p:sp>
      <p:sp>
        <p:nvSpPr>
          <p:cNvPr id="21" name="TextBox 21"/>
          <p:cNvSpPr txBox="1"/>
          <p:nvPr/>
        </p:nvSpPr>
        <p:spPr>
          <a:xfrm>
            <a:off x="11709142" y="2168552"/>
            <a:ext cx="2701406" cy="686675"/>
          </a:xfrm>
          <a:prstGeom prst="rect">
            <a:avLst/>
          </a:prstGeom>
        </p:spPr>
        <p:txBody>
          <a:bodyPr lIns="0" tIns="0" rIns="0" bIns="0" rtlCol="0" anchor="t">
            <a:spAutoFit/>
          </a:bodyPr>
          <a:lstStyle/>
          <a:p>
            <a:pPr algn="ctr">
              <a:lnSpc>
                <a:spcPts val="5695"/>
              </a:lnSpc>
              <a:spcBef>
                <a:spcPct val="0"/>
              </a:spcBef>
            </a:pPr>
            <a:r>
              <a:rPr lang="en-US" sz="4068">
                <a:solidFill>
                  <a:srgbClr val="FFFFFF"/>
                </a:solidFill>
                <a:latin typeface="Open Sans Extra Bold"/>
              </a:rPr>
              <a:t>Referensi</a:t>
            </a:r>
          </a:p>
        </p:txBody>
      </p:sp>
      <p:sp>
        <p:nvSpPr>
          <p:cNvPr id="22" name="TextBox 22"/>
          <p:cNvSpPr txBox="1"/>
          <p:nvPr/>
        </p:nvSpPr>
        <p:spPr>
          <a:xfrm>
            <a:off x="10761149" y="3572340"/>
            <a:ext cx="4597394" cy="4657090"/>
          </a:xfrm>
          <a:prstGeom prst="rect">
            <a:avLst/>
          </a:prstGeom>
        </p:spPr>
        <p:txBody>
          <a:bodyPr lIns="0" tIns="0" rIns="0" bIns="0" rtlCol="0" anchor="t">
            <a:spAutoFit/>
          </a:bodyPr>
          <a:lstStyle/>
          <a:p>
            <a:pPr marL="410209" lvl="1" indent="-205105">
              <a:lnSpc>
                <a:spcPts val="2659"/>
              </a:lnSpc>
              <a:buFont typeface="Arial"/>
              <a:buChar char="•"/>
            </a:pPr>
            <a:r>
              <a:rPr lang="en-US" sz="1899">
                <a:solidFill>
                  <a:srgbClr val="FFFFFF"/>
                </a:solidFill>
                <a:latin typeface="Open Sans Extra Bold"/>
              </a:rPr>
              <a:t>J. Supranto, Statistik, Teori dan Aplikasi, Jilid 1, edisi 8, Erlangga, Jakarta, 2016 </a:t>
            </a:r>
          </a:p>
          <a:p>
            <a:pPr marL="410209" lvl="1" indent="-205105">
              <a:lnSpc>
                <a:spcPts val="2659"/>
              </a:lnSpc>
              <a:buFont typeface="Arial"/>
              <a:buChar char="•"/>
            </a:pPr>
            <a:r>
              <a:rPr lang="en-US" sz="1899">
                <a:solidFill>
                  <a:srgbClr val="FFFFFF"/>
                </a:solidFill>
                <a:latin typeface="Open Sans Extra Bold"/>
              </a:rPr>
              <a:t>Sutrisno Hadi, Statistik, Jilid 1, Andi Offset, Yogyakarta, 2000. </a:t>
            </a:r>
          </a:p>
          <a:p>
            <a:pPr marL="410209" lvl="1" indent="-205105">
              <a:lnSpc>
                <a:spcPts val="2659"/>
              </a:lnSpc>
              <a:buFont typeface="Arial"/>
              <a:buChar char="•"/>
            </a:pPr>
            <a:r>
              <a:rPr lang="en-US" sz="1899">
                <a:solidFill>
                  <a:srgbClr val="FFFFFF"/>
                </a:solidFill>
                <a:latin typeface="Open Sans Extra Bold"/>
              </a:rPr>
              <a:t>Walpole, Ronald E.; “Pengantar Statistika“, edisi ke-3, Penerbit PT. Gramedia Pustaka Utama, Jakarta, 1995</a:t>
            </a:r>
          </a:p>
          <a:p>
            <a:pPr marL="410209" lvl="1" indent="-205105">
              <a:lnSpc>
                <a:spcPts val="2659"/>
              </a:lnSpc>
              <a:buFont typeface="Arial"/>
              <a:buChar char="•"/>
            </a:pPr>
            <a:r>
              <a:rPr lang="en-US" sz="1899">
                <a:solidFill>
                  <a:srgbClr val="FFFFFF"/>
                </a:solidFill>
                <a:latin typeface="Open Sans Extra Bold"/>
              </a:rPr>
              <a:t>Walpole, R. E., Myers, R. H., Myers, S. L., &amp; Ye, K. (2012). Probability &amp; statistics for engineers &amp; scientists (9th edition.). Boston: Prentice Hall.</a:t>
            </a:r>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10684" y="0"/>
            <a:ext cx="10287000" cy="1028700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4D88"/>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ChangeAspect="1"/>
          </p:cNvGrpSpPr>
          <p:nvPr/>
        </p:nvGrpSpPr>
        <p:grpSpPr>
          <a:xfrm>
            <a:off x="13700776" y="0"/>
            <a:ext cx="10287041" cy="10287000"/>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5973" r="-25973"/>
              </a:stretch>
            </a:blipFill>
          </p:spPr>
        </p:sp>
      </p:grpSp>
      <p:grpSp>
        <p:nvGrpSpPr>
          <p:cNvPr id="7" name="Group 7"/>
          <p:cNvGrpSpPr/>
          <p:nvPr/>
        </p:nvGrpSpPr>
        <p:grpSpPr>
          <a:xfrm>
            <a:off x="1028700" y="1028700"/>
            <a:ext cx="16230600" cy="8229600"/>
            <a:chOff x="0" y="0"/>
            <a:chExt cx="4274726" cy="2167467"/>
          </a:xfrm>
        </p:grpSpPr>
        <p:sp>
          <p:nvSpPr>
            <p:cNvPr id="8" name="Freeform 8"/>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174D88"/>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323616" y="601083"/>
            <a:ext cx="5140468" cy="1369724"/>
            <a:chOff x="0" y="0"/>
            <a:chExt cx="1353868" cy="360750"/>
          </a:xfrm>
        </p:grpSpPr>
        <p:sp>
          <p:nvSpPr>
            <p:cNvPr id="11" name="Freeform 11"/>
            <p:cNvSpPr/>
            <p:nvPr/>
          </p:nvSpPr>
          <p:spPr>
            <a:xfrm>
              <a:off x="0" y="0"/>
              <a:ext cx="1353868" cy="360750"/>
            </a:xfrm>
            <a:custGeom>
              <a:avLst/>
              <a:gdLst/>
              <a:ahLst/>
              <a:cxnLst/>
              <a:rect l="l" t="t" r="r" b="b"/>
              <a:pathLst>
                <a:path w="1353868" h="360750">
                  <a:moveTo>
                    <a:pt x="0" y="0"/>
                  </a:moveTo>
                  <a:lnTo>
                    <a:pt x="1353868" y="0"/>
                  </a:lnTo>
                  <a:lnTo>
                    <a:pt x="1353868" y="360750"/>
                  </a:lnTo>
                  <a:lnTo>
                    <a:pt x="0" y="360750"/>
                  </a:lnTo>
                  <a:close/>
                </a:path>
              </a:pathLst>
            </a:custGeom>
            <a:solidFill>
              <a:srgbClr val="FFFFFF"/>
            </a:solidFill>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028700" y="2685800"/>
            <a:ext cx="16230600" cy="1085303"/>
            <a:chOff x="0" y="0"/>
            <a:chExt cx="4274726" cy="285841"/>
          </a:xfrm>
        </p:grpSpPr>
        <p:sp>
          <p:nvSpPr>
            <p:cNvPr id="14" name="Freeform 14"/>
            <p:cNvSpPr/>
            <p:nvPr/>
          </p:nvSpPr>
          <p:spPr>
            <a:xfrm>
              <a:off x="0" y="0"/>
              <a:ext cx="4274726" cy="285841"/>
            </a:xfrm>
            <a:custGeom>
              <a:avLst/>
              <a:gdLst/>
              <a:ahLst/>
              <a:cxnLst/>
              <a:rect l="l" t="t" r="r" b="b"/>
              <a:pathLst>
                <a:path w="4274726" h="285841">
                  <a:moveTo>
                    <a:pt x="0" y="0"/>
                  </a:moveTo>
                  <a:lnTo>
                    <a:pt x="4274726" y="0"/>
                  </a:lnTo>
                  <a:lnTo>
                    <a:pt x="4274726" y="285841"/>
                  </a:lnTo>
                  <a:lnTo>
                    <a:pt x="0" y="285841"/>
                  </a:lnTo>
                  <a:close/>
                </a:path>
              </a:pathLst>
            </a:custGeom>
            <a:solidFill>
              <a:srgbClr val="FFFFFF"/>
            </a:soli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682230" y="612619"/>
            <a:ext cx="4423239" cy="1213304"/>
          </a:xfrm>
          <a:prstGeom prst="rect">
            <a:avLst/>
          </a:prstGeom>
        </p:spPr>
        <p:txBody>
          <a:bodyPr lIns="0" tIns="0" rIns="0" bIns="0" rtlCol="0" anchor="t">
            <a:spAutoFit/>
          </a:bodyPr>
          <a:lstStyle/>
          <a:p>
            <a:pPr algn="ctr">
              <a:lnSpc>
                <a:spcPts val="10075"/>
              </a:lnSpc>
              <a:spcBef>
                <a:spcPct val="0"/>
              </a:spcBef>
            </a:pPr>
            <a:r>
              <a:rPr lang="en-US" sz="7196">
                <a:solidFill>
                  <a:srgbClr val="174D88"/>
                </a:solidFill>
                <a:latin typeface="Open Sans Extra Bold"/>
              </a:rPr>
              <a:t>Deskripsi</a:t>
            </a:r>
          </a:p>
        </p:txBody>
      </p:sp>
      <p:sp>
        <p:nvSpPr>
          <p:cNvPr id="17" name="TextBox 17"/>
          <p:cNvSpPr txBox="1"/>
          <p:nvPr/>
        </p:nvSpPr>
        <p:spPr>
          <a:xfrm>
            <a:off x="5911807" y="1228795"/>
            <a:ext cx="11118830" cy="1191963"/>
          </a:xfrm>
          <a:prstGeom prst="rect">
            <a:avLst/>
          </a:prstGeom>
        </p:spPr>
        <p:txBody>
          <a:bodyPr lIns="0" tIns="0" rIns="0" bIns="0" rtlCol="0" anchor="t">
            <a:spAutoFit/>
          </a:bodyPr>
          <a:lstStyle/>
          <a:p>
            <a:pPr>
              <a:lnSpc>
                <a:spcPts val="3171"/>
              </a:lnSpc>
              <a:spcBef>
                <a:spcPct val="0"/>
              </a:spcBef>
            </a:pPr>
            <a:r>
              <a:rPr lang="en-US" sz="2265">
                <a:solidFill>
                  <a:srgbClr val="FFFFFF"/>
                </a:solidFill>
                <a:latin typeface="Arimo"/>
              </a:rPr>
              <a:t>Pada pertemuan ini mahasiswa akan mempelajari tentang tendensi sentral mencakup mean, median, modus dan cara pencariannya, baik untuk data tidak berkelompok maupun data berkelompok.</a:t>
            </a:r>
          </a:p>
        </p:txBody>
      </p:sp>
      <p:sp>
        <p:nvSpPr>
          <p:cNvPr id="18" name="TextBox 18"/>
          <p:cNvSpPr txBox="1"/>
          <p:nvPr/>
        </p:nvSpPr>
        <p:spPr>
          <a:xfrm>
            <a:off x="4642902" y="2836245"/>
            <a:ext cx="9002196" cy="705872"/>
          </a:xfrm>
          <a:prstGeom prst="rect">
            <a:avLst/>
          </a:prstGeom>
        </p:spPr>
        <p:txBody>
          <a:bodyPr lIns="0" tIns="0" rIns="0" bIns="0" rtlCol="0" anchor="t">
            <a:spAutoFit/>
          </a:bodyPr>
          <a:lstStyle/>
          <a:p>
            <a:pPr algn="ctr">
              <a:lnSpc>
                <a:spcPts val="5718"/>
              </a:lnSpc>
              <a:spcBef>
                <a:spcPct val="0"/>
              </a:spcBef>
            </a:pPr>
            <a:r>
              <a:rPr lang="en-US" sz="4084">
                <a:solidFill>
                  <a:srgbClr val="174D88"/>
                </a:solidFill>
                <a:latin typeface="Open Sans Extra Bold"/>
              </a:rPr>
              <a:t>Tujuan Instruksional Khusus (TIK)</a:t>
            </a:r>
          </a:p>
        </p:txBody>
      </p:sp>
      <p:sp>
        <p:nvSpPr>
          <p:cNvPr id="19" name="TextBox 19"/>
          <p:cNvSpPr txBox="1"/>
          <p:nvPr/>
        </p:nvSpPr>
        <p:spPr>
          <a:xfrm>
            <a:off x="1909161" y="4399753"/>
            <a:ext cx="14469677" cy="3939005"/>
          </a:xfrm>
          <a:prstGeom prst="rect">
            <a:avLst/>
          </a:prstGeom>
        </p:spPr>
        <p:txBody>
          <a:bodyPr lIns="0" tIns="0" rIns="0" bIns="0" rtlCol="0" anchor="t">
            <a:spAutoFit/>
          </a:bodyPr>
          <a:lstStyle/>
          <a:p>
            <a:pPr marL="684633" lvl="1" indent="-342317" algn="ctr">
              <a:lnSpc>
                <a:spcPts val="4439"/>
              </a:lnSpc>
              <a:buFont typeface="Arial"/>
              <a:buChar char="•"/>
            </a:pPr>
            <a:r>
              <a:rPr lang="en-US" sz="3171">
                <a:solidFill>
                  <a:srgbClr val="FFFFFF"/>
                </a:solidFill>
                <a:latin typeface="Arimo"/>
              </a:rPr>
              <a:t>Setelah mempelajari pokok bahasan ini, mahasiswa </a:t>
            </a:r>
          </a:p>
          <a:p>
            <a:pPr algn="ctr">
              <a:lnSpc>
                <a:spcPts val="4439"/>
              </a:lnSpc>
            </a:pPr>
            <a:r>
              <a:rPr lang="en-US" sz="3171">
                <a:solidFill>
                  <a:srgbClr val="FFFFFF"/>
                </a:solidFill>
                <a:latin typeface="Arimo"/>
              </a:rPr>
              <a:t>diharapkan mampu :</a:t>
            </a:r>
          </a:p>
          <a:p>
            <a:pPr marL="684633" lvl="1" indent="-342317" algn="ctr">
              <a:lnSpc>
                <a:spcPts val="4439"/>
              </a:lnSpc>
              <a:buFont typeface="Arial"/>
              <a:buChar char="•"/>
            </a:pPr>
            <a:r>
              <a:rPr lang="en-US" sz="3171">
                <a:solidFill>
                  <a:srgbClr val="FFFFFF"/>
                </a:solidFill>
                <a:latin typeface="Arimo"/>
              </a:rPr>
              <a:t>Menentukan nilai mean, letak dan nilai median, baik untuk data yang berjumlah ganjil maupun genap, serta nilai modus untuk data tidak berkelompok. </a:t>
            </a:r>
          </a:p>
          <a:p>
            <a:pPr marL="684633" lvl="1" indent="-342317" algn="ctr">
              <a:lnSpc>
                <a:spcPts val="4439"/>
              </a:lnSpc>
              <a:buFont typeface="Arial"/>
              <a:buChar char="•"/>
            </a:pPr>
            <a:r>
              <a:rPr lang="en-US" sz="3171">
                <a:solidFill>
                  <a:srgbClr val="FFFFFF"/>
                </a:solidFill>
                <a:latin typeface="Arimo"/>
              </a:rPr>
              <a:t>Menentukan nilai mean, letak dan nilai median, serta nilai modus untuk data yang dikelompokkan.  </a:t>
            </a:r>
          </a:p>
        </p:txBody>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98957" y="669751"/>
            <a:ext cx="13942431" cy="717898"/>
            <a:chOff x="0" y="0"/>
            <a:chExt cx="3672081" cy="189076"/>
          </a:xfrm>
        </p:grpSpPr>
        <p:sp>
          <p:nvSpPr>
            <p:cNvPr id="3" name="Freeform 3"/>
            <p:cNvSpPr/>
            <p:nvPr/>
          </p:nvSpPr>
          <p:spPr>
            <a:xfrm>
              <a:off x="0" y="0"/>
              <a:ext cx="3672081" cy="189076"/>
            </a:xfrm>
            <a:custGeom>
              <a:avLst/>
              <a:gdLst/>
              <a:ahLst/>
              <a:cxnLst/>
              <a:rect l="l" t="t" r="r" b="b"/>
              <a:pathLst>
                <a:path w="3672081" h="189076">
                  <a:moveTo>
                    <a:pt x="28319" y="0"/>
                  </a:moveTo>
                  <a:lnTo>
                    <a:pt x="3643761" y="0"/>
                  </a:lnTo>
                  <a:cubicBezTo>
                    <a:pt x="3659401" y="0"/>
                    <a:pt x="3672081" y="12679"/>
                    <a:pt x="3672081" y="28319"/>
                  </a:cubicBezTo>
                  <a:lnTo>
                    <a:pt x="3672081" y="160757"/>
                  </a:lnTo>
                  <a:cubicBezTo>
                    <a:pt x="3672081" y="176397"/>
                    <a:pt x="3659401" y="189076"/>
                    <a:pt x="3643761" y="189076"/>
                  </a:cubicBezTo>
                  <a:lnTo>
                    <a:pt x="28319" y="189076"/>
                  </a:lnTo>
                  <a:cubicBezTo>
                    <a:pt x="12679" y="189076"/>
                    <a:pt x="0" y="176397"/>
                    <a:pt x="0" y="160757"/>
                  </a:cubicBezTo>
                  <a:lnTo>
                    <a:pt x="0" y="28319"/>
                  </a:lnTo>
                  <a:cubicBezTo>
                    <a:pt x="0" y="12679"/>
                    <a:pt x="12679" y="0"/>
                    <a:pt x="28319" y="0"/>
                  </a:cubicBezTo>
                  <a:close/>
                </a:path>
              </a:pathLst>
            </a:custGeom>
            <a:solidFill>
              <a:srgbClr val="174D8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95557" y="6857862"/>
            <a:ext cx="6689228" cy="1033199"/>
          </a:xfrm>
          <a:custGeom>
            <a:avLst/>
            <a:gdLst/>
            <a:ahLst/>
            <a:cxnLst/>
            <a:rect l="l" t="t" r="r" b="b"/>
            <a:pathLst>
              <a:path w="6689228" h="1033199">
                <a:moveTo>
                  <a:pt x="0" y="0"/>
                </a:moveTo>
                <a:lnTo>
                  <a:pt x="6689228" y="0"/>
                </a:lnTo>
                <a:lnTo>
                  <a:pt x="6689228" y="1033200"/>
                </a:lnTo>
                <a:lnTo>
                  <a:pt x="0" y="1033200"/>
                </a:lnTo>
                <a:lnTo>
                  <a:pt x="0" y="0"/>
                </a:lnTo>
                <a:close/>
              </a:path>
            </a:pathLst>
          </a:custGeom>
          <a:blipFill>
            <a:blip r:embed="rId2"/>
            <a:stretch>
              <a:fillRect/>
            </a:stretch>
          </a:blipFill>
        </p:spPr>
      </p:sp>
      <p:sp>
        <p:nvSpPr>
          <p:cNvPr id="6" name="Freeform 6"/>
          <p:cNvSpPr/>
          <p:nvPr/>
        </p:nvSpPr>
        <p:spPr>
          <a:xfrm>
            <a:off x="8185074" y="1923617"/>
            <a:ext cx="8356315" cy="1978764"/>
          </a:xfrm>
          <a:custGeom>
            <a:avLst/>
            <a:gdLst/>
            <a:ahLst/>
            <a:cxnLst/>
            <a:rect l="l" t="t" r="r" b="b"/>
            <a:pathLst>
              <a:path w="8356315" h="1978764">
                <a:moveTo>
                  <a:pt x="0" y="0"/>
                </a:moveTo>
                <a:lnTo>
                  <a:pt x="8356315" y="0"/>
                </a:lnTo>
                <a:lnTo>
                  <a:pt x="8356315" y="1978765"/>
                </a:lnTo>
                <a:lnTo>
                  <a:pt x="0" y="1978765"/>
                </a:lnTo>
                <a:lnTo>
                  <a:pt x="0" y="0"/>
                </a:lnTo>
                <a:close/>
              </a:path>
            </a:pathLst>
          </a:custGeom>
          <a:blipFill>
            <a:blip r:embed="rId3"/>
            <a:stretch>
              <a:fillRect/>
            </a:stretch>
          </a:blipFill>
        </p:spPr>
      </p:sp>
      <p:sp>
        <p:nvSpPr>
          <p:cNvPr id="7" name="Freeform 7"/>
          <p:cNvSpPr/>
          <p:nvPr/>
        </p:nvSpPr>
        <p:spPr>
          <a:xfrm>
            <a:off x="9144000" y="4200712"/>
            <a:ext cx="5843525" cy="5314300"/>
          </a:xfrm>
          <a:custGeom>
            <a:avLst/>
            <a:gdLst/>
            <a:ahLst/>
            <a:cxnLst/>
            <a:rect l="l" t="t" r="r" b="b"/>
            <a:pathLst>
              <a:path w="5843525" h="5314300">
                <a:moveTo>
                  <a:pt x="0" y="0"/>
                </a:moveTo>
                <a:lnTo>
                  <a:pt x="5843525" y="0"/>
                </a:lnTo>
                <a:lnTo>
                  <a:pt x="5843525" y="5314300"/>
                </a:lnTo>
                <a:lnTo>
                  <a:pt x="0" y="5314300"/>
                </a:lnTo>
                <a:lnTo>
                  <a:pt x="0" y="0"/>
                </a:lnTo>
                <a:close/>
              </a:path>
            </a:pathLst>
          </a:custGeom>
          <a:blipFill>
            <a:blip r:embed="rId4"/>
            <a:stretch>
              <a:fillRect/>
            </a:stretch>
          </a:blipFill>
        </p:spPr>
      </p:sp>
      <p:sp>
        <p:nvSpPr>
          <p:cNvPr id="8" name="TextBox 8"/>
          <p:cNvSpPr txBox="1"/>
          <p:nvPr/>
        </p:nvSpPr>
        <p:spPr>
          <a:xfrm>
            <a:off x="2800835" y="574501"/>
            <a:ext cx="13540474" cy="813148"/>
          </a:xfrm>
          <a:prstGeom prst="rect">
            <a:avLst/>
          </a:prstGeom>
        </p:spPr>
        <p:txBody>
          <a:bodyPr lIns="0" tIns="0" rIns="0" bIns="0" rtlCol="0" anchor="t">
            <a:spAutoFit/>
          </a:bodyPr>
          <a:lstStyle/>
          <a:p>
            <a:pPr>
              <a:lnSpc>
                <a:spcPts val="6630"/>
              </a:lnSpc>
              <a:spcBef>
                <a:spcPct val="0"/>
              </a:spcBef>
            </a:pPr>
            <a:r>
              <a:rPr lang="en-US" sz="4736">
                <a:solidFill>
                  <a:srgbClr val="FFFFFF"/>
                </a:solidFill>
                <a:latin typeface="Open Sans Extra Bold"/>
              </a:rPr>
              <a:t>Apa yang dimaksud  </a:t>
            </a:r>
            <a:r>
              <a:rPr lang="en-US" sz="4736">
                <a:solidFill>
                  <a:srgbClr val="B80000"/>
                </a:solidFill>
                <a:latin typeface="Open Sans Extra Bold"/>
              </a:rPr>
              <a:t>UKURAN PEMUSATAN ?</a:t>
            </a:r>
          </a:p>
        </p:txBody>
      </p:sp>
      <p:sp>
        <p:nvSpPr>
          <p:cNvPr id="9" name="TextBox 9"/>
          <p:cNvSpPr txBox="1"/>
          <p:nvPr/>
        </p:nvSpPr>
        <p:spPr>
          <a:xfrm>
            <a:off x="1028700" y="1837892"/>
            <a:ext cx="7529060" cy="3432022"/>
          </a:xfrm>
          <a:prstGeom prst="rect">
            <a:avLst/>
          </a:prstGeom>
        </p:spPr>
        <p:txBody>
          <a:bodyPr lIns="0" tIns="0" rIns="0" bIns="0" rtlCol="0" anchor="t">
            <a:spAutoFit/>
          </a:bodyPr>
          <a:lstStyle/>
          <a:p>
            <a:pPr>
              <a:lnSpc>
                <a:spcPts val="4558"/>
              </a:lnSpc>
              <a:spcBef>
                <a:spcPct val="0"/>
              </a:spcBef>
            </a:pPr>
            <a:r>
              <a:rPr lang="en-US" sz="3256">
                <a:solidFill>
                  <a:srgbClr val="000000"/>
                </a:solidFill>
                <a:latin typeface="Arimo"/>
              </a:rPr>
              <a:t> Ukuran nilai pusat yaitu nilai yang mewakili suatu deretan/ rangkaian/gugusan data  </a:t>
            </a:r>
          </a:p>
          <a:p>
            <a:pPr>
              <a:lnSpc>
                <a:spcPts val="4558"/>
              </a:lnSpc>
              <a:spcBef>
                <a:spcPct val="0"/>
              </a:spcBef>
            </a:pPr>
            <a:r>
              <a:rPr lang="en-US" sz="3256">
                <a:solidFill>
                  <a:srgbClr val="000000"/>
                </a:solidFill>
                <a:latin typeface="Arimo"/>
              </a:rPr>
              <a:t>Ukuran Pemusatan mencakup : </a:t>
            </a:r>
          </a:p>
          <a:p>
            <a:pPr>
              <a:lnSpc>
                <a:spcPts val="4558"/>
              </a:lnSpc>
              <a:spcBef>
                <a:spcPct val="0"/>
              </a:spcBef>
            </a:pPr>
            <a:r>
              <a:rPr lang="en-US" sz="3256">
                <a:solidFill>
                  <a:srgbClr val="000000"/>
                </a:solidFill>
                <a:latin typeface="Arimo Bold"/>
              </a:rPr>
              <a:t>MEAN, MEDIAN,danMODUS</a:t>
            </a:r>
          </a:p>
          <a:p>
            <a:pPr>
              <a:lnSpc>
                <a:spcPts val="4558"/>
              </a:lnSpc>
              <a:spcBef>
                <a:spcPct val="0"/>
              </a:spcBef>
            </a:pPr>
            <a:endParaRPr lang="en-US" sz="3256">
              <a:solidFill>
                <a:srgbClr val="000000"/>
              </a:solidFill>
              <a:latin typeface="Arimo Bold"/>
            </a:endParaRPr>
          </a:p>
        </p:txBody>
      </p:sp>
      <p:sp>
        <p:nvSpPr>
          <p:cNvPr id="10" name="TextBox 10"/>
          <p:cNvSpPr txBox="1"/>
          <p:nvPr/>
        </p:nvSpPr>
        <p:spPr>
          <a:xfrm>
            <a:off x="1028700" y="4808371"/>
            <a:ext cx="6870238" cy="603583"/>
          </a:xfrm>
          <a:prstGeom prst="rect">
            <a:avLst/>
          </a:prstGeom>
        </p:spPr>
        <p:txBody>
          <a:bodyPr lIns="0" tIns="0" rIns="0" bIns="0" rtlCol="0" anchor="t">
            <a:spAutoFit/>
          </a:bodyPr>
          <a:lstStyle/>
          <a:p>
            <a:pPr algn="ctr">
              <a:lnSpc>
                <a:spcPts val="5009"/>
              </a:lnSpc>
              <a:spcBef>
                <a:spcPct val="0"/>
              </a:spcBef>
            </a:pPr>
            <a:r>
              <a:rPr lang="en-US" sz="3577">
                <a:solidFill>
                  <a:srgbClr val="000000"/>
                </a:solidFill>
                <a:latin typeface="Open Sans Extra Bold"/>
              </a:rPr>
              <a:t>MEAN (Me) -- rata-rata hitung</a:t>
            </a:r>
          </a:p>
        </p:txBody>
      </p:sp>
      <p:sp>
        <p:nvSpPr>
          <p:cNvPr id="11" name="TextBox 11"/>
          <p:cNvSpPr txBox="1"/>
          <p:nvPr/>
        </p:nvSpPr>
        <p:spPr>
          <a:xfrm>
            <a:off x="1028700" y="5620247"/>
            <a:ext cx="6356085" cy="989965"/>
          </a:xfrm>
          <a:prstGeom prst="rect">
            <a:avLst/>
          </a:prstGeom>
        </p:spPr>
        <p:txBody>
          <a:bodyPr lIns="0" tIns="0" rIns="0" bIns="0" rtlCol="0" anchor="t">
            <a:spAutoFit/>
          </a:bodyPr>
          <a:lstStyle/>
          <a:p>
            <a:pPr>
              <a:lnSpc>
                <a:spcPts val="2659"/>
              </a:lnSpc>
              <a:spcBef>
                <a:spcPct val="0"/>
              </a:spcBef>
            </a:pPr>
            <a:r>
              <a:rPr lang="en-US" sz="1899">
                <a:solidFill>
                  <a:srgbClr val="174D88"/>
                </a:solidFill>
                <a:latin typeface="Open Sans Extra Bold"/>
              </a:rPr>
              <a:t>Diperoleh dengan menjumlahkan seluruh nilai data         (x1+ x2 +…+ xi) dibagi dengan banyaknya data (n).</a:t>
            </a:r>
          </a:p>
        </p:txBody>
      </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174D8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516569" y="800037"/>
            <a:ext cx="9660569" cy="1514045"/>
            <a:chOff x="0" y="0"/>
            <a:chExt cx="2544348" cy="398761"/>
          </a:xfrm>
        </p:grpSpPr>
        <p:sp>
          <p:nvSpPr>
            <p:cNvPr id="6" name="Freeform 6"/>
            <p:cNvSpPr/>
            <p:nvPr/>
          </p:nvSpPr>
          <p:spPr>
            <a:xfrm>
              <a:off x="0" y="0"/>
              <a:ext cx="2544348" cy="398761"/>
            </a:xfrm>
            <a:custGeom>
              <a:avLst/>
              <a:gdLst/>
              <a:ahLst/>
              <a:cxnLst/>
              <a:rect l="l" t="t" r="r" b="b"/>
              <a:pathLst>
                <a:path w="2544348" h="398761">
                  <a:moveTo>
                    <a:pt x="40871" y="0"/>
                  </a:moveTo>
                  <a:lnTo>
                    <a:pt x="2503476" y="0"/>
                  </a:lnTo>
                  <a:cubicBezTo>
                    <a:pt x="2514316" y="0"/>
                    <a:pt x="2524712" y="4306"/>
                    <a:pt x="2532377" y="11971"/>
                  </a:cubicBezTo>
                  <a:cubicBezTo>
                    <a:pt x="2540041" y="19636"/>
                    <a:pt x="2544348" y="30031"/>
                    <a:pt x="2544348" y="40871"/>
                  </a:cubicBezTo>
                  <a:lnTo>
                    <a:pt x="2544348" y="357890"/>
                  </a:lnTo>
                  <a:cubicBezTo>
                    <a:pt x="2544348" y="368729"/>
                    <a:pt x="2540041" y="379125"/>
                    <a:pt x="2532377" y="386790"/>
                  </a:cubicBezTo>
                  <a:cubicBezTo>
                    <a:pt x="2524712" y="394455"/>
                    <a:pt x="2514316" y="398761"/>
                    <a:pt x="2503476" y="398761"/>
                  </a:cubicBezTo>
                  <a:lnTo>
                    <a:pt x="40871" y="398761"/>
                  </a:lnTo>
                  <a:cubicBezTo>
                    <a:pt x="30031" y="398761"/>
                    <a:pt x="19636" y="394455"/>
                    <a:pt x="11971" y="386790"/>
                  </a:cubicBezTo>
                  <a:cubicBezTo>
                    <a:pt x="4306" y="379125"/>
                    <a:pt x="0" y="368729"/>
                    <a:pt x="0" y="357890"/>
                  </a:cubicBezTo>
                  <a:lnTo>
                    <a:pt x="0" y="40871"/>
                  </a:lnTo>
                  <a:cubicBezTo>
                    <a:pt x="0" y="30031"/>
                    <a:pt x="4306" y="19636"/>
                    <a:pt x="11971" y="11971"/>
                  </a:cubicBezTo>
                  <a:cubicBezTo>
                    <a:pt x="19636" y="4306"/>
                    <a:pt x="30031" y="0"/>
                    <a:pt x="40871" y="0"/>
                  </a:cubicBez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195303" y="6059231"/>
            <a:ext cx="6441399" cy="2324419"/>
          </a:xfrm>
          <a:custGeom>
            <a:avLst/>
            <a:gdLst/>
            <a:ahLst/>
            <a:cxnLst/>
            <a:rect l="l" t="t" r="r" b="b"/>
            <a:pathLst>
              <a:path w="6441399" h="2324419">
                <a:moveTo>
                  <a:pt x="0" y="0"/>
                </a:moveTo>
                <a:lnTo>
                  <a:pt x="6441399" y="0"/>
                </a:lnTo>
                <a:lnTo>
                  <a:pt x="6441399" y="2324419"/>
                </a:lnTo>
                <a:lnTo>
                  <a:pt x="0" y="2324419"/>
                </a:lnTo>
                <a:lnTo>
                  <a:pt x="0" y="0"/>
                </a:lnTo>
                <a:close/>
              </a:path>
            </a:pathLst>
          </a:custGeom>
          <a:blipFill>
            <a:blip r:embed="rId2"/>
            <a:stretch>
              <a:fillRect/>
            </a:stretch>
          </a:blipFill>
        </p:spPr>
      </p:sp>
      <p:sp>
        <p:nvSpPr>
          <p:cNvPr id="9" name="Freeform 9"/>
          <p:cNvSpPr/>
          <p:nvPr/>
        </p:nvSpPr>
        <p:spPr>
          <a:xfrm>
            <a:off x="9144000" y="2948691"/>
            <a:ext cx="7550348" cy="5744830"/>
          </a:xfrm>
          <a:custGeom>
            <a:avLst/>
            <a:gdLst/>
            <a:ahLst/>
            <a:cxnLst/>
            <a:rect l="l" t="t" r="r" b="b"/>
            <a:pathLst>
              <a:path w="7550348" h="5744830">
                <a:moveTo>
                  <a:pt x="0" y="0"/>
                </a:moveTo>
                <a:lnTo>
                  <a:pt x="7550348" y="0"/>
                </a:lnTo>
                <a:lnTo>
                  <a:pt x="7550348" y="5744830"/>
                </a:lnTo>
                <a:lnTo>
                  <a:pt x="0" y="5744830"/>
                </a:lnTo>
                <a:lnTo>
                  <a:pt x="0" y="0"/>
                </a:lnTo>
                <a:close/>
              </a:path>
            </a:pathLst>
          </a:custGeom>
          <a:blipFill>
            <a:blip r:embed="rId3"/>
            <a:stretch>
              <a:fillRect/>
            </a:stretch>
          </a:blipFill>
        </p:spPr>
      </p:sp>
      <p:sp>
        <p:nvSpPr>
          <p:cNvPr id="10" name="TextBox 10"/>
          <p:cNvSpPr txBox="1"/>
          <p:nvPr/>
        </p:nvSpPr>
        <p:spPr>
          <a:xfrm>
            <a:off x="1195303" y="872270"/>
            <a:ext cx="6095762" cy="1223170"/>
          </a:xfrm>
          <a:prstGeom prst="rect">
            <a:avLst/>
          </a:prstGeom>
        </p:spPr>
        <p:txBody>
          <a:bodyPr lIns="0" tIns="0" rIns="0" bIns="0" rtlCol="0" anchor="t">
            <a:spAutoFit/>
          </a:bodyPr>
          <a:lstStyle/>
          <a:p>
            <a:pPr algn="ctr">
              <a:lnSpc>
                <a:spcPts val="9756"/>
              </a:lnSpc>
              <a:spcBef>
                <a:spcPct val="0"/>
              </a:spcBef>
            </a:pPr>
            <a:r>
              <a:rPr lang="en-US" sz="6968">
                <a:solidFill>
                  <a:srgbClr val="174D88"/>
                </a:solidFill>
                <a:latin typeface="Arimo Bold"/>
              </a:rPr>
              <a:t> MEDIAN (Md) </a:t>
            </a:r>
          </a:p>
        </p:txBody>
      </p:sp>
      <p:sp>
        <p:nvSpPr>
          <p:cNvPr id="11" name="TextBox 11"/>
          <p:cNvSpPr txBox="1"/>
          <p:nvPr/>
        </p:nvSpPr>
        <p:spPr>
          <a:xfrm>
            <a:off x="1195303" y="2465609"/>
            <a:ext cx="7261254" cy="2347473"/>
          </a:xfrm>
          <a:prstGeom prst="rect">
            <a:avLst/>
          </a:prstGeom>
        </p:spPr>
        <p:txBody>
          <a:bodyPr lIns="0" tIns="0" rIns="0" bIns="0" rtlCol="0" anchor="t">
            <a:spAutoFit/>
          </a:bodyPr>
          <a:lstStyle/>
          <a:p>
            <a:pPr>
              <a:lnSpc>
                <a:spcPts val="4627"/>
              </a:lnSpc>
              <a:spcBef>
                <a:spcPct val="0"/>
              </a:spcBef>
            </a:pPr>
            <a:r>
              <a:rPr lang="en-US" sz="3305">
                <a:solidFill>
                  <a:srgbClr val="FFFFFF"/>
                </a:solidFill>
                <a:latin typeface="Arimo"/>
              </a:rPr>
              <a:t>Nilai yang ada di tengah-tengah rangkaian data, setelah diurutkan dari data dengan nilai terkecil sampai terbesar.</a:t>
            </a:r>
          </a:p>
        </p:txBody>
      </p:sp>
      <p:sp>
        <p:nvSpPr>
          <p:cNvPr id="12" name="TextBox 12"/>
          <p:cNvSpPr txBox="1"/>
          <p:nvPr/>
        </p:nvSpPr>
        <p:spPr>
          <a:xfrm>
            <a:off x="1195303" y="4755932"/>
            <a:ext cx="7261254" cy="1065174"/>
          </a:xfrm>
          <a:prstGeom prst="rect">
            <a:avLst/>
          </a:prstGeom>
        </p:spPr>
        <p:txBody>
          <a:bodyPr lIns="0" tIns="0" rIns="0" bIns="0" rtlCol="0" anchor="t">
            <a:spAutoFit/>
          </a:bodyPr>
          <a:lstStyle/>
          <a:p>
            <a:pPr>
              <a:lnSpc>
                <a:spcPts val="4289"/>
              </a:lnSpc>
              <a:spcBef>
                <a:spcPct val="0"/>
              </a:spcBef>
            </a:pPr>
            <a:r>
              <a:rPr lang="en-US" sz="3064">
                <a:solidFill>
                  <a:srgbClr val="FFFFFF"/>
                </a:solidFill>
                <a:latin typeface="Open Sans Extra Bold"/>
              </a:rPr>
              <a:t>Letak Md data tidak dikelompokkan dicari dengan :</a:t>
            </a:r>
          </a:p>
        </p:txBody>
      </p:sp>
      <p:sp>
        <p:nvSpPr>
          <p:cNvPr id="13" name="TextBox 13"/>
          <p:cNvSpPr txBox="1"/>
          <p:nvPr/>
        </p:nvSpPr>
        <p:spPr>
          <a:xfrm>
            <a:off x="8634458" y="1300635"/>
            <a:ext cx="9225082" cy="1250699"/>
          </a:xfrm>
          <a:prstGeom prst="rect">
            <a:avLst/>
          </a:prstGeom>
        </p:spPr>
        <p:txBody>
          <a:bodyPr lIns="0" tIns="0" rIns="0" bIns="0" rtlCol="0" anchor="t">
            <a:spAutoFit/>
          </a:bodyPr>
          <a:lstStyle/>
          <a:p>
            <a:pPr algn="ctr">
              <a:lnSpc>
                <a:spcPts val="5033"/>
              </a:lnSpc>
              <a:spcBef>
                <a:spcPct val="0"/>
              </a:spcBef>
            </a:pPr>
            <a:r>
              <a:rPr lang="en-US" sz="3595">
                <a:solidFill>
                  <a:srgbClr val="FFFFFF"/>
                </a:solidFill>
                <a:latin typeface="Open Sans Extra Bold"/>
              </a:rPr>
              <a:t>Contoh 6.2 : Median data tidak dikelompokkan</a:t>
            </a:r>
          </a:p>
        </p:txBody>
      </p:sp>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74D88"/>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1028700"/>
            <a:ext cx="7884418" cy="1341142"/>
            <a:chOff x="0" y="0"/>
            <a:chExt cx="2076555" cy="353222"/>
          </a:xfrm>
        </p:grpSpPr>
        <p:sp>
          <p:nvSpPr>
            <p:cNvPr id="6" name="Freeform 6"/>
            <p:cNvSpPr/>
            <p:nvPr/>
          </p:nvSpPr>
          <p:spPr>
            <a:xfrm>
              <a:off x="0" y="0"/>
              <a:ext cx="2076554" cy="353222"/>
            </a:xfrm>
            <a:custGeom>
              <a:avLst/>
              <a:gdLst/>
              <a:ahLst/>
              <a:cxnLst/>
              <a:rect l="l" t="t" r="r" b="b"/>
              <a:pathLst>
                <a:path w="2076554" h="353222">
                  <a:moveTo>
                    <a:pt x="0" y="0"/>
                  </a:moveTo>
                  <a:lnTo>
                    <a:pt x="2076554" y="0"/>
                  </a:lnTo>
                  <a:lnTo>
                    <a:pt x="2076554" y="353222"/>
                  </a:lnTo>
                  <a:lnTo>
                    <a:pt x="0" y="353222"/>
                  </a:lnTo>
                  <a:close/>
                </a:path>
              </a:pathLst>
            </a:custGeom>
            <a:solidFill>
              <a:srgbClr val="174D88"/>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2325990" y="2759945"/>
            <a:ext cx="5289839" cy="6026302"/>
          </a:xfrm>
          <a:custGeom>
            <a:avLst/>
            <a:gdLst/>
            <a:ahLst/>
            <a:cxnLst/>
            <a:rect l="l" t="t" r="r" b="b"/>
            <a:pathLst>
              <a:path w="5289839" h="6026302">
                <a:moveTo>
                  <a:pt x="0" y="0"/>
                </a:moveTo>
                <a:lnTo>
                  <a:pt x="5289838" y="0"/>
                </a:lnTo>
                <a:lnTo>
                  <a:pt x="5289838" y="6026302"/>
                </a:lnTo>
                <a:lnTo>
                  <a:pt x="0" y="6026302"/>
                </a:lnTo>
                <a:lnTo>
                  <a:pt x="0" y="0"/>
                </a:lnTo>
                <a:close/>
              </a:path>
            </a:pathLst>
          </a:custGeom>
          <a:blipFill>
            <a:blip r:embed="rId2"/>
            <a:stretch>
              <a:fillRect r="-98881"/>
            </a:stretch>
          </a:blipFill>
        </p:spPr>
      </p:sp>
      <p:sp>
        <p:nvSpPr>
          <p:cNvPr id="9" name="Freeform 9"/>
          <p:cNvSpPr/>
          <p:nvPr/>
        </p:nvSpPr>
        <p:spPr>
          <a:xfrm>
            <a:off x="9315497" y="1359387"/>
            <a:ext cx="7482770" cy="7168179"/>
          </a:xfrm>
          <a:custGeom>
            <a:avLst/>
            <a:gdLst/>
            <a:ahLst/>
            <a:cxnLst/>
            <a:rect l="l" t="t" r="r" b="b"/>
            <a:pathLst>
              <a:path w="7482770" h="7168179">
                <a:moveTo>
                  <a:pt x="0" y="0"/>
                </a:moveTo>
                <a:lnTo>
                  <a:pt x="7482770" y="0"/>
                </a:lnTo>
                <a:lnTo>
                  <a:pt x="7482770" y="7168178"/>
                </a:lnTo>
                <a:lnTo>
                  <a:pt x="0" y="7168178"/>
                </a:lnTo>
                <a:lnTo>
                  <a:pt x="0" y="0"/>
                </a:lnTo>
                <a:close/>
              </a:path>
            </a:pathLst>
          </a:custGeom>
          <a:blipFill>
            <a:blip r:embed="rId3"/>
            <a:stretch>
              <a:fillRect/>
            </a:stretch>
          </a:blipFill>
        </p:spPr>
      </p:sp>
      <p:sp>
        <p:nvSpPr>
          <p:cNvPr id="10" name="TextBox 10"/>
          <p:cNvSpPr txBox="1"/>
          <p:nvPr/>
        </p:nvSpPr>
        <p:spPr>
          <a:xfrm>
            <a:off x="1200197" y="942975"/>
            <a:ext cx="8115300" cy="1164459"/>
          </a:xfrm>
          <a:prstGeom prst="rect">
            <a:avLst/>
          </a:prstGeom>
        </p:spPr>
        <p:txBody>
          <a:bodyPr lIns="0" tIns="0" rIns="0" bIns="0" rtlCol="0" anchor="t">
            <a:spAutoFit/>
          </a:bodyPr>
          <a:lstStyle/>
          <a:p>
            <a:pPr>
              <a:lnSpc>
                <a:spcPts val="4592"/>
              </a:lnSpc>
              <a:spcBef>
                <a:spcPct val="0"/>
              </a:spcBef>
            </a:pPr>
            <a:r>
              <a:rPr lang="en-US" sz="3280">
                <a:solidFill>
                  <a:srgbClr val="FFFFFF"/>
                </a:solidFill>
                <a:latin typeface="Arimo Bold"/>
              </a:rPr>
              <a:t>Bagaimana menentukan Md</a:t>
            </a:r>
          </a:p>
          <a:p>
            <a:pPr>
              <a:lnSpc>
                <a:spcPts val="4592"/>
              </a:lnSpc>
              <a:spcBef>
                <a:spcPct val="0"/>
              </a:spcBef>
            </a:pPr>
            <a:r>
              <a:rPr lang="en-US" sz="3280">
                <a:solidFill>
                  <a:srgbClr val="FFFFFF"/>
                </a:solidFill>
                <a:latin typeface="Arimo Bold"/>
              </a:rPr>
              <a:t> jika banyaknya data adalah genap ?</a:t>
            </a:r>
          </a:p>
        </p:txBody>
      </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78273" y="1028700"/>
            <a:ext cx="6144461" cy="1003126"/>
            <a:chOff x="0" y="0"/>
            <a:chExt cx="1618294" cy="264198"/>
          </a:xfrm>
        </p:grpSpPr>
        <p:sp>
          <p:nvSpPr>
            <p:cNvPr id="3" name="Freeform 3"/>
            <p:cNvSpPr/>
            <p:nvPr/>
          </p:nvSpPr>
          <p:spPr>
            <a:xfrm>
              <a:off x="0" y="0"/>
              <a:ext cx="1618294" cy="264198"/>
            </a:xfrm>
            <a:custGeom>
              <a:avLst/>
              <a:gdLst/>
              <a:ahLst/>
              <a:cxnLst/>
              <a:rect l="l" t="t" r="r" b="b"/>
              <a:pathLst>
                <a:path w="1618294" h="264198">
                  <a:moveTo>
                    <a:pt x="64259" y="0"/>
                  </a:moveTo>
                  <a:lnTo>
                    <a:pt x="1554035" y="0"/>
                  </a:lnTo>
                  <a:cubicBezTo>
                    <a:pt x="1589525" y="0"/>
                    <a:pt x="1618294" y="28770"/>
                    <a:pt x="1618294" y="64259"/>
                  </a:cubicBezTo>
                  <a:lnTo>
                    <a:pt x="1618294" y="199939"/>
                  </a:lnTo>
                  <a:cubicBezTo>
                    <a:pt x="1618294" y="216981"/>
                    <a:pt x="1611524" y="233326"/>
                    <a:pt x="1599473" y="245377"/>
                  </a:cubicBezTo>
                  <a:cubicBezTo>
                    <a:pt x="1587422" y="257428"/>
                    <a:pt x="1571078" y="264198"/>
                    <a:pt x="1554035" y="264198"/>
                  </a:cubicBezTo>
                  <a:lnTo>
                    <a:pt x="64259" y="264198"/>
                  </a:lnTo>
                  <a:cubicBezTo>
                    <a:pt x="28770" y="264198"/>
                    <a:pt x="0" y="235428"/>
                    <a:pt x="0" y="199939"/>
                  </a:cubicBezTo>
                  <a:lnTo>
                    <a:pt x="0" y="64259"/>
                  </a:lnTo>
                  <a:cubicBezTo>
                    <a:pt x="0" y="28770"/>
                    <a:pt x="28770" y="0"/>
                    <a:pt x="64259" y="0"/>
                  </a:cubicBezTo>
                  <a:close/>
                </a:path>
              </a:pathLst>
            </a:custGeom>
            <a:solidFill>
              <a:srgbClr val="174D8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8353972" y="1136568"/>
            <a:ext cx="8325601" cy="787391"/>
          </a:xfrm>
          <a:custGeom>
            <a:avLst/>
            <a:gdLst/>
            <a:ahLst/>
            <a:cxnLst/>
            <a:rect l="l" t="t" r="r" b="b"/>
            <a:pathLst>
              <a:path w="8325601" h="787391">
                <a:moveTo>
                  <a:pt x="0" y="0"/>
                </a:moveTo>
                <a:lnTo>
                  <a:pt x="8325600" y="0"/>
                </a:lnTo>
                <a:lnTo>
                  <a:pt x="8325600" y="787391"/>
                </a:lnTo>
                <a:lnTo>
                  <a:pt x="0" y="787391"/>
                </a:lnTo>
                <a:lnTo>
                  <a:pt x="0" y="0"/>
                </a:lnTo>
                <a:close/>
              </a:path>
            </a:pathLst>
          </a:custGeom>
          <a:blipFill>
            <a:blip r:embed="rId2"/>
            <a:stretch>
              <a:fillRect r="-24031" b="-716392"/>
            </a:stretch>
          </a:blipFill>
        </p:spPr>
      </p:sp>
      <p:sp>
        <p:nvSpPr>
          <p:cNvPr id="6" name="Freeform 6"/>
          <p:cNvSpPr/>
          <p:nvPr/>
        </p:nvSpPr>
        <p:spPr>
          <a:xfrm>
            <a:off x="8209761" y="1289912"/>
            <a:ext cx="9611827" cy="5656466"/>
          </a:xfrm>
          <a:custGeom>
            <a:avLst/>
            <a:gdLst/>
            <a:ahLst/>
            <a:cxnLst/>
            <a:rect l="l" t="t" r="r" b="b"/>
            <a:pathLst>
              <a:path w="9611827" h="5656466">
                <a:moveTo>
                  <a:pt x="0" y="0"/>
                </a:moveTo>
                <a:lnTo>
                  <a:pt x="9611828" y="0"/>
                </a:lnTo>
                <a:lnTo>
                  <a:pt x="9611828" y="5656466"/>
                </a:lnTo>
                <a:lnTo>
                  <a:pt x="0" y="5656466"/>
                </a:lnTo>
                <a:lnTo>
                  <a:pt x="0" y="0"/>
                </a:lnTo>
                <a:close/>
              </a:path>
            </a:pathLst>
          </a:custGeom>
          <a:blipFill>
            <a:blip r:embed="rId2"/>
            <a:stretch>
              <a:fillRect l="-5650" t="-13643" r="-1784"/>
            </a:stretch>
          </a:blipFill>
        </p:spPr>
      </p:sp>
      <p:sp>
        <p:nvSpPr>
          <p:cNvPr id="7" name="TextBox 7"/>
          <p:cNvSpPr txBox="1"/>
          <p:nvPr/>
        </p:nvSpPr>
        <p:spPr>
          <a:xfrm>
            <a:off x="1028700" y="904875"/>
            <a:ext cx="5443607" cy="1126951"/>
          </a:xfrm>
          <a:prstGeom prst="rect">
            <a:avLst/>
          </a:prstGeom>
        </p:spPr>
        <p:txBody>
          <a:bodyPr lIns="0" tIns="0" rIns="0" bIns="0" rtlCol="0" anchor="t">
            <a:spAutoFit/>
          </a:bodyPr>
          <a:lstStyle/>
          <a:p>
            <a:pPr algn="ctr">
              <a:lnSpc>
                <a:spcPts val="9358"/>
              </a:lnSpc>
              <a:spcBef>
                <a:spcPct val="0"/>
              </a:spcBef>
            </a:pPr>
            <a:r>
              <a:rPr lang="en-US" sz="6684">
                <a:solidFill>
                  <a:srgbClr val="FFFFFF"/>
                </a:solidFill>
                <a:latin typeface="Open Sans Extra Bold"/>
              </a:rPr>
              <a:t>MODUS (Mo)</a:t>
            </a:r>
          </a:p>
        </p:txBody>
      </p:sp>
      <p:sp>
        <p:nvSpPr>
          <p:cNvPr id="8" name="TextBox 8"/>
          <p:cNvSpPr txBox="1"/>
          <p:nvPr/>
        </p:nvSpPr>
        <p:spPr>
          <a:xfrm>
            <a:off x="1028700" y="2260505"/>
            <a:ext cx="5794034" cy="5295119"/>
          </a:xfrm>
          <a:prstGeom prst="rect">
            <a:avLst/>
          </a:prstGeom>
        </p:spPr>
        <p:txBody>
          <a:bodyPr lIns="0" tIns="0" rIns="0" bIns="0" rtlCol="0" anchor="t">
            <a:spAutoFit/>
          </a:bodyPr>
          <a:lstStyle/>
          <a:p>
            <a:pPr>
              <a:lnSpc>
                <a:spcPts val="4243"/>
              </a:lnSpc>
              <a:spcBef>
                <a:spcPct val="0"/>
              </a:spcBef>
            </a:pPr>
            <a:r>
              <a:rPr lang="en-US" sz="3030">
                <a:solidFill>
                  <a:srgbClr val="174D88"/>
                </a:solidFill>
                <a:latin typeface="Open Sans Extra Bold"/>
              </a:rPr>
              <a:t>Nilai data yang paling sering muncul atau memiliki frekuensi terbanyak.</a:t>
            </a:r>
          </a:p>
          <a:p>
            <a:pPr>
              <a:lnSpc>
                <a:spcPts val="8302"/>
              </a:lnSpc>
              <a:spcBef>
                <a:spcPct val="0"/>
              </a:spcBef>
            </a:pPr>
            <a:r>
              <a:rPr lang="en-US" sz="5930">
                <a:solidFill>
                  <a:srgbClr val="174D88"/>
                </a:solidFill>
                <a:latin typeface="Arimo Bold"/>
              </a:rPr>
              <a:t>Catatan :</a:t>
            </a:r>
          </a:p>
          <a:p>
            <a:pPr>
              <a:lnSpc>
                <a:spcPts val="4243"/>
              </a:lnSpc>
              <a:spcBef>
                <a:spcPct val="0"/>
              </a:spcBef>
            </a:pPr>
            <a:r>
              <a:rPr lang="en-US" sz="3030">
                <a:solidFill>
                  <a:srgbClr val="174D88"/>
                </a:solidFill>
                <a:latin typeface="Open Sans Extra Bold"/>
              </a:rPr>
              <a:t>Suatu rangkaian data dapat tidak memiliki Mo, jika setiap nilai mempunyai frekuensi yang sama.</a:t>
            </a:r>
          </a:p>
          <a:p>
            <a:pPr>
              <a:lnSpc>
                <a:spcPts val="4243"/>
              </a:lnSpc>
              <a:spcBef>
                <a:spcPct val="0"/>
              </a:spcBef>
            </a:pPr>
            <a:endParaRPr lang="en-US" sz="3030">
              <a:solidFill>
                <a:srgbClr val="174D88"/>
              </a:solidFill>
              <a:latin typeface="Open Sans Extra Bold"/>
            </a:endParaRPr>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3171658" y="-483134"/>
            <a:ext cx="7502179" cy="11253268"/>
            <a:chOff x="0" y="0"/>
            <a:chExt cx="6350000" cy="9525000"/>
          </a:xfrm>
        </p:grpSpPr>
        <p:sp>
          <p:nvSpPr>
            <p:cNvPr id="3" name="Freeform 3"/>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50367" r="-74772"/>
              </a:stretch>
            </a:blipFill>
          </p:spPr>
        </p:sp>
      </p:grpSp>
      <p:grpSp>
        <p:nvGrpSpPr>
          <p:cNvPr id="4" name="Group 4"/>
          <p:cNvGrpSpPr/>
          <p:nvPr/>
        </p:nvGrpSpPr>
        <p:grpSpPr>
          <a:xfrm>
            <a:off x="15285524" y="9665594"/>
            <a:ext cx="6004952" cy="3086100"/>
            <a:chOff x="0" y="0"/>
            <a:chExt cx="1581551" cy="812800"/>
          </a:xfrm>
        </p:grpSpPr>
        <p:sp>
          <p:nvSpPr>
            <p:cNvPr id="5" name="Freeform 5"/>
            <p:cNvSpPr/>
            <p:nvPr/>
          </p:nvSpPr>
          <p:spPr>
            <a:xfrm>
              <a:off x="0" y="0"/>
              <a:ext cx="1581551" cy="812800"/>
            </a:xfrm>
            <a:custGeom>
              <a:avLst/>
              <a:gdLst/>
              <a:ahLst/>
              <a:cxnLst/>
              <a:rect l="l" t="t" r="r" b="b"/>
              <a:pathLst>
                <a:path w="1581551" h="812800">
                  <a:moveTo>
                    <a:pt x="0" y="0"/>
                  </a:moveTo>
                  <a:lnTo>
                    <a:pt x="1581551" y="0"/>
                  </a:lnTo>
                  <a:lnTo>
                    <a:pt x="1581551" y="812800"/>
                  </a:lnTo>
                  <a:lnTo>
                    <a:pt x="0" y="812800"/>
                  </a:lnTo>
                  <a:close/>
                </a:path>
              </a:pathLst>
            </a:custGeom>
            <a:solidFill>
              <a:srgbClr val="174D88"/>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6885581" y="1733173"/>
            <a:ext cx="8811568" cy="1026124"/>
          </a:xfrm>
          <a:prstGeom prst="rect">
            <a:avLst/>
          </a:prstGeom>
        </p:spPr>
        <p:txBody>
          <a:bodyPr lIns="0" tIns="0" rIns="0" bIns="0" rtlCol="0" anchor="t">
            <a:spAutoFit/>
          </a:bodyPr>
          <a:lstStyle/>
          <a:p>
            <a:pPr algn="ctr">
              <a:lnSpc>
                <a:spcPts val="8426"/>
              </a:lnSpc>
            </a:pPr>
            <a:r>
              <a:rPr lang="en-US" sz="6018">
                <a:solidFill>
                  <a:srgbClr val="174D88"/>
                </a:solidFill>
                <a:latin typeface="Eczar Semi-Bold"/>
              </a:rPr>
              <a:t>DESKRIPSI</a:t>
            </a:r>
          </a:p>
        </p:txBody>
      </p:sp>
      <p:sp>
        <p:nvSpPr>
          <p:cNvPr id="8" name="TextBox 8"/>
          <p:cNvSpPr txBox="1"/>
          <p:nvPr/>
        </p:nvSpPr>
        <p:spPr>
          <a:xfrm>
            <a:off x="5114569" y="3494995"/>
            <a:ext cx="12353593" cy="3268435"/>
          </a:xfrm>
          <a:prstGeom prst="rect">
            <a:avLst/>
          </a:prstGeom>
        </p:spPr>
        <p:txBody>
          <a:bodyPr lIns="0" tIns="0" rIns="0" bIns="0" rtlCol="0" anchor="t">
            <a:spAutoFit/>
          </a:bodyPr>
          <a:lstStyle/>
          <a:p>
            <a:pPr algn="ctr">
              <a:lnSpc>
                <a:spcPts val="4317"/>
              </a:lnSpc>
            </a:pPr>
            <a:r>
              <a:rPr lang="en-US" sz="3482">
                <a:solidFill>
                  <a:srgbClr val="000000"/>
                </a:solidFill>
                <a:latin typeface="Alice"/>
              </a:rPr>
              <a:t>Pada pertemuan ini mahasiswa akan mempelajari tentang pengertian statistik, keuntungan metode statistik, pemecahan masalah secara statistik, pengertian populasi dan sampel dalam statistik, klasifikasi metode statistik berdasarkan penggunaannya. </a:t>
            </a:r>
          </a:p>
          <a:p>
            <a:pPr algn="ctr">
              <a:lnSpc>
                <a:spcPts val="4317"/>
              </a:lnSpc>
            </a:pPr>
            <a:endParaRPr lang="en-US" sz="3482">
              <a:solidFill>
                <a:srgbClr val="000000"/>
              </a:solidFill>
              <a:latin typeface="Alice"/>
            </a:endParaRPr>
          </a:p>
        </p:txBody>
      </p:sp>
      <p:grpSp>
        <p:nvGrpSpPr>
          <p:cNvPr id="9" name="Group 9"/>
          <p:cNvGrpSpPr/>
          <p:nvPr/>
        </p:nvGrpSpPr>
        <p:grpSpPr>
          <a:xfrm rot="-5400000">
            <a:off x="1925942" y="2223604"/>
            <a:ext cx="4842001" cy="394793"/>
            <a:chOff x="0" y="0"/>
            <a:chExt cx="1275260" cy="103978"/>
          </a:xfrm>
        </p:grpSpPr>
        <p:sp>
          <p:nvSpPr>
            <p:cNvPr id="10" name="Freeform 10"/>
            <p:cNvSpPr/>
            <p:nvPr/>
          </p:nvSpPr>
          <p:spPr>
            <a:xfrm>
              <a:off x="0" y="0"/>
              <a:ext cx="1275259" cy="103978"/>
            </a:xfrm>
            <a:custGeom>
              <a:avLst/>
              <a:gdLst/>
              <a:ahLst/>
              <a:cxnLst/>
              <a:rect l="l" t="t" r="r" b="b"/>
              <a:pathLst>
                <a:path w="1275259" h="103978">
                  <a:moveTo>
                    <a:pt x="0" y="0"/>
                  </a:moveTo>
                  <a:lnTo>
                    <a:pt x="1275259" y="0"/>
                  </a:lnTo>
                  <a:lnTo>
                    <a:pt x="1275259" y="103978"/>
                  </a:lnTo>
                  <a:lnTo>
                    <a:pt x="0" y="103978"/>
                  </a:lnTo>
                  <a:close/>
                </a:path>
              </a:pathLst>
            </a:custGeom>
            <a:solidFill>
              <a:srgbClr val="174D88"/>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EBE6"/>
        </a:solidFill>
        <a:effectLst/>
      </p:bgPr>
    </p:bg>
    <p:spTree>
      <p:nvGrpSpPr>
        <p:cNvPr id="1" name=""/>
        <p:cNvGrpSpPr/>
        <p:nvPr/>
      </p:nvGrpSpPr>
      <p:grpSpPr>
        <a:xfrm>
          <a:off x="0" y="0"/>
          <a:ext cx="0" cy="0"/>
          <a:chOff x="0" y="0"/>
          <a:chExt cx="0" cy="0"/>
        </a:xfrm>
      </p:grpSpPr>
      <p:sp>
        <p:nvSpPr>
          <p:cNvPr id="2" name="Freeform 2"/>
          <p:cNvSpPr/>
          <p:nvPr/>
        </p:nvSpPr>
        <p:spPr>
          <a:xfrm>
            <a:off x="9476048" y="-904040"/>
            <a:ext cx="22775395" cy="11932886"/>
          </a:xfrm>
          <a:custGeom>
            <a:avLst/>
            <a:gdLst/>
            <a:ahLst/>
            <a:cxnLst/>
            <a:rect l="l" t="t" r="r" b="b"/>
            <a:pathLst>
              <a:path w="22775395" h="11932886">
                <a:moveTo>
                  <a:pt x="0" y="0"/>
                </a:moveTo>
                <a:lnTo>
                  <a:pt x="22775395" y="0"/>
                </a:lnTo>
                <a:lnTo>
                  <a:pt x="22775395" y="11932886"/>
                </a:lnTo>
                <a:lnTo>
                  <a:pt x="0" y="11932886"/>
                </a:lnTo>
                <a:lnTo>
                  <a:pt x="0" y="0"/>
                </a:lnTo>
                <a:close/>
              </a:path>
            </a:pathLst>
          </a:custGeom>
          <a:blipFill>
            <a:blip r:embed="rId2">
              <a:extLst>
                <a:ext uri="{96DAC541-7B7A-43D3-8B79-37D633B846F1}">
                  <asvg:svgBlip xmlns:asvg="http://schemas.microsoft.com/office/drawing/2016/SVG/main" xmlns="" r:embed="rId3"/>
                </a:ext>
              </a:extLst>
            </a:blip>
            <a:stretch>
              <a:fillRect t="-44751" b="-46110"/>
            </a:stretch>
          </a:blipFill>
        </p:spPr>
      </p:sp>
      <p:sp>
        <p:nvSpPr>
          <p:cNvPr id="3" name="TextBox 3"/>
          <p:cNvSpPr txBox="1"/>
          <p:nvPr/>
        </p:nvSpPr>
        <p:spPr>
          <a:xfrm>
            <a:off x="1382756" y="2567086"/>
            <a:ext cx="10306873" cy="5514509"/>
          </a:xfrm>
          <a:prstGeom prst="rect">
            <a:avLst/>
          </a:prstGeom>
        </p:spPr>
        <p:txBody>
          <a:bodyPr lIns="0" tIns="0" rIns="0" bIns="0" rtlCol="0" anchor="t">
            <a:spAutoFit/>
          </a:bodyPr>
          <a:lstStyle/>
          <a:p>
            <a:pPr algn="ctr">
              <a:lnSpc>
                <a:spcPts val="14040"/>
              </a:lnSpc>
            </a:pPr>
            <a:r>
              <a:rPr lang="en-US" sz="16326">
                <a:solidFill>
                  <a:srgbClr val="000000"/>
                </a:solidFill>
                <a:latin typeface="TT Nooks Script"/>
              </a:rPr>
              <a:t>MEDIAN ,MEAN ,DAN MODUS</a:t>
            </a:r>
          </a:p>
        </p:txBody>
      </p:sp>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DEBE6"/>
        </a:solidFill>
        <a:effectLst/>
      </p:bgPr>
    </p:bg>
    <p:spTree>
      <p:nvGrpSpPr>
        <p:cNvPr id="1" name=""/>
        <p:cNvGrpSpPr/>
        <p:nvPr/>
      </p:nvGrpSpPr>
      <p:grpSpPr>
        <a:xfrm>
          <a:off x="0" y="0"/>
          <a:ext cx="0" cy="0"/>
          <a:chOff x="0" y="0"/>
          <a:chExt cx="0" cy="0"/>
        </a:xfrm>
      </p:grpSpPr>
      <p:grpSp>
        <p:nvGrpSpPr>
          <p:cNvPr id="2" name="Group 2"/>
          <p:cNvGrpSpPr/>
          <p:nvPr/>
        </p:nvGrpSpPr>
        <p:grpSpPr>
          <a:xfrm>
            <a:off x="1028293" y="2110274"/>
            <a:ext cx="16231007" cy="1311506"/>
            <a:chOff x="0" y="0"/>
            <a:chExt cx="4274833" cy="345417"/>
          </a:xfrm>
        </p:grpSpPr>
        <p:sp>
          <p:nvSpPr>
            <p:cNvPr id="3" name="Freeform 3"/>
            <p:cNvSpPr/>
            <p:nvPr/>
          </p:nvSpPr>
          <p:spPr>
            <a:xfrm>
              <a:off x="0" y="0"/>
              <a:ext cx="4274833" cy="345417"/>
            </a:xfrm>
            <a:custGeom>
              <a:avLst/>
              <a:gdLst/>
              <a:ahLst/>
              <a:cxnLst/>
              <a:rect l="l" t="t" r="r" b="b"/>
              <a:pathLst>
                <a:path w="4274833" h="345417">
                  <a:moveTo>
                    <a:pt x="0" y="0"/>
                  </a:moveTo>
                  <a:lnTo>
                    <a:pt x="4274833" y="0"/>
                  </a:lnTo>
                  <a:lnTo>
                    <a:pt x="4274833" y="345417"/>
                  </a:lnTo>
                  <a:lnTo>
                    <a:pt x="0" y="345417"/>
                  </a:lnTo>
                  <a:close/>
                </a:path>
              </a:pathLst>
            </a:custGeom>
            <a:solidFill>
              <a:srgbClr val="07459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28293" y="3650380"/>
            <a:ext cx="12220979" cy="2233711"/>
          </a:xfrm>
          <a:custGeom>
            <a:avLst/>
            <a:gdLst/>
            <a:ahLst/>
            <a:cxnLst/>
            <a:rect l="l" t="t" r="r" b="b"/>
            <a:pathLst>
              <a:path w="12220979" h="2233711">
                <a:moveTo>
                  <a:pt x="0" y="0"/>
                </a:moveTo>
                <a:lnTo>
                  <a:pt x="12220979" y="0"/>
                </a:lnTo>
                <a:lnTo>
                  <a:pt x="12220979" y="2233711"/>
                </a:lnTo>
                <a:lnTo>
                  <a:pt x="0" y="2233711"/>
                </a:lnTo>
                <a:lnTo>
                  <a:pt x="0" y="0"/>
                </a:lnTo>
                <a:close/>
              </a:path>
            </a:pathLst>
          </a:custGeom>
          <a:blipFill>
            <a:blip r:embed="rId2"/>
            <a:stretch>
              <a:fillRect/>
            </a:stretch>
          </a:blipFill>
        </p:spPr>
      </p:sp>
      <p:sp>
        <p:nvSpPr>
          <p:cNvPr id="6" name="Freeform 6"/>
          <p:cNvSpPr/>
          <p:nvPr/>
        </p:nvSpPr>
        <p:spPr>
          <a:xfrm>
            <a:off x="12395637" y="3771061"/>
            <a:ext cx="5122242" cy="1992348"/>
          </a:xfrm>
          <a:custGeom>
            <a:avLst/>
            <a:gdLst/>
            <a:ahLst/>
            <a:cxnLst/>
            <a:rect l="l" t="t" r="r" b="b"/>
            <a:pathLst>
              <a:path w="5122242" h="1992348">
                <a:moveTo>
                  <a:pt x="0" y="0"/>
                </a:moveTo>
                <a:lnTo>
                  <a:pt x="5122242" y="0"/>
                </a:lnTo>
                <a:lnTo>
                  <a:pt x="5122242" y="1992349"/>
                </a:lnTo>
                <a:lnTo>
                  <a:pt x="0" y="1992349"/>
                </a:lnTo>
                <a:lnTo>
                  <a:pt x="0" y="0"/>
                </a:lnTo>
                <a:close/>
              </a:path>
            </a:pathLst>
          </a:custGeom>
          <a:blipFill>
            <a:blip r:embed="rId3"/>
            <a:stretch>
              <a:fillRect/>
            </a:stretch>
          </a:blipFill>
        </p:spPr>
      </p:sp>
      <p:sp>
        <p:nvSpPr>
          <p:cNvPr id="7" name="Freeform 7"/>
          <p:cNvSpPr/>
          <p:nvPr/>
        </p:nvSpPr>
        <p:spPr>
          <a:xfrm>
            <a:off x="1028700" y="6112691"/>
            <a:ext cx="4367788" cy="3549757"/>
          </a:xfrm>
          <a:custGeom>
            <a:avLst/>
            <a:gdLst/>
            <a:ahLst/>
            <a:cxnLst/>
            <a:rect l="l" t="t" r="r" b="b"/>
            <a:pathLst>
              <a:path w="4367788" h="3549757">
                <a:moveTo>
                  <a:pt x="0" y="0"/>
                </a:moveTo>
                <a:lnTo>
                  <a:pt x="4367788" y="0"/>
                </a:lnTo>
                <a:lnTo>
                  <a:pt x="4367788" y="3549757"/>
                </a:lnTo>
                <a:lnTo>
                  <a:pt x="0" y="3549757"/>
                </a:lnTo>
                <a:lnTo>
                  <a:pt x="0" y="0"/>
                </a:lnTo>
                <a:close/>
              </a:path>
            </a:pathLst>
          </a:custGeom>
          <a:blipFill>
            <a:blip r:embed="rId4"/>
            <a:stretch>
              <a:fillRect/>
            </a:stretch>
          </a:blipFill>
        </p:spPr>
      </p:sp>
      <p:sp>
        <p:nvSpPr>
          <p:cNvPr id="8" name="Freeform 8"/>
          <p:cNvSpPr/>
          <p:nvPr/>
        </p:nvSpPr>
        <p:spPr>
          <a:xfrm>
            <a:off x="6207869" y="6112691"/>
            <a:ext cx="8267020" cy="3393227"/>
          </a:xfrm>
          <a:custGeom>
            <a:avLst/>
            <a:gdLst/>
            <a:ahLst/>
            <a:cxnLst/>
            <a:rect l="l" t="t" r="r" b="b"/>
            <a:pathLst>
              <a:path w="8267020" h="3393227">
                <a:moveTo>
                  <a:pt x="0" y="0"/>
                </a:moveTo>
                <a:lnTo>
                  <a:pt x="8267020" y="0"/>
                </a:lnTo>
                <a:lnTo>
                  <a:pt x="8267020" y="3393228"/>
                </a:lnTo>
                <a:lnTo>
                  <a:pt x="0" y="3393228"/>
                </a:lnTo>
                <a:lnTo>
                  <a:pt x="0" y="0"/>
                </a:lnTo>
                <a:close/>
              </a:path>
            </a:pathLst>
          </a:custGeom>
          <a:blipFill>
            <a:blip r:embed="rId5"/>
            <a:stretch>
              <a:fillRect/>
            </a:stretch>
          </a:blipFill>
        </p:spPr>
      </p:sp>
      <p:sp>
        <p:nvSpPr>
          <p:cNvPr id="9" name="TextBox 9"/>
          <p:cNvSpPr txBox="1"/>
          <p:nvPr/>
        </p:nvSpPr>
        <p:spPr>
          <a:xfrm>
            <a:off x="1028293" y="923925"/>
            <a:ext cx="5179576" cy="961791"/>
          </a:xfrm>
          <a:prstGeom prst="rect">
            <a:avLst/>
          </a:prstGeom>
        </p:spPr>
        <p:txBody>
          <a:bodyPr lIns="0" tIns="0" rIns="0" bIns="0" rtlCol="0" anchor="t">
            <a:spAutoFit/>
          </a:bodyPr>
          <a:lstStyle/>
          <a:p>
            <a:pPr algn="ctr">
              <a:lnSpc>
                <a:spcPts val="7887"/>
              </a:lnSpc>
              <a:spcBef>
                <a:spcPct val="0"/>
              </a:spcBef>
            </a:pPr>
            <a:r>
              <a:rPr lang="en-US" sz="5634">
                <a:solidFill>
                  <a:srgbClr val="074599"/>
                </a:solidFill>
                <a:latin typeface="Open Sans Extra Bold"/>
              </a:rPr>
              <a:t>MEAN (Mekel)</a:t>
            </a:r>
          </a:p>
        </p:txBody>
      </p:sp>
      <p:sp>
        <p:nvSpPr>
          <p:cNvPr id="10" name="TextBox 10"/>
          <p:cNvSpPr txBox="1"/>
          <p:nvPr/>
        </p:nvSpPr>
        <p:spPr>
          <a:xfrm>
            <a:off x="2013935" y="2343407"/>
            <a:ext cx="14260130" cy="797615"/>
          </a:xfrm>
          <a:prstGeom prst="rect">
            <a:avLst/>
          </a:prstGeom>
        </p:spPr>
        <p:txBody>
          <a:bodyPr lIns="0" tIns="0" rIns="0" bIns="0" rtlCol="0" anchor="t">
            <a:spAutoFit/>
          </a:bodyPr>
          <a:lstStyle/>
          <a:p>
            <a:pPr algn="ctr">
              <a:lnSpc>
                <a:spcPts val="3225"/>
              </a:lnSpc>
              <a:spcBef>
                <a:spcPct val="0"/>
              </a:spcBef>
            </a:pPr>
            <a:r>
              <a:rPr lang="en-US" sz="2303">
                <a:solidFill>
                  <a:srgbClr val="FFFFFF"/>
                </a:solidFill>
                <a:latin typeface="Open Sans Extra Bold"/>
              </a:rPr>
              <a:t>diperoleh dari jumlah seluruh perkalian antara  frekuensi data ke-i (fi) dengan Nilai Tengah setiap Kelas ke-i (NTKi) kemudian dibagi banyaknya data (n).</a:t>
            </a:r>
          </a:p>
        </p:txBody>
      </p:sp>
      <p:sp>
        <p:nvSpPr>
          <p:cNvPr id="11" name="TextBox 11"/>
          <p:cNvSpPr txBox="1"/>
          <p:nvPr/>
        </p:nvSpPr>
        <p:spPr>
          <a:xfrm>
            <a:off x="1028293" y="5268330"/>
            <a:ext cx="8736390" cy="615762"/>
          </a:xfrm>
          <a:prstGeom prst="rect">
            <a:avLst/>
          </a:prstGeom>
        </p:spPr>
        <p:txBody>
          <a:bodyPr lIns="0" tIns="0" rIns="0" bIns="0" rtlCol="0" anchor="t">
            <a:spAutoFit/>
          </a:bodyPr>
          <a:lstStyle/>
          <a:p>
            <a:pPr algn="ctr">
              <a:lnSpc>
                <a:spcPts val="5122"/>
              </a:lnSpc>
              <a:spcBef>
                <a:spcPct val="0"/>
              </a:spcBef>
            </a:pPr>
            <a:r>
              <a:rPr lang="en-US" sz="3659">
                <a:solidFill>
                  <a:srgbClr val="074599"/>
                </a:solidFill>
                <a:latin typeface="Open Sans Extra Bold"/>
              </a:rPr>
              <a:t>Contoh 6.5 : Me data dikelompokkan</a:t>
            </a:r>
          </a:p>
        </p:txBody>
      </p:sp>
    </p:spTree>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DEBE6"/>
        </a:solidFill>
        <a:effectLst/>
      </p:bgPr>
    </p:bg>
    <p:spTree>
      <p:nvGrpSpPr>
        <p:cNvPr id="1" name=""/>
        <p:cNvGrpSpPr/>
        <p:nvPr/>
      </p:nvGrpSpPr>
      <p:grpSpPr>
        <a:xfrm>
          <a:off x="0" y="0"/>
          <a:ext cx="0" cy="0"/>
          <a:chOff x="0" y="0"/>
          <a:chExt cx="0" cy="0"/>
        </a:xfrm>
      </p:grpSpPr>
      <p:sp>
        <p:nvSpPr>
          <p:cNvPr id="2" name="Freeform 2"/>
          <p:cNvSpPr/>
          <p:nvPr/>
        </p:nvSpPr>
        <p:spPr>
          <a:xfrm>
            <a:off x="2961143" y="876300"/>
            <a:ext cx="12365714" cy="3899006"/>
          </a:xfrm>
          <a:custGeom>
            <a:avLst/>
            <a:gdLst/>
            <a:ahLst/>
            <a:cxnLst/>
            <a:rect l="l" t="t" r="r" b="b"/>
            <a:pathLst>
              <a:path w="12365714" h="3899006">
                <a:moveTo>
                  <a:pt x="0" y="0"/>
                </a:moveTo>
                <a:lnTo>
                  <a:pt x="12365714" y="0"/>
                </a:lnTo>
                <a:lnTo>
                  <a:pt x="12365714" y="3899006"/>
                </a:lnTo>
                <a:lnTo>
                  <a:pt x="0" y="3899006"/>
                </a:lnTo>
                <a:lnTo>
                  <a:pt x="0" y="0"/>
                </a:lnTo>
                <a:close/>
              </a:path>
            </a:pathLst>
          </a:custGeom>
          <a:blipFill>
            <a:blip r:embed="rId2"/>
            <a:stretch>
              <a:fillRect/>
            </a:stretch>
          </a:blipFill>
        </p:spPr>
      </p:sp>
      <p:grpSp>
        <p:nvGrpSpPr>
          <p:cNvPr id="3" name="Group 3"/>
          <p:cNvGrpSpPr/>
          <p:nvPr/>
        </p:nvGrpSpPr>
        <p:grpSpPr>
          <a:xfrm>
            <a:off x="13225161" y="4775306"/>
            <a:ext cx="4034139" cy="4482994"/>
            <a:chOff x="0" y="0"/>
            <a:chExt cx="1062489" cy="1180706"/>
          </a:xfrm>
        </p:grpSpPr>
        <p:sp>
          <p:nvSpPr>
            <p:cNvPr id="4" name="Freeform 4"/>
            <p:cNvSpPr/>
            <p:nvPr/>
          </p:nvSpPr>
          <p:spPr>
            <a:xfrm>
              <a:off x="0" y="0"/>
              <a:ext cx="1062489" cy="1180706"/>
            </a:xfrm>
            <a:custGeom>
              <a:avLst/>
              <a:gdLst/>
              <a:ahLst/>
              <a:cxnLst/>
              <a:rect l="l" t="t" r="r" b="b"/>
              <a:pathLst>
                <a:path w="1062489" h="1180706">
                  <a:moveTo>
                    <a:pt x="0" y="0"/>
                  </a:moveTo>
                  <a:lnTo>
                    <a:pt x="1062489" y="0"/>
                  </a:lnTo>
                  <a:lnTo>
                    <a:pt x="1062489" y="1180706"/>
                  </a:lnTo>
                  <a:lnTo>
                    <a:pt x="0" y="1180706"/>
                  </a:lnTo>
                  <a:close/>
                </a:path>
              </a:pathLst>
            </a:custGeom>
            <a:solidFill>
              <a:srgbClr val="174D88"/>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028700" y="4775306"/>
            <a:ext cx="16230600" cy="4482994"/>
            <a:chOff x="0" y="0"/>
            <a:chExt cx="4274726" cy="1180706"/>
          </a:xfrm>
        </p:grpSpPr>
        <p:sp>
          <p:nvSpPr>
            <p:cNvPr id="7" name="Freeform 7"/>
            <p:cNvSpPr/>
            <p:nvPr/>
          </p:nvSpPr>
          <p:spPr>
            <a:xfrm>
              <a:off x="0" y="0"/>
              <a:ext cx="4274726" cy="1180706"/>
            </a:xfrm>
            <a:custGeom>
              <a:avLst/>
              <a:gdLst/>
              <a:ahLst/>
              <a:cxnLst/>
              <a:rect l="l" t="t" r="r" b="b"/>
              <a:pathLst>
                <a:path w="4274726" h="1180706">
                  <a:moveTo>
                    <a:pt x="0" y="0"/>
                  </a:moveTo>
                  <a:lnTo>
                    <a:pt x="4274726" y="0"/>
                  </a:lnTo>
                  <a:lnTo>
                    <a:pt x="4274726" y="1180706"/>
                  </a:lnTo>
                  <a:lnTo>
                    <a:pt x="0" y="1180706"/>
                  </a:lnTo>
                  <a:close/>
                </a:path>
              </a:pathLst>
            </a:custGeom>
            <a:solidFill>
              <a:srgbClr val="174D8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370774" y="6146380"/>
            <a:ext cx="5528763" cy="2520466"/>
          </a:xfrm>
          <a:custGeom>
            <a:avLst/>
            <a:gdLst/>
            <a:ahLst/>
            <a:cxnLst/>
            <a:rect l="l" t="t" r="r" b="b"/>
            <a:pathLst>
              <a:path w="5528763" h="2520466">
                <a:moveTo>
                  <a:pt x="0" y="0"/>
                </a:moveTo>
                <a:lnTo>
                  <a:pt x="5528763" y="0"/>
                </a:lnTo>
                <a:lnTo>
                  <a:pt x="5528763" y="2520465"/>
                </a:lnTo>
                <a:lnTo>
                  <a:pt x="0" y="2520465"/>
                </a:lnTo>
                <a:lnTo>
                  <a:pt x="0" y="0"/>
                </a:lnTo>
                <a:close/>
              </a:path>
            </a:pathLst>
          </a:custGeom>
          <a:blipFill>
            <a:blip r:embed="rId3"/>
            <a:stretch>
              <a:fillRect/>
            </a:stretch>
          </a:blipFill>
        </p:spPr>
      </p:sp>
      <p:sp>
        <p:nvSpPr>
          <p:cNvPr id="10" name="TextBox 10"/>
          <p:cNvSpPr txBox="1"/>
          <p:nvPr/>
        </p:nvSpPr>
        <p:spPr>
          <a:xfrm>
            <a:off x="1235657" y="4832456"/>
            <a:ext cx="5303354" cy="876408"/>
          </a:xfrm>
          <a:prstGeom prst="rect">
            <a:avLst/>
          </a:prstGeom>
        </p:spPr>
        <p:txBody>
          <a:bodyPr lIns="0" tIns="0" rIns="0" bIns="0" rtlCol="0" anchor="t">
            <a:spAutoFit/>
          </a:bodyPr>
          <a:lstStyle/>
          <a:p>
            <a:pPr algn="ctr">
              <a:lnSpc>
                <a:spcPts val="7211"/>
              </a:lnSpc>
            </a:pPr>
            <a:r>
              <a:rPr lang="en-US" sz="5151">
                <a:solidFill>
                  <a:srgbClr val="FFFFFF"/>
                </a:solidFill>
                <a:latin typeface="Open Sans Bold"/>
              </a:rPr>
              <a:t>MEDIAN (Mdkel)</a:t>
            </a:r>
          </a:p>
        </p:txBody>
      </p:sp>
      <p:sp>
        <p:nvSpPr>
          <p:cNvPr id="11" name="TextBox 11"/>
          <p:cNvSpPr txBox="1"/>
          <p:nvPr/>
        </p:nvSpPr>
        <p:spPr>
          <a:xfrm>
            <a:off x="1055394" y="5680290"/>
            <a:ext cx="5663880" cy="313690"/>
          </a:xfrm>
          <a:prstGeom prst="rect">
            <a:avLst/>
          </a:prstGeom>
        </p:spPr>
        <p:txBody>
          <a:bodyPr lIns="0" tIns="0" rIns="0" bIns="0" rtlCol="0" anchor="t">
            <a:spAutoFit/>
          </a:bodyPr>
          <a:lstStyle/>
          <a:p>
            <a:pPr algn="ctr">
              <a:lnSpc>
                <a:spcPts val="2659"/>
              </a:lnSpc>
              <a:spcBef>
                <a:spcPct val="0"/>
              </a:spcBef>
            </a:pPr>
            <a:r>
              <a:rPr lang="en-US" sz="1899">
                <a:solidFill>
                  <a:srgbClr val="FFFFFF"/>
                </a:solidFill>
                <a:latin typeface="Eczar"/>
              </a:rPr>
              <a:t>Letak Md data berkelompok dapat dicari dengan :</a:t>
            </a:r>
          </a:p>
        </p:txBody>
      </p:sp>
    </p:spTree>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DEBE6"/>
        </a:solidFill>
        <a:effectLst/>
      </p:bgPr>
    </p:bg>
    <p:spTree>
      <p:nvGrpSpPr>
        <p:cNvPr id="1" name=""/>
        <p:cNvGrpSpPr/>
        <p:nvPr/>
      </p:nvGrpSpPr>
      <p:grpSpPr>
        <a:xfrm>
          <a:off x="0" y="0"/>
          <a:ext cx="0" cy="0"/>
          <a:chOff x="0" y="0"/>
          <a:chExt cx="0" cy="0"/>
        </a:xfrm>
      </p:grpSpPr>
      <p:sp>
        <p:nvSpPr>
          <p:cNvPr id="2" name="Freeform 2"/>
          <p:cNvSpPr/>
          <p:nvPr/>
        </p:nvSpPr>
        <p:spPr>
          <a:xfrm>
            <a:off x="1028700" y="1028700"/>
            <a:ext cx="16230600" cy="8421930"/>
          </a:xfrm>
          <a:custGeom>
            <a:avLst/>
            <a:gdLst/>
            <a:ahLst/>
            <a:cxnLst/>
            <a:rect l="l" t="t" r="r" b="b"/>
            <a:pathLst>
              <a:path w="16230600" h="8421930">
                <a:moveTo>
                  <a:pt x="0" y="0"/>
                </a:moveTo>
                <a:lnTo>
                  <a:pt x="16230600" y="0"/>
                </a:lnTo>
                <a:lnTo>
                  <a:pt x="16230600" y="8421930"/>
                </a:lnTo>
                <a:lnTo>
                  <a:pt x="0" y="8421930"/>
                </a:lnTo>
                <a:lnTo>
                  <a:pt x="0" y="0"/>
                </a:lnTo>
                <a:close/>
              </a:path>
            </a:pathLst>
          </a:custGeom>
          <a:blipFill>
            <a:blip r:embed="rId2"/>
            <a:stretch>
              <a:fillRect r="-3929"/>
            </a:stretch>
          </a:blipFill>
        </p:spPr>
      </p:sp>
    </p:spTree>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DEBE6"/>
        </a:solidFill>
        <a:effectLst/>
      </p:bgPr>
    </p:bg>
    <p:spTree>
      <p:nvGrpSpPr>
        <p:cNvPr id="1" name=""/>
        <p:cNvGrpSpPr/>
        <p:nvPr/>
      </p:nvGrpSpPr>
      <p:grpSpPr>
        <a:xfrm>
          <a:off x="0" y="0"/>
          <a:ext cx="0" cy="0"/>
          <a:chOff x="0" y="0"/>
          <a:chExt cx="0" cy="0"/>
        </a:xfrm>
      </p:grpSpPr>
      <p:sp>
        <p:nvSpPr>
          <p:cNvPr id="2" name="Freeform 2"/>
          <p:cNvSpPr/>
          <p:nvPr/>
        </p:nvSpPr>
        <p:spPr>
          <a:xfrm>
            <a:off x="2981005" y="1028700"/>
            <a:ext cx="12325989" cy="8229600"/>
          </a:xfrm>
          <a:custGeom>
            <a:avLst/>
            <a:gdLst/>
            <a:ahLst/>
            <a:cxnLst/>
            <a:rect l="l" t="t" r="r" b="b"/>
            <a:pathLst>
              <a:path w="12325989" h="8229600">
                <a:moveTo>
                  <a:pt x="0" y="0"/>
                </a:moveTo>
                <a:lnTo>
                  <a:pt x="12325990" y="0"/>
                </a:lnTo>
                <a:lnTo>
                  <a:pt x="12325990" y="8229600"/>
                </a:lnTo>
                <a:lnTo>
                  <a:pt x="0" y="8229600"/>
                </a:lnTo>
                <a:lnTo>
                  <a:pt x="0" y="0"/>
                </a:lnTo>
                <a:close/>
              </a:path>
            </a:pathLst>
          </a:custGeom>
          <a:blipFill>
            <a:blip r:embed="rId2"/>
            <a:stretch>
              <a:fillRect/>
            </a:stretch>
          </a:blipFill>
        </p:spPr>
      </p:sp>
    </p:spTree>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DEBE6"/>
        </a:solidFill>
        <a:effectLst/>
      </p:bgPr>
    </p:bg>
    <p:spTree>
      <p:nvGrpSpPr>
        <p:cNvPr id="1" name=""/>
        <p:cNvGrpSpPr/>
        <p:nvPr/>
      </p:nvGrpSpPr>
      <p:grpSpPr>
        <a:xfrm>
          <a:off x="0" y="0"/>
          <a:ext cx="0" cy="0"/>
          <a:chOff x="0" y="0"/>
          <a:chExt cx="0" cy="0"/>
        </a:xfrm>
      </p:grpSpPr>
      <p:sp>
        <p:nvSpPr>
          <p:cNvPr id="2" name="Freeform 2"/>
          <p:cNvSpPr/>
          <p:nvPr/>
        </p:nvSpPr>
        <p:spPr>
          <a:xfrm>
            <a:off x="3313141" y="1028700"/>
            <a:ext cx="11661717" cy="8229600"/>
          </a:xfrm>
          <a:custGeom>
            <a:avLst/>
            <a:gdLst/>
            <a:ahLst/>
            <a:cxnLst/>
            <a:rect l="l" t="t" r="r" b="b"/>
            <a:pathLst>
              <a:path w="11661717" h="8229600">
                <a:moveTo>
                  <a:pt x="0" y="0"/>
                </a:moveTo>
                <a:lnTo>
                  <a:pt x="11661718" y="0"/>
                </a:lnTo>
                <a:lnTo>
                  <a:pt x="11661718" y="8229600"/>
                </a:lnTo>
                <a:lnTo>
                  <a:pt x="0" y="8229600"/>
                </a:lnTo>
                <a:lnTo>
                  <a:pt x="0" y="0"/>
                </a:lnTo>
                <a:close/>
              </a:path>
            </a:pathLst>
          </a:custGeom>
          <a:blipFill>
            <a:blip r:embed="rId2"/>
            <a:stretch>
              <a:fillRect/>
            </a:stretch>
          </a:blipFill>
        </p:spPr>
      </p:sp>
    </p:spTree>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DEBE6"/>
        </a:solidFill>
        <a:effectLst/>
      </p:bgPr>
    </p:bg>
    <p:spTree>
      <p:nvGrpSpPr>
        <p:cNvPr id="1" name=""/>
        <p:cNvGrpSpPr/>
        <p:nvPr/>
      </p:nvGrpSpPr>
      <p:grpSpPr>
        <a:xfrm>
          <a:off x="0" y="0"/>
          <a:ext cx="0" cy="0"/>
          <a:chOff x="0" y="0"/>
          <a:chExt cx="0" cy="0"/>
        </a:xfrm>
      </p:grpSpPr>
      <p:grpSp>
        <p:nvGrpSpPr>
          <p:cNvPr id="2" name="Group 2"/>
          <p:cNvGrpSpPr/>
          <p:nvPr/>
        </p:nvGrpSpPr>
        <p:grpSpPr>
          <a:xfrm>
            <a:off x="764314" y="2265178"/>
            <a:ext cx="7833453" cy="5756645"/>
            <a:chOff x="0" y="0"/>
            <a:chExt cx="2484267" cy="1825637"/>
          </a:xfrm>
        </p:grpSpPr>
        <p:sp>
          <p:nvSpPr>
            <p:cNvPr id="3" name="Freeform 3"/>
            <p:cNvSpPr/>
            <p:nvPr/>
          </p:nvSpPr>
          <p:spPr>
            <a:xfrm>
              <a:off x="0" y="0"/>
              <a:ext cx="2484267" cy="1825637"/>
            </a:xfrm>
            <a:custGeom>
              <a:avLst/>
              <a:gdLst/>
              <a:ahLst/>
              <a:cxnLst/>
              <a:rect l="l" t="t" r="r" b="b"/>
              <a:pathLst>
                <a:path w="2484267" h="1825637">
                  <a:moveTo>
                    <a:pt x="50404" y="0"/>
                  </a:moveTo>
                  <a:lnTo>
                    <a:pt x="2433862" y="0"/>
                  </a:lnTo>
                  <a:cubicBezTo>
                    <a:pt x="2461700" y="0"/>
                    <a:pt x="2484267" y="22567"/>
                    <a:pt x="2484267" y="50404"/>
                  </a:cubicBezTo>
                  <a:lnTo>
                    <a:pt x="2484267" y="1775233"/>
                  </a:lnTo>
                  <a:cubicBezTo>
                    <a:pt x="2484267" y="1803070"/>
                    <a:pt x="2461700" y="1825637"/>
                    <a:pt x="2433862" y="1825637"/>
                  </a:cubicBezTo>
                  <a:lnTo>
                    <a:pt x="50404" y="1825637"/>
                  </a:lnTo>
                  <a:cubicBezTo>
                    <a:pt x="22567" y="1825637"/>
                    <a:pt x="0" y="1803070"/>
                    <a:pt x="0" y="1775233"/>
                  </a:cubicBezTo>
                  <a:lnTo>
                    <a:pt x="0" y="50404"/>
                  </a:lnTo>
                  <a:cubicBezTo>
                    <a:pt x="0" y="22567"/>
                    <a:pt x="22567" y="0"/>
                    <a:pt x="50404" y="0"/>
                  </a:cubicBezTo>
                  <a:close/>
                </a:path>
              </a:pathLst>
            </a:custGeom>
            <a:solidFill>
              <a:srgbClr val="FFFFFF"/>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764314" y="2424867"/>
            <a:ext cx="7833453" cy="5390103"/>
          </a:xfrm>
          <a:custGeom>
            <a:avLst/>
            <a:gdLst/>
            <a:ahLst/>
            <a:cxnLst/>
            <a:rect l="l" t="t" r="r" b="b"/>
            <a:pathLst>
              <a:path w="7833453" h="5390103">
                <a:moveTo>
                  <a:pt x="0" y="0"/>
                </a:moveTo>
                <a:lnTo>
                  <a:pt x="7833453" y="0"/>
                </a:lnTo>
                <a:lnTo>
                  <a:pt x="7833453" y="5390103"/>
                </a:lnTo>
                <a:lnTo>
                  <a:pt x="0" y="5390103"/>
                </a:lnTo>
                <a:lnTo>
                  <a:pt x="0" y="0"/>
                </a:lnTo>
                <a:close/>
              </a:path>
            </a:pathLst>
          </a:custGeom>
          <a:blipFill>
            <a:blip r:embed="rId2"/>
            <a:stretch>
              <a:fillRect/>
            </a:stretch>
          </a:blipFill>
        </p:spPr>
      </p:sp>
      <p:grpSp>
        <p:nvGrpSpPr>
          <p:cNvPr id="6" name="Group 6"/>
          <p:cNvGrpSpPr/>
          <p:nvPr/>
        </p:nvGrpSpPr>
        <p:grpSpPr>
          <a:xfrm>
            <a:off x="9144000" y="2241596"/>
            <a:ext cx="8115300" cy="5756645"/>
            <a:chOff x="0" y="0"/>
            <a:chExt cx="2573650" cy="1825637"/>
          </a:xfrm>
        </p:grpSpPr>
        <p:sp>
          <p:nvSpPr>
            <p:cNvPr id="7" name="Freeform 7"/>
            <p:cNvSpPr/>
            <p:nvPr/>
          </p:nvSpPr>
          <p:spPr>
            <a:xfrm>
              <a:off x="0" y="0"/>
              <a:ext cx="2573650" cy="1825637"/>
            </a:xfrm>
            <a:custGeom>
              <a:avLst/>
              <a:gdLst/>
              <a:ahLst/>
              <a:cxnLst/>
              <a:rect l="l" t="t" r="r" b="b"/>
              <a:pathLst>
                <a:path w="2573650" h="1825637">
                  <a:moveTo>
                    <a:pt x="48654" y="0"/>
                  </a:moveTo>
                  <a:lnTo>
                    <a:pt x="2524997" y="0"/>
                  </a:lnTo>
                  <a:cubicBezTo>
                    <a:pt x="2551867" y="0"/>
                    <a:pt x="2573650" y="21783"/>
                    <a:pt x="2573650" y="48654"/>
                  </a:cubicBezTo>
                  <a:lnTo>
                    <a:pt x="2573650" y="1776983"/>
                  </a:lnTo>
                  <a:cubicBezTo>
                    <a:pt x="2573650" y="1803854"/>
                    <a:pt x="2551867" y="1825637"/>
                    <a:pt x="2524997" y="1825637"/>
                  </a:cubicBezTo>
                  <a:lnTo>
                    <a:pt x="48654" y="1825637"/>
                  </a:lnTo>
                  <a:cubicBezTo>
                    <a:pt x="21783" y="1825637"/>
                    <a:pt x="0" y="1803854"/>
                    <a:pt x="0" y="1776983"/>
                  </a:cubicBezTo>
                  <a:lnTo>
                    <a:pt x="0" y="48654"/>
                  </a:lnTo>
                  <a:cubicBezTo>
                    <a:pt x="0" y="21783"/>
                    <a:pt x="21783" y="0"/>
                    <a:pt x="48654" y="0"/>
                  </a:cubicBezTo>
                  <a:close/>
                </a:path>
              </a:pathLst>
            </a:custGeom>
            <a:solidFill>
              <a:srgbClr val="FFFFFF"/>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9144000" y="2265178"/>
            <a:ext cx="7690986" cy="5845701"/>
          </a:xfrm>
          <a:custGeom>
            <a:avLst/>
            <a:gdLst/>
            <a:ahLst/>
            <a:cxnLst/>
            <a:rect l="l" t="t" r="r" b="b"/>
            <a:pathLst>
              <a:path w="7690986" h="5845701">
                <a:moveTo>
                  <a:pt x="0" y="0"/>
                </a:moveTo>
                <a:lnTo>
                  <a:pt x="7690986" y="0"/>
                </a:lnTo>
                <a:lnTo>
                  <a:pt x="7690986" y="5845700"/>
                </a:lnTo>
                <a:lnTo>
                  <a:pt x="0" y="5845700"/>
                </a:lnTo>
                <a:lnTo>
                  <a:pt x="0" y="0"/>
                </a:lnTo>
                <a:close/>
              </a:path>
            </a:pathLst>
          </a:custGeom>
          <a:blipFill>
            <a:blip r:embed="rId3"/>
            <a:stretch>
              <a:fillRect/>
            </a:stretch>
          </a:blipFill>
        </p:spPr>
      </p:sp>
    </p:spTree>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DEBE6"/>
        </a:solidFill>
        <a:effectLst/>
      </p:bgPr>
    </p:bg>
    <p:spTree>
      <p:nvGrpSpPr>
        <p:cNvPr id="1" name=""/>
        <p:cNvGrpSpPr/>
        <p:nvPr/>
      </p:nvGrpSpPr>
      <p:grpSpPr>
        <a:xfrm>
          <a:off x="0" y="0"/>
          <a:ext cx="0" cy="0"/>
          <a:chOff x="0" y="0"/>
          <a:chExt cx="0" cy="0"/>
        </a:xfrm>
      </p:grpSpPr>
      <p:grpSp>
        <p:nvGrpSpPr>
          <p:cNvPr id="2" name="Group 2"/>
          <p:cNvGrpSpPr/>
          <p:nvPr/>
        </p:nvGrpSpPr>
        <p:grpSpPr>
          <a:xfrm>
            <a:off x="4392265" y="374948"/>
            <a:ext cx="9503469" cy="1307503"/>
            <a:chOff x="0" y="0"/>
            <a:chExt cx="2502971" cy="344363"/>
          </a:xfrm>
        </p:grpSpPr>
        <p:sp>
          <p:nvSpPr>
            <p:cNvPr id="3" name="Freeform 3"/>
            <p:cNvSpPr/>
            <p:nvPr/>
          </p:nvSpPr>
          <p:spPr>
            <a:xfrm>
              <a:off x="0" y="0"/>
              <a:ext cx="2502971" cy="344363"/>
            </a:xfrm>
            <a:custGeom>
              <a:avLst/>
              <a:gdLst/>
              <a:ahLst/>
              <a:cxnLst/>
              <a:rect l="l" t="t" r="r" b="b"/>
              <a:pathLst>
                <a:path w="2502971" h="344363">
                  <a:moveTo>
                    <a:pt x="41547" y="0"/>
                  </a:moveTo>
                  <a:lnTo>
                    <a:pt x="2461425" y="0"/>
                  </a:lnTo>
                  <a:cubicBezTo>
                    <a:pt x="2472443" y="0"/>
                    <a:pt x="2483011" y="4377"/>
                    <a:pt x="2490802" y="12169"/>
                  </a:cubicBezTo>
                  <a:cubicBezTo>
                    <a:pt x="2498594" y="19960"/>
                    <a:pt x="2502971" y="30528"/>
                    <a:pt x="2502971" y="41547"/>
                  </a:cubicBezTo>
                  <a:lnTo>
                    <a:pt x="2502971" y="302816"/>
                  </a:lnTo>
                  <a:cubicBezTo>
                    <a:pt x="2502971" y="325762"/>
                    <a:pt x="2484370" y="344363"/>
                    <a:pt x="2461425" y="344363"/>
                  </a:cubicBezTo>
                  <a:lnTo>
                    <a:pt x="41547" y="344363"/>
                  </a:lnTo>
                  <a:cubicBezTo>
                    <a:pt x="18601" y="344363"/>
                    <a:pt x="0" y="325762"/>
                    <a:pt x="0" y="302816"/>
                  </a:cubicBezTo>
                  <a:lnTo>
                    <a:pt x="0" y="41547"/>
                  </a:lnTo>
                  <a:cubicBezTo>
                    <a:pt x="0" y="18601"/>
                    <a:pt x="18601" y="0"/>
                    <a:pt x="41547" y="0"/>
                  </a:cubicBezTo>
                  <a:close/>
                </a:path>
              </a:pathLst>
            </a:custGeom>
            <a:solidFill>
              <a:srgbClr val="07459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4246701" y="232073"/>
            <a:ext cx="10131088" cy="1334707"/>
          </a:xfrm>
          <a:prstGeom prst="rect">
            <a:avLst/>
          </a:prstGeom>
        </p:spPr>
        <p:txBody>
          <a:bodyPr lIns="0" tIns="0" rIns="0" bIns="0" rtlCol="0" anchor="t">
            <a:spAutoFit/>
          </a:bodyPr>
          <a:lstStyle/>
          <a:p>
            <a:pPr algn="ctr">
              <a:lnSpc>
                <a:spcPts val="11003"/>
              </a:lnSpc>
            </a:pPr>
            <a:r>
              <a:rPr lang="en-US" sz="7859">
                <a:solidFill>
                  <a:srgbClr val="FFFFFF"/>
                </a:solidFill>
                <a:latin typeface="Open Sans Bold"/>
              </a:rPr>
              <a:t>Ringkasan Materi</a:t>
            </a:r>
          </a:p>
        </p:txBody>
      </p:sp>
      <p:sp>
        <p:nvSpPr>
          <p:cNvPr id="6" name="TextBox 6"/>
          <p:cNvSpPr txBox="1"/>
          <p:nvPr/>
        </p:nvSpPr>
        <p:spPr>
          <a:xfrm>
            <a:off x="1028700" y="2453721"/>
            <a:ext cx="7662662" cy="6645334"/>
          </a:xfrm>
          <a:prstGeom prst="rect">
            <a:avLst/>
          </a:prstGeom>
        </p:spPr>
        <p:txBody>
          <a:bodyPr lIns="0" tIns="0" rIns="0" bIns="0" rtlCol="0" anchor="t">
            <a:spAutoFit/>
          </a:bodyPr>
          <a:lstStyle/>
          <a:p>
            <a:pPr>
              <a:lnSpc>
                <a:spcPts val="4414"/>
              </a:lnSpc>
              <a:spcBef>
                <a:spcPct val="0"/>
              </a:spcBef>
            </a:pPr>
            <a:r>
              <a:rPr lang="en-US" sz="3153">
                <a:solidFill>
                  <a:srgbClr val="074599"/>
                </a:solidFill>
                <a:latin typeface="Arimo"/>
              </a:rPr>
              <a:t>Tendensi sentral merupakan nilai yang mewakili suatu gugusan data, baik yang tidak dikelompokkan maupun yang dikelompokkan dengan kelas interval tertentu. Tendendensi sentral mencakup mean, median, dan modus.</a:t>
            </a:r>
          </a:p>
          <a:p>
            <a:pPr>
              <a:lnSpc>
                <a:spcPts val="4414"/>
              </a:lnSpc>
              <a:spcBef>
                <a:spcPct val="0"/>
              </a:spcBef>
            </a:pPr>
            <a:r>
              <a:rPr lang="en-US" sz="3153">
                <a:solidFill>
                  <a:srgbClr val="074599"/>
                </a:solidFill>
                <a:latin typeface="Arimo"/>
              </a:rPr>
              <a:t>Mean merupakan nilai rata-rata yang mewakili suatu gugusan data. </a:t>
            </a:r>
          </a:p>
          <a:p>
            <a:pPr>
              <a:lnSpc>
                <a:spcPts val="4414"/>
              </a:lnSpc>
              <a:spcBef>
                <a:spcPct val="0"/>
              </a:spcBef>
            </a:pPr>
            <a:r>
              <a:rPr lang="en-US" sz="3153">
                <a:solidFill>
                  <a:srgbClr val="074599"/>
                </a:solidFill>
                <a:latin typeface="Arimo"/>
              </a:rPr>
              <a:t>Median merupakan nilai data yang terletak ditengah-tengah suatu gugusan data.</a:t>
            </a:r>
          </a:p>
          <a:p>
            <a:pPr>
              <a:lnSpc>
                <a:spcPts val="4414"/>
              </a:lnSpc>
              <a:spcBef>
                <a:spcPct val="0"/>
              </a:spcBef>
            </a:pPr>
            <a:r>
              <a:rPr lang="en-US" sz="3153">
                <a:solidFill>
                  <a:srgbClr val="074599"/>
                </a:solidFill>
                <a:latin typeface="Arimo"/>
              </a:rPr>
              <a:t>Modus merupakan nilai yang paling sering muncul diantara suatu gugusan data. </a:t>
            </a:r>
          </a:p>
        </p:txBody>
      </p:sp>
    </p:spTree>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0790" y="0"/>
            <a:ext cx="212090" cy="5143500"/>
            <a:chOff x="0" y="0"/>
            <a:chExt cx="55859" cy="1354667"/>
          </a:xfrm>
        </p:grpSpPr>
        <p:sp>
          <p:nvSpPr>
            <p:cNvPr id="3" name="Freeform 3"/>
            <p:cNvSpPr/>
            <p:nvPr/>
          </p:nvSpPr>
          <p:spPr>
            <a:xfrm>
              <a:off x="0" y="0"/>
              <a:ext cx="55859" cy="1354667"/>
            </a:xfrm>
            <a:custGeom>
              <a:avLst/>
              <a:gdLst/>
              <a:ahLst/>
              <a:cxnLst/>
              <a:rect l="l" t="t" r="r" b="b"/>
              <a:pathLst>
                <a:path w="55859" h="1354667">
                  <a:moveTo>
                    <a:pt x="0" y="0"/>
                  </a:moveTo>
                  <a:lnTo>
                    <a:pt x="55859" y="0"/>
                  </a:lnTo>
                  <a:lnTo>
                    <a:pt x="55859" y="1354667"/>
                  </a:lnTo>
                  <a:lnTo>
                    <a:pt x="0" y="1354667"/>
                  </a:lnTo>
                  <a:close/>
                </a:path>
              </a:pathLst>
            </a:custGeom>
            <a:solidFill>
              <a:srgbClr val="F9B314"/>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1892407" y="3844290"/>
            <a:ext cx="9288593" cy="2693670"/>
          </a:xfrm>
          <a:prstGeom prst="rect">
            <a:avLst/>
          </a:prstGeom>
        </p:spPr>
        <p:txBody>
          <a:bodyPr lIns="0" tIns="0" rIns="0" bIns="0" rtlCol="0" anchor="t">
            <a:spAutoFit/>
          </a:bodyPr>
          <a:lstStyle/>
          <a:p>
            <a:pPr>
              <a:lnSpc>
                <a:spcPts val="10560"/>
              </a:lnSpc>
            </a:pPr>
            <a:r>
              <a:rPr lang="en-US" sz="9600">
                <a:solidFill>
                  <a:srgbClr val="F9B314"/>
                </a:solidFill>
                <a:latin typeface="Montserrat Ultra-Bold"/>
              </a:rPr>
              <a:t>RINGKASAN</a:t>
            </a:r>
            <a:r>
              <a:rPr lang="en-US" sz="9600">
                <a:solidFill>
                  <a:srgbClr val="1211CA"/>
                </a:solidFill>
                <a:latin typeface="Montserrat Ultra-Bold"/>
              </a:rPr>
              <a:t> MATERI</a:t>
            </a:r>
          </a:p>
        </p:txBody>
      </p:sp>
      <p:grpSp>
        <p:nvGrpSpPr>
          <p:cNvPr id="6" name="Group 6"/>
          <p:cNvGrpSpPr/>
          <p:nvPr/>
        </p:nvGrpSpPr>
        <p:grpSpPr>
          <a:xfrm>
            <a:off x="10340950" y="1028700"/>
            <a:ext cx="6918350" cy="8229600"/>
            <a:chOff x="0" y="0"/>
            <a:chExt cx="1822117" cy="2167467"/>
          </a:xfrm>
        </p:grpSpPr>
        <p:sp>
          <p:nvSpPr>
            <p:cNvPr id="7" name="Freeform 7"/>
            <p:cNvSpPr/>
            <p:nvPr/>
          </p:nvSpPr>
          <p:spPr>
            <a:xfrm>
              <a:off x="0" y="0"/>
              <a:ext cx="1822117" cy="2167467"/>
            </a:xfrm>
            <a:custGeom>
              <a:avLst/>
              <a:gdLst/>
              <a:ahLst/>
              <a:cxnLst/>
              <a:rect l="l" t="t" r="r" b="b"/>
              <a:pathLst>
                <a:path w="1822117" h="2167467">
                  <a:moveTo>
                    <a:pt x="57071" y="0"/>
                  </a:moveTo>
                  <a:lnTo>
                    <a:pt x="1765046" y="0"/>
                  </a:lnTo>
                  <a:cubicBezTo>
                    <a:pt x="1780182" y="0"/>
                    <a:pt x="1794698" y="6013"/>
                    <a:pt x="1805401" y="16716"/>
                  </a:cubicBezTo>
                  <a:cubicBezTo>
                    <a:pt x="1816104" y="27419"/>
                    <a:pt x="1822117" y="41935"/>
                    <a:pt x="1822117" y="57071"/>
                  </a:cubicBezTo>
                  <a:lnTo>
                    <a:pt x="1822117" y="2110396"/>
                  </a:lnTo>
                  <a:cubicBezTo>
                    <a:pt x="1822117" y="2125532"/>
                    <a:pt x="1816104" y="2140048"/>
                    <a:pt x="1805401" y="2150751"/>
                  </a:cubicBezTo>
                  <a:cubicBezTo>
                    <a:pt x="1794698" y="2161454"/>
                    <a:pt x="1780182" y="2167467"/>
                    <a:pt x="1765046" y="2167467"/>
                  </a:cubicBezTo>
                  <a:lnTo>
                    <a:pt x="57071" y="2167467"/>
                  </a:lnTo>
                  <a:cubicBezTo>
                    <a:pt x="41935" y="2167467"/>
                    <a:pt x="27419" y="2161454"/>
                    <a:pt x="16716" y="2150751"/>
                  </a:cubicBezTo>
                  <a:cubicBezTo>
                    <a:pt x="6013" y="2140048"/>
                    <a:pt x="0" y="2125532"/>
                    <a:pt x="0" y="2110396"/>
                  </a:cubicBezTo>
                  <a:lnTo>
                    <a:pt x="0" y="57071"/>
                  </a:lnTo>
                  <a:cubicBezTo>
                    <a:pt x="0" y="41935"/>
                    <a:pt x="6013" y="27419"/>
                    <a:pt x="16716" y="16716"/>
                  </a:cubicBezTo>
                  <a:cubicBezTo>
                    <a:pt x="27419" y="6013"/>
                    <a:pt x="41935" y="0"/>
                    <a:pt x="57071" y="0"/>
                  </a:cubicBezTo>
                  <a:close/>
                </a:path>
              </a:pathLst>
            </a:custGeom>
            <a:solidFill>
              <a:srgbClr val="F9B314"/>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797206" y="1324643"/>
            <a:ext cx="6005838" cy="7561515"/>
          </a:xfrm>
          <a:prstGeom prst="rect">
            <a:avLst/>
          </a:prstGeom>
        </p:spPr>
        <p:txBody>
          <a:bodyPr lIns="0" tIns="0" rIns="0" bIns="0" rtlCol="0" anchor="t">
            <a:spAutoFit/>
          </a:bodyPr>
          <a:lstStyle/>
          <a:p>
            <a:pPr>
              <a:lnSpc>
                <a:spcPts val="4020"/>
              </a:lnSpc>
              <a:spcBef>
                <a:spcPct val="0"/>
              </a:spcBef>
            </a:pPr>
            <a:r>
              <a:rPr lang="en-US" sz="2871">
                <a:solidFill>
                  <a:srgbClr val="FFFFFF"/>
                </a:solidFill>
                <a:latin typeface="Arimo"/>
              </a:rPr>
              <a:t>Tendensi sentral merupakan nilai yang mewakili suatu gugusan data, baik yang tidak dikelompokkan maupun yang dikelompokkan dengan kelas interval tertentu. Tendendensi sentral mencakup mean, median, dan modus.</a:t>
            </a:r>
          </a:p>
          <a:p>
            <a:pPr>
              <a:lnSpc>
                <a:spcPts val="4020"/>
              </a:lnSpc>
              <a:spcBef>
                <a:spcPct val="0"/>
              </a:spcBef>
            </a:pPr>
            <a:r>
              <a:rPr lang="en-US" sz="2871">
                <a:solidFill>
                  <a:srgbClr val="FFFFFF"/>
                </a:solidFill>
                <a:latin typeface="Arimo"/>
              </a:rPr>
              <a:t>Mean merupakan nilai rata-rata yang mewakili suatu gugusan data. </a:t>
            </a:r>
          </a:p>
          <a:p>
            <a:pPr>
              <a:lnSpc>
                <a:spcPts val="4020"/>
              </a:lnSpc>
              <a:spcBef>
                <a:spcPct val="0"/>
              </a:spcBef>
            </a:pPr>
            <a:r>
              <a:rPr lang="en-US" sz="2871">
                <a:solidFill>
                  <a:srgbClr val="FFFFFF"/>
                </a:solidFill>
                <a:latin typeface="Arimo"/>
              </a:rPr>
              <a:t>Median merupakan nilai data yang terletak ditengah-tengah suatu gugusan data.</a:t>
            </a:r>
          </a:p>
          <a:p>
            <a:pPr>
              <a:lnSpc>
                <a:spcPts val="4020"/>
              </a:lnSpc>
              <a:spcBef>
                <a:spcPct val="0"/>
              </a:spcBef>
            </a:pPr>
            <a:r>
              <a:rPr lang="en-US" sz="2871">
                <a:solidFill>
                  <a:srgbClr val="FFFFFF"/>
                </a:solidFill>
                <a:latin typeface="Arimo"/>
              </a:rPr>
              <a:t>Modus merupakan nilai yang paling sering muncul diantara suatu gugusan data. </a:t>
            </a:r>
          </a:p>
        </p:txBody>
      </p:sp>
    </p:spTree>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043537"/>
            <a:ext cx="8549617" cy="4199927"/>
            <a:chOff x="0" y="0"/>
            <a:chExt cx="2251751" cy="1106154"/>
          </a:xfrm>
        </p:grpSpPr>
        <p:sp>
          <p:nvSpPr>
            <p:cNvPr id="3" name="Freeform 3"/>
            <p:cNvSpPr/>
            <p:nvPr/>
          </p:nvSpPr>
          <p:spPr>
            <a:xfrm>
              <a:off x="0" y="0"/>
              <a:ext cx="2251751" cy="1106154"/>
            </a:xfrm>
            <a:custGeom>
              <a:avLst/>
              <a:gdLst/>
              <a:ahLst/>
              <a:cxnLst/>
              <a:rect l="l" t="t" r="r" b="b"/>
              <a:pathLst>
                <a:path w="2251751" h="1106154">
                  <a:moveTo>
                    <a:pt x="46182" y="0"/>
                  </a:moveTo>
                  <a:lnTo>
                    <a:pt x="2205569" y="0"/>
                  </a:lnTo>
                  <a:cubicBezTo>
                    <a:pt x="2217817" y="0"/>
                    <a:pt x="2229564" y="4866"/>
                    <a:pt x="2238225" y="13526"/>
                  </a:cubicBezTo>
                  <a:cubicBezTo>
                    <a:pt x="2246885" y="22187"/>
                    <a:pt x="2251751" y="33934"/>
                    <a:pt x="2251751" y="46182"/>
                  </a:cubicBezTo>
                  <a:lnTo>
                    <a:pt x="2251751" y="1059972"/>
                  </a:lnTo>
                  <a:cubicBezTo>
                    <a:pt x="2251751" y="1072220"/>
                    <a:pt x="2246885" y="1083966"/>
                    <a:pt x="2238225" y="1092627"/>
                  </a:cubicBezTo>
                  <a:cubicBezTo>
                    <a:pt x="2229564" y="1101288"/>
                    <a:pt x="2217817" y="1106154"/>
                    <a:pt x="2205569" y="1106154"/>
                  </a:cubicBezTo>
                  <a:lnTo>
                    <a:pt x="46182" y="1106154"/>
                  </a:lnTo>
                  <a:cubicBezTo>
                    <a:pt x="33934" y="1106154"/>
                    <a:pt x="22187" y="1101288"/>
                    <a:pt x="13526" y="1092627"/>
                  </a:cubicBezTo>
                  <a:cubicBezTo>
                    <a:pt x="4866" y="1083966"/>
                    <a:pt x="0" y="1072220"/>
                    <a:pt x="0" y="1059972"/>
                  </a:cubicBezTo>
                  <a:lnTo>
                    <a:pt x="0" y="46182"/>
                  </a:lnTo>
                  <a:cubicBezTo>
                    <a:pt x="0" y="33934"/>
                    <a:pt x="4866" y="22187"/>
                    <a:pt x="13526" y="13526"/>
                  </a:cubicBezTo>
                  <a:cubicBezTo>
                    <a:pt x="22187" y="4866"/>
                    <a:pt x="33934" y="0"/>
                    <a:pt x="46182" y="0"/>
                  </a:cubicBezTo>
                  <a:close/>
                </a:path>
              </a:pathLst>
            </a:custGeom>
            <a:solidFill>
              <a:srgbClr val="EDEBE6"/>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28700" y="3043537"/>
            <a:ext cx="8549617" cy="4199927"/>
          </a:xfrm>
          <a:custGeom>
            <a:avLst/>
            <a:gdLst/>
            <a:ahLst/>
            <a:cxnLst/>
            <a:rect l="l" t="t" r="r" b="b"/>
            <a:pathLst>
              <a:path w="8549617" h="4199927">
                <a:moveTo>
                  <a:pt x="0" y="0"/>
                </a:moveTo>
                <a:lnTo>
                  <a:pt x="8549617" y="0"/>
                </a:lnTo>
                <a:lnTo>
                  <a:pt x="8549617" y="4199926"/>
                </a:lnTo>
                <a:lnTo>
                  <a:pt x="0" y="4199926"/>
                </a:lnTo>
                <a:lnTo>
                  <a:pt x="0" y="0"/>
                </a:lnTo>
                <a:close/>
              </a:path>
            </a:pathLst>
          </a:custGeom>
          <a:blipFill>
            <a:blip r:embed="rId2"/>
            <a:stretch>
              <a:fillRect r="-2530"/>
            </a:stretch>
          </a:blipFill>
        </p:spPr>
      </p:sp>
      <p:sp>
        <p:nvSpPr>
          <p:cNvPr id="6" name="Freeform 6"/>
          <p:cNvSpPr/>
          <p:nvPr/>
        </p:nvSpPr>
        <p:spPr>
          <a:xfrm>
            <a:off x="10087396" y="3109748"/>
            <a:ext cx="7171904" cy="4067505"/>
          </a:xfrm>
          <a:custGeom>
            <a:avLst/>
            <a:gdLst/>
            <a:ahLst/>
            <a:cxnLst/>
            <a:rect l="l" t="t" r="r" b="b"/>
            <a:pathLst>
              <a:path w="7171904" h="4067505">
                <a:moveTo>
                  <a:pt x="0" y="0"/>
                </a:moveTo>
                <a:lnTo>
                  <a:pt x="7171904" y="0"/>
                </a:lnTo>
                <a:lnTo>
                  <a:pt x="7171904" y="4067504"/>
                </a:lnTo>
                <a:lnTo>
                  <a:pt x="0" y="4067504"/>
                </a:lnTo>
                <a:lnTo>
                  <a:pt x="0" y="0"/>
                </a:lnTo>
                <a:close/>
              </a:path>
            </a:pathLst>
          </a:custGeom>
          <a:blipFill>
            <a:blip r:embed="rId3"/>
            <a:stretch>
              <a:fillRect t="-679" b="-679"/>
            </a:stretch>
          </a:blipFill>
        </p:spPr>
      </p:sp>
      <p:sp>
        <p:nvSpPr>
          <p:cNvPr id="7" name="TextBox 7"/>
          <p:cNvSpPr txBox="1"/>
          <p:nvPr/>
        </p:nvSpPr>
        <p:spPr>
          <a:xfrm>
            <a:off x="1028700" y="1285875"/>
            <a:ext cx="4253865" cy="1644931"/>
          </a:xfrm>
          <a:prstGeom prst="rect">
            <a:avLst/>
          </a:prstGeom>
        </p:spPr>
        <p:txBody>
          <a:bodyPr lIns="0" tIns="0" rIns="0" bIns="0" rtlCol="0" anchor="t">
            <a:spAutoFit/>
          </a:bodyPr>
          <a:lstStyle/>
          <a:p>
            <a:pPr>
              <a:lnSpc>
                <a:spcPts val="6100"/>
              </a:lnSpc>
            </a:pPr>
            <a:r>
              <a:rPr lang="en-US" sz="7440">
                <a:solidFill>
                  <a:srgbClr val="F9B314"/>
                </a:solidFill>
                <a:latin typeface="Open Sans Extra Bold"/>
              </a:rPr>
              <a:t>Soal </a:t>
            </a:r>
          </a:p>
          <a:p>
            <a:pPr>
              <a:lnSpc>
                <a:spcPts val="6100"/>
              </a:lnSpc>
            </a:pPr>
            <a:r>
              <a:rPr lang="en-US" sz="7440">
                <a:solidFill>
                  <a:srgbClr val="074599"/>
                </a:solidFill>
                <a:latin typeface="Open Sans Extra Bold"/>
              </a:rPr>
              <a:t>Latihan :</a:t>
            </a:r>
          </a:p>
        </p:txBody>
      </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007254">
            <a:off x="5911714" y="3527262"/>
            <a:ext cx="16504420" cy="7220462"/>
          </a:xfrm>
          <a:custGeom>
            <a:avLst/>
            <a:gdLst/>
            <a:ahLst/>
            <a:cxnLst/>
            <a:rect l="l" t="t" r="r" b="b"/>
            <a:pathLst>
              <a:path w="16504420" h="7220462">
                <a:moveTo>
                  <a:pt x="0" y="0"/>
                </a:moveTo>
                <a:lnTo>
                  <a:pt x="16504421" y="0"/>
                </a:lnTo>
                <a:lnTo>
                  <a:pt x="16504421" y="7220462"/>
                </a:lnTo>
                <a:lnTo>
                  <a:pt x="0" y="7220462"/>
                </a:lnTo>
                <a:lnTo>
                  <a:pt x="0" y="0"/>
                </a:lnTo>
                <a:close/>
              </a:path>
            </a:pathLst>
          </a:custGeom>
          <a:blipFill>
            <a:blip r:embed="rId2"/>
            <a:stretch>
              <a:fillRect t="-50480"/>
            </a:stretch>
          </a:blipFill>
        </p:spPr>
      </p:sp>
      <p:grpSp>
        <p:nvGrpSpPr>
          <p:cNvPr id="3" name="Group 3"/>
          <p:cNvGrpSpPr/>
          <p:nvPr/>
        </p:nvGrpSpPr>
        <p:grpSpPr>
          <a:xfrm rot="-2980265">
            <a:off x="7828793" y="3072415"/>
            <a:ext cx="16756481" cy="10229711"/>
            <a:chOff x="0" y="0"/>
            <a:chExt cx="4413230" cy="2694245"/>
          </a:xfrm>
        </p:grpSpPr>
        <p:sp>
          <p:nvSpPr>
            <p:cNvPr id="4" name="Freeform 4"/>
            <p:cNvSpPr/>
            <p:nvPr/>
          </p:nvSpPr>
          <p:spPr>
            <a:xfrm>
              <a:off x="0" y="0"/>
              <a:ext cx="4413229" cy="2694245"/>
            </a:xfrm>
            <a:custGeom>
              <a:avLst/>
              <a:gdLst/>
              <a:ahLst/>
              <a:cxnLst/>
              <a:rect l="l" t="t" r="r" b="b"/>
              <a:pathLst>
                <a:path w="4413229" h="2694245">
                  <a:moveTo>
                    <a:pt x="0" y="0"/>
                  </a:moveTo>
                  <a:lnTo>
                    <a:pt x="4413229" y="0"/>
                  </a:lnTo>
                  <a:lnTo>
                    <a:pt x="4413229" y="2694245"/>
                  </a:lnTo>
                  <a:lnTo>
                    <a:pt x="0" y="2694245"/>
                  </a:lnTo>
                  <a:close/>
                </a:path>
              </a:pathLst>
            </a:custGeom>
            <a:solidFill>
              <a:srgbClr val="174D88"/>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028700" y="698783"/>
            <a:ext cx="16165909" cy="8817649"/>
            <a:chOff x="0" y="0"/>
            <a:chExt cx="3626789" cy="1978222"/>
          </a:xfrm>
        </p:grpSpPr>
        <p:sp>
          <p:nvSpPr>
            <p:cNvPr id="7" name="Freeform 7"/>
            <p:cNvSpPr/>
            <p:nvPr/>
          </p:nvSpPr>
          <p:spPr>
            <a:xfrm>
              <a:off x="0" y="0"/>
              <a:ext cx="3626789" cy="1978222"/>
            </a:xfrm>
            <a:custGeom>
              <a:avLst/>
              <a:gdLst/>
              <a:ahLst/>
              <a:cxnLst/>
              <a:rect l="l" t="t" r="r" b="b"/>
              <a:pathLst>
                <a:path w="3626789" h="1978222">
                  <a:moveTo>
                    <a:pt x="0" y="0"/>
                  </a:moveTo>
                  <a:lnTo>
                    <a:pt x="3626789" y="0"/>
                  </a:lnTo>
                  <a:lnTo>
                    <a:pt x="3626789" y="1978222"/>
                  </a:lnTo>
                  <a:lnTo>
                    <a:pt x="0" y="1978222"/>
                  </a:lnTo>
                  <a:close/>
                </a:path>
              </a:pathLst>
            </a:custGeom>
            <a:solidFill>
              <a:srgbClr val="FFFFFF"/>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028700" y="770568"/>
            <a:ext cx="8032759" cy="8745863"/>
          </a:xfrm>
          <a:custGeom>
            <a:avLst/>
            <a:gdLst/>
            <a:ahLst/>
            <a:cxnLst/>
            <a:rect l="l" t="t" r="r" b="b"/>
            <a:pathLst>
              <a:path w="8032759" h="8745863">
                <a:moveTo>
                  <a:pt x="0" y="0"/>
                </a:moveTo>
                <a:lnTo>
                  <a:pt x="8032759" y="0"/>
                </a:lnTo>
                <a:lnTo>
                  <a:pt x="8032759" y="8745864"/>
                </a:lnTo>
                <a:lnTo>
                  <a:pt x="0" y="8745864"/>
                </a:lnTo>
                <a:lnTo>
                  <a:pt x="0" y="0"/>
                </a:lnTo>
                <a:close/>
              </a:path>
            </a:pathLst>
          </a:custGeom>
          <a:blipFill>
            <a:blip r:embed="rId3">
              <a:extLst>
                <a:ext uri="{96DAC541-7B7A-43D3-8B79-37D633B846F1}">
                  <asvg:svgBlip xmlns:asvg="http://schemas.microsoft.com/office/drawing/2016/SVG/main" xmlns="" r:embed="rId4"/>
                </a:ext>
              </a:extLst>
            </a:blip>
            <a:stretch>
              <a:fillRect r="-8877"/>
            </a:stretch>
          </a:blipFill>
        </p:spPr>
      </p:sp>
      <p:sp>
        <p:nvSpPr>
          <p:cNvPr id="10" name="Freeform 10"/>
          <p:cNvSpPr/>
          <p:nvPr/>
        </p:nvSpPr>
        <p:spPr>
          <a:xfrm flipH="1">
            <a:off x="9061459" y="770568"/>
            <a:ext cx="8032759" cy="8745863"/>
          </a:xfrm>
          <a:custGeom>
            <a:avLst/>
            <a:gdLst/>
            <a:ahLst/>
            <a:cxnLst/>
            <a:rect l="l" t="t" r="r" b="b"/>
            <a:pathLst>
              <a:path w="8032759" h="8745863">
                <a:moveTo>
                  <a:pt x="8032758" y="0"/>
                </a:moveTo>
                <a:lnTo>
                  <a:pt x="0" y="0"/>
                </a:lnTo>
                <a:lnTo>
                  <a:pt x="0" y="8745864"/>
                </a:lnTo>
                <a:lnTo>
                  <a:pt x="8032758" y="8745864"/>
                </a:lnTo>
                <a:lnTo>
                  <a:pt x="8032758" y="0"/>
                </a:lnTo>
                <a:close/>
              </a:path>
            </a:pathLst>
          </a:custGeom>
          <a:blipFill>
            <a:blip r:embed="rId3">
              <a:extLst>
                <a:ext uri="{96DAC541-7B7A-43D3-8B79-37D633B846F1}">
                  <asvg:svgBlip xmlns:asvg="http://schemas.microsoft.com/office/drawing/2016/SVG/main" xmlns="" r:embed="rId4"/>
                </a:ext>
              </a:extLst>
            </a:blip>
            <a:stretch>
              <a:fillRect r="-8877"/>
            </a:stretch>
          </a:blipFill>
        </p:spPr>
      </p:sp>
      <p:sp>
        <p:nvSpPr>
          <p:cNvPr id="11" name="Freeform 11"/>
          <p:cNvSpPr/>
          <p:nvPr/>
        </p:nvSpPr>
        <p:spPr>
          <a:xfrm rot="-10800000">
            <a:off x="2314382" y="3206394"/>
            <a:ext cx="1268439" cy="1275396"/>
          </a:xfrm>
          <a:custGeom>
            <a:avLst/>
            <a:gdLst/>
            <a:ahLst/>
            <a:cxnLst/>
            <a:rect l="l" t="t" r="r" b="b"/>
            <a:pathLst>
              <a:path w="1268439" h="1275396">
                <a:moveTo>
                  <a:pt x="0" y="0"/>
                </a:moveTo>
                <a:lnTo>
                  <a:pt x="1268438" y="0"/>
                </a:lnTo>
                <a:lnTo>
                  <a:pt x="1268438" y="1275396"/>
                </a:lnTo>
                <a:lnTo>
                  <a:pt x="0" y="127539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TextBox 12"/>
          <p:cNvSpPr txBox="1"/>
          <p:nvPr/>
        </p:nvSpPr>
        <p:spPr>
          <a:xfrm>
            <a:off x="2200321" y="1203841"/>
            <a:ext cx="13722276" cy="2002553"/>
          </a:xfrm>
          <a:prstGeom prst="rect">
            <a:avLst/>
          </a:prstGeom>
        </p:spPr>
        <p:txBody>
          <a:bodyPr lIns="0" tIns="0" rIns="0" bIns="0" rtlCol="0" anchor="t">
            <a:spAutoFit/>
          </a:bodyPr>
          <a:lstStyle/>
          <a:p>
            <a:pPr algn="ctr">
              <a:lnSpc>
                <a:spcPts val="8090"/>
              </a:lnSpc>
            </a:pPr>
            <a:r>
              <a:rPr lang="en-US" sz="5779">
                <a:solidFill>
                  <a:srgbClr val="174D88"/>
                </a:solidFill>
                <a:latin typeface="Eczar Semi-Bold"/>
              </a:rPr>
              <a:t>TUJUAN INSTRUKSIONAL KHUSUS (TIK)</a:t>
            </a:r>
          </a:p>
        </p:txBody>
      </p:sp>
      <p:sp>
        <p:nvSpPr>
          <p:cNvPr id="13" name="TextBox 13"/>
          <p:cNvSpPr txBox="1"/>
          <p:nvPr/>
        </p:nvSpPr>
        <p:spPr>
          <a:xfrm>
            <a:off x="3802236" y="3552899"/>
            <a:ext cx="4516838" cy="1639660"/>
          </a:xfrm>
          <a:prstGeom prst="rect">
            <a:avLst/>
          </a:prstGeom>
        </p:spPr>
        <p:txBody>
          <a:bodyPr lIns="0" tIns="0" rIns="0" bIns="0" rtlCol="0" anchor="t">
            <a:spAutoFit/>
          </a:bodyPr>
          <a:lstStyle/>
          <a:p>
            <a:pPr>
              <a:lnSpc>
                <a:spcPts val="4317"/>
              </a:lnSpc>
            </a:pPr>
            <a:r>
              <a:rPr lang="en-US" sz="3482">
                <a:solidFill>
                  <a:srgbClr val="000000"/>
                </a:solidFill>
                <a:latin typeface="Alice"/>
              </a:rPr>
              <a:t>Menjelaskan pengertian statistik</a:t>
            </a:r>
          </a:p>
          <a:p>
            <a:pPr>
              <a:lnSpc>
                <a:spcPts val="4317"/>
              </a:lnSpc>
            </a:pPr>
            <a:endParaRPr lang="en-US" sz="3482">
              <a:solidFill>
                <a:srgbClr val="000000"/>
              </a:solidFill>
              <a:latin typeface="Alice"/>
            </a:endParaRPr>
          </a:p>
        </p:txBody>
      </p:sp>
      <p:sp>
        <p:nvSpPr>
          <p:cNvPr id="14" name="Freeform 14"/>
          <p:cNvSpPr/>
          <p:nvPr/>
        </p:nvSpPr>
        <p:spPr>
          <a:xfrm rot="-10800000">
            <a:off x="2314382" y="5090457"/>
            <a:ext cx="1268439" cy="1275396"/>
          </a:xfrm>
          <a:custGeom>
            <a:avLst/>
            <a:gdLst/>
            <a:ahLst/>
            <a:cxnLst/>
            <a:rect l="l" t="t" r="r" b="b"/>
            <a:pathLst>
              <a:path w="1268439" h="1275396">
                <a:moveTo>
                  <a:pt x="0" y="0"/>
                </a:moveTo>
                <a:lnTo>
                  <a:pt x="1268438" y="0"/>
                </a:lnTo>
                <a:lnTo>
                  <a:pt x="1268438" y="1275396"/>
                </a:lnTo>
                <a:lnTo>
                  <a:pt x="0" y="127539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TextBox 15"/>
          <p:cNvSpPr txBox="1"/>
          <p:nvPr/>
        </p:nvSpPr>
        <p:spPr>
          <a:xfrm>
            <a:off x="3802236" y="4954907"/>
            <a:ext cx="4516838" cy="2182585"/>
          </a:xfrm>
          <a:prstGeom prst="rect">
            <a:avLst/>
          </a:prstGeom>
        </p:spPr>
        <p:txBody>
          <a:bodyPr lIns="0" tIns="0" rIns="0" bIns="0" rtlCol="0" anchor="t">
            <a:spAutoFit/>
          </a:bodyPr>
          <a:lstStyle/>
          <a:p>
            <a:pPr>
              <a:lnSpc>
                <a:spcPts val="4317"/>
              </a:lnSpc>
            </a:pPr>
            <a:r>
              <a:rPr lang="en-US" sz="3482">
                <a:solidFill>
                  <a:srgbClr val="000000"/>
                </a:solidFill>
                <a:latin typeface="Alice"/>
              </a:rPr>
              <a:t>Menjelaskan keuntungan metode statistik</a:t>
            </a:r>
          </a:p>
          <a:p>
            <a:pPr>
              <a:lnSpc>
                <a:spcPts val="4317"/>
              </a:lnSpc>
            </a:pPr>
            <a:endParaRPr lang="en-US" sz="3482">
              <a:solidFill>
                <a:srgbClr val="000000"/>
              </a:solidFill>
              <a:latin typeface="Alice"/>
            </a:endParaRPr>
          </a:p>
        </p:txBody>
      </p:sp>
      <p:sp>
        <p:nvSpPr>
          <p:cNvPr id="16" name="Freeform 16"/>
          <p:cNvSpPr/>
          <p:nvPr/>
        </p:nvSpPr>
        <p:spPr>
          <a:xfrm rot="-10800000">
            <a:off x="2314382" y="6975453"/>
            <a:ext cx="1268439" cy="1275396"/>
          </a:xfrm>
          <a:custGeom>
            <a:avLst/>
            <a:gdLst/>
            <a:ahLst/>
            <a:cxnLst/>
            <a:rect l="l" t="t" r="r" b="b"/>
            <a:pathLst>
              <a:path w="1268439" h="1275396">
                <a:moveTo>
                  <a:pt x="0" y="0"/>
                </a:moveTo>
                <a:lnTo>
                  <a:pt x="1268438" y="0"/>
                </a:lnTo>
                <a:lnTo>
                  <a:pt x="1268438" y="1275396"/>
                </a:lnTo>
                <a:lnTo>
                  <a:pt x="0" y="127539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TextBox 17"/>
          <p:cNvSpPr txBox="1"/>
          <p:nvPr/>
        </p:nvSpPr>
        <p:spPr>
          <a:xfrm>
            <a:off x="3802236" y="6777302"/>
            <a:ext cx="4516838" cy="2182585"/>
          </a:xfrm>
          <a:prstGeom prst="rect">
            <a:avLst/>
          </a:prstGeom>
        </p:spPr>
        <p:txBody>
          <a:bodyPr lIns="0" tIns="0" rIns="0" bIns="0" rtlCol="0" anchor="t">
            <a:spAutoFit/>
          </a:bodyPr>
          <a:lstStyle/>
          <a:p>
            <a:pPr>
              <a:lnSpc>
                <a:spcPts val="4317"/>
              </a:lnSpc>
            </a:pPr>
            <a:r>
              <a:rPr lang="en-US" sz="3482">
                <a:solidFill>
                  <a:srgbClr val="000000"/>
                </a:solidFill>
                <a:latin typeface="Alice"/>
              </a:rPr>
              <a:t>Menjelaskan pemecahan masalah secara statistik</a:t>
            </a:r>
          </a:p>
          <a:p>
            <a:pPr>
              <a:lnSpc>
                <a:spcPts val="4317"/>
              </a:lnSpc>
            </a:pPr>
            <a:endParaRPr lang="en-US" sz="3482">
              <a:solidFill>
                <a:srgbClr val="000000"/>
              </a:solidFill>
              <a:latin typeface="Alice"/>
            </a:endParaRPr>
          </a:p>
        </p:txBody>
      </p:sp>
      <p:sp>
        <p:nvSpPr>
          <p:cNvPr id="18" name="Freeform 18"/>
          <p:cNvSpPr/>
          <p:nvPr/>
        </p:nvSpPr>
        <p:spPr>
          <a:xfrm rot="-10800000">
            <a:off x="9111655" y="3205928"/>
            <a:ext cx="1268439" cy="1275396"/>
          </a:xfrm>
          <a:custGeom>
            <a:avLst/>
            <a:gdLst/>
            <a:ahLst/>
            <a:cxnLst/>
            <a:rect l="l" t="t" r="r" b="b"/>
            <a:pathLst>
              <a:path w="1268439" h="1275396">
                <a:moveTo>
                  <a:pt x="0" y="0"/>
                </a:moveTo>
                <a:lnTo>
                  <a:pt x="1268439" y="0"/>
                </a:lnTo>
                <a:lnTo>
                  <a:pt x="1268439" y="1275395"/>
                </a:lnTo>
                <a:lnTo>
                  <a:pt x="0" y="127539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TextBox 19"/>
          <p:cNvSpPr txBox="1"/>
          <p:nvPr/>
        </p:nvSpPr>
        <p:spPr>
          <a:xfrm>
            <a:off x="10599509" y="3552433"/>
            <a:ext cx="4516838" cy="2182585"/>
          </a:xfrm>
          <a:prstGeom prst="rect">
            <a:avLst/>
          </a:prstGeom>
        </p:spPr>
        <p:txBody>
          <a:bodyPr lIns="0" tIns="0" rIns="0" bIns="0" rtlCol="0" anchor="t">
            <a:spAutoFit/>
          </a:bodyPr>
          <a:lstStyle/>
          <a:p>
            <a:pPr>
              <a:lnSpc>
                <a:spcPts val="4317"/>
              </a:lnSpc>
            </a:pPr>
            <a:r>
              <a:rPr lang="en-US" sz="3482">
                <a:solidFill>
                  <a:srgbClr val="000000"/>
                </a:solidFill>
                <a:latin typeface="Alice"/>
              </a:rPr>
              <a:t>Menjelaskan pengertian populasi dan sampel </a:t>
            </a:r>
          </a:p>
          <a:p>
            <a:pPr>
              <a:lnSpc>
                <a:spcPts val="4317"/>
              </a:lnSpc>
            </a:pPr>
            <a:endParaRPr lang="en-US" sz="3482">
              <a:solidFill>
                <a:srgbClr val="000000"/>
              </a:solidFill>
              <a:latin typeface="Alice"/>
            </a:endParaRPr>
          </a:p>
        </p:txBody>
      </p:sp>
      <p:sp>
        <p:nvSpPr>
          <p:cNvPr id="20" name="Freeform 20"/>
          <p:cNvSpPr/>
          <p:nvPr/>
        </p:nvSpPr>
        <p:spPr>
          <a:xfrm rot="-10800000">
            <a:off x="9111655" y="5089991"/>
            <a:ext cx="1268439" cy="1275396"/>
          </a:xfrm>
          <a:custGeom>
            <a:avLst/>
            <a:gdLst/>
            <a:ahLst/>
            <a:cxnLst/>
            <a:rect l="l" t="t" r="r" b="b"/>
            <a:pathLst>
              <a:path w="1268439" h="1275396">
                <a:moveTo>
                  <a:pt x="0" y="0"/>
                </a:moveTo>
                <a:lnTo>
                  <a:pt x="1268439" y="0"/>
                </a:lnTo>
                <a:lnTo>
                  <a:pt x="1268439" y="1275396"/>
                </a:lnTo>
                <a:lnTo>
                  <a:pt x="0" y="127539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TextBox 21"/>
          <p:cNvSpPr txBox="1"/>
          <p:nvPr/>
        </p:nvSpPr>
        <p:spPr>
          <a:xfrm>
            <a:off x="10599509" y="5436496"/>
            <a:ext cx="4516838" cy="2725510"/>
          </a:xfrm>
          <a:prstGeom prst="rect">
            <a:avLst/>
          </a:prstGeom>
        </p:spPr>
        <p:txBody>
          <a:bodyPr lIns="0" tIns="0" rIns="0" bIns="0" rtlCol="0" anchor="t">
            <a:spAutoFit/>
          </a:bodyPr>
          <a:lstStyle/>
          <a:p>
            <a:pPr>
              <a:lnSpc>
                <a:spcPts val="4317"/>
              </a:lnSpc>
            </a:pPr>
            <a:r>
              <a:rPr lang="en-US" sz="3482">
                <a:solidFill>
                  <a:srgbClr val="000000"/>
                </a:solidFill>
                <a:latin typeface="Alice"/>
              </a:rPr>
              <a:t>Menjelaskan klasifikasi metode statistik berdasarkan penggunaannya</a:t>
            </a:r>
          </a:p>
          <a:p>
            <a:pPr>
              <a:lnSpc>
                <a:spcPts val="4317"/>
              </a:lnSpc>
            </a:pPr>
            <a:endParaRPr lang="en-US" sz="3482">
              <a:solidFill>
                <a:srgbClr val="000000"/>
              </a:solidFill>
              <a:latin typeface="Alice"/>
            </a:endParaRPr>
          </a:p>
        </p:txBody>
      </p:sp>
    </p:spTree>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855362"/>
            <a:ext cx="8272875" cy="2100661"/>
            <a:chOff x="0" y="0"/>
            <a:chExt cx="2178864" cy="553261"/>
          </a:xfrm>
        </p:grpSpPr>
        <p:sp>
          <p:nvSpPr>
            <p:cNvPr id="3" name="Freeform 3"/>
            <p:cNvSpPr/>
            <p:nvPr/>
          </p:nvSpPr>
          <p:spPr>
            <a:xfrm>
              <a:off x="0" y="0"/>
              <a:ext cx="2178864" cy="553261"/>
            </a:xfrm>
            <a:custGeom>
              <a:avLst/>
              <a:gdLst/>
              <a:ahLst/>
              <a:cxnLst/>
              <a:rect l="l" t="t" r="r" b="b"/>
              <a:pathLst>
                <a:path w="2178864" h="553261">
                  <a:moveTo>
                    <a:pt x="47727" y="0"/>
                  </a:moveTo>
                  <a:lnTo>
                    <a:pt x="2131138" y="0"/>
                  </a:lnTo>
                  <a:cubicBezTo>
                    <a:pt x="2157496" y="0"/>
                    <a:pt x="2178864" y="21368"/>
                    <a:pt x="2178864" y="47727"/>
                  </a:cubicBezTo>
                  <a:lnTo>
                    <a:pt x="2178864" y="505534"/>
                  </a:lnTo>
                  <a:cubicBezTo>
                    <a:pt x="2178864" y="531893"/>
                    <a:pt x="2157496" y="553261"/>
                    <a:pt x="2131138" y="553261"/>
                  </a:cubicBezTo>
                  <a:lnTo>
                    <a:pt x="47727" y="553261"/>
                  </a:lnTo>
                  <a:cubicBezTo>
                    <a:pt x="35069" y="553261"/>
                    <a:pt x="22929" y="548232"/>
                    <a:pt x="13979" y="539282"/>
                  </a:cubicBezTo>
                  <a:cubicBezTo>
                    <a:pt x="5028" y="530331"/>
                    <a:pt x="0" y="518192"/>
                    <a:pt x="0" y="505534"/>
                  </a:cubicBezTo>
                  <a:lnTo>
                    <a:pt x="0" y="47727"/>
                  </a:lnTo>
                  <a:cubicBezTo>
                    <a:pt x="0" y="35069"/>
                    <a:pt x="5028" y="22929"/>
                    <a:pt x="13979" y="13979"/>
                  </a:cubicBezTo>
                  <a:cubicBezTo>
                    <a:pt x="22929" y="5028"/>
                    <a:pt x="35069" y="0"/>
                    <a:pt x="47727" y="0"/>
                  </a:cubicBezTo>
                  <a:close/>
                </a:path>
              </a:pathLst>
            </a:custGeom>
            <a:solidFill>
              <a:srgbClr val="07459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9858315" y="5384649"/>
            <a:ext cx="7390528" cy="4138994"/>
          </a:xfrm>
          <a:custGeom>
            <a:avLst/>
            <a:gdLst/>
            <a:ahLst/>
            <a:cxnLst/>
            <a:rect l="l" t="t" r="r" b="b"/>
            <a:pathLst>
              <a:path w="7390528" h="4138994">
                <a:moveTo>
                  <a:pt x="0" y="0"/>
                </a:moveTo>
                <a:lnTo>
                  <a:pt x="7390528" y="0"/>
                </a:lnTo>
                <a:lnTo>
                  <a:pt x="7390528" y="4138993"/>
                </a:lnTo>
                <a:lnTo>
                  <a:pt x="0" y="4138993"/>
                </a:lnTo>
                <a:lnTo>
                  <a:pt x="0" y="0"/>
                </a:lnTo>
                <a:close/>
              </a:path>
            </a:pathLst>
          </a:custGeom>
          <a:blipFill>
            <a:blip r:embed="rId2"/>
            <a:stretch>
              <a:fillRect/>
            </a:stretch>
          </a:blipFill>
        </p:spPr>
      </p:sp>
      <p:sp>
        <p:nvSpPr>
          <p:cNvPr id="6" name="TextBox 6"/>
          <p:cNvSpPr txBox="1"/>
          <p:nvPr/>
        </p:nvSpPr>
        <p:spPr>
          <a:xfrm>
            <a:off x="1186275" y="3019050"/>
            <a:ext cx="8115300" cy="1759347"/>
          </a:xfrm>
          <a:prstGeom prst="rect">
            <a:avLst/>
          </a:prstGeom>
        </p:spPr>
        <p:txBody>
          <a:bodyPr lIns="0" tIns="0" rIns="0" bIns="0" rtlCol="0" anchor="t">
            <a:spAutoFit/>
          </a:bodyPr>
          <a:lstStyle/>
          <a:p>
            <a:pPr>
              <a:lnSpc>
                <a:spcPts val="2778"/>
              </a:lnSpc>
              <a:spcBef>
                <a:spcPct val="0"/>
              </a:spcBef>
            </a:pPr>
            <a:r>
              <a:rPr lang="en-US" sz="1984">
                <a:solidFill>
                  <a:srgbClr val="FFFFFF"/>
                </a:solidFill>
                <a:latin typeface="Arimo"/>
              </a:rPr>
              <a:t>Pada pertemuan ini mahasiswa akan mempelajari tentang pengertian dan pentingnya ukuran variasi, gambaran kemungkinan ukuran variasi dari dua rangkaian data, range, simpangan rata-rata, simpangan baku baik untuk data tidak dikelompokkan dan yang dikelompokkan, serta koefisien variasi.  </a:t>
            </a:r>
          </a:p>
        </p:txBody>
      </p:sp>
      <p:sp>
        <p:nvSpPr>
          <p:cNvPr id="7" name="TextBox 7"/>
          <p:cNvSpPr txBox="1"/>
          <p:nvPr/>
        </p:nvSpPr>
        <p:spPr>
          <a:xfrm>
            <a:off x="1028700" y="857250"/>
            <a:ext cx="8272875" cy="1566544"/>
          </a:xfrm>
          <a:prstGeom prst="rect">
            <a:avLst/>
          </a:prstGeom>
        </p:spPr>
        <p:txBody>
          <a:bodyPr lIns="0" tIns="0" rIns="0" bIns="0" rtlCol="0" anchor="t">
            <a:spAutoFit/>
          </a:bodyPr>
          <a:lstStyle/>
          <a:p>
            <a:pPr algn="ctr">
              <a:lnSpc>
                <a:spcPts val="12880"/>
              </a:lnSpc>
            </a:pPr>
            <a:r>
              <a:rPr lang="en-US" sz="9200">
                <a:solidFill>
                  <a:srgbClr val="174D88"/>
                </a:solidFill>
                <a:latin typeface="Open Sans Bold"/>
              </a:rPr>
              <a:t>DESKRIPSI</a:t>
            </a:r>
          </a:p>
        </p:txBody>
      </p:sp>
      <p:sp>
        <p:nvSpPr>
          <p:cNvPr id="8" name="TextBox 8"/>
          <p:cNvSpPr txBox="1"/>
          <p:nvPr/>
        </p:nvSpPr>
        <p:spPr>
          <a:xfrm>
            <a:off x="1186275" y="5327499"/>
            <a:ext cx="7865387" cy="592737"/>
          </a:xfrm>
          <a:prstGeom prst="rect">
            <a:avLst/>
          </a:prstGeom>
        </p:spPr>
        <p:txBody>
          <a:bodyPr lIns="0" tIns="0" rIns="0" bIns="0" rtlCol="0" anchor="t">
            <a:spAutoFit/>
          </a:bodyPr>
          <a:lstStyle/>
          <a:p>
            <a:pPr algn="ctr">
              <a:lnSpc>
                <a:spcPts val="4996"/>
              </a:lnSpc>
              <a:spcBef>
                <a:spcPct val="0"/>
              </a:spcBef>
            </a:pPr>
            <a:r>
              <a:rPr lang="en-US" sz="3569">
                <a:solidFill>
                  <a:srgbClr val="074599"/>
                </a:solidFill>
                <a:latin typeface="Open Sans Extra Bold"/>
              </a:rPr>
              <a:t>Tujuan Instruksional Khusus (TIK)</a:t>
            </a:r>
          </a:p>
        </p:txBody>
      </p:sp>
      <p:sp>
        <p:nvSpPr>
          <p:cNvPr id="9" name="TextBox 9"/>
          <p:cNvSpPr txBox="1"/>
          <p:nvPr/>
        </p:nvSpPr>
        <p:spPr>
          <a:xfrm>
            <a:off x="1186275" y="6078821"/>
            <a:ext cx="8115300" cy="3154793"/>
          </a:xfrm>
          <a:prstGeom prst="rect">
            <a:avLst/>
          </a:prstGeom>
        </p:spPr>
        <p:txBody>
          <a:bodyPr lIns="0" tIns="0" rIns="0" bIns="0" rtlCol="0" anchor="t">
            <a:spAutoFit/>
          </a:bodyPr>
          <a:lstStyle/>
          <a:p>
            <a:pPr>
              <a:lnSpc>
                <a:spcPts val="2513"/>
              </a:lnSpc>
              <a:spcBef>
                <a:spcPct val="0"/>
              </a:spcBef>
            </a:pPr>
            <a:r>
              <a:rPr lang="en-US" sz="1795">
                <a:solidFill>
                  <a:srgbClr val="000000"/>
                </a:solidFill>
                <a:latin typeface="Arimo"/>
              </a:rPr>
              <a:t>Setelah mempelajari pokok bahasan ini, mahasiswa </a:t>
            </a:r>
          </a:p>
          <a:p>
            <a:pPr>
              <a:lnSpc>
                <a:spcPts val="2513"/>
              </a:lnSpc>
              <a:spcBef>
                <a:spcPct val="0"/>
              </a:spcBef>
            </a:pPr>
            <a:r>
              <a:rPr lang="en-US" sz="1795">
                <a:solidFill>
                  <a:srgbClr val="000000"/>
                </a:solidFill>
                <a:latin typeface="Arimo"/>
              </a:rPr>
              <a:t>diharapkan mampu :</a:t>
            </a:r>
          </a:p>
          <a:p>
            <a:pPr>
              <a:lnSpc>
                <a:spcPts val="2513"/>
              </a:lnSpc>
              <a:spcBef>
                <a:spcPct val="0"/>
              </a:spcBef>
            </a:pPr>
            <a:r>
              <a:rPr lang="en-US" sz="1795">
                <a:solidFill>
                  <a:srgbClr val="000000"/>
                </a:solidFill>
                <a:latin typeface="Arimo"/>
              </a:rPr>
              <a:t>Menjelaskan pengertian ukuran variasi. </a:t>
            </a:r>
          </a:p>
          <a:p>
            <a:pPr>
              <a:lnSpc>
                <a:spcPts val="2513"/>
              </a:lnSpc>
              <a:spcBef>
                <a:spcPct val="0"/>
              </a:spcBef>
            </a:pPr>
            <a:r>
              <a:rPr lang="en-US" sz="1795">
                <a:solidFill>
                  <a:srgbClr val="000000"/>
                </a:solidFill>
                <a:latin typeface="Arimo"/>
              </a:rPr>
              <a:t>Menjelaskan mengapa ukuran variasi penting.</a:t>
            </a:r>
          </a:p>
          <a:p>
            <a:pPr>
              <a:lnSpc>
                <a:spcPts val="2513"/>
              </a:lnSpc>
              <a:spcBef>
                <a:spcPct val="0"/>
              </a:spcBef>
            </a:pPr>
            <a:r>
              <a:rPr lang="en-US" sz="1795">
                <a:solidFill>
                  <a:srgbClr val="000000"/>
                </a:solidFill>
                <a:latin typeface="Arimo"/>
              </a:rPr>
              <a:t>Menentukan nilai range.</a:t>
            </a:r>
          </a:p>
          <a:p>
            <a:pPr>
              <a:lnSpc>
                <a:spcPts val="2513"/>
              </a:lnSpc>
              <a:spcBef>
                <a:spcPct val="0"/>
              </a:spcBef>
            </a:pPr>
            <a:r>
              <a:rPr lang="en-US" sz="1795">
                <a:solidFill>
                  <a:srgbClr val="000000"/>
                </a:solidFill>
                <a:latin typeface="Arimo"/>
              </a:rPr>
              <a:t>Menentukan nilai rata-rata penyimpangan untuk data tidak dikelompokkan dan yang dikelompokkan.</a:t>
            </a:r>
          </a:p>
          <a:p>
            <a:pPr>
              <a:lnSpc>
                <a:spcPts val="2513"/>
              </a:lnSpc>
              <a:spcBef>
                <a:spcPct val="0"/>
              </a:spcBef>
            </a:pPr>
            <a:r>
              <a:rPr lang="en-US" sz="1795">
                <a:solidFill>
                  <a:srgbClr val="000000"/>
                </a:solidFill>
                <a:latin typeface="Arimo"/>
              </a:rPr>
              <a:t>Menentukan nilai penyimpangan standar untuk data tidak dikelompokkan dan yang dikelompokkan.</a:t>
            </a:r>
          </a:p>
          <a:p>
            <a:pPr>
              <a:lnSpc>
                <a:spcPts val="2513"/>
              </a:lnSpc>
              <a:spcBef>
                <a:spcPct val="0"/>
              </a:spcBef>
            </a:pPr>
            <a:r>
              <a:rPr lang="en-US" sz="1795">
                <a:solidFill>
                  <a:srgbClr val="000000"/>
                </a:solidFill>
                <a:latin typeface="Arimo"/>
              </a:rPr>
              <a:t>Menentukan nilai koefisien variasi.</a:t>
            </a:r>
          </a:p>
        </p:txBody>
      </p:sp>
      <p:sp>
        <p:nvSpPr>
          <p:cNvPr id="10" name="TextBox 10"/>
          <p:cNvSpPr txBox="1"/>
          <p:nvPr/>
        </p:nvSpPr>
        <p:spPr>
          <a:xfrm>
            <a:off x="9604912" y="1315491"/>
            <a:ext cx="4628317" cy="731392"/>
          </a:xfrm>
          <a:prstGeom prst="rect">
            <a:avLst/>
          </a:prstGeom>
        </p:spPr>
        <p:txBody>
          <a:bodyPr lIns="0" tIns="0" rIns="0" bIns="0" rtlCol="0" anchor="t">
            <a:spAutoFit/>
          </a:bodyPr>
          <a:lstStyle/>
          <a:p>
            <a:pPr algn="ctr">
              <a:lnSpc>
                <a:spcPts val="5887"/>
              </a:lnSpc>
              <a:spcBef>
                <a:spcPct val="0"/>
              </a:spcBef>
            </a:pPr>
            <a:r>
              <a:rPr lang="en-US" sz="4205">
                <a:solidFill>
                  <a:srgbClr val="174D88"/>
                </a:solidFill>
                <a:latin typeface="Arimo Bold"/>
              </a:rPr>
              <a:t>UKURAN VARIASI</a:t>
            </a:r>
          </a:p>
        </p:txBody>
      </p:sp>
      <p:sp>
        <p:nvSpPr>
          <p:cNvPr id="11" name="TextBox 11"/>
          <p:cNvSpPr txBox="1"/>
          <p:nvPr/>
        </p:nvSpPr>
        <p:spPr>
          <a:xfrm>
            <a:off x="9604912" y="2100579"/>
            <a:ext cx="7992189" cy="323215"/>
          </a:xfrm>
          <a:prstGeom prst="rect">
            <a:avLst/>
          </a:prstGeom>
        </p:spPr>
        <p:txBody>
          <a:bodyPr lIns="0" tIns="0" rIns="0" bIns="0" rtlCol="0" anchor="t">
            <a:spAutoFit/>
          </a:bodyPr>
          <a:lstStyle/>
          <a:p>
            <a:pPr algn="ctr">
              <a:lnSpc>
                <a:spcPts val="2659"/>
              </a:lnSpc>
              <a:spcBef>
                <a:spcPct val="0"/>
              </a:spcBef>
            </a:pPr>
            <a:r>
              <a:rPr lang="en-US" sz="1899">
                <a:solidFill>
                  <a:srgbClr val="174D88"/>
                </a:solidFill>
                <a:latin typeface="Open Sans Extra Bold"/>
              </a:rPr>
              <a:t>(Ukuran Dispersi – Ukuran Penyebaran – Ukuran Penyimpangan)</a:t>
            </a:r>
          </a:p>
        </p:txBody>
      </p:sp>
      <p:sp>
        <p:nvSpPr>
          <p:cNvPr id="12" name="TextBox 12"/>
          <p:cNvSpPr txBox="1"/>
          <p:nvPr/>
        </p:nvSpPr>
        <p:spPr>
          <a:xfrm>
            <a:off x="9510057" y="2788687"/>
            <a:ext cx="8087044" cy="1703885"/>
          </a:xfrm>
          <a:prstGeom prst="rect">
            <a:avLst/>
          </a:prstGeom>
        </p:spPr>
        <p:txBody>
          <a:bodyPr lIns="0" tIns="0" rIns="0" bIns="0" rtlCol="0" anchor="t">
            <a:spAutoFit/>
          </a:bodyPr>
          <a:lstStyle/>
          <a:p>
            <a:pPr algn="ctr">
              <a:lnSpc>
                <a:spcPts val="4575"/>
              </a:lnSpc>
              <a:spcBef>
                <a:spcPct val="0"/>
              </a:spcBef>
            </a:pPr>
            <a:r>
              <a:rPr lang="en-US" sz="3268">
                <a:solidFill>
                  <a:srgbClr val="FFFFFF"/>
                </a:solidFill>
                <a:latin typeface="Open Sans Extra Bold"/>
              </a:rPr>
              <a:t>Seberapa besar penyebaran atau  </a:t>
            </a:r>
          </a:p>
          <a:p>
            <a:pPr algn="ctr">
              <a:lnSpc>
                <a:spcPts val="4575"/>
              </a:lnSpc>
              <a:spcBef>
                <a:spcPct val="0"/>
              </a:spcBef>
            </a:pPr>
            <a:r>
              <a:rPr lang="en-US" sz="3268">
                <a:solidFill>
                  <a:srgbClr val="FFFFFF"/>
                </a:solidFill>
                <a:latin typeface="Open Sans Extra Bold"/>
              </a:rPr>
              <a:t>penyimpangan nilai data dari nilai rata-rata hitungnya. </a:t>
            </a:r>
          </a:p>
        </p:txBody>
      </p:sp>
      <p:sp>
        <p:nvSpPr>
          <p:cNvPr id="13" name="TextBox 13"/>
          <p:cNvSpPr txBox="1"/>
          <p:nvPr/>
        </p:nvSpPr>
        <p:spPr>
          <a:xfrm>
            <a:off x="9858315" y="4721247"/>
            <a:ext cx="7390528" cy="550168"/>
          </a:xfrm>
          <a:prstGeom prst="rect">
            <a:avLst/>
          </a:prstGeom>
        </p:spPr>
        <p:txBody>
          <a:bodyPr lIns="0" tIns="0" rIns="0" bIns="0" rtlCol="0" anchor="t">
            <a:spAutoFit/>
          </a:bodyPr>
          <a:lstStyle/>
          <a:p>
            <a:pPr algn="ctr">
              <a:lnSpc>
                <a:spcPts val="4599"/>
              </a:lnSpc>
              <a:spcBef>
                <a:spcPct val="0"/>
              </a:spcBef>
            </a:pPr>
            <a:r>
              <a:rPr lang="en-US" sz="3285">
                <a:solidFill>
                  <a:srgbClr val="174D88"/>
                </a:solidFill>
                <a:latin typeface="Open Sans Extra Bold"/>
              </a:rPr>
              <a:t>Mengapa Ukuran Variasi Penting ?</a:t>
            </a:r>
          </a:p>
        </p:txBody>
      </p:sp>
    </p:spTree>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028700"/>
            <a:ext cx="16230600" cy="8003451"/>
          </a:xfrm>
          <a:custGeom>
            <a:avLst/>
            <a:gdLst/>
            <a:ahLst/>
            <a:cxnLst/>
            <a:rect l="l" t="t" r="r" b="b"/>
            <a:pathLst>
              <a:path w="16230600" h="8003451">
                <a:moveTo>
                  <a:pt x="0" y="0"/>
                </a:moveTo>
                <a:lnTo>
                  <a:pt x="16230600" y="0"/>
                </a:lnTo>
                <a:lnTo>
                  <a:pt x="16230600" y="8003451"/>
                </a:lnTo>
                <a:lnTo>
                  <a:pt x="0" y="8003451"/>
                </a:lnTo>
                <a:lnTo>
                  <a:pt x="0" y="0"/>
                </a:lnTo>
                <a:close/>
              </a:path>
            </a:pathLst>
          </a:custGeom>
          <a:blipFill>
            <a:blip r:embed="rId2"/>
            <a:stretch>
              <a:fillRect/>
            </a:stretch>
          </a:blipFill>
        </p:spPr>
      </p:sp>
    </p:spTree>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51740" y="2611380"/>
            <a:ext cx="10984520" cy="6314065"/>
          </a:xfrm>
          <a:custGeom>
            <a:avLst/>
            <a:gdLst/>
            <a:ahLst/>
            <a:cxnLst/>
            <a:rect l="l" t="t" r="r" b="b"/>
            <a:pathLst>
              <a:path w="10984520" h="6314065">
                <a:moveTo>
                  <a:pt x="0" y="0"/>
                </a:moveTo>
                <a:lnTo>
                  <a:pt x="10984520" y="0"/>
                </a:lnTo>
                <a:lnTo>
                  <a:pt x="10984520" y="6314065"/>
                </a:lnTo>
                <a:lnTo>
                  <a:pt x="0" y="6314065"/>
                </a:lnTo>
                <a:lnTo>
                  <a:pt x="0" y="0"/>
                </a:lnTo>
                <a:close/>
              </a:path>
            </a:pathLst>
          </a:custGeom>
          <a:blipFill>
            <a:blip r:embed="rId2"/>
            <a:stretch>
              <a:fillRect/>
            </a:stretch>
          </a:blipFill>
        </p:spPr>
      </p:sp>
      <p:sp>
        <p:nvSpPr>
          <p:cNvPr id="3" name="TextBox 3"/>
          <p:cNvSpPr txBox="1"/>
          <p:nvPr/>
        </p:nvSpPr>
        <p:spPr>
          <a:xfrm>
            <a:off x="5268046" y="933450"/>
            <a:ext cx="7751908" cy="1242627"/>
          </a:xfrm>
          <a:prstGeom prst="rect">
            <a:avLst/>
          </a:prstGeom>
        </p:spPr>
        <p:txBody>
          <a:bodyPr lIns="0" tIns="0" rIns="0" bIns="0" rtlCol="0" anchor="t">
            <a:spAutoFit/>
          </a:bodyPr>
          <a:lstStyle/>
          <a:p>
            <a:pPr algn="ctr">
              <a:lnSpc>
                <a:spcPts val="4908"/>
              </a:lnSpc>
              <a:spcBef>
                <a:spcPct val="0"/>
              </a:spcBef>
            </a:pPr>
            <a:r>
              <a:rPr lang="en-US" sz="3506">
                <a:solidFill>
                  <a:srgbClr val="074599"/>
                </a:solidFill>
                <a:latin typeface="Arimo Bold"/>
              </a:rPr>
              <a:t>Namun, perhatikan sebaran data tiap kelas pada kedua diagram ini :</a:t>
            </a:r>
          </a:p>
        </p:txBody>
      </p:sp>
    </p:spTree>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2653468"/>
            <a:chOff x="0" y="0"/>
            <a:chExt cx="4274726" cy="698856"/>
          </a:xfrm>
        </p:grpSpPr>
        <p:sp>
          <p:nvSpPr>
            <p:cNvPr id="3" name="Freeform 3"/>
            <p:cNvSpPr/>
            <p:nvPr/>
          </p:nvSpPr>
          <p:spPr>
            <a:xfrm>
              <a:off x="0" y="0"/>
              <a:ext cx="4274726" cy="698856"/>
            </a:xfrm>
            <a:custGeom>
              <a:avLst/>
              <a:gdLst/>
              <a:ahLst/>
              <a:cxnLst/>
              <a:rect l="l" t="t" r="r" b="b"/>
              <a:pathLst>
                <a:path w="4274726" h="698856">
                  <a:moveTo>
                    <a:pt x="24327" y="0"/>
                  </a:moveTo>
                  <a:lnTo>
                    <a:pt x="4250399" y="0"/>
                  </a:lnTo>
                  <a:cubicBezTo>
                    <a:pt x="4263834" y="0"/>
                    <a:pt x="4274726" y="10891"/>
                    <a:pt x="4274726" y="24327"/>
                  </a:cubicBezTo>
                  <a:lnTo>
                    <a:pt x="4274726" y="674529"/>
                  </a:lnTo>
                  <a:cubicBezTo>
                    <a:pt x="4274726" y="680981"/>
                    <a:pt x="4272163" y="687169"/>
                    <a:pt x="4267601" y="691731"/>
                  </a:cubicBezTo>
                  <a:cubicBezTo>
                    <a:pt x="4263039" y="696293"/>
                    <a:pt x="4256851" y="698856"/>
                    <a:pt x="4250399" y="698856"/>
                  </a:cubicBezTo>
                  <a:lnTo>
                    <a:pt x="24327" y="698856"/>
                  </a:lnTo>
                  <a:cubicBezTo>
                    <a:pt x="10891" y="698856"/>
                    <a:pt x="0" y="687964"/>
                    <a:pt x="0" y="674529"/>
                  </a:cubicBezTo>
                  <a:lnTo>
                    <a:pt x="0" y="24327"/>
                  </a:lnTo>
                  <a:cubicBezTo>
                    <a:pt x="0" y="10891"/>
                    <a:pt x="10891" y="0"/>
                    <a:pt x="24327" y="0"/>
                  </a:cubicBezTo>
                  <a:close/>
                </a:path>
              </a:pathLst>
            </a:custGeom>
            <a:solidFill>
              <a:srgbClr val="07459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4546013"/>
            <a:ext cx="9524810" cy="3542767"/>
            <a:chOff x="0" y="0"/>
            <a:chExt cx="2508592" cy="933074"/>
          </a:xfrm>
        </p:grpSpPr>
        <p:sp>
          <p:nvSpPr>
            <p:cNvPr id="6" name="Freeform 6"/>
            <p:cNvSpPr/>
            <p:nvPr/>
          </p:nvSpPr>
          <p:spPr>
            <a:xfrm>
              <a:off x="0" y="0"/>
              <a:ext cx="2508592" cy="933074"/>
            </a:xfrm>
            <a:custGeom>
              <a:avLst/>
              <a:gdLst/>
              <a:ahLst/>
              <a:cxnLst/>
              <a:rect l="l" t="t" r="r" b="b"/>
              <a:pathLst>
                <a:path w="2508592" h="933074">
                  <a:moveTo>
                    <a:pt x="41454" y="0"/>
                  </a:moveTo>
                  <a:lnTo>
                    <a:pt x="2467138" y="0"/>
                  </a:lnTo>
                  <a:cubicBezTo>
                    <a:pt x="2490033" y="0"/>
                    <a:pt x="2508592" y="18559"/>
                    <a:pt x="2508592" y="41454"/>
                  </a:cubicBezTo>
                  <a:lnTo>
                    <a:pt x="2508592" y="891621"/>
                  </a:lnTo>
                  <a:cubicBezTo>
                    <a:pt x="2508592" y="914515"/>
                    <a:pt x="2490033" y="933074"/>
                    <a:pt x="2467138" y="933074"/>
                  </a:cubicBezTo>
                  <a:lnTo>
                    <a:pt x="41454" y="933074"/>
                  </a:lnTo>
                  <a:cubicBezTo>
                    <a:pt x="18559" y="933074"/>
                    <a:pt x="0" y="914515"/>
                    <a:pt x="0" y="891621"/>
                  </a:cubicBezTo>
                  <a:lnTo>
                    <a:pt x="0" y="41454"/>
                  </a:lnTo>
                  <a:cubicBezTo>
                    <a:pt x="0" y="18559"/>
                    <a:pt x="18559" y="0"/>
                    <a:pt x="41454" y="0"/>
                  </a:cubicBezTo>
                  <a:close/>
                </a:path>
              </a:pathLst>
            </a:custGeom>
            <a:solidFill>
              <a:srgbClr val="07459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1052048" y="4353732"/>
            <a:ext cx="6373328" cy="5560728"/>
          </a:xfrm>
          <a:custGeom>
            <a:avLst/>
            <a:gdLst/>
            <a:ahLst/>
            <a:cxnLst/>
            <a:rect l="l" t="t" r="r" b="b"/>
            <a:pathLst>
              <a:path w="6373328" h="5560728">
                <a:moveTo>
                  <a:pt x="0" y="0"/>
                </a:moveTo>
                <a:lnTo>
                  <a:pt x="6373328" y="0"/>
                </a:lnTo>
                <a:lnTo>
                  <a:pt x="6373328" y="5560728"/>
                </a:lnTo>
                <a:lnTo>
                  <a:pt x="0" y="5560728"/>
                </a:lnTo>
                <a:lnTo>
                  <a:pt x="0" y="0"/>
                </a:lnTo>
                <a:close/>
              </a:path>
            </a:pathLst>
          </a:custGeom>
          <a:blipFill>
            <a:blip r:embed="rId2"/>
            <a:stretch>
              <a:fillRect/>
            </a:stretch>
          </a:blipFill>
        </p:spPr>
      </p:sp>
      <p:sp>
        <p:nvSpPr>
          <p:cNvPr id="9" name="TextBox 9"/>
          <p:cNvSpPr txBox="1"/>
          <p:nvPr/>
        </p:nvSpPr>
        <p:spPr>
          <a:xfrm>
            <a:off x="2566946" y="1228271"/>
            <a:ext cx="12629120" cy="2207074"/>
          </a:xfrm>
          <a:prstGeom prst="rect">
            <a:avLst/>
          </a:prstGeom>
        </p:spPr>
        <p:txBody>
          <a:bodyPr lIns="0" tIns="0" rIns="0" bIns="0" rtlCol="0" anchor="t">
            <a:spAutoFit/>
          </a:bodyPr>
          <a:lstStyle/>
          <a:p>
            <a:pPr algn="ctr">
              <a:lnSpc>
                <a:spcPts val="4350"/>
              </a:lnSpc>
              <a:spcBef>
                <a:spcPct val="0"/>
              </a:spcBef>
            </a:pPr>
            <a:r>
              <a:rPr lang="en-US" sz="3107">
                <a:solidFill>
                  <a:srgbClr val="FFFFFF"/>
                </a:solidFill>
                <a:latin typeface="Arimo Bold"/>
              </a:rPr>
              <a:t>Siswa kelas  A mempunyai kemampuan yang hampir seimbang, berbeda dengan kelas B. Seandainya</a:t>
            </a:r>
          </a:p>
          <a:p>
            <a:pPr algn="ctr">
              <a:lnSpc>
                <a:spcPts val="4350"/>
              </a:lnSpc>
              <a:spcBef>
                <a:spcPct val="0"/>
              </a:spcBef>
            </a:pPr>
            <a:r>
              <a:rPr lang="en-US" sz="3107">
                <a:solidFill>
                  <a:srgbClr val="FFFFFF"/>
                </a:solidFill>
                <a:latin typeface="Arimo Bold"/>
              </a:rPr>
              <a:t>syarat lulus min. nilai 60 maka siswa kelas B hanya 50% yang dapat lulus</a:t>
            </a:r>
          </a:p>
        </p:txBody>
      </p:sp>
      <p:sp>
        <p:nvSpPr>
          <p:cNvPr id="10" name="TextBox 10"/>
          <p:cNvSpPr txBox="1"/>
          <p:nvPr/>
        </p:nvSpPr>
        <p:spPr>
          <a:xfrm>
            <a:off x="2074829" y="4805525"/>
            <a:ext cx="7432551" cy="2947542"/>
          </a:xfrm>
          <a:prstGeom prst="rect">
            <a:avLst/>
          </a:prstGeom>
        </p:spPr>
        <p:txBody>
          <a:bodyPr lIns="0" tIns="0" rIns="0" bIns="0" rtlCol="0" anchor="t">
            <a:spAutoFit/>
          </a:bodyPr>
          <a:lstStyle/>
          <a:p>
            <a:pPr algn="ctr">
              <a:lnSpc>
                <a:spcPts val="3911"/>
              </a:lnSpc>
              <a:spcBef>
                <a:spcPct val="0"/>
              </a:spcBef>
            </a:pPr>
            <a:r>
              <a:rPr lang="en-US" sz="2793">
                <a:solidFill>
                  <a:srgbClr val="FFFFFF"/>
                </a:solidFill>
                <a:latin typeface="Arimo"/>
              </a:rPr>
              <a:t>Jadi dari dua rangkaian data yang memiliki nilai mean sama belum tentu mempunyai karakteristik sama, </a:t>
            </a:r>
          </a:p>
          <a:p>
            <a:pPr algn="ctr">
              <a:lnSpc>
                <a:spcPts val="3911"/>
              </a:lnSpc>
              <a:spcBef>
                <a:spcPct val="0"/>
              </a:spcBef>
            </a:pPr>
            <a:r>
              <a:rPr lang="en-US" sz="2793">
                <a:solidFill>
                  <a:srgbClr val="FFFFFF"/>
                </a:solidFill>
                <a:latin typeface="Arimo"/>
              </a:rPr>
              <a:t>Karena besarnya penyimpangan nilai data dari nilai rata-ratanya untuk setiap kelas dapat berbeda.</a:t>
            </a:r>
          </a:p>
        </p:txBody>
      </p:sp>
    </p:spTree>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01431" y="3037801"/>
            <a:ext cx="12694612" cy="5481764"/>
          </a:xfrm>
          <a:custGeom>
            <a:avLst/>
            <a:gdLst/>
            <a:ahLst/>
            <a:cxnLst/>
            <a:rect l="l" t="t" r="r" b="b"/>
            <a:pathLst>
              <a:path w="12694612" h="5481764">
                <a:moveTo>
                  <a:pt x="0" y="0"/>
                </a:moveTo>
                <a:lnTo>
                  <a:pt x="12694612" y="0"/>
                </a:lnTo>
                <a:lnTo>
                  <a:pt x="12694612" y="5481764"/>
                </a:lnTo>
                <a:lnTo>
                  <a:pt x="0" y="5481764"/>
                </a:lnTo>
                <a:lnTo>
                  <a:pt x="0" y="0"/>
                </a:lnTo>
                <a:close/>
              </a:path>
            </a:pathLst>
          </a:custGeom>
          <a:blipFill>
            <a:blip r:embed="rId2"/>
            <a:stretch>
              <a:fillRect/>
            </a:stretch>
          </a:blipFill>
        </p:spPr>
      </p:sp>
      <p:sp>
        <p:nvSpPr>
          <p:cNvPr id="3" name="TextBox 3"/>
          <p:cNvSpPr txBox="1"/>
          <p:nvPr/>
        </p:nvSpPr>
        <p:spPr>
          <a:xfrm>
            <a:off x="2971966" y="641710"/>
            <a:ext cx="12344067" cy="1262759"/>
          </a:xfrm>
          <a:prstGeom prst="rect">
            <a:avLst/>
          </a:prstGeom>
        </p:spPr>
        <p:txBody>
          <a:bodyPr lIns="0" tIns="0" rIns="0" bIns="0" rtlCol="0" anchor="t">
            <a:spAutoFit/>
          </a:bodyPr>
          <a:lstStyle/>
          <a:p>
            <a:pPr algn="ctr">
              <a:lnSpc>
                <a:spcPts val="5006"/>
              </a:lnSpc>
              <a:spcBef>
                <a:spcPct val="0"/>
              </a:spcBef>
            </a:pPr>
            <a:r>
              <a:rPr lang="en-US" sz="3576">
                <a:solidFill>
                  <a:srgbClr val="000000"/>
                </a:solidFill>
                <a:latin typeface="Arimo"/>
              </a:rPr>
              <a:t>Penyimpangan nilai data terhadap nilai mean (ukuran variasi)</a:t>
            </a:r>
          </a:p>
          <a:p>
            <a:pPr algn="ctr">
              <a:lnSpc>
                <a:spcPts val="5006"/>
              </a:lnSpc>
              <a:spcBef>
                <a:spcPct val="0"/>
              </a:spcBef>
            </a:pPr>
            <a:r>
              <a:rPr lang="en-US" sz="3576">
                <a:solidFill>
                  <a:srgbClr val="000000"/>
                </a:solidFill>
                <a:latin typeface="Arimo"/>
              </a:rPr>
              <a:t>dari dua rangkaian data dapat berbeda, yaitu : </a:t>
            </a:r>
          </a:p>
        </p:txBody>
      </p:sp>
    </p:spTree>
  </p:cSld>
  <p:clrMapOvr>
    <a:masterClrMapping/>
  </p:clrMapOvr>
  <p:transition spd="slow">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96694" y="2109450"/>
            <a:ext cx="12694612" cy="6068099"/>
          </a:xfrm>
          <a:custGeom>
            <a:avLst/>
            <a:gdLst/>
            <a:ahLst/>
            <a:cxnLst/>
            <a:rect l="l" t="t" r="r" b="b"/>
            <a:pathLst>
              <a:path w="12694612" h="6068099">
                <a:moveTo>
                  <a:pt x="0" y="0"/>
                </a:moveTo>
                <a:lnTo>
                  <a:pt x="12694612" y="0"/>
                </a:lnTo>
                <a:lnTo>
                  <a:pt x="12694612" y="6068100"/>
                </a:lnTo>
                <a:lnTo>
                  <a:pt x="0" y="6068100"/>
                </a:lnTo>
                <a:lnTo>
                  <a:pt x="0" y="0"/>
                </a:lnTo>
                <a:close/>
              </a:path>
            </a:pathLst>
          </a:custGeom>
          <a:blipFill>
            <a:blip r:embed="rId2"/>
            <a:stretch>
              <a:fillRect/>
            </a:stretch>
          </a:blipFill>
        </p:spPr>
      </p:sp>
    </p:spTree>
  </p:cSld>
  <p:clrMapOvr>
    <a:masterClrMapping/>
  </p:clrMapOvr>
  <p:transition spd="slow">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56651" y="386966"/>
            <a:ext cx="8974697" cy="1283468"/>
            <a:chOff x="0" y="0"/>
            <a:chExt cx="2363706" cy="338033"/>
          </a:xfrm>
        </p:grpSpPr>
        <p:sp>
          <p:nvSpPr>
            <p:cNvPr id="3" name="Freeform 3"/>
            <p:cNvSpPr/>
            <p:nvPr/>
          </p:nvSpPr>
          <p:spPr>
            <a:xfrm>
              <a:off x="0" y="0"/>
              <a:ext cx="2363706" cy="338033"/>
            </a:xfrm>
            <a:custGeom>
              <a:avLst/>
              <a:gdLst/>
              <a:ahLst/>
              <a:cxnLst/>
              <a:rect l="l" t="t" r="r" b="b"/>
              <a:pathLst>
                <a:path w="2363706" h="338033">
                  <a:moveTo>
                    <a:pt x="43995" y="0"/>
                  </a:moveTo>
                  <a:lnTo>
                    <a:pt x="2319712" y="0"/>
                  </a:lnTo>
                  <a:cubicBezTo>
                    <a:pt x="2344009" y="0"/>
                    <a:pt x="2363706" y="19697"/>
                    <a:pt x="2363706" y="43995"/>
                  </a:cubicBezTo>
                  <a:lnTo>
                    <a:pt x="2363706" y="294038"/>
                  </a:lnTo>
                  <a:cubicBezTo>
                    <a:pt x="2363706" y="318336"/>
                    <a:pt x="2344009" y="338033"/>
                    <a:pt x="2319712" y="338033"/>
                  </a:cubicBezTo>
                  <a:lnTo>
                    <a:pt x="43995" y="338033"/>
                  </a:lnTo>
                  <a:cubicBezTo>
                    <a:pt x="19697" y="338033"/>
                    <a:pt x="0" y="318336"/>
                    <a:pt x="0" y="294038"/>
                  </a:cubicBezTo>
                  <a:lnTo>
                    <a:pt x="0" y="43995"/>
                  </a:lnTo>
                  <a:cubicBezTo>
                    <a:pt x="0" y="19697"/>
                    <a:pt x="19697" y="0"/>
                    <a:pt x="43995" y="0"/>
                  </a:cubicBezTo>
                  <a:close/>
                </a:path>
              </a:pathLst>
            </a:custGeom>
            <a:solidFill>
              <a:srgbClr val="000000">
                <a:alpha val="27843"/>
              </a:srgbClr>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656651" y="228329"/>
            <a:ext cx="8974697" cy="1283468"/>
            <a:chOff x="0" y="0"/>
            <a:chExt cx="2363706" cy="338033"/>
          </a:xfrm>
        </p:grpSpPr>
        <p:sp>
          <p:nvSpPr>
            <p:cNvPr id="6" name="Freeform 6"/>
            <p:cNvSpPr/>
            <p:nvPr/>
          </p:nvSpPr>
          <p:spPr>
            <a:xfrm>
              <a:off x="0" y="0"/>
              <a:ext cx="2363706" cy="338033"/>
            </a:xfrm>
            <a:custGeom>
              <a:avLst/>
              <a:gdLst/>
              <a:ahLst/>
              <a:cxnLst/>
              <a:rect l="l" t="t" r="r" b="b"/>
              <a:pathLst>
                <a:path w="2363706" h="338033">
                  <a:moveTo>
                    <a:pt x="43995" y="0"/>
                  </a:moveTo>
                  <a:lnTo>
                    <a:pt x="2319712" y="0"/>
                  </a:lnTo>
                  <a:cubicBezTo>
                    <a:pt x="2344009" y="0"/>
                    <a:pt x="2363706" y="19697"/>
                    <a:pt x="2363706" y="43995"/>
                  </a:cubicBezTo>
                  <a:lnTo>
                    <a:pt x="2363706" y="294038"/>
                  </a:lnTo>
                  <a:cubicBezTo>
                    <a:pt x="2363706" y="318336"/>
                    <a:pt x="2344009" y="338033"/>
                    <a:pt x="2319712" y="338033"/>
                  </a:cubicBezTo>
                  <a:lnTo>
                    <a:pt x="43995" y="338033"/>
                  </a:lnTo>
                  <a:cubicBezTo>
                    <a:pt x="19697" y="338033"/>
                    <a:pt x="0" y="318336"/>
                    <a:pt x="0" y="294038"/>
                  </a:cubicBezTo>
                  <a:lnTo>
                    <a:pt x="0" y="43995"/>
                  </a:lnTo>
                  <a:cubicBezTo>
                    <a:pt x="0" y="19697"/>
                    <a:pt x="19697" y="0"/>
                    <a:pt x="43995" y="0"/>
                  </a:cubicBezTo>
                  <a:close/>
                </a:path>
              </a:pathLst>
            </a:custGeom>
            <a:solidFill>
              <a:srgbClr val="174D88"/>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2206415"/>
            <a:ext cx="16230600" cy="7220136"/>
            <a:chOff x="0" y="0"/>
            <a:chExt cx="4274726" cy="1901599"/>
          </a:xfrm>
        </p:grpSpPr>
        <p:sp>
          <p:nvSpPr>
            <p:cNvPr id="9" name="Freeform 9"/>
            <p:cNvSpPr/>
            <p:nvPr/>
          </p:nvSpPr>
          <p:spPr>
            <a:xfrm>
              <a:off x="0" y="0"/>
              <a:ext cx="4274726" cy="1901599"/>
            </a:xfrm>
            <a:custGeom>
              <a:avLst/>
              <a:gdLst/>
              <a:ahLst/>
              <a:cxnLst/>
              <a:rect l="l" t="t" r="r" b="b"/>
              <a:pathLst>
                <a:path w="4274726" h="1901599">
                  <a:moveTo>
                    <a:pt x="0" y="0"/>
                  </a:moveTo>
                  <a:lnTo>
                    <a:pt x="4274726" y="0"/>
                  </a:lnTo>
                  <a:lnTo>
                    <a:pt x="4274726" y="1901599"/>
                  </a:lnTo>
                  <a:lnTo>
                    <a:pt x="0" y="1901599"/>
                  </a:lnTo>
                  <a:close/>
                </a:path>
              </a:pathLst>
            </a:custGeom>
            <a:solidFill>
              <a:srgbClr val="174D88"/>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0399813" y="4366937"/>
            <a:ext cx="3681951" cy="1230081"/>
          </a:xfrm>
          <a:custGeom>
            <a:avLst/>
            <a:gdLst/>
            <a:ahLst/>
            <a:cxnLst/>
            <a:rect l="l" t="t" r="r" b="b"/>
            <a:pathLst>
              <a:path w="3681951" h="1230081">
                <a:moveTo>
                  <a:pt x="0" y="0"/>
                </a:moveTo>
                <a:lnTo>
                  <a:pt x="3681950" y="0"/>
                </a:lnTo>
                <a:lnTo>
                  <a:pt x="3681950" y="1230081"/>
                </a:lnTo>
                <a:lnTo>
                  <a:pt x="0" y="1230081"/>
                </a:lnTo>
                <a:lnTo>
                  <a:pt x="0" y="0"/>
                </a:lnTo>
                <a:close/>
              </a:path>
            </a:pathLst>
          </a:custGeom>
          <a:blipFill>
            <a:blip r:embed="rId2"/>
            <a:stretch>
              <a:fillRect b="-4380"/>
            </a:stretch>
          </a:blipFill>
        </p:spPr>
      </p:sp>
      <p:grpSp>
        <p:nvGrpSpPr>
          <p:cNvPr id="12" name="Group 12"/>
          <p:cNvGrpSpPr/>
          <p:nvPr/>
        </p:nvGrpSpPr>
        <p:grpSpPr>
          <a:xfrm>
            <a:off x="10225415" y="6654048"/>
            <a:ext cx="7412416" cy="826802"/>
            <a:chOff x="0" y="0"/>
            <a:chExt cx="1952241" cy="217758"/>
          </a:xfrm>
        </p:grpSpPr>
        <p:sp>
          <p:nvSpPr>
            <p:cNvPr id="13" name="Freeform 13"/>
            <p:cNvSpPr/>
            <p:nvPr/>
          </p:nvSpPr>
          <p:spPr>
            <a:xfrm>
              <a:off x="0" y="0"/>
              <a:ext cx="1952241" cy="217758"/>
            </a:xfrm>
            <a:custGeom>
              <a:avLst/>
              <a:gdLst/>
              <a:ahLst/>
              <a:cxnLst/>
              <a:rect l="l" t="t" r="r" b="b"/>
              <a:pathLst>
                <a:path w="1952241" h="217758">
                  <a:moveTo>
                    <a:pt x="0" y="0"/>
                  </a:moveTo>
                  <a:lnTo>
                    <a:pt x="1952241" y="0"/>
                  </a:lnTo>
                  <a:lnTo>
                    <a:pt x="1952241" y="217758"/>
                  </a:lnTo>
                  <a:lnTo>
                    <a:pt x="0" y="217758"/>
                  </a:lnTo>
                  <a:close/>
                </a:path>
              </a:pathLst>
            </a:custGeom>
            <a:solidFill>
              <a:srgbClr val="FFFFFF"/>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0305513" y="8004235"/>
            <a:ext cx="3153968" cy="973057"/>
          </a:xfrm>
          <a:custGeom>
            <a:avLst/>
            <a:gdLst/>
            <a:ahLst/>
            <a:cxnLst/>
            <a:rect l="l" t="t" r="r" b="b"/>
            <a:pathLst>
              <a:path w="3153968" h="973057">
                <a:moveTo>
                  <a:pt x="0" y="0"/>
                </a:moveTo>
                <a:lnTo>
                  <a:pt x="3153968" y="0"/>
                </a:lnTo>
                <a:lnTo>
                  <a:pt x="3153968" y="973057"/>
                </a:lnTo>
                <a:lnTo>
                  <a:pt x="0" y="973057"/>
                </a:lnTo>
                <a:lnTo>
                  <a:pt x="0" y="0"/>
                </a:lnTo>
                <a:close/>
              </a:path>
            </a:pathLst>
          </a:custGeom>
          <a:blipFill>
            <a:blip r:embed="rId3"/>
            <a:stretch>
              <a:fillRect b="-141733"/>
            </a:stretch>
          </a:blipFill>
        </p:spPr>
      </p:sp>
      <p:sp>
        <p:nvSpPr>
          <p:cNvPr id="16" name="Freeform 16"/>
          <p:cNvSpPr/>
          <p:nvPr/>
        </p:nvSpPr>
        <p:spPr>
          <a:xfrm>
            <a:off x="13459481" y="8004235"/>
            <a:ext cx="3618973" cy="1131544"/>
          </a:xfrm>
          <a:custGeom>
            <a:avLst/>
            <a:gdLst/>
            <a:ahLst/>
            <a:cxnLst/>
            <a:rect l="l" t="t" r="r" b="b"/>
            <a:pathLst>
              <a:path w="3618973" h="1131544">
                <a:moveTo>
                  <a:pt x="0" y="0"/>
                </a:moveTo>
                <a:lnTo>
                  <a:pt x="3618973" y="0"/>
                </a:lnTo>
                <a:lnTo>
                  <a:pt x="3618973" y="1131544"/>
                </a:lnTo>
                <a:lnTo>
                  <a:pt x="0" y="1131544"/>
                </a:lnTo>
                <a:lnTo>
                  <a:pt x="0" y="0"/>
                </a:lnTo>
                <a:close/>
              </a:path>
            </a:pathLst>
          </a:custGeom>
          <a:blipFill>
            <a:blip r:embed="rId4"/>
            <a:stretch>
              <a:fillRect t="-138523"/>
            </a:stretch>
          </a:blipFill>
        </p:spPr>
      </p:sp>
      <p:sp>
        <p:nvSpPr>
          <p:cNvPr id="17" name="Freeform 17"/>
          <p:cNvSpPr/>
          <p:nvPr/>
        </p:nvSpPr>
        <p:spPr>
          <a:xfrm>
            <a:off x="-1577894" y="6654048"/>
            <a:ext cx="6234545" cy="4114800"/>
          </a:xfrm>
          <a:custGeom>
            <a:avLst/>
            <a:gdLst/>
            <a:ahLst/>
            <a:cxnLst/>
            <a:rect l="l" t="t" r="r" b="b"/>
            <a:pathLst>
              <a:path w="6234545" h="4114800">
                <a:moveTo>
                  <a:pt x="0" y="0"/>
                </a:moveTo>
                <a:lnTo>
                  <a:pt x="6234545" y="0"/>
                </a:lnTo>
                <a:lnTo>
                  <a:pt x="6234545" y="4114800"/>
                </a:lnTo>
                <a:lnTo>
                  <a:pt x="0" y="4114800"/>
                </a:lnTo>
                <a:lnTo>
                  <a:pt x="0" y="0"/>
                </a:lnTo>
                <a:close/>
              </a:path>
            </a:pathLst>
          </a:custGeom>
          <a:blipFill>
            <a:blip r:embed="rId5">
              <a:alphaModFix amt="32999"/>
              <a:extLst>
                <a:ext uri="{96DAC541-7B7A-43D3-8B79-37D633B846F1}">
                  <asvg:svgBlip xmlns:asvg="http://schemas.microsoft.com/office/drawing/2016/SVG/main" xmlns="" r:embed="rId6"/>
                </a:ext>
              </a:extLst>
            </a:blip>
            <a:stretch>
              <a:fillRect/>
            </a:stretch>
          </a:blipFill>
        </p:spPr>
      </p:sp>
      <p:sp>
        <p:nvSpPr>
          <p:cNvPr id="18" name="TextBox 18"/>
          <p:cNvSpPr txBox="1"/>
          <p:nvPr/>
        </p:nvSpPr>
        <p:spPr>
          <a:xfrm>
            <a:off x="5134901" y="272666"/>
            <a:ext cx="8324580" cy="990277"/>
          </a:xfrm>
          <a:prstGeom prst="rect">
            <a:avLst/>
          </a:prstGeom>
        </p:spPr>
        <p:txBody>
          <a:bodyPr lIns="0" tIns="0" rIns="0" bIns="0" rtlCol="0" anchor="t">
            <a:spAutoFit/>
          </a:bodyPr>
          <a:lstStyle/>
          <a:p>
            <a:pPr algn="ctr">
              <a:lnSpc>
                <a:spcPts val="8087"/>
              </a:lnSpc>
            </a:pPr>
            <a:r>
              <a:rPr lang="en-US" sz="5776">
                <a:solidFill>
                  <a:srgbClr val="FFFFFF"/>
                </a:solidFill>
                <a:latin typeface="Open Sans Bold"/>
              </a:rPr>
              <a:t>JENIS UKURAN VARIASI</a:t>
            </a:r>
          </a:p>
        </p:txBody>
      </p:sp>
      <p:sp>
        <p:nvSpPr>
          <p:cNvPr id="19" name="TextBox 19"/>
          <p:cNvSpPr txBox="1"/>
          <p:nvPr/>
        </p:nvSpPr>
        <p:spPr>
          <a:xfrm>
            <a:off x="1475227" y="2269681"/>
            <a:ext cx="4314962" cy="7036454"/>
          </a:xfrm>
          <a:prstGeom prst="rect">
            <a:avLst/>
          </a:prstGeom>
        </p:spPr>
        <p:txBody>
          <a:bodyPr lIns="0" tIns="0" rIns="0" bIns="0" rtlCol="0" anchor="t">
            <a:spAutoFit/>
          </a:bodyPr>
          <a:lstStyle/>
          <a:p>
            <a:pPr marL="669132" lvl="1" indent="-334566">
              <a:lnSpc>
                <a:spcPts val="4338"/>
              </a:lnSpc>
              <a:buFont typeface="Arial"/>
              <a:buChar char="•"/>
            </a:pPr>
            <a:r>
              <a:rPr lang="en-US" sz="3099">
                <a:solidFill>
                  <a:srgbClr val="FFFFFF"/>
                </a:solidFill>
                <a:latin typeface="Open Sans Extra Bold"/>
              </a:rPr>
              <a:t> RANGE (Nilai Jarak)</a:t>
            </a:r>
          </a:p>
          <a:p>
            <a:pPr marL="669132" lvl="1" indent="-334566">
              <a:lnSpc>
                <a:spcPts val="4338"/>
              </a:lnSpc>
              <a:buFont typeface="Arial"/>
              <a:buChar char="•"/>
            </a:pPr>
            <a:r>
              <a:rPr lang="en-US" sz="3099">
                <a:solidFill>
                  <a:srgbClr val="FFFFFF"/>
                </a:solidFill>
                <a:latin typeface="Open Sans Extra Bold"/>
              </a:rPr>
              <a:t> SIMPANGAN RATA-RATA (</a:t>
            </a:r>
            <a:r>
              <a:rPr lang="en-US" sz="3099">
                <a:solidFill>
                  <a:srgbClr val="FFFFFF"/>
                </a:solidFill>
                <a:latin typeface="Open Sans Extra Bold Italics"/>
              </a:rPr>
              <a:t>Mean Deviation</a:t>
            </a:r>
            <a:r>
              <a:rPr lang="en-US" sz="3099">
                <a:solidFill>
                  <a:srgbClr val="FFFFFF"/>
                </a:solidFill>
                <a:latin typeface="Open Sans Extra Bold"/>
              </a:rPr>
              <a:t>)</a:t>
            </a:r>
          </a:p>
          <a:p>
            <a:pPr marL="669132" lvl="1" indent="-334566">
              <a:lnSpc>
                <a:spcPts val="4338"/>
              </a:lnSpc>
              <a:buFont typeface="Arial"/>
              <a:buChar char="•"/>
            </a:pPr>
            <a:r>
              <a:rPr lang="en-US" sz="3099">
                <a:solidFill>
                  <a:srgbClr val="FFFFFF"/>
                </a:solidFill>
                <a:latin typeface="Open Sans Extra Bold"/>
              </a:rPr>
              <a:t>SIMPANGAN BAKU (</a:t>
            </a:r>
            <a:r>
              <a:rPr lang="en-US" sz="3099">
                <a:solidFill>
                  <a:srgbClr val="FFFFFF"/>
                </a:solidFill>
                <a:latin typeface="Open Sans Extra Bold Italics"/>
              </a:rPr>
              <a:t>Standard Deviation</a:t>
            </a:r>
            <a:r>
              <a:rPr lang="en-US" sz="3099">
                <a:solidFill>
                  <a:srgbClr val="FFFFFF"/>
                </a:solidFill>
                <a:latin typeface="Open Sans Extra Bold"/>
              </a:rPr>
              <a:t>)</a:t>
            </a:r>
          </a:p>
          <a:p>
            <a:pPr marL="669132" lvl="1" indent="-334566">
              <a:lnSpc>
                <a:spcPts val="4338"/>
              </a:lnSpc>
              <a:buFont typeface="Arial"/>
              <a:buChar char="•"/>
            </a:pPr>
            <a:r>
              <a:rPr lang="en-US" sz="3099">
                <a:solidFill>
                  <a:srgbClr val="FFFFFF"/>
                </a:solidFill>
                <a:latin typeface="Open Sans Extra Bold"/>
              </a:rPr>
              <a:t> KOEFISIEN VARIASI (</a:t>
            </a:r>
            <a:r>
              <a:rPr lang="en-US" sz="3099">
                <a:solidFill>
                  <a:srgbClr val="FFFFFF"/>
                </a:solidFill>
                <a:latin typeface="Open Sans Extra Bold Italics"/>
              </a:rPr>
              <a:t>Variation Coefficient </a:t>
            </a:r>
            <a:r>
              <a:rPr lang="en-US" sz="3099">
                <a:solidFill>
                  <a:srgbClr val="FFFFFF"/>
                </a:solidFill>
                <a:latin typeface="Open Sans Extra Bold"/>
              </a:rPr>
              <a:t>)</a:t>
            </a:r>
          </a:p>
          <a:p>
            <a:pPr>
              <a:lnSpc>
                <a:spcPts val="4338"/>
              </a:lnSpc>
            </a:pPr>
            <a:endParaRPr lang="en-US" sz="3099">
              <a:solidFill>
                <a:srgbClr val="FFFFFF"/>
              </a:solidFill>
              <a:latin typeface="Open Sans Extra Bold"/>
            </a:endParaRPr>
          </a:p>
        </p:txBody>
      </p:sp>
      <p:sp>
        <p:nvSpPr>
          <p:cNvPr id="20" name="TextBox 20"/>
          <p:cNvSpPr txBox="1"/>
          <p:nvPr/>
        </p:nvSpPr>
        <p:spPr>
          <a:xfrm>
            <a:off x="9834862" y="2473773"/>
            <a:ext cx="6197301" cy="700348"/>
          </a:xfrm>
          <a:prstGeom prst="rect">
            <a:avLst/>
          </a:prstGeom>
        </p:spPr>
        <p:txBody>
          <a:bodyPr lIns="0" tIns="0" rIns="0" bIns="0" rtlCol="0" anchor="t">
            <a:spAutoFit/>
          </a:bodyPr>
          <a:lstStyle/>
          <a:p>
            <a:pPr algn="ctr">
              <a:lnSpc>
                <a:spcPts val="5734"/>
              </a:lnSpc>
              <a:spcBef>
                <a:spcPct val="0"/>
              </a:spcBef>
            </a:pPr>
            <a:r>
              <a:rPr lang="en-US" sz="4095">
                <a:solidFill>
                  <a:srgbClr val="FFFFFF"/>
                </a:solidFill>
                <a:latin typeface="Open Sans Extra Bold"/>
              </a:rPr>
              <a:t>RANGE (Nilai Jarak)</a:t>
            </a:r>
          </a:p>
        </p:txBody>
      </p:sp>
      <p:sp>
        <p:nvSpPr>
          <p:cNvPr id="21" name="TextBox 21"/>
          <p:cNvSpPr txBox="1"/>
          <p:nvPr/>
        </p:nvSpPr>
        <p:spPr>
          <a:xfrm>
            <a:off x="10399813" y="3415072"/>
            <a:ext cx="6119337" cy="666115"/>
          </a:xfrm>
          <a:prstGeom prst="rect">
            <a:avLst/>
          </a:prstGeom>
        </p:spPr>
        <p:txBody>
          <a:bodyPr lIns="0" tIns="0" rIns="0" bIns="0" rtlCol="0" anchor="t">
            <a:spAutoFit/>
          </a:bodyPr>
          <a:lstStyle/>
          <a:p>
            <a:pPr>
              <a:lnSpc>
                <a:spcPts val="2659"/>
              </a:lnSpc>
              <a:spcBef>
                <a:spcPct val="0"/>
              </a:spcBef>
            </a:pPr>
            <a:r>
              <a:rPr lang="en-US" sz="1899">
                <a:solidFill>
                  <a:srgbClr val="FFFFFF"/>
                </a:solidFill>
                <a:latin typeface="Arimo"/>
              </a:rPr>
              <a:t>Selisih nilai data terbesar (Xt) dan terkecil (Xr) dalam suatu rangkaian data.</a:t>
            </a:r>
          </a:p>
        </p:txBody>
      </p:sp>
      <p:sp>
        <p:nvSpPr>
          <p:cNvPr id="22" name="TextBox 22"/>
          <p:cNvSpPr txBox="1"/>
          <p:nvPr/>
        </p:nvSpPr>
        <p:spPr>
          <a:xfrm>
            <a:off x="10399813" y="5768858"/>
            <a:ext cx="5823406" cy="666115"/>
          </a:xfrm>
          <a:prstGeom prst="rect">
            <a:avLst/>
          </a:prstGeom>
        </p:spPr>
        <p:txBody>
          <a:bodyPr lIns="0" tIns="0" rIns="0" bIns="0" rtlCol="0" anchor="t">
            <a:spAutoFit/>
          </a:bodyPr>
          <a:lstStyle/>
          <a:p>
            <a:pPr>
              <a:lnSpc>
                <a:spcPts val="2659"/>
              </a:lnSpc>
              <a:spcBef>
                <a:spcPct val="0"/>
              </a:spcBef>
            </a:pPr>
            <a:r>
              <a:rPr lang="en-US" sz="1899">
                <a:solidFill>
                  <a:srgbClr val="FFFFFF"/>
                </a:solidFill>
                <a:latin typeface="Arimo"/>
              </a:rPr>
              <a:t>Semakin besar nilai Range, semakin besar </a:t>
            </a:r>
          </a:p>
          <a:p>
            <a:pPr>
              <a:lnSpc>
                <a:spcPts val="2659"/>
              </a:lnSpc>
              <a:spcBef>
                <a:spcPct val="0"/>
              </a:spcBef>
            </a:pPr>
            <a:r>
              <a:rPr lang="en-US" sz="1899">
                <a:solidFill>
                  <a:srgbClr val="FFFFFF"/>
                </a:solidFill>
                <a:latin typeface="Arimo"/>
              </a:rPr>
              <a:t>penyimpangan data dari rata-rata hitungnya.</a:t>
            </a:r>
          </a:p>
        </p:txBody>
      </p:sp>
      <p:sp>
        <p:nvSpPr>
          <p:cNvPr id="23" name="TextBox 23"/>
          <p:cNvSpPr txBox="1"/>
          <p:nvPr/>
        </p:nvSpPr>
        <p:spPr>
          <a:xfrm>
            <a:off x="10399813" y="6720103"/>
            <a:ext cx="6481029" cy="656590"/>
          </a:xfrm>
          <a:prstGeom prst="rect">
            <a:avLst/>
          </a:prstGeom>
        </p:spPr>
        <p:txBody>
          <a:bodyPr lIns="0" tIns="0" rIns="0" bIns="0" rtlCol="0" anchor="t">
            <a:spAutoFit/>
          </a:bodyPr>
          <a:lstStyle/>
          <a:p>
            <a:pPr>
              <a:lnSpc>
                <a:spcPts val="2659"/>
              </a:lnSpc>
              <a:spcBef>
                <a:spcPct val="0"/>
              </a:spcBef>
            </a:pPr>
            <a:r>
              <a:rPr lang="en-US" sz="1899">
                <a:solidFill>
                  <a:srgbClr val="074599"/>
                </a:solidFill>
                <a:latin typeface="Open Sans Extra Bold"/>
              </a:rPr>
              <a:t>Perhatikan data pada ilustrasi 1 maka Range setiap kelas</a:t>
            </a:r>
          </a:p>
        </p:txBody>
      </p:sp>
    </p:spTree>
  </p:cSld>
  <p:clrMapOvr>
    <a:masterClrMapping/>
  </p:clrMapOvr>
  <p:transition spd="slow">
    <p:push/>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500955" y="2557846"/>
            <a:ext cx="2758345" cy="245871"/>
            <a:chOff x="0" y="0"/>
            <a:chExt cx="726478" cy="64756"/>
          </a:xfrm>
        </p:grpSpPr>
        <p:sp>
          <p:nvSpPr>
            <p:cNvPr id="3" name="Freeform 3"/>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F9B314"/>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8700" y="1574847"/>
            <a:ext cx="1856645" cy="68071"/>
            <a:chOff x="0" y="0"/>
            <a:chExt cx="488993" cy="17928"/>
          </a:xfrm>
        </p:grpSpPr>
        <p:sp>
          <p:nvSpPr>
            <p:cNvPr id="6" name="Freeform 6"/>
            <p:cNvSpPr/>
            <p:nvPr/>
          </p:nvSpPr>
          <p:spPr>
            <a:xfrm>
              <a:off x="0" y="0"/>
              <a:ext cx="488993" cy="17928"/>
            </a:xfrm>
            <a:custGeom>
              <a:avLst/>
              <a:gdLst/>
              <a:ahLst/>
              <a:cxnLst/>
              <a:rect l="l" t="t" r="r" b="b"/>
              <a:pathLst>
                <a:path w="488993" h="17928">
                  <a:moveTo>
                    <a:pt x="0" y="0"/>
                  </a:moveTo>
                  <a:lnTo>
                    <a:pt x="488993" y="0"/>
                  </a:lnTo>
                  <a:lnTo>
                    <a:pt x="488993" y="17928"/>
                  </a:lnTo>
                  <a:lnTo>
                    <a:pt x="0" y="17928"/>
                  </a:lnTo>
                  <a:close/>
                </a:path>
              </a:pathLst>
            </a:custGeom>
            <a:solidFill>
              <a:srgbClr val="F9B31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115376" y="4557279"/>
            <a:ext cx="3137799" cy="1600038"/>
          </a:xfrm>
          <a:custGeom>
            <a:avLst/>
            <a:gdLst/>
            <a:ahLst/>
            <a:cxnLst/>
            <a:rect l="l" t="t" r="r" b="b"/>
            <a:pathLst>
              <a:path w="3137799" h="1600038">
                <a:moveTo>
                  <a:pt x="0" y="0"/>
                </a:moveTo>
                <a:lnTo>
                  <a:pt x="3137799" y="0"/>
                </a:lnTo>
                <a:lnTo>
                  <a:pt x="3137799" y="1600038"/>
                </a:lnTo>
                <a:lnTo>
                  <a:pt x="0" y="1600038"/>
                </a:lnTo>
                <a:lnTo>
                  <a:pt x="0" y="0"/>
                </a:lnTo>
                <a:close/>
              </a:path>
            </a:pathLst>
          </a:custGeom>
          <a:blipFill>
            <a:blip r:embed="rId2"/>
            <a:stretch>
              <a:fillRect/>
            </a:stretch>
          </a:blipFill>
        </p:spPr>
      </p:sp>
      <p:sp>
        <p:nvSpPr>
          <p:cNvPr id="9" name="Freeform 9"/>
          <p:cNvSpPr/>
          <p:nvPr/>
        </p:nvSpPr>
        <p:spPr>
          <a:xfrm>
            <a:off x="9421099" y="3278075"/>
            <a:ext cx="7838201" cy="5421372"/>
          </a:xfrm>
          <a:custGeom>
            <a:avLst/>
            <a:gdLst/>
            <a:ahLst/>
            <a:cxnLst/>
            <a:rect l="l" t="t" r="r" b="b"/>
            <a:pathLst>
              <a:path w="7838201" h="5421372">
                <a:moveTo>
                  <a:pt x="0" y="0"/>
                </a:moveTo>
                <a:lnTo>
                  <a:pt x="7838201" y="0"/>
                </a:lnTo>
                <a:lnTo>
                  <a:pt x="7838201" y="5421372"/>
                </a:lnTo>
                <a:lnTo>
                  <a:pt x="0" y="5421372"/>
                </a:lnTo>
                <a:lnTo>
                  <a:pt x="0" y="0"/>
                </a:lnTo>
                <a:close/>
              </a:path>
            </a:pathLst>
          </a:custGeom>
          <a:blipFill>
            <a:blip r:embed="rId3"/>
            <a:stretch>
              <a:fillRect/>
            </a:stretch>
          </a:blipFill>
        </p:spPr>
      </p:sp>
      <p:sp>
        <p:nvSpPr>
          <p:cNvPr id="10" name="TextBox 10"/>
          <p:cNvSpPr txBox="1"/>
          <p:nvPr/>
        </p:nvSpPr>
        <p:spPr>
          <a:xfrm>
            <a:off x="1028700" y="2278039"/>
            <a:ext cx="6448950" cy="1519809"/>
          </a:xfrm>
          <a:prstGeom prst="rect">
            <a:avLst/>
          </a:prstGeom>
        </p:spPr>
        <p:txBody>
          <a:bodyPr lIns="0" tIns="0" rIns="0" bIns="0" rtlCol="0" anchor="t">
            <a:spAutoFit/>
          </a:bodyPr>
          <a:lstStyle/>
          <a:p>
            <a:pPr>
              <a:lnSpc>
                <a:spcPts val="3947"/>
              </a:lnSpc>
            </a:pPr>
            <a:r>
              <a:rPr lang="en-US" sz="4200">
                <a:solidFill>
                  <a:srgbClr val="1211CA"/>
                </a:solidFill>
                <a:latin typeface="Montserrat Heavy"/>
              </a:rPr>
              <a:t>UKURAN VARIASI Data </a:t>
            </a:r>
            <a:r>
              <a:rPr lang="en-US" sz="4200">
                <a:solidFill>
                  <a:srgbClr val="F9B314"/>
                </a:solidFill>
                <a:latin typeface="Montserrat Heavy"/>
              </a:rPr>
              <a:t>Tidak Dikelompokkan</a:t>
            </a:r>
          </a:p>
        </p:txBody>
      </p:sp>
      <p:sp>
        <p:nvSpPr>
          <p:cNvPr id="11" name="TextBox 11"/>
          <p:cNvSpPr txBox="1"/>
          <p:nvPr/>
        </p:nvSpPr>
        <p:spPr>
          <a:xfrm>
            <a:off x="1028700" y="3843588"/>
            <a:ext cx="8940800" cy="824865"/>
          </a:xfrm>
          <a:prstGeom prst="rect">
            <a:avLst/>
          </a:prstGeom>
        </p:spPr>
        <p:txBody>
          <a:bodyPr lIns="0" tIns="0" rIns="0" bIns="0" rtlCol="0" anchor="t">
            <a:spAutoFit/>
          </a:bodyPr>
          <a:lstStyle/>
          <a:p>
            <a:pPr>
              <a:lnSpc>
                <a:spcPts val="3359"/>
              </a:lnSpc>
            </a:pPr>
            <a:r>
              <a:rPr lang="en-US" sz="2400">
                <a:solidFill>
                  <a:srgbClr val="2D262A"/>
                </a:solidFill>
                <a:latin typeface="Montserrat Classic"/>
              </a:rPr>
              <a:t>penyimpangan data dari rata-rata hitungnya.</a:t>
            </a:r>
          </a:p>
          <a:p>
            <a:pPr>
              <a:lnSpc>
                <a:spcPts val="3359"/>
              </a:lnSpc>
            </a:pPr>
            <a:endParaRPr lang="en-US" sz="2400">
              <a:solidFill>
                <a:srgbClr val="2D262A"/>
              </a:solidFill>
              <a:latin typeface="Montserrat Classic"/>
            </a:endParaRPr>
          </a:p>
        </p:txBody>
      </p:sp>
      <p:sp>
        <p:nvSpPr>
          <p:cNvPr id="12" name="TextBox 12"/>
          <p:cNvSpPr txBox="1"/>
          <p:nvPr/>
        </p:nvSpPr>
        <p:spPr>
          <a:xfrm>
            <a:off x="1028700" y="6415733"/>
            <a:ext cx="4470400" cy="2283714"/>
          </a:xfrm>
          <a:prstGeom prst="rect">
            <a:avLst/>
          </a:prstGeom>
        </p:spPr>
        <p:txBody>
          <a:bodyPr lIns="0" tIns="0" rIns="0" bIns="0" rtlCol="0" anchor="t">
            <a:spAutoFit/>
          </a:bodyPr>
          <a:lstStyle/>
          <a:p>
            <a:pPr>
              <a:lnSpc>
                <a:spcPts val="3048"/>
              </a:lnSpc>
            </a:pPr>
            <a:r>
              <a:rPr lang="en-US" sz="2400">
                <a:solidFill>
                  <a:srgbClr val="2D262A"/>
                </a:solidFill>
                <a:latin typeface="Montserrat Classic"/>
              </a:rPr>
              <a:t>lxi-Meanl hasilnya nilai mutlak, yaitu mengabaikantanda positif /negatif, jadi semua dianggappositif.</a:t>
            </a:r>
          </a:p>
          <a:p>
            <a:pPr>
              <a:lnSpc>
                <a:spcPts val="3048"/>
              </a:lnSpc>
            </a:pPr>
            <a:endParaRPr lang="en-US" sz="2400">
              <a:solidFill>
                <a:srgbClr val="2D262A"/>
              </a:solidFill>
              <a:latin typeface="Montserrat Classic"/>
            </a:endParaRPr>
          </a:p>
        </p:txBody>
      </p:sp>
      <p:sp>
        <p:nvSpPr>
          <p:cNvPr id="13" name="TextBox 13"/>
          <p:cNvSpPr txBox="1"/>
          <p:nvPr/>
        </p:nvSpPr>
        <p:spPr>
          <a:xfrm>
            <a:off x="9816797" y="1419424"/>
            <a:ext cx="7442503" cy="994211"/>
          </a:xfrm>
          <a:prstGeom prst="rect">
            <a:avLst/>
          </a:prstGeom>
        </p:spPr>
        <p:txBody>
          <a:bodyPr lIns="0" tIns="0" rIns="0" bIns="0" rtlCol="0" anchor="t">
            <a:spAutoFit/>
          </a:bodyPr>
          <a:lstStyle/>
          <a:p>
            <a:pPr>
              <a:lnSpc>
                <a:spcPts val="4000"/>
              </a:lnSpc>
              <a:spcBef>
                <a:spcPct val="0"/>
              </a:spcBef>
            </a:pPr>
            <a:r>
              <a:rPr lang="en-US" sz="2857">
                <a:solidFill>
                  <a:srgbClr val="1211CA"/>
                </a:solidFill>
                <a:latin typeface="Open Sans Extra Bold"/>
              </a:rPr>
              <a:t>Data penjualan 8 Cabang Batik Keris di </a:t>
            </a:r>
            <a:r>
              <a:rPr lang="en-US" sz="2857">
                <a:solidFill>
                  <a:srgbClr val="F9B314"/>
                </a:solidFill>
                <a:latin typeface="Open Sans Extra Bold"/>
              </a:rPr>
              <a:t>Palembang pada bulan Desember 2009.</a:t>
            </a:r>
          </a:p>
        </p:txBody>
      </p:sp>
    </p:spTree>
  </p:cSld>
  <p:clrMapOvr>
    <a:masterClrMapping/>
  </p:clrMapOvr>
  <p:transition spd="slow">
    <p:pu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2408868"/>
            <a:ext cx="8599559" cy="5469264"/>
          </a:xfrm>
          <a:custGeom>
            <a:avLst/>
            <a:gdLst/>
            <a:ahLst/>
            <a:cxnLst/>
            <a:rect l="l" t="t" r="r" b="b"/>
            <a:pathLst>
              <a:path w="8599559" h="5469264">
                <a:moveTo>
                  <a:pt x="0" y="0"/>
                </a:moveTo>
                <a:lnTo>
                  <a:pt x="8599559" y="0"/>
                </a:lnTo>
                <a:lnTo>
                  <a:pt x="8599559" y="5469264"/>
                </a:lnTo>
                <a:lnTo>
                  <a:pt x="0" y="5469264"/>
                </a:lnTo>
                <a:lnTo>
                  <a:pt x="0" y="0"/>
                </a:lnTo>
                <a:close/>
              </a:path>
            </a:pathLst>
          </a:custGeom>
          <a:blipFill>
            <a:blip r:embed="rId2"/>
            <a:stretch>
              <a:fillRect/>
            </a:stretch>
          </a:blipFill>
        </p:spPr>
      </p:sp>
      <p:grpSp>
        <p:nvGrpSpPr>
          <p:cNvPr id="3" name="Group 3"/>
          <p:cNvGrpSpPr/>
          <p:nvPr/>
        </p:nvGrpSpPr>
        <p:grpSpPr>
          <a:xfrm>
            <a:off x="10711237" y="2408868"/>
            <a:ext cx="6548063" cy="6849432"/>
            <a:chOff x="0" y="0"/>
            <a:chExt cx="1724593" cy="1803966"/>
          </a:xfrm>
        </p:grpSpPr>
        <p:sp>
          <p:nvSpPr>
            <p:cNvPr id="4" name="Freeform 4"/>
            <p:cNvSpPr/>
            <p:nvPr/>
          </p:nvSpPr>
          <p:spPr>
            <a:xfrm>
              <a:off x="0" y="0"/>
              <a:ext cx="1724593" cy="1803966"/>
            </a:xfrm>
            <a:custGeom>
              <a:avLst/>
              <a:gdLst/>
              <a:ahLst/>
              <a:cxnLst/>
              <a:rect l="l" t="t" r="r" b="b"/>
              <a:pathLst>
                <a:path w="1724593" h="1803966">
                  <a:moveTo>
                    <a:pt x="60298" y="0"/>
                  </a:moveTo>
                  <a:lnTo>
                    <a:pt x="1664294" y="0"/>
                  </a:lnTo>
                  <a:cubicBezTo>
                    <a:pt x="1697596" y="0"/>
                    <a:pt x="1724593" y="26997"/>
                    <a:pt x="1724593" y="60298"/>
                  </a:cubicBezTo>
                  <a:lnTo>
                    <a:pt x="1724593" y="1743667"/>
                  </a:lnTo>
                  <a:cubicBezTo>
                    <a:pt x="1724593" y="1759659"/>
                    <a:pt x="1718240" y="1774997"/>
                    <a:pt x="1706932" y="1786305"/>
                  </a:cubicBezTo>
                  <a:cubicBezTo>
                    <a:pt x="1695623" y="1797613"/>
                    <a:pt x="1680286" y="1803966"/>
                    <a:pt x="1664294" y="1803966"/>
                  </a:cubicBezTo>
                  <a:lnTo>
                    <a:pt x="60298" y="1803966"/>
                  </a:lnTo>
                  <a:cubicBezTo>
                    <a:pt x="44306" y="1803966"/>
                    <a:pt x="28969" y="1797613"/>
                    <a:pt x="17661" y="1786305"/>
                  </a:cubicBezTo>
                  <a:cubicBezTo>
                    <a:pt x="6353" y="1774997"/>
                    <a:pt x="0" y="1759659"/>
                    <a:pt x="0" y="1743667"/>
                  </a:cubicBezTo>
                  <a:lnTo>
                    <a:pt x="0" y="60298"/>
                  </a:lnTo>
                  <a:cubicBezTo>
                    <a:pt x="0" y="44306"/>
                    <a:pt x="6353" y="28969"/>
                    <a:pt x="17661" y="17661"/>
                  </a:cubicBezTo>
                  <a:cubicBezTo>
                    <a:pt x="28969" y="6353"/>
                    <a:pt x="44306" y="0"/>
                    <a:pt x="60298" y="0"/>
                  </a:cubicBezTo>
                  <a:close/>
                </a:path>
              </a:pathLst>
            </a:custGeom>
            <a:solidFill>
              <a:srgbClr val="174D88"/>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1169236" y="5331943"/>
            <a:ext cx="5632065" cy="3164128"/>
          </a:xfrm>
          <a:custGeom>
            <a:avLst/>
            <a:gdLst/>
            <a:ahLst/>
            <a:cxnLst/>
            <a:rect l="l" t="t" r="r" b="b"/>
            <a:pathLst>
              <a:path w="5632065" h="3164128">
                <a:moveTo>
                  <a:pt x="0" y="0"/>
                </a:moveTo>
                <a:lnTo>
                  <a:pt x="5632065" y="0"/>
                </a:lnTo>
                <a:lnTo>
                  <a:pt x="5632065" y="3164128"/>
                </a:lnTo>
                <a:lnTo>
                  <a:pt x="0" y="3164128"/>
                </a:lnTo>
                <a:lnTo>
                  <a:pt x="0" y="0"/>
                </a:lnTo>
                <a:close/>
              </a:path>
            </a:pathLst>
          </a:custGeom>
          <a:blipFill>
            <a:blip r:embed="rId3"/>
            <a:stretch>
              <a:fillRect t="-3421" b="-3421"/>
            </a:stretch>
          </a:blipFill>
        </p:spPr>
      </p:sp>
      <p:grpSp>
        <p:nvGrpSpPr>
          <p:cNvPr id="7" name="Group 7"/>
          <p:cNvGrpSpPr/>
          <p:nvPr/>
        </p:nvGrpSpPr>
        <p:grpSpPr>
          <a:xfrm>
            <a:off x="10711237" y="652235"/>
            <a:ext cx="6548063" cy="1513642"/>
            <a:chOff x="0" y="0"/>
            <a:chExt cx="1724593" cy="398655"/>
          </a:xfrm>
        </p:grpSpPr>
        <p:sp>
          <p:nvSpPr>
            <p:cNvPr id="8" name="Freeform 8"/>
            <p:cNvSpPr/>
            <p:nvPr/>
          </p:nvSpPr>
          <p:spPr>
            <a:xfrm>
              <a:off x="0" y="0"/>
              <a:ext cx="1724593" cy="398655"/>
            </a:xfrm>
            <a:custGeom>
              <a:avLst/>
              <a:gdLst/>
              <a:ahLst/>
              <a:cxnLst/>
              <a:rect l="l" t="t" r="r" b="b"/>
              <a:pathLst>
                <a:path w="1724593" h="398655">
                  <a:moveTo>
                    <a:pt x="60298" y="0"/>
                  </a:moveTo>
                  <a:lnTo>
                    <a:pt x="1664294" y="0"/>
                  </a:lnTo>
                  <a:cubicBezTo>
                    <a:pt x="1697596" y="0"/>
                    <a:pt x="1724593" y="26997"/>
                    <a:pt x="1724593" y="60298"/>
                  </a:cubicBezTo>
                  <a:lnTo>
                    <a:pt x="1724593" y="338356"/>
                  </a:lnTo>
                  <a:cubicBezTo>
                    <a:pt x="1724593" y="354348"/>
                    <a:pt x="1718240" y="369685"/>
                    <a:pt x="1706932" y="380994"/>
                  </a:cubicBezTo>
                  <a:cubicBezTo>
                    <a:pt x="1695623" y="392302"/>
                    <a:pt x="1680286" y="398655"/>
                    <a:pt x="1664294" y="398655"/>
                  </a:cubicBezTo>
                  <a:lnTo>
                    <a:pt x="60298" y="398655"/>
                  </a:lnTo>
                  <a:cubicBezTo>
                    <a:pt x="44306" y="398655"/>
                    <a:pt x="28969" y="392302"/>
                    <a:pt x="17661" y="380994"/>
                  </a:cubicBezTo>
                  <a:cubicBezTo>
                    <a:pt x="6353" y="369685"/>
                    <a:pt x="0" y="354348"/>
                    <a:pt x="0" y="338356"/>
                  </a:cubicBezTo>
                  <a:lnTo>
                    <a:pt x="0" y="60298"/>
                  </a:lnTo>
                  <a:cubicBezTo>
                    <a:pt x="0" y="44306"/>
                    <a:pt x="6353" y="28969"/>
                    <a:pt x="17661" y="17661"/>
                  </a:cubicBezTo>
                  <a:cubicBezTo>
                    <a:pt x="28969" y="6353"/>
                    <a:pt x="44306" y="0"/>
                    <a:pt x="60298" y="0"/>
                  </a:cubicBezTo>
                  <a:close/>
                </a:path>
              </a:pathLst>
            </a:custGeom>
            <a:solidFill>
              <a:srgbClr val="174D88"/>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1319763" y="1106236"/>
            <a:ext cx="5331011" cy="538965"/>
          </a:xfrm>
          <a:prstGeom prst="rect">
            <a:avLst/>
          </a:prstGeom>
        </p:spPr>
        <p:txBody>
          <a:bodyPr lIns="0" tIns="0" rIns="0" bIns="0" rtlCol="0" anchor="t">
            <a:spAutoFit/>
          </a:bodyPr>
          <a:lstStyle/>
          <a:p>
            <a:pPr algn="ctr">
              <a:lnSpc>
                <a:spcPts val="4406"/>
              </a:lnSpc>
              <a:spcBef>
                <a:spcPct val="0"/>
              </a:spcBef>
            </a:pPr>
            <a:r>
              <a:rPr lang="en-US" sz="3147">
                <a:solidFill>
                  <a:srgbClr val="F9B314"/>
                </a:solidFill>
                <a:latin typeface="Open Sans Extra Bold"/>
              </a:rPr>
              <a:t>(2) SIMPANGAN BAKU (SD)</a:t>
            </a:r>
          </a:p>
        </p:txBody>
      </p:sp>
      <p:sp>
        <p:nvSpPr>
          <p:cNvPr id="11" name="TextBox 11"/>
          <p:cNvSpPr txBox="1"/>
          <p:nvPr/>
        </p:nvSpPr>
        <p:spPr>
          <a:xfrm>
            <a:off x="11077976" y="2967325"/>
            <a:ext cx="5903403" cy="1326207"/>
          </a:xfrm>
          <a:prstGeom prst="rect">
            <a:avLst/>
          </a:prstGeom>
        </p:spPr>
        <p:txBody>
          <a:bodyPr lIns="0" tIns="0" rIns="0" bIns="0" rtlCol="0" anchor="t">
            <a:spAutoFit/>
          </a:bodyPr>
          <a:lstStyle/>
          <a:p>
            <a:pPr>
              <a:lnSpc>
                <a:spcPts val="3551"/>
              </a:lnSpc>
              <a:spcBef>
                <a:spcPct val="0"/>
              </a:spcBef>
            </a:pPr>
            <a:r>
              <a:rPr lang="en-US" sz="2537">
                <a:solidFill>
                  <a:srgbClr val="FFFFFF"/>
                </a:solidFill>
                <a:latin typeface="Open Sans Extra Bold"/>
              </a:rPr>
              <a:t>menunjukkan standar penyimpangan data terhadap rata-rata hitungnya.</a:t>
            </a:r>
          </a:p>
        </p:txBody>
      </p:sp>
    </p:spTree>
  </p:cSld>
  <p:clrMapOvr>
    <a:masterClrMapping/>
  </p:clrMapOvr>
  <p:transition spd="slow">
    <p:push/>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2334267"/>
            <a:ext cx="10081681" cy="6483730"/>
          </a:xfrm>
          <a:custGeom>
            <a:avLst/>
            <a:gdLst/>
            <a:ahLst/>
            <a:cxnLst/>
            <a:rect l="l" t="t" r="r" b="b"/>
            <a:pathLst>
              <a:path w="10081681" h="6483730">
                <a:moveTo>
                  <a:pt x="0" y="0"/>
                </a:moveTo>
                <a:lnTo>
                  <a:pt x="10081681" y="0"/>
                </a:lnTo>
                <a:lnTo>
                  <a:pt x="10081681" y="6483730"/>
                </a:lnTo>
                <a:lnTo>
                  <a:pt x="0" y="6483730"/>
                </a:lnTo>
                <a:lnTo>
                  <a:pt x="0" y="0"/>
                </a:lnTo>
                <a:close/>
              </a:path>
            </a:pathLst>
          </a:custGeom>
          <a:blipFill>
            <a:blip r:embed="rId2"/>
            <a:stretch>
              <a:fillRect/>
            </a:stretch>
          </a:blipFill>
        </p:spPr>
      </p:sp>
      <p:grpSp>
        <p:nvGrpSpPr>
          <p:cNvPr id="3" name="Group 3"/>
          <p:cNvGrpSpPr/>
          <p:nvPr/>
        </p:nvGrpSpPr>
        <p:grpSpPr>
          <a:xfrm>
            <a:off x="11497519" y="217867"/>
            <a:ext cx="6142006" cy="1621666"/>
            <a:chOff x="0" y="0"/>
            <a:chExt cx="1376190" cy="363354"/>
          </a:xfrm>
        </p:grpSpPr>
        <p:sp>
          <p:nvSpPr>
            <p:cNvPr id="4" name="Freeform 4"/>
            <p:cNvSpPr/>
            <p:nvPr/>
          </p:nvSpPr>
          <p:spPr>
            <a:xfrm>
              <a:off x="0" y="0"/>
              <a:ext cx="1376190" cy="363354"/>
            </a:xfrm>
            <a:custGeom>
              <a:avLst/>
              <a:gdLst/>
              <a:ahLst/>
              <a:cxnLst/>
              <a:rect l="l" t="t" r="r" b="b"/>
              <a:pathLst>
                <a:path w="1376190" h="363354">
                  <a:moveTo>
                    <a:pt x="64285" y="0"/>
                  </a:moveTo>
                  <a:lnTo>
                    <a:pt x="1311906" y="0"/>
                  </a:lnTo>
                  <a:cubicBezTo>
                    <a:pt x="1328955" y="0"/>
                    <a:pt x="1345306" y="6773"/>
                    <a:pt x="1357362" y="18829"/>
                  </a:cubicBezTo>
                  <a:cubicBezTo>
                    <a:pt x="1369418" y="30884"/>
                    <a:pt x="1376190" y="47235"/>
                    <a:pt x="1376190" y="64285"/>
                  </a:cubicBezTo>
                  <a:lnTo>
                    <a:pt x="1376190" y="299069"/>
                  </a:lnTo>
                  <a:cubicBezTo>
                    <a:pt x="1376190" y="316118"/>
                    <a:pt x="1369418" y="332469"/>
                    <a:pt x="1357362" y="344525"/>
                  </a:cubicBezTo>
                  <a:cubicBezTo>
                    <a:pt x="1345306" y="356581"/>
                    <a:pt x="1328955" y="363354"/>
                    <a:pt x="1311906" y="363354"/>
                  </a:cubicBezTo>
                  <a:lnTo>
                    <a:pt x="64285" y="363354"/>
                  </a:lnTo>
                  <a:cubicBezTo>
                    <a:pt x="47235" y="363354"/>
                    <a:pt x="30884" y="356581"/>
                    <a:pt x="18829" y="344525"/>
                  </a:cubicBezTo>
                  <a:cubicBezTo>
                    <a:pt x="6773" y="332469"/>
                    <a:pt x="0" y="316118"/>
                    <a:pt x="0" y="299069"/>
                  </a:cubicBezTo>
                  <a:lnTo>
                    <a:pt x="0" y="64285"/>
                  </a:lnTo>
                  <a:cubicBezTo>
                    <a:pt x="0" y="47235"/>
                    <a:pt x="6773" y="30884"/>
                    <a:pt x="18829" y="18829"/>
                  </a:cubicBezTo>
                  <a:cubicBezTo>
                    <a:pt x="30884" y="6773"/>
                    <a:pt x="47235" y="0"/>
                    <a:pt x="64285" y="0"/>
                  </a:cubicBezTo>
                  <a:close/>
                </a:path>
              </a:pathLst>
            </a:custGeom>
            <a:solidFill>
              <a:srgbClr val="07459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1521142" y="3624650"/>
            <a:ext cx="5738158" cy="5633650"/>
            <a:chOff x="0" y="0"/>
            <a:chExt cx="1511285" cy="1483760"/>
          </a:xfrm>
        </p:grpSpPr>
        <p:sp>
          <p:nvSpPr>
            <p:cNvPr id="7" name="Freeform 7"/>
            <p:cNvSpPr/>
            <p:nvPr/>
          </p:nvSpPr>
          <p:spPr>
            <a:xfrm>
              <a:off x="0" y="0"/>
              <a:ext cx="1511284" cy="1483760"/>
            </a:xfrm>
            <a:custGeom>
              <a:avLst/>
              <a:gdLst/>
              <a:ahLst/>
              <a:cxnLst/>
              <a:rect l="l" t="t" r="r" b="b"/>
              <a:pathLst>
                <a:path w="1511284" h="1483760">
                  <a:moveTo>
                    <a:pt x="68809" y="0"/>
                  </a:moveTo>
                  <a:lnTo>
                    <a:pt x="1442475" y="0"/>
                  </a:lnTo>
                  <a:cubicBezTo>
                    <a:pt x="1460725" y="0"/>
                    <a:pt x="1478227" y="7250"/>
                    <a:pt x="1491131" y="20154"/>
                  </a:cubicBezTo>
                  <a:cubicBezTo>
                    <a:pt x="1504035" y="33058"/>
                    <a:pt x="1511284" y="50560"/>
                    <a:pt x="1511284" y="68809"/>
                  </a:cubicBezTo>
                  <a:lnTo>
                    <a:pt x="1511284" y="1414951"/>
                  </a:lnTo>
                  <a:cubicBezTo>
                    <a:pt x="1511284" y="1452953"/>
                    <a:pt x="1480478" y="1483760"/>
                    <a:pt x="1442475" y="1483760"/>
                  </a:cubicBezTo>
                  <a:lnTo>
                    <a:pt x="68809" y="1483760"/>
                  </a:lnTo>
                  <a:cubicBezTo>
                    <a:pt x="30807" y="1483760"/>
                    <a:pt x="0" y="1452953"/>
                    <a:pt x="0" y="1414951"/>
                  </a:cubicBezTo>
                  <a:lnTo>
                    <a:pt x="0" y="68809"/>
                  </a:lnTo>
                  <a:cubicBezTo>
                    <a:pt x="0" y="30807"/>
                    <a:pt x="30807" y="0"/>
                    <a:pt x="68809" y="0"/>
                  </a:cubicBezTo>
                  <a:close/>
                </a:path>
              </a:pathLst>
            </a:custGeom>
            <a:solidFill>
              <a:srgbClr val="074599"/>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1827142" y="4102465"/>
            <a:ext cx="5205004" cy="2947334"/>
          </a:xfrm>
          <a:custGeom>
            <a:avLst/>
            <a:gdLst/>
            <a:ahLst/>
            <a:cxnLst/>
            <a:rect l="l" t="t" r="r" b="b"/>
            <a:pathLst>
              <a:path w="5205004" h="2947334">
                <a:moveTo>
                  <a:pt x="0" y="0"/>
                </a:moveTo>
                <a:lnTo>
                  <a:pt x="5205004" y="0"/>
                </a:lnTo>
                <a:lnTo>
                  <a:pt x="5205004" y="2947333"/>
                </a:lnTo>
                <a:lnTo>
                  <a:pt x="0" y="2947333"/>
                </a:lnTo>
                <a:lnTo>
                  <a:pt x="0" y="0"/>
                </a:lnTo>
                <a:close/>
              </a:path>
            </a:pathLst>
          </a:custGeom>
          <a:blipFill>
            <a:blip r:embed="rId3"/>
            <a:stretch>
              <a:fillRect/>
            </a:stretch>
          </a:blipFill>
        </p:spPr>
      </p:sp>
      <p:sp>
        <p:nvSpPr>
          <p:cNvPr id="10" name="TextBox 10"/>
          <p:cNvSpPr txBox="1"/>
          <p:nvPr/>
        </p:nvSpPr>
        <p:spPr>
          <a:xfrm>
            <a:off x="11110381" y="416073"/>
            <a:ext cx="6993721" cy="1200721"/>
          </a:xfrm>
          <a:prstGeom prst="rect">
            <a:avLst/>
          </a:prstGeom>
        </p:spPr>
        <p:txBody>
          <a:bodyPr lIns="0" tIns="0" rIns="0" bIns="0" rtlCol="0" anchor="t">
            <a:spAutoFit/>
          </a:bodyPr>
          <a:lstStyle/>
          <a:p>
            <a:pPr algn="ctr">
              <a:lnSpc>
                <a:spcPts val="4850"/>
              </a:lnSpc>
              <a:spcBef>
                <a:spcPct val="0"/>
              </a:spcBef>
            </a:pPr>
            <a:r>
              <a:rPr lang="en-US" sz="3464">
                <a:solidFill>
                  <a:srgbClr val="FFFFFF"/>
                </a:solidFill>
                <a:latin typeface="Open Sans Extra Bold"/>
              </a:rPr>
              <a:t>UKURAN VARIASI Data Dikelompokkan</a:t>
            </a:r>
          </a:p>
        </p:txBody>
      </p:sp>
      <p:sp>
        <p:nvSpPr>
          <p:cNvPr id="11" name="TextBox 11"/>
          <p:cNvSpPr txBox="1"/>
          <p:nvPr/>
        </p:nvSpPr>
        <p:spPr>
          <a:xfrm>
            <a:off x="11599988" y="2296167"/>
            <a:ext cx="5659312" cy="833183"/>
          </a:xfrm>
          <a:prstGeom prst="rect">
            <a:avLst/>
          </a:prstGeom>
        </p:spPr>
        <p:txBody>
          <a:bodyPr lIns="0" tIns="0" rIns="0" bIns="0" rtlCol="0" anchor="t">
            <a:spAutoFit/>
          </a:bodyPr>
          <a:lstStyle/>
          <a:p>
            <a:pPr algn="ctr">
              <a:lnSpc>
                <a:spcPts val="3419"/>
              </a:lnSpc>
              <a:spcBef>
                <a:spcPct val="0"/>
              </a:spcBef>
            </a:pPr>
            <a:r>
              <a:rPr lang="en-US" sz="2442">
                <a:solidFill>
                  <a:srgbClr val="000000"/>
                </a:solidFill>
                <a:latin typeface="Open Sans Extra Bold"/>
              </a:rPr>
              <a:t> SIMPANGAN RATA-RATA data dikelompokkan</a:t>
            </a:r>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3086100"/>
            <a:chOff x="0" y="0"/>
            <a:chExt cx="4816593" cy="812800"/>
          </a:xfrm>
        </p:grpSpPr>
        <p:sp>
          <p:nvSpPr>
            <p:cNvPr id="3" name="Freeform 3"/>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174D8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69548" y="2057400"/>
            <a:ext cx="4888732" cy="6088601"/>
            <a:chOff x="0" y="0"/>
            <a:chExt cx="1287567" cy="1603582"/>
          </a:xfrm>
        </p:grpSpPr>
        <p:sp>
          <p:nvSpPr>
            <p:cNvPr id="6" name="Freeform 6"/>
            <p:cNvSpPr/>
            <p:nvPr/>
          </p:nvSpPr>
          <p:spPr>
            <a:xfrm>
              <a:off x="0" y="0"/>
              <a:ext cx="1287567" cy="1603582"/>
            </a:xfrm>
            <a:custGeom>
              <a:avLst/>
              <a:gdLst/>
              <a:ahLst/>
              <a:cxnLst/>
              <a:rect l="l" t="t" r="r" b="b"/>
              <a:pathLst>
                <a:path w="1287567" h="1603582">
                  <a:moveTo>
                    <a:pt x="80765" y="0"/>
                  </a:moveTo>
                  <a:lnTo>
                    <a:pt x="1206802" y="0"/>
                  </a:lnTo>
                  <a:cubicBezTo>
                    <a:pt x="1228223" y="0"/>
                    <a:pt x="1248765" y="8509"/>
                    <a:pt x="1263912" y="23655"/>
                  </a:cubicBezTo>
                  <a:cubicBezTo>
                    <a:pt x="1279058" y="38802"/>
                    <a:pt x="1287567" y="59345"/>
                    <a:pt x="1287567" y="80765"/>
                  </a:cubicBezTo>
                  <a:lnTo>
                    <a:pt x="1287567" y="1522817"/>
                  </a:lnTo>
                  <a:cubicBezTo>
                    <a:pt x="1287567" y="1567423"/>
                    <a:pt x="1251408" y="1603582"/>
                    <a:pt x="1206802" y="1603582"/>
                  </a:cubicBezTo>
                  <a:lnTo>
                    <a:pt x="80765" y="1603582"/>
                  </a:lnTo>
                  <a:cubicBezTo>
                    <a:pt x="36160" y="1603582"/>
                    <a:pt x="0" y="1567423"/>
                    <a:pt x="0" y="1522817"/>
                  </a:cubicBezTo>
                  <a:lnTo>
                    <a:pt x="0" y="80765"/>
                  </a:lnTo>
                  <a:cubicBezTo>
                    <a:pt x="0" y="36160"/>
                    <a:pt x="36160" y="0"/>
                    <a:pt x="80765" y="0"/>
                  </a:cubicBezTo>
                  <a:close/>
                </a:path>
              </a:pathLst>
            </a:custGeom>
            <a:solidFill>
              <a:srgbClr val="174D88"/>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6132454" y="2625518"/>
            <a:ext cx="11126846" cy="5520483"/>
            <a:chOff x="0" y="0"/>
            <a:chExt cx="2930527" cy="1453954"/>
          </a:xfrm>
        </p:grpSpPr>
        <p:sp>
          <p:nvSpPr>
            <p:cNvPr id="9" name="Freeform 9"/>
            <p:cNvSpPr/>
            <p:nvPr/>
          </p:nvSpPr>
          <p:spPr>
            <a:xfrm>
              <a:off x="0" y="0"/>
              <a:ext cx="2930528" cy="1453954"/>
            </a:xfrm>
            <a:custGeom>
              <a:avLst/>
              <a:gdLst/>
              <a:ahLst/>
              <a:cxnLst/>
              <a:rect l="l" t="t" r="r" b="b"/>
              <a:pathLst>
                <a:path w="2930528" h="1453954">
                  <a:moveTo>
                    <a:pt x="0" y="0"/>
                  </a:moveTo>
                  <a:lnTo>
                    <a:pt x="2930528" y="0"/>
                  </a:lnTo>
                  <a:lnTo>
                    <a:pt x="2930528" y="1453954"/>
                  </a:lnTo>
                  <a:lnTo>
                    <a:pt x="0" y="1453954"/>
                  </a:lnTo>
                  <a:close/>
                </a:path>
              </a:pathLst>
            </a:custGeom>
            <a:solidFill>
              <a:srgbClr val="174D88"/>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6727826" y="1971766"/>
            <a:ext cx="9936101" cy="1307503"/>
            <a:chOff x="0" y="0"/>
            <a:chExt cx="2616915" cy="344363"/>
          </a:xfrm>
        </p:grpSpPr>
        <p:sp>
          <p:nvSpPr>
            <p:cNvPr id="12" name="Freeform 12"/>
            <p:cNvSpPr/>
            <p:nvPr/>
          </p:nvSpPr>
          <p:spPr>
            <a:xfrm>
              <a:off x="0" y="0"/>
              <a:ext cx="2616915" cy="344363"/>
            </a:xfrm>
            <a:custGeom>
              <a:avLst/>
              <a:gdLst/>
              <a:ahLst/>
              <a:cxnLst/>
              <a:rect l="l" t="t" r="r" b="b"/>
              <a:pathLst>
                <a:path w="2616915" h="344363">
                  <a:moveTo>
                    <a:pt x="39738" y="0"/>
                  </a:moveTo>
                  <a:lnTo>
                    <a:pt x="2577178" y="0"/>
                  </a:lnTo>
                  <a:cubicBezTo>
                    <a:pt x="2587717" y="0"/>
                    <a:pt x="2597824" y="4187"/>
                    <a:pt x="2605277" y="11639"/>
                  </a:cubicBezTo>
                  <a:cubicBezTo>
                    <a:pt x="2612729" y="19091"/>
                    <a:pt x="2616915" y="29199"/>
                    <a:pt x="2616915" y="39738"/>
                  </a:cubicBezTo>
                  <a:lnTo>
                    <a:pt x="2616915" y="304625"/>
                  </a:lnTo>
                  <a:cubicBezTo>
                    <a:pt x="2616915" y="315164"/>
                    <a:pt x="2612729" y="325272"/>
                    <a:pt x="2605277" y="332724"/>
                  </a:cubicBezTo>
                  <a:cubicBezTo>
                    <a:pt x="2597824" y="340176"/>
                    <a:pt x="2587717" y="344363"/>
                    <a:pt x="2577178" y="344363"/>
                  </a:cubicBezTo>
                  <a:lnTo>
                    <a:pt x="39738" y="344363"/>
                  </a:lnTo>
                  <a:cubicBezTo>
                    <a:pt x="29199" y="344363"/>
                    <a:pt x="19091" y="340176"/>
                    <a:pt x="11639" y="332724"/>
                  </a:cubicBezTo>
                  <a:cubicBezTo>
                    <a:pt x="4187" y="325272"/>
                    <a:pt x="0" y="315164"/>
                    <a:pt x="0" y="304625"/>
                  </a:cubicBezTo>
                  <a:lnTo>
                    <a:pt x="0" y="39738"/>
                  </a:lnTo>
                  <a:cubicBezTo>
                    <a:pt x="0" y="29199"/>
                    <a:pt x="4187" y="19091"/>
                    <a:pt x="11639" y="11639"/>
                  </a:cubicBezTo>
                  <a:cubicBezTo>
                    <a:pt x="19091" y="4187"/>
                    <a:pt x="29199" y="0"/>
                    <a:pt x="39738" y="0"/>
                  </a:cubicBezTo>
                  <a:close/>
                </a:path>
              </a:pathLst>
            </a:custGeom>
            <a:solidFill>
              <a:srgbClr val="000000">
                <a:alpha val="35686"/>
              </a:srgbClr>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3755648" y="121603"/>
            <a:ext cx="10776704" cy="1604644"/>
          </a:xfrm>
          <a:prstGeom prst="rect">
            <a:avLst/>
          </a:prstGeom>
        </p:spPr>
        <p:txBody>
          <a:bodyPr lIns="0" tIns="0" rIns="0" bIns="0" rtlCol="0" anchor="t">
            <a:spAutoFit/>
          </a:bodyPr>
          <a:lstStyle/>
          <a:p>
            <a:pPr algn="ctr">
              <a:lnSpc>
                <a:spcPts val="12880"/>
              </a:lnSpc>
            </a:pPr>
            <a:r>
              <a:rPr lang="en-US" sz="9200">
                <a:solidFill>
                  <a:srgbClr val="174D88"/>
                </a:solidFill>
                <a:latin typeface="Arimo Italics"/>
              </a:rPr>
              <a:t>APA ITU STATISTIK</a:t>
            </a:r>
          </a:p>
        </p:txBody>
      </p:sp>
      <p:sp>
        <p:nvSpPr>
          <p:cNvPr id="15" name="TextBox 15"/>
          <p:cNvSpPr txBox="1"/>
          <p:nvPr/>
        </p:nvSpPr>
        <p:spPr>
          <a:xfrm>
            <a:off x="959316" y="2577893"/>
            <a:ext cx="4309195" cy="4999990"/>
          </a:xfrm>
          <a:prstGeom prst="rect">
            <a:avLst/>
          </a:prstGeom>
        </p:spPr>
        <p:txBody>
          <a:bodyPr lIns="0" tIns="0" rIns="0" bIns="0" rtlCol="0" anchor="t">
            <a:spAutoFit/>
          </a:bodyPr>
          <a:lstStyle/>
          <a:p>
            <a:pPr>
              <a:lnSpc>
                <a:spcPts val="2659"/>
              </a:lnSpc>
              <a:spcBef>
                <a:spcPct val="0"/>
              </a:spcBef>
            </a:pPr>
            <a:r>
              <a:rPr lang="en-US" sz="1899">
                <a:solidFill>
                  <a:srgbClr val="FFFFFF"/>
                </a:solidFill>
                <a:latin typeface="Arimo"/>
              </a:rPr>
              <a:t>Ilmu / seni berkaitan dengan metode pengumpulan dan analisis data kuantitatif (angka), sehingga diperoleh informasi yang berguna. Istilah yang digunakan adalah STATISTIKA </a:t>
            </a:r>
          </a:p>
          <a:p>
            <a:pPr>
              <a:lnSpc>
                <a:spcPts val="2659"/>
              </a:lnSpc>
              <a:spcBef>
                <a:spcPct val="0"/>
              </a:spcBef>
            </a:pPr>
            <a:r>
              <a:rPr lang="en-US" sz="1899">
                <a:solidFill>
                  <a:srgbClr val="FFFFFF"/>
                </a:solidFill>
                <a:latin typeface="Arimo"/>
              </a:rPr>
              <a:t>Data berupa angka, hasil pencatatan suatu kejadian yang menerangkan sesuatu.</a:t>
            </a:r>
          </a:p>
          <a:p>
            <a:pPr>
              <a:lnSpc>
                <a:spcPts val="2659"/>
              </a:lnSpc>
              <a:spcBef>
                <a:spcPct val="0"/>
              </a:spcBef>
            </a:pPr>
            <a:endParaRPr lang="en-US" sz="1899">
              <a:solidFill>
                <a:srgbClr val="FFFFFF"/>
              </a:solidFill>
              <a:latin typeface="Arimo"/>
            </a:endParaRPr>
          </a:p>
          <a:p>
            <a:pPr>
              <a:lnSpc>
                <a:spcPts val="2659"/>
              </a:lnSpc>
              <a:spcBef>
                <a:spcPct val="0"/>
              </a:spcBef>
            </a:pPr>
            <a:r>
              <a:rPr lang="en-US" sz="1899">
                <a:solidFill>
                  <a:srgbClr val="FFFFFF"/>
                </a:solidFill>
                <a:latin typeface="Arimo"/>
              </a:rPr>
              <a:t>misalkan :</a:t>
            </a:r>
          </a:p>
          <a:p>
            <a:pPr>
              <a:lnSpc>
                <a:spcPts val="2659"/>
              </a:lnSpc>
              <a:spcBef>
                <a:spcPct val="0"/>
              </a:spcBef>
            </a:pPr>
            <a:r>
              <a:rPr lang="en-US" sz="1899">
                <a:solidFill>
                  <a:srgbClr val="FFFFFF"/>
                </a:solidFill>
                <a:latin typeface="Arimo"/>
              </a:rPr>
              <a:t>Statistikpenduduk, mrpkan sekumpulan angka yg memberikan informasi tentang jumlah penduduk, dpt berdasarkan jenis kelamin, umur, pekerjaan, dll.</a:t>
            </a:r>
          </a:p>
          <a:p>
            <a:pPr>
              <a:lnSpc>
                <a:spcPts val="2659"/>
              </a:lnSpc>
              <a:spcBef>
                <a:spcPct val="0"/>
              </a:spcBef>
            </a:pPr>
            <a:endParaRPr lang="en-US" sz="1899">
              <a:solidFill>
                <a:srgbClr val="FFFFFF"/>
              </a:solidFill>
              <a:latin typeface="Arimo"/>
            </a:endParaRPr>
          </a:p>
        </p:txBody>
      </p:sp>
      <p:grpSp>
        <p:nvGrpSpPr>
          <p:cNvPr id="16" name="Group 16"/>
          <p:cNvGrpSpPr/>
          <p:nvPr/>
        </p:nvGrpSpPr>
        <p:grpSpPr>
          <a:xfrm>
            <a:off x="6727826" y="1754867"/>
            <a:ext cx="9936101" cy="1307503"/>
            <a:chOff x="0" y="0"/>
            <a:chExt cx="2616915" cy="344363"/>
          </a:xfrm>
        </p:grpSpPr>
        <p:sp>
          <p:nvSpPr>
            <p:cNvPr id="17" name="Freeform 17"/>
            <p:cNvSpPr/>
            <p:nvPr/>
          </p:nvSpPr>
          <p:spPr>
            <a:xfrm>
              <a:off x="0" y="0"/>
              <a:ext cx="2616915" cy="344363"/>
            </a:xfrm>
            <a:custGeom>
              <a:avLst/>
              <a:gdLst/>
              <a:ahLst/>
              <a:cxnLst/>
              <a:rect l="l" t="t" r="r" b="b"/>
              <a:pathLst>
                <a:path w="2616915" h="344363">
                  <a:moveTo>
                    <a:pt x="39738" y="0"/>
                  </a:moveTo>
                  <a:lnTo>
                    <a:pt x="2577178" y="0"/>
                  </a:lnTo>
                  <a:cubicBezTo>
                    <a:pt x="2587717" y="0"/>
                    <a:pt x="2597824" y="4187"/>
                    <a:pt x="2605277" y="11639"/>
                  </a:cubicBezTo>
                  <a:cubicBezTo>
                    <a:pt x="2612729" y="19091"/>
                    <a:pt x="2616915" y="29199"/>
                    <a:pt x="2616915" y="39738"/>
                  </a:cubicBezTo>
                  <a:lnTo>
                    <a:pt x="2616915" y="304625"/>
                  </a:lnTo>
                  <a:cubicBezTo>
                    <a:pt x="2616915" y="315164"/>
                    <a:pt x="2612729" y="325272"/>
                    <a:pt x="2605277" y="332724"/>
                  </a:cubicBezTo>
                  <a:cubicBezTo>
                    <a:pt x="2597824" y="340176"/>
                    <a:pt x="2587717" y="344363"/>
                    <a:pt x="2577178" y="344363"/>
                  </a:cubicBezTo>
                  <a:lnTo>
                    <a:pt x="39738" y="344363"/>
                  </a:lnTo>
                  <a:cubicBezTo>
                    <a:pt x="29199" y="344363"/>
                    <a:pt x="19091" y="340176"/>
                    <a:pt x="11639" y="332724"/>
                  </a:cubicBezTo>
                  <a:cubicBezTo>
                    <a:pt x="4187" y="325272"/>
                    <a:pt x="0" y="315164"/>
                    <a:pt x="0" y="304625"/>
                  </a:cubicBezTo>
                  <a:lnTo>
                    <a:pt x="0" y="39738"/>
                  </a:lnTo>
                  <a:cubicBezTo>
                    <a:pt x="0" y="29199"/>
                    <a:pt x="4187" y="19091"/>
                    <a:pt x="11639" y="11639"/>
                  </a:cubicBezTo>
                  <a:cubicBezTo>
                    <a:pt x="19091" y="4187"/>
                    <a:pt x="29199" y="0"/>
                    <a:pt x="39738" y="0"/>
                  </a:cubicBezTo>
                  <a:close/>
                </a:path>
              </a:pathLst>
            </a:custGeom>
            <a:solidFill>
              <a:srgbClr val="174D88"/>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6132454" y="1838416"/>
            <a:ext cx="11126846" cy="1007054"/>
          </a:xfrm>
          <a:prstGeom prst="rect">
            <a:avLst/>
          </a:prstGeom>
        </p:spPr>
        <p:txBody>
          <a:bodyPr lIns="0" tIns="0" rIns="0" bIns="0" rtlCol="0" anchor="t">
            <a:spAutoFit/>
          </a:bodyPr>
          <a:lstStyle/>
          <a:p>
            <a:pPr algn="ctr">
              <a:lnSpc>
                <a:spcPts val="8066"/>
              </a:lnSpc>
            </a:pPr>
            <a:r>
              <a:rPr lang="en-US" sz="5761">
                <a:solidFill>
                  <a:srgbClr val="FFFFFF"/>
                </a:solidFill>
                <a:latin typeface="Arimo Italics"/>
              </a:rPr>
              <a:t>KEUNTUNGAN STATISTIK</a:t>
            </a:r>
          </a:p>
        </p:txBody>
      </p:sp>
      <p:sp>
        <p:nvSpPr>
          <p:cNvPr id="20" name="TextBox 20"/>
          <p:cNvSpPr txBox="1"/>
          <p:nvPr/>
        </p:nvSpPr>
        <p:spPr>
          <a:xfrm>
            <a:off x="6877541" y="3460245"/>
            <a:ext cx="10381759" cy="5713316"/>
          </a:xfrm>
          <a:prstGeom prst="rect">
            <a:avLst/>
          </a:prstGeom>
        </p:spPr>
        <p:txBody>
          <a:bodyPr lIns="0" tIns="0" rIns="0" bIns="0" rtlCol="0" anchor="t">
            <a:spAutoFit/>
          </a:bodyPr>
          <a:lstStyle/>
          <a:p>
            <a:pPr marL="581050" lvl="1" indent="-290525">
              <a:lnSpc>
                <a:spcPts val="3767"/>
              </a:lnSpc>
              <a:buFont typeface="Arial"/>
              <a:buChar char="•"/>
            </a:pPr>
            <a:r>
              <a:rPr lang="en-US" sz="2691">
                <a:solidFill>
                  <a:srgbClr val="FFFFFF"/>
                </a:solidFill>
                <a:latin typeface="Arimo"/>
              </a:rPr>
              <a:t>Untuk mengumpulkan data, meringkas, menyajikan, menginterpretasikan, menganalisis data yang diperoleh dan mengambil suatu kesimpulan atau generalisasi. </a:t>
            </a:r>
          </a:p>
          <a:p>
            <a:pPr marL="581050" lvl="1" indent="-290525">
              <a:lnSpc>
                <a:spcPts val="3767"/>
              </a:lnSpc>
              <a:buFont typeface="Arial"/>
              <a:buChar char="•"/>
            </a:pPr>
            <a:r>
              <a:rPr lang="en-US" sz="2691">
                <a:solidFill>
                  <a:srgbClr val="FFFFFF"/>
                </a:solidFill>
                <a:latin typeface="Arimo"/>
              </a:rPr>
              <a:t>Mementingkan fakta daripada konsep yg abstrak, dan tidakmengekspresikan fakta dalam perasaan.</a:t>
            </a:r>
          </a:p>
          <a:p>
            <a:pPr marL="581050" lvl="1" indent="-290525">
              <a:lnSpc>
                <a:spcPts val="3767"/>
              </a:lnSpc>
              <a:buFont typeface="Arial"/>
              <a:buChar char="•"/>
            </a:pPr>
            <a:r>
              <a:rPr lang="en-US" sz="2691">
                <a:solidFill>
                  <a:srgbClr val="FFFFFF"/>
                </a:solidFill>
                <a:latin typeface="Arimo"/>
              </a:rPr>
              <a:t>Memberikan obyektivitas &amp; ketelitian pengamatan </a:t>
            </a:r>
          </a:p>
          <a:p>
            <a:pPr marL="581050" lvl="1" indent="-290525">
              <a:lnSpc>
                <a:spcPts val="3767"/>
              </a:lnSpc>
              <a:buFont typeface="Arial"/>
              <a:buChar char="•"/>
            </a:pPr>
            <a:r>
              <a:rPr lang="en-US" sz="2691">
                <a:solidFill>
                  <a:srgbClr val="FFFFFF"/>
                </a:solidFill>
                <a:latin typeface="Arimo"/>
              </a:rPr>
              <a:t>Menghemat waktu, biaya, dan tenaga karena </a:t>
            </a:r>
          </a:p>
          <a:p>
            <a:pPr marL="581050" lvl="1" indent="-290525">
              <a:lnSpc>
                <a:spcPts val="3767"/>
              </a:lnSpc>
              <a:buFont typeface="Arial"/>
              <a:buChar char="•"/>
            </a:pPr>
            <a:r>
              <a:rPr lang="en-US" sz="2691">
                <a:solidFill>
                  <a:srgbClr val="FFFFFF"/>
                </a:solidFill>
                <a:latin typeface="Arimo"/>
              </a:rPr>
              <a:t> pendugaan dapat atas dasar sampel. </a:t>
            </a:r>
          </a:p>
          <a:p>
            <a:pPr>
              <a:lnSpc>
                <a:spcPts val="3767"/>
              </a:lnSpc>
              <a:spcBef>
                <a:spcPct val="0"/>
              </a:spcBef>
            </a:pPr>
            <a:endParaRPr lang="en-US" sz="2691">
              <a:solidFill>
                <a:srgbClr val="FFFFFF"/>
              </a:solidFill>
              <a:latin typeface="Arimo"/>
            </a:endParaRPr>
          </a:p>
          <a:p>
            <a:pPr>
              <a:lnSpc>
                <a:spcPts val="3767"/>
              </a:lnSpc>
              <a:spcBef>
                <a:spcPct val="0"/>
              </a:spcBef>
            </a:pPr>
            <a:endParaRPr lang="en-US" sz="2691">
              <a:solidFill>
                <a:srgbClr val="FFFFFF"/>
              </a:solidFill>
              <a:latin typeface="Arimo"/>
            </a:endParaRPr>
          </a:p>
          <a:p>
            <a:pPr>
              <a:lnSpc>
                <a:spcPts val="3767"/>
              </a:lnSpc>
              <a:spcBef>
                <a:spcPct val="0"/>
              </a:spcBef>
            </a:pPr>
            <a:endParaRPr lang="en-US" sz="2691">
              <a:solidFill>
                <a:srgbClr val="FFFFFF"/>
              </a:solidFill>
              <a:latin typeface="Arimo"/>
            </a:endParaRPr>
          </a:p>
          <a:p>
            <a:pPr>
              <a:lnSpc>
                <a:spcPts val="3767"/>
              </a:lnSpc>
              <a:spcBef>
                <a:spcPct val="0"/>
              </a:spcBef>
            </a:pPr>
            <a:endParaRPr lang="en-US" sz="2691">
              <a:solidFill>
                <a:srgbClr val="FFFFFF"/>
              </a:solidFill>
              <a:latin typeface="Arimo"/>
            </a:endParaRPr>
          </a:p>
        </p:txBody>
      </p:sp>
    </p:spTree>
  </p:cSld>
  <p:clrMapOvr>
    <a:masterClrMapping/>
  </p:clrMapOvr>
  <p:transition spd="slow">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8178" y="8486148"/>
            <a:ext cx="1230735" cy="2038115"/>
            <a:chOff x="0" y="0"/>
            <a:chExt cx="1474831" cy="2442342"/>
          </a:xfrm>
        </p:grpSpPr>
        <p:sp>
          <p:nvSpPr>
            <p:cNvPr id="3" name="Freeform 3"/>
            <p:cNvSpPr/>
            <p:nvPr/>
          </p:nvSpPr>
          <p:spPr>
            <a:xfrm>
              <a:off x="0" y="0"/>
              <a:ext cx="1474831" cy="2442342"/>
            </a:xfrm>
            <a:custGeom>
              <a:avLst/>
              <a:gdLst/>
              <a:ahLst/>
              <a:cxnLst/>
              <a:rect l="l" t="t" r="r" b="b"/>
              <a:pathLst>
                <a:path w="1474831" h="2442342">
                  <a:moveTo>
                    <a:pt x="0" y="0"/>
                  </a:moveTo>
                  <a:lnTo>
                    <a:pt x="0" y="2442342"/>
                  </a:lnTo>
                  <a:lnTo>
                    <a:pt x="1474831" y="2442342"/>
                  </a:lnTo>
                  <a:lnTo>
                    <a:pt x="1474831" y="0"/>
                  </a:lnTo>
                  <a:lnTo>
                    <a:pt x="0" y="0"/>
                  </a:lnTo>
                  <a:close/>
                  <a:moveTo>
                    <a:pt x="1413871" y="2381382"/>
                  </a:moveTo>
                  <a:lnTo>
                    <a:pt x="59690" y="2381382"/>
                  </a:lnTo>
                  <a:lnTo>
                    <a:pt x="59690" y="59690"/>
                  </a:lnTo>
                  <a:lnTo>
                    <a:pt x="1413871" y="59690"/>
                  </a:lnTo>
                  <a:lnTo>
                    <a:pt x="1413871" y="2381382"/>
                  </a:lnTo>
                  <a:close/>
                </a:path>
              </a:pathLst>
            </a:custGeom>
            <a:solidFill>
              <a:srgbClr val="006DFF"/>
            </a:solidFill>
          </p:spPr>
        </p:sp>
      </p:grpSp>
      <p:grpSp>
        <p:nvGrpSpPr>
          <p:cNvPr id="4" name="Group 4"/>
          <p:cNvGrpSpPr/>
          <p:nvPr/>
        </p:nvGrpSpPr>
        <p:grpSpPr>
          <a:xfrm>
            <a:off x="1820162" y="9106902"/>
            <a:ext cx="6452929" cy="921321"/>
            <a:chOff x="0" y="0"/>
            <a:chExt cx="7732761" cy="1104050"/>
          </a:xfrm>
        </p:grpSpPr>
        <p:sp>
          <p:nvSpPr>
            <p:cNvPr id="5" name="Freeform 5"/>
            <p:cNvSpPr/>
            <p:nvPr/>
          </p:nvSpPr>
          <p:spPr>
            <a:xfrm>
              <a:off x="0" y="0"/>
              <a:ext cx="7732761" cy="1104050"/>
            </a:xfrm>
            <a:custGeom>
              <a:avLst/>
              <a:gdLst/>
              <a:ahLst/>
              <a:cxnLst/>
              <a:rect l="l" t="t" r="r" b="b"/>
              <a:pathLst>
                <a:path w="7732761" h="1104050">
                  <a:moveTo>
                    <a:pt x="0" y="0"/>
                  </a:moveTo>
                  <a:lnTo>
                    <a:pt x="0" y="1104050"/>
                  </a:lnTo>
                  <a:lnTo>
                    <a:pt x="7732761" y="1104050"/>
                  </a:lnTo>
                  <a:lnTo>
                    <a:pt x="7732761" y="0"/>
                  </a:lnTo>
                  <a:lnTo>
                    <a:pt x="0" y="0"/>
                  </a:lnTo>
                  <a:close/>
                  <a:moveTo>
                    <a:pt x="7671801" y="1043090"/>
                  </a:moveTo>
                  <a:lnTo>
                    <a:pt x="59690" y="1043090"/>
                  </a:lnTo>
                  <a:lnTo>
                    <a:pt x="59690" y="59690"/>
                  </a:lnTo>
                  <a:lnTo>
                    <a:pt x="7671801" y="59690"/>
                  </a:lnTo>
                  <a:lnTo>
                    <a:pt x="7671801" y="1043090"/>
                  </a:lnTo>
                  <a:close/>
                </a:path>
              </a:pathLst>
            </a:custGeom>
            <a:solidFill>
              <a:srgbClr val="006DFF"/>
            </a:solidFill>
          </p:spPr>
        </p:sp>
      </p:grpSp>
      <p:grpSp>
        <p:nvGrpSpPr>
          <p:cNvPr id="6" name="Group 6"/>
          <p:cNvGrpSpPr/>
          <p:nvPr/>
        </p:nvGrpSpPr>
        <p:grpSpPr>
          <a:xfrm>
            <a:off x="300685" y="9505205"/>
            <a:ext cx="3860705" cy="1155661"/>
            <a:chOff x="0" y="0"/>
            <a:chExt cx="4626412" cy="1384868"/>
          </a:xfrm>
        </p:grpSpPr>
        <p:sp>
          <p:nvSpPr>
            <p:cNvPr id="7" name="Freeform 7"/>
            <p:cNvSpPr/>
            <p:nvPr/>
          </p:nvSpPr>
          <p:spPr>
            <a:xfrm>
              <a:off x="0" y="0"/>
              <a:ext cx="4626413" cy="1384868"/>
            </a:xfrm>
            <a:custGeom>
              <a:avLst/>
              <a:gdLst/>
              <a:ahLst/>
              <a:cxnLst/>
              <a:rect l="l" t="t" r="r" b="b"/>
              <a:pathLst>
                <a:path w="4626413" h="1384868">
                  <a:moveTo>
                    <a:pt x="0" y="0"/>
                  </a:moveTo>
                  <a:lnTo>
                    <a:pt x="0" y="1384868"/>
                  </a:lnTo>
                  <a:lnTo>
                    <a:pt x="4626413" y="1384868"/>
                  </a:lnTo>
                  <a:lnTo>
                    <a:pt x="4626413" y="0"/>
                  </a:lnTo>
                  <a:lnTo>
                    <a:pt x="0" y="0"/>
                  </a:lnTo>
                  <a:close/>
                  <a:moveTo>
                    <a:pt x="4565452" y="1323908"/>
                  </a:moveTo>
                  <a:lnTo>
                    <a:pt x="59690" y="1323908"/>
                  </a:lnTo>
                  <a:lnTo>
                    <a:pt x="59690" y="59690"/>
                  </a:lnTo>
                  <a:lnTo>
                    <a:pt x="4565452" y="59690"/>
                  </a:lnTo>
                  <a:lnTo>
                    <a:pt x="4565452" y="1323908"/>
                  </a:lnTo>
                  <a:close/>
                </a:path>
              </a:pathLst>
            </a:custGeom>
            <a:solidFill>
              <a:srgbClr val="FF7D2D"/>
            </a:solidFill>
          </p:spPr>
        </p:sp>
      </p:grpSp>
      <p:grpSp>
        <p:nvGrpSpPr>
          <p:cNvPr id="8" name="Group 8"/>
          <p:cNvGrpSpPr/>
          <p:nvPr/>
        </p:nvGrpSpPr>
        <p:grpSpPr>
          <a:xfrm>
            <a:off x="17259300" y="849970"/>
            <a:ext cx="1350217" cy="7103763"/>
            <a:chOff x="0" y="0"/>
            <a:chExt cx="1618010" cy="8512678"/>
          </a:xfrm>
        </p:grpSpPr>
        <p:sp>
          <p:nvSpPr>
            <p:cNvPr id="9" name="Freeform 9"/>
            <p:cNvSpPr/>
            <p:nvPr/>
          </p:nvSpPr>
          <p:spPr>
            <a:xfrm>
              <a:off x="0" y="0"/>
              <a:ext cx="1618010" cy="8512678"/>
            </a:xfrm>
            <a:custGeom>
              <a:avLst/>
              <a:gdLst/>
              <a:ahLst/>
              <a:cxnLst/>
              <a:rect l="l" t="t" r="r" b="b"/>
              <a:pathLst>
                <a:path w="1618010" h="8512678">
                  <a:moveTo>
                    <a:pt x="0" y="0"/>
                  </a:moveTo>
                  <a:lnTo>
                    <a:pt x="0" y="8512678"/>
                  </a:lnTo>
                  <a:lnTo>
                    <a:pt x="1618010" y="8512678"/>
                  </a:lnTo>
                  <a:lnTo>
                    <a:pt x="1618010" y="0"/>
                  </a:lnTo>
                  <a:lnTo>
                    <a:pt x="0" y="0"/>
                  </a:lnTo>
                  <a:close/>
                  <a:moveTo>
                    <a:pt x="1557050" y="8451718"/>
                  </a:moveTo>
                  <a:lnTo>
                    <a:pt x="59690" y="8451718"/>
                  </a:lnTo>
                  <a:lnTo>
                    <a:pt x="59690" y="59690"/>
                  </a:lnTo>
                  <a:lnTo>
                    <a:pt x="1557050" y="59690"/>
                  </a:lnTo>
                  <a:lnTo>
                    <a:pt x="1557050" y="8451718"/>
                  </a:lnTo>
                  <a:close/>
                </a:path>
              </a:pathLst>
            </a:custGeom>
            <a:solidFill>
              <a:srgbClr val="006DFF"/>
            </a:solidFill>
          </p:spPr>
        </p:sp>
      </p:grpSp>
      <p:sp>
        <p:nvSpPr>
          <p:cNvPr id="10" name="Freeform 10"/>
          <p:cNvSpPr/>
          <p:nvPr/>
        </p:nvSpPr>
        <p:spPr>
          <a:xfrm>
            <a:off x="1028700" y="1665033"/>
            <a:ext cx="12568925" cy="6956934"/>
          </a:xfrm>
          <a:custGeom>
            <a:avLst/>
            <a:gdLst/>
            <a:ahLst/>
            <a:cxnLst/>
            <a:rect l="l" t="t" r="r" b="b"/>
            <a:pathLst>
              <a:path w="12568925" h="6956934">
                <a:moveTo>
                  <a:pt x="0" y="0"/>
                </a:moveTo>
                <a:lnTo>
                  <a:pt x="12568925" y="0"/>
                </a:lnTo>
                <a:lnTo>
                  <a:pt x="12568925" y="6956934"/>
                </a:lnTo>
                <a:lnTo>
                  <a:pt x="0" y="6956934"/>
                </a:lnTo>
                <a:lnTo>
                  <a:pt x="0" y="0"/>
                </a:lnTo>
                <a:close/>
              </a:path>
            </a:pathLst>
          </a:custGeom>
          <a:blipFill>
            <a:blip r:embed="rId2"/>
            <a:stretch>
              <a:fillRect/>
            </a:stretch>
          </a:blipFill>
        </p:spPr>
      </p:sp>
    </p:spTree>
  </p:cSld>
  <p:clrMapOvr>
    <a:masterClrMapping/>
  </p:clrMapOvr>
  <p:transition spd="slow">
    <p:push/>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764268"/>
            <a:ext cx="8921430" cy="6758465"/>
          </a:xfrm>
          <a:custGeom>
            <a:avLst/>
            <a:gdLst/>
            <a:ahLst/>
            <a:cxnLst/>
            <a:rect l="l" t="t" r="r" b="b"/>
            <a:pathLst>
              <a:path w="8921430" h="6758465">
                <a:moveTo>
                  <a:pt x="0" y="0"/>
                </a:moveTo>
                <a:lnTo>
                  <a:pt x="8921430" y="0"/>
                </a:lnTo>
                <a:lnTo>
                  <a:pt x="8921430" y="6758464"/>
                </a:lnTo>
                <a:lnTo>
                  <a:pt x="0" y="6758464"/>
                </a:lnTo>
                <a:lnTo>
                  <a:pt x="0" y="0"/>
                </a:lnTo>
                <a:close/>
              </a:path>
            </a:pathLst>
          </a:custGeom>
          <a:blipFill>
            <a:blip r:embed="rId2"/>
            <a:stretch>
              <a:fillRect/>
            </a:stretch>
          </a:blipFill>
        </p:spPr>
      </p:sp>
      <p:sp>
        <p:nvSpPr>
          <p:cNvPr id="3" name="Freeform 3"/>
          <p:cNvSpPr/>
          <p:nvPr/>
        </p:nvSpPr>
        <p:spPr>
          <a:xfrm>
            <a:off x="10622567" y="2499640"/>
            <a:ext cx="6339010" cy="3419815"/>
          </a:xfrm>
          <a:custGeom>
            <a:avLst/>
            <a:gdLst/>
            <a:ahLst/>
            <a:cxnLst/>
            <a:rect l="l" t="t" r="r" b="b"/>
            <a:pathLst>
              <a:path w="6339010" h="3419815">
                <a:moveTo>
                  <a:pt x="0" y="0"/>
                </a:moveTo>
                <a:lnTo>
                  <a:pt x="6339010" y="0"/>
                </a:lnTo>
                <a:lnTo>
                  <a:pt x="6339010" y="3419815"/>
                </a:lnTo>
                <a:lnTo>
                  <a:pt x="0" y="3419815"/>
                </a:lnTo>
                <a:lnTo>
                  <a:pt x="0" y="0"/>
                </a:lnTo>
                <a:close/>
              </a:path>
            </a:pathLst>
          </a:custGeom>
          <a:blipFill>
            <a:blip r:embed="rId3"/>
            <a:stretch>
              <a:fillRect/>
            </a:stretch>
          </a:blipFill>
        </p:spPr>
      </p:sp>
      <p:sp>
        <p:nvSpPr>
          <p:cNvPr id="4" name="TextBox 4"/>
          <p:cNvSpPr txBox="1"/>
          <p:nvPr/>
        </p:nvSpPr>
        <p:spPr>
          <a:xfrm>
            <a:off x="10324845" y="1688068"/>
            <a:ext cx="6934455" cy="502999"/>
          </a:xfrm>
          <a:prstGeom prst="rect">
            <a:avLst/>
          </a:prstGeom>
        </p:spPr>
        <p:txBody>
          <a:bodyPr lIns="0" tIns="0" rIns="0" bIns="0" rtlCol="0" anchor="t">
            <a:spAutoFit/>
          </a:bodyPr>
          <a:lstStyle/>
          <a:p>
            <a:pPr algn="ctr">
              <a:lnSpc>
                <a:spcPts val="3931"/>
              </a:lnSpc>
              <a:spcBef>
                <a:spcPct val="0"/>
              </a:spcBef>
            </a:pPr>
            <a:r>
              <a:rPr lang="en-US" sz="2808">
                <a:solidFill>
                  <a:srgbClr val="174D88"/>
                </a:solidFill>
                <a:latin typeface="Arimo Bold"/>
              </a:rPr>
              <a:t> SIMPANGAN BAKU data dikelompokkan</a:t>
            </a:r>
          </a:p>
        </p:txBody>
      </p:sp>
    </p:spTree>
  </p:cSld>
  <p:clrMapOvr>
    <a:masterClrMapping/>
  </p:clrMapOvr>
  <p:transition spd="slow">
    <p:push/>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586384"/>
            <a:ext cx="10259782" cy="7114233"/>
          </a:xfrm>
          <a:custGeom>
            <a:avLst/>
            <a:gdLst/>
            <a:ahLst/>
            <a:cxnLst/>
            <a:rect l="l" t="t" r="r" b="b"/>
            <a:pathLst>
              <a:path w="10259782" h="7114233">
                <a:moveTo>
                  <a:pt x="0" y="0"/>
                </a:moveTo>
                <a:lnTo>
                  <a:pt x="10259782" y="0"/>
                </a:lnTo>
                <a:lnTo>
                  <a:pt x="10259782" y="7114232"/>
                </a:lnTo>
                <a:lnTo>
                  <a:pt x="0" y="7114232"/>
                </a:lnTo>
                <a:lnTo>
                  <a:pt x="0" y="0"/>
                </a:lnTo>
                <a:close/>
              </a:path>
            </a:pathLst>
          </a:custGeom>
          <a:blipFill>
            <a:blip r:embed="rId2"/>
            <a:stretch>
              <a:fillRect/>
            </a:stretch>
          </a:blipFill>
        </p:spPr>
      </p:sp>
      <p:grpSp>
        <p:nvGrpSpPr>
          <p:cNvPr id="3" name="Group 3"/>
          <p:cNvGrpSpPr/>
          <p:nvPr/>
        </p:nvGrpSpPr>
        <p:grpSpPr>
          <a:xfrm>
            <a:off x="11566740" y="1028700"/>
            <a:ext cx="5692560" cy="8229600"/>
            <a:chOff x="0" y="0"/>
            <a:chExt cx="1499275" cy="2167467"/>
          </a:xfrm>
        </p:grpSpPr>
        <p:sp>
          <p:nvSpPr>
            <p:cNvPr id="4" name="Freeform 4"/>
            <p:cNvSpPr/>
            <p:nvPr/>
          </p:nvSpPr>
          <p:spPr>
            <a:xfrm>
              <a:off x="0" y="0"/>
              <a:ext cx="1499275" cy="2167467"/>
            </a:xfrm>
            <a:custGeom>
              <a:avLst/>
              <a:gdLst/>
              <a:ahLst/>
              <a:cxnLst/>
              <a:rect l="l" t="t" r="r" b="b"/>
              <a:pathLst>
                <a:path w="1499275" h="2167467">
                  <a:moveTo>
                    <a:pt x="69360" y="0"/>
                  </a:moveTo>
                  <a:lnTo>
                    <a:pt x="1429915" y="0"/>
                  </a:lnTo>
                  <a:cubicBezTo>
                    <a:pt x="1448310" y="0"/>
                    <a:pt x="1465952" y="7308"/>
                    <a:pt x="1478960" y="20315"/>
                  </a:cubicBezTo>
                  <a:cubicBezTo>
                    <a:pt x="1491967" y="33323"/>
                    <a:pt x="1499275" y="50965"/>
                    <a:pt x="1499275" y="69360"/>
                  </a:cubicBezTo>
                  <a:lnTo>
                    <a:pt x="1499275" y="2098106"/>
                  </a:lnTo>
                  <a:cubicBezTo>
                    <a:pt x="1499275" y="2116502"/>
                    <a:pt x="1491967" y="2134144"/>
                    <a:pt x="1478960" y="2147151"/>
                  </a:cubicBezTo>
                  <a:cubicBezTo>
                    <a:pt x="1465952" y="2160159"/>
                    <a:pt x="1448310" y="2167467"/>
                    <a:pt x="1429915" y="2167467"/>
                  </a:cubicBezTo>
                  <a:lnTo>
                    <a:pt x="69360" y="2167467"/>
                  </a:lnTo>
                  <a:cubicBezTo>
                    <a:pt x="50965" y="2167467"/>
                    <a:pt x="33323" y="2160159"/>
                    <a:pt x="20315" y="2147151"/>
                  </a:cubicBezTo>
                  <a:cubicBezTo>
                    <a:pt x="7308" y="2134144"/>
                    <a:pt x="0" y="2116502"/>
                    <a:pt x="0" y="2098106"/>
                  </a:cubicBezTo>
                  <a:lnTo>
                    <a:pt x="0" y="69360"/>
                  </a:lnTo>
                  <a:cubicBezTo>
                    <a:pt x="0" y="50965"/>
                    <a:pt x="7308" y="33323"/>
                    <a:pt x="20315" y="20315"/>
                  </a:cubicBezTo>
                  <a:cubicBezTo>
                    <a:pt x="33323" y="7308"/>
                    <a:pt x="50965" y="0"/>
                    <a:pt x="69360" y="0"/>
                  </a:cubicBezTo>
                  <a:close/>
                </a:path>
              </a:pathLst>
            </a:custGeom>
            <a:solidFill>
              <a:srgbClr val="174D88"/>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1288482" y="307643"/>
            <a:ext cx="6272604" cy="1523819"/>
            <a:chOff x="0" y="0"/>
            <a:chExt cx="1652044" cy="401335"/>
          </a:xfrm>
        </p:grpSpPr>
        <p:sp>
          <p:nvSpPr>
            <p:cNvPr id="7" name="Freeform 7"/>
            <p:cNvSpPr/>
            <p:nvPr/>
          </p:nvSpPr>
          <p:spPr>
            <a:xfrm>
              <a:off x="0" y="0"/>
              <a:ext cx="1652044" cy="401335"/>
            </a:xfrm>
            <a:custGeom>
              <a:avLst/>
              <a:gdLst/>
              <a:ahLst/>
              <a:cxnLst/>
              <a:rect l="l" t="t" r="r" b="b"/>
              <a:pathLst>
                <a:path w="1652044" h="401335">
                  <a:moveTo>
                    <a:pt x="0" y="0"/>
                  </a:moveTo>
                  <a:lnTo>
                    <a:pt x="1652044" y="0"/>
                  </a:lnTo>
                  <a:lnTo>
                    <a:pt x="1652044" y="401335"/>
                  </a:lnTo>
                  <a:lnTo>
                    <a:pt x="0" y="401335"/>
                  </a:lnTo>
                  <a:close/>
                </a:path>
              </a:pathLst>
            </a:custGeom>
            <a:solidFill>
              <a:srgbClr val="000000">
                <a:alpha val="22745"/>
              </a:srgbClr>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1288482" y="62565"/>
            <a:ext cx="6272604" cy="1523819"/>
            <a:chOff x="0" y="0"/>
            <a:chExt cx="1652044" cy="401335"/>
          </a:xfrm>
        </p:grpSpPr>
        <p:sp>
          <p:nvSpPr>
            <p:cNvPr id="10" name="Freeform 10"/>
            <p:cNvSpPr/>
            <p:nvPr/>
          </p:nvSpPr>
          <p:spPr>
            <a:xfrm>
              <a:off x="0" y="0"/>
              <a:ext cx="1652044" cy="401335"/>
            </a:xfrm>
            <a:custGeom>
              <a:avLst/>
              <a:gdLst/>
              <a:ahLst/>
              <a:cxnLst/>
              <a:rect l="l" t="t" r="r" b="b"/>
              <a:pathLst>
                <a:path w="1652044" h="401335">
                  <a:moveTo>
                    <a:pt x="0" y="0"/>
                  </a:moveTo>
                  <a:lnTo>
                    <a:pt x="1652044" y="0"/>
                  </a:lnTo>
                  <a:lnTo>
                    <a:pt x="1652044" y="401335"/>
                  </a:lnTo>
                  <a:lnTo>
                    <a:pt x="0" y="401335"/>
                  </a:lnTo>
                  <a:close/>
                </a:path>
              </a:pathLst>
            </a:custGeom>
            <a:solidFill>
              <a:srgbClr val="174D88"/>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2272544" y="3218650"/>
            <a:ext cx="4280952" cy="962549"/>
          </a:xfrm>
          <a:custGeom>
            <a:avLst/>
            <a:gdLst/>
            <a:ahLst/>
            <a:cxnLst/>
            <a:rect l="l" t="t" r="r" b="b"/>
            <a:pathLst>
              <a:path w="4280952" h="962549">
                <a:moveTo>
                  <a:pt x="0" y="0"/>
                </a:moveTo>
                <a:lnTo>
                  <a:pt x="4280952" y="0"/>
                </a:lnTo>
                <a:lnTo>
                  <a:pt x="4280952" y="962549"/>
                </a:lnTo>
                <a:lnTo>
                  <a:pt x="0" y="962549"/>
                </a:lnTo>
                <a:lnTo>
                  <a:pt x="0" y="0"/>
                </a:lnTo>
                <a:close/>
              </a:path>
            </a:pathLst>
          </a:custGeom>
          <a:blipFill>
            <a:blip r:embed="rId3"/>
            <a:stretch>
              <a:fillRect/>
            </a:stretch>
          </a:blipFill>
        </p:spPr>
      </p:sp>
      <p:sp>
        <p:nvSpPr>
          <p:cNvPr id="13" name="TextBox 13"/>
          <p:cNvSpPr txBox="1"/>
          <p:nvPr/>
        </p:nvSpPr>
        <p:spPr>
          <a:xfrm>
            <a:off x="12519647" y="118675"/>
            <a:ext cx="3786746" cy="1335399"/>
          </a:xfrm>
          <a:prstGeom prst="rect">
            <a:avLst/>
          </a:prstGeom>
        </p:spPr>
        <p:txBody>
          <a:bodyPr lIns="0" tIns="0" rIns="0" bIns="0" rtlCol="0" anchor="t">
            <a:spAutoFit/>
          </a:bodyPr>
          <a:lstStyle/>
          <a:p>
            <a:pPr algn="ctr">
              <a:lnSpc>
                <a:spcPts val="5415"/>
              </a:lnSpc>
              <a:spcBef>
                <a:spcPct val="0"/>
              </a:spcBef>
            </a:pPr>
            <a:r>
              <a:rPr lang="en-US" sz="3868">
                <a:solidFill>
                  <a:srgbClr val="FFFFFF"/>
                </a:solidFill>
                <a:latin typeface="Open Sans Extra Bold"/>
              </a:rPr>
              <a:t> KOEFISIEN VARIASI (CV)</a:t>
            </a:r>
          </a:p>
        </p:txBody>
      </p:sp>
      <p:sp>
        <p:nvSpPr>
          <p:cNvPr id="14" name="TextBox 14"/>
          <p:cNvSpPr txBox="1"/>
          <p:nvPr/>
        </p:nvSpPr>
        <p:spPr>
          <a:xfrm>
            <a:off x="11912224" y="1941522"/>
            <a:ext cx="5025120" cy="1277128"/>
          </a:xfrm>
          <a:prstGeom prst="rect">
            <a:avLst/>
          </a:prstGeom>
        </p:spPr>
        <p:txBody>
          <a:bodyPr lIns="0" tIns="0" rIns="0" bIns="0" rtlCol="0" anchor="t">
            <a:spAutoFit/>
          </a:bodyPr>
          <a:lstStyle/>
          <a:p>
            <a:pPr>
              <a:lnSpc>
                <a:spcPts val="3374"/>
              </a:lnSpc>
            </a:pPr>
            <a:r>
              <a:rPr lang="en-US" sz="2410">
                <a:solidFill>
                  <a:srgbClr val="FFFFFF"/>
                </a:solidFill>
                <a:latin typeface="Arimo Bold"/>
              </a:rPr>
              <a:t>Merupakan ukuran penyimpangan yang diukur secara relatif atau %. </a:t>
            </a:r>
          </a:p>
          <a:p>
            <a:pPr algn="ctr">
              <a:lnSpc>
                <a:spcPts val="3374"/>
              </a:lnSpc>
            </a:pPr>
            <a:endParaRPr lang="en-US" sz="2410">
              <a:solidFill>
                <a:srgbClr val="FFFFFF"/>
              </a:solidFill>
              <a:latin typeface="Arimo Bold"/>
            </a:endParaRPr>
          </a:p>
        </p:txBody>
      </p:sp>
      <p:sp>
        <p:nvSpPr>
          <p:cNvPr id="15" name="TextBox 15"/>
          <p:cNvSpPr txBox="1"/>
          <p:nvPr/>
        </p:nvSpPr>
        <p:spPr>
          <a:xfrm>
            <a:off x="11900460" y="4295499"/>
            <a:ext cx="5036883" cy="3429514"/>
          </a:xfrm>
          <a:prstGeom prst="rect">
            <a:avLst/>
          </a:prstGeom>
        </p:spPr>
        <p:txBody>
          <a:bodyPr lIns="0" tIns="0" rIns="0" bIns="0" rtlCol="0" anchor="t">
            <a:spAutoFit/>
          </a:bodyPr>
          <a:lstStyle/>
          <a:p>
            <a:pPr>
              <a:lnSpc>
                <a:spcPts val="3425"/>
              </a:lnSpc>
              <a:spcBef>
                <a:spcPct val="0"/>
              </a:spcBef>
            </a:pPr>
            <a:r>
              <a:rPr lang="en-US" sz="2446">
                <a:solidFill>
                  <a:srgbClr val="FFFFFF"/>
                </a:solidFill>
                <a:latin typeface="Arimo"/>
              </a:rPr>
              <a:t>Harga 5 mobil bekas Rp.4.000.000, Rp.4.500.000, Rp.5.000.000, Rp.4.750.000, dan Rp.4.250.000 sedangkan harga 5 ayam Rp.600, Rp.800, Rp.900, Rp.550, dan Rp.1.000. Mana yang lebih bervariasi berdasarkan koefisien variasinya.</a:t>
            </a:r>
          </a:p>
        </p:txBody>
      </p:sp>
    </p:spTree>
  </p:cSld>
  <p:clrMapOvr>
    <a:masterClrMapping/>
  </p:clrMapOvr>
  <p:transition spd="slow">
    <p:pu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350625"/>
            <a:ext cx="16230600" cy="418205"/>
            <a:chOff x="0" y="0"/>
            <a:chExt cx="4274726" cy="110145"/>
          </a:xfrm>
        </p:grpSpPr>
        <p:sp>
          <p:nvSpPr>
            <p:cNvPr id="3" name="Freeform 3"/>
            <p:cNvSpPr/>
            <p:nvPr/>
          </p:nvSpPr>
          <p:spPr>
            <a:xfrm>
              <a:off x="0" y="0"/>
              <a:ext cx="4274726" cy="110145"/>
            </a:xfrm>
            <a:custGeom>
              <a:avLst/>
              <a:gdLst/>
              <a:ahLst/>
              <a:cxnLst/>
              <a:rect l="l" t="t" r="r" b="b"/>
              <a:pathLst>
                <a:path w="4274726" h="110145">
                  <a:moveTo>
                    <a:pt x="0" y="0"/>
                  </a:moveTo>
                  <a:lnTo>
                    <a:pt x="4274726" y="0"/>
                  </a:lnTo>
                  <a:lnTo>
                    <a:pt x="4274726" y="110145"/>
                  </a:lnTo>
                  <a:lnTo>
                    <a:pt x="0" y="110145"/>
                  </a:lnTo>
                  <a:close/>
                </a:path>
              </a:pathLst>
            </a:custGeom>
            <a:solidFill>
              <a:srgbClr val="F9B314"/>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6770667" y="4936875"/>
            <a:ext cx="4746665" cy="410576"/>
            <a:chOff x="0" y="0"/>
            <a:chExt cx="1250151" cy="108135"/>
          </a:xfrm>
        </p:grpSpPr>
        <p:sp>
          <p:nvSpPr>
            <p:cNvPr id="6" name="Freeform 6"/>
            <p:cNvSpPr/>
            <p:nvPr/>
          </p:nvSpPr>
          <p:spPr>
            <a:xfrm>
              <a:off x="0" y="0"/>
              <a:ext cx="1250151" cy="108135"/>
            </a:xfrm>
            <a:custGeom>
              <a:avLst/>
              <a:gdLst/>
              <a:ahLst/>
              <a:cxnLst/>
              <a:rect l="l" t="t" r="r" b="b"/>
              <a:pathLst>
                <a:path w="1250151" h="108135">
                  <a:moveTo>
                    <a:pt x="0" y="0"/>
                  </a:moveTo>
                  <a:lnTo>
                    <a:pt x="1250151" y="0"/>
                  </a:lnTo>
                  <a:lnTo>
                    <a:pt x="1250151" y="108135"/>
                  </a:lnTo>
                  <a:lnTo>
                    <a:pt x="0" y="108135"/>
                  </a:lnTo>
                  <a:close/>
                </a:path>
              </a:pathLst>
            </a:custGeom>
            <a:solidFill>
              <a:srgbClr val="F9B31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907409" y="3190977"/>
            <a:ext cx="6357536" cy="3902371"/>
          </a:xfrm>
          <a:custGeom>
            <a:avLst/>
            <a:gdLst/>
            <a:ahLst/>
            <a:cxnLst/>
            <a:rect l="l" t="t" r="r" b="b"/>
            <a:pathLst>
              <a:path w="6357536" h="3902371">
                <a:moveTo>
                  <a:pt x="0" y="0"/>
                </a:moveTo>
                <a:lnTo>
                  <a:pt x="6357536" y="0"/>
                </a:lnTo>
                <a:lnTo>
                  <a:pt x="6357536" y="3902372"/>
                </a:lnTo>
                <a:lnTo>
                  <a:pt x="0" y="3902372"/>
                </a:lnTo>
                <a:lnTo>
                  <a:pt x="0" y="0"/>
                </a:lnTo>
                <a:close/>
              </a:path>
            </a:pathLst>
          </a:custGeom>
          <a:blipFill>
            <a:blip r:embed="rId2"/>
            <a:stretch>
              <a:fillRect r="-100000"/>
            </a:stretch>
          </a:blipFill>
        </p:spPr>
      </p:sp>
      <p:sp>
        <p:nvSpPr>
          <p:cNvPr id="9" name="Freeform 9"/>
          <p:cNvSpPr/>
          <p:nvPr/>
        </p:nvSpPr>
        <p:spPr>
          <a:xfrm>
            <a:off x="10025563" y="3192314"/>
            <a:ext cx="6152248" cy="3902371"/>
          </a:xfrm>
          <a:custGeom>
            <a:avLst/>
            <a:gdLst/>
            <a:ahLst/>
            <a:cxnLst/>
            <a:rect l="l" t="t" r="r" b="b"/>
            <a:pathLst>
              <a:path w="6152248" h="3902371">
                <a:moveTo>
                  <a:pt x="0" y="0"/>
                </a:moveTo>
                <a:lnTo>
                  <a:pt x="6152248" y="0"/>
                </a:lnTo>
                <a:lnTo>
                  <a:pt x="6152248" y="3902372"/>
                </a:lnTo>
                <a:lnTo>
                  <a:pt x="0" y="3902372"/>
                </a:lnTo>
                <a:lnTo>
                  <a:pt x="0" y="0"/>
                </a:lnTo>
                <a:close/>
              </a:path>
            </a:pathLst>
          </a:custGeom>
          <a:blipFill>
            <a:blip r:embed="rId2"/>
            <a:stretch>
              <a:fillRect l="-106673"/>
            </a:stretch>
          </a:blipFill>
        </p:spPr>
      </p:sp>
      <p:sp>
        <p:nvSpPr>
          <p:cNvPr id="10" name="TextBox 10"/>
          <p:cNvSpPr txBox="1"/>
          <p:nvPr/>
        </p:nvSpPr>
        <p:spPr>
          <a:xfrm>
            <a:off x="3334941" y="7831827"/>
            <a:ext cx="11618119" cy="1101826"/>
          </a:xfrm>
          <a:prstGeom prst="rect">
            <a:avLst/>
          </a:prstGeom>
        </p:spPr>
        <p:txBody>
          <a:bodyPr lIns="0" tIns="0" rIns="0" bIns="0" rtlCol="0" anchor="t">
            <a:spAutoFit/>
          </a:bodyPr>
          <a:lstStyle/>
          <a:p>
            <a:pPr algn="ctr">
              <a:lnSpc>
                <a:spcPts val="4369"/>
              </a:lnSpc>
              <a:spcBef>
                <a:spcPct val="0"/>
              </a:spcBef>
            </a:pPr>
            <a:r>
              <a:rPr lang="en-US" sz="3121">
                <a:solidFill>
                  <a:srgbClr val="F9B314"/>
                </a:solidFill>
                <a:latin typeface="Arimo Bold"/>
              </a:rPr>
              <a:t>Dengan demikian CV mobil &lt; CV ayam, sehingga harga ayam </a:t>
            </a:r>
          </a:p>
          <a:p>
            <a:pPr algn="ctr">
              <a:lnSpc>
                <a:spcPts val="4369"/>
              </a:lnSpc>
              <a:spcBef>
                <a:spcPct val="0"/>
              </a:spcBef>
            </a:pPr>
            <a:r>
              <a:rPr lang="en-US" sz="3121">
                <a:solidFill>
                  <a:srgbClr val="F9B314"/>
                </a:solidFill>
                <a:latin typeface="Arimo Bold"/>
              </a:rPr>
              <a:t>lebih bervariasi</a:t>
            </a:r>
          </a:p>
        </p:txBody>
      </p:sp>
      <p:sp>
        <p:nvSpPr>
          <p:cNvPr id="11" name="TextBox 11"/>
          <p:cNvSpPr txBox="1"/>
          <p:nvPr/>
        </p:nvSpPr>
        <p:spPr>
          <a:xfrm>
            <a:off x="1233988" y="364981"/>
            <a:ext cx="16230600" cy="1566544"/>
          </a:xfrm>
          <a:prstGeom prst="rect">
            <a:avLst/>
          </a:prstGeom>
        </p:spPr>
        <p:txBody>
          <a:bodyPr lIns="0" tIns="0" rIns="0" bIns="0" rtlCol="0" anchor="t">
            <a:spAutoFit/>
          </a:bodyPr>
          <a:lstStyle/>
          <a:p>
            <a:pPr algn="ctr">
              <a:lnSpc>
                <a:spcPts val="12880"/>
              </a:lnSpc>
            </a:pPr>
            <a:r>
              <a:rPr lang="en-US" sz="9200">
                <a:solidFill>
                  <a:srgbClr val="F9B314"/>
                </a:solidFill>
                <a:latin typeface="Open Sans Bold"/>
              </a:rPr>
              <a:t>PEMECAH MASALAH</a:t>
            </a:r>
          </a:p>
        </p:txBody>
      </p:sp>
    </p:spTree>
  </p:cSld>
  <p:clrMapOvr>
    <a:masterClrMapping/>
  </p:clrMapOvr>
  <p:transition spd="slow">
    <p:push/>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67331" y="1287589"/>
            <a:ext cx="5367844" cy="1543050"/>
            <a:chOff x="0" y="0"/>
            <a:chExt cx="1413753" cy="406400"/>
          </a:xfrm>
        </p:grpSpPr>
        <p:sp>
          <p:nvSpPr>
            <p:cNvPr id="3" name="Freeform 3"/>
            <p:cNvSpPr/>
            <p:nvPr/>
          </p:nvSpPr>
          <p:spPr>
            <a:xfrm>
              <a:off x="0" y="0"/>
              <a:ext cx="1413753" cy="406400"/>
            </a:xfrm>
            <a:custGeom>
              <a:avLst/>
              <a:gdLst/>
              <a:ahLst/>
              <a:cxnLst/>
              <a:rect l="l" t="t" r="r" b="b"/>
              <a:pathLst>
                <a:path w="1413753" h="406400">
                  <a:moveTo>
                    <a:pt x="73556" y="0"/>
                  </a:moveTo>
                  <a:lnTo>
                    <a:pt x="1340197" y="0"/>
                  </a:lnTo>
                  <a:cubicBezTo>
                    <a:pt x="1359705" y="0"/>
                    <a:pt x="1378415" y="7750"/>
                    <a:pt x="1392209" y="21544"/>
                  </a:cubicBezTo>
                  <a:cubicBezTo>
                    <a:pt x="1406004" y="35339"/>
                    <a:pt x="1413753" y="54048"/>
                    <a:pt x="1413753" y="73556"/>
                  </a:cubicBezTo>
                  <a:lnTo>
                    <a:pt x="1413753" y="332844"/>
                  </a:lnTo>
                  <a:cubicBezTo>
                    <a:pt x="1413753" y="352352"/>
                    <a:pt x="1406004" y="371061"/>
                    <a:pt x="1392209" y="384856"/>
                  </a:cubicBezTo>
                  <a:cubicBezTo>
                    <a:pt x="1378415" y="398650"/>
                    <a:pt x="1359705" y="406400"/>
                    <a:pt x="1340197" y="406400"/>
                  </a:cubicBezTo>
                  <a:lnTo>
                    <a:pt x="73556" y="406400"/>
                  </a:lnTo>
                  <a:cubicBezTo>
                    <a:pt x="54048" y="406400"/>
                    <a:pt x="35339" y="398650"/>
                    <a:pt x="21544" y="384856"/>
                  </a:cubicBezTo>
                  <a:cubicBezTo>
                    <a:pt x="7750" y="371061"/>
                    <a:pt x="0" y="352352"/>
                    <a:pt x="0" y="332844"/>
                  </a:cubicBezTo>
                  <a:lnTo>
                    <a:pt x="0" y="73556"/>
                  </a:lnTo>
                  <a:cubicBezTo>
                    <a:pt x="0" y="54048"/>
                    <a:pt x="7750" y="35339"/>
                    <a:pt x="21544" y="21544"/>
                  </a:cubicBezTo>
                  <a:cubicBezTo>
                    <a:pt x="35339" y="7750"/>
                    <a:pt x="54048" y="0"/>
                    <a:pt x="73556" y="0"/>
                  </a:cubicBezTo>
                  <a:close/>
                </a:path>
              </a:pathLst>
            </a:custGeom>
            <a:solidFill>
              <a:srgbClr val="CB6CE6"/>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28700" y="621855"/>
            <a:ext cx="2204768" cy="2208784"/>
          </a:xfrm>
          <a:custGeom>
            <a:avLst/>
            <a:gdLst/>
            <a:ahLst/>
            <a:cxnLst/>
            <a:rect l="l" t="t" r="r" b="b"/>
            <a:pathLst>
              <a:path w="2204768" h="2208784">
                <a:moveTo>
                  <a:pt x="0" y="0"/>
                </a:moveTo>
                <a:lnTo>
                  <a:pt x="2204768" y="0"/>
                </a:lnTo>
                <a:lnTo>
                  <a:pt x="2204768" y="2208784"/>
                </a:lnTo>
                <a:lnTo>
                  <a:pt x="0" y="220878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3160750" y="3308521"/>
            <a:ext cx="11966501" cy="3669959"/>
          </a:xfrm>
          <a:custGeom>
            <a:avLst/>
            <a:gdLst/>
            <a:ahLst/>
            <a:cxnLst/>
            <a:rect l="l" t="t" r="r" b="b"/>
            <a:pathLst>
              <a:path w="11966501" h="3669959">
                <a:moveTo>
                  <a:pt x="0" y="0"/>
                </a:moveTo>
                <a:lnTo>
                  <a:pt x="11966500" y="0"/>
                </a:lnTo>
                <a:lnTo>
                  <a:pt x="11966500" y="3669958"/>
                </a:lnTo>
                <a:lnTo>
                  <a:pt x="0" y="3669958"/>
                </a:lnTo>
                <a:lnTo>
                  <a:pt x="0" y="0"/>
                </a:lnTo>
                <a:close/>
              </a:path>
            </a:pathLst>
          </a:custGeom>
          <a:blipFill>
            <a:blip r:embed="rId4"/>
            <a:stretch>
              <a:fillRect/>
            </a:stretch>
          </a:blipFill>
        </p:spPr>
      </p:sp>
      <p:sp>
        <p:nvSpPr>
          <p:cNvPr id="7" name="Freeform 7"/>
          <p:cNvSpPr/>
          <p:nvPr/>
        </p:nvSpPr>
        <p:spPr>
          <a:xfrm>
            <a:off x="2493485" y="6978479"/>
            <a:ext cx="12633766" cy="2563953"/>
          </a:xfrm>
          <a:custGeom>
            <a:avLst/>
            <a:gdLst/>
            <a:ahLst/>
            <a:cxnLst/>
            <a:rect l="l" t="t" r="r" b="b"/>
            <a:pathLst>
              <a:path w="12633766" h="2563953">
                <a:moveTo>
                  <a:pt x="0" y="0"/>
                </a:moveTo>
                <a:lnTo>
                  <a:pt x="12633765" y="0"/>
                </a:lnTo>
                <a:lnTo>
                  <a:pt x="12633765" y="2563953"/>
                </a:lnTo>
                <a:lnTo>
                  <a:pt x="0" y="2563953"/>
                </a:lnTo>
                <a:lnTo>
                  <a:pt x="0" y="0"/>
                </a:lnTo>
                <a:close/>
              </a:path>
            </a:pathLst>
          </a:custGeom>
          <a:blipFill>
            <a:blip r:embed="rId5"/>
            <a:stretch>
              <a:fillRect t="-168568"/>
            </a:stretch>
          </a:blipFill>
        </p:spPr>
      </p:sp>
      <p:sp>
        <p:nvSpPr>
          <p:cNvPr id="8" name="TextBox 8"/>
          <p:cNvSpPr txBox="1"/>
          <p:nvPr/>
        </p:nvSpPr>
        <p:spPr>
          <a:xfrm>
            <a:off x="3013222" y="1205553"/>
            <a:ext cx="4634045" cy="1654299"/>
          </a:xfrm>
          <a:prstGeom prst="rect">
            <a:avLst/>
          </a:prstGeom>
        </p:spPr>
        <p:txBody>
          <a:bodyPr wrap="square" lIns="0" tIns="0" rIns="0" bIns="0" rtlCol="0" anchor="t">
            <a:spAutoFit/>
          </a:bodyPr>
          <a:lstStyle/>
          <a:p>
            <a:pPr algn="ctr">
              <a:lnSpc>
                <a:spcPts val="12880"/>
              </a:lnSpc>
            </a:pPr>
            <a:r>
              <a:rPr lang="en-US" sz="9200" dirty="0">
                <a:solidFill>
                  <a:srgbClr val="FFFFFF"/>
                </a:solidFill>
                <a:latin typeface="Open Sans Bold"/>
              </a:rPr>
              <a:t>SOAL</a:t>
            </a:r>
          </a:p>
        </p:txBody>
      </p:sp>
    </p:spTree>
  </p:cSld>
  <p:clrMapOvr>
    <a:masterClrMapping/>
  </p:clrMapOvr>
  <p:transition spd="slow">
    <p:pu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83869" y="1307947"/>
            <a:ext cx="12320262" cy="7671107"/>
          </a:xfrm>
          <a:custGeom>
            <a:avLst/>
            <a:gdLst/>
            <a:ahLst/>
            <a:cxnLst/>
            <a:rect l="l" t="t" r="r" b="b"/>
            <a:pathLst>
              <a:path w="12320262" h="7671107">
                <a:moveTo>
                  <a:pt x="0" y="0"/>
                </a:moveTo>
                <a:lnTo>
                  <a:pt x="12320262" y="0"/>
                </a:lnTo>
                <a:lnTo>
                  <a:pt x="12320262" y="7671106"/>
                </a:lnTo>
                <a:lnTo>
                  <a:pt x="0" y="7671106"/>
                </a:lnTo>
                <a:lnTo>
                  <a:pt x="0" y="0"/>
                </a:lnTo>
                <a:close/>
              </a:path>
            </a:pathLst>
          </a:custGeom>
          <a:blipFill>
            <a:blip r:embed="rId2"/>
            <a:stretch>
              <a:fillRect/>
            </a:stretch>
          </a:blipFill>
        </p:spPr>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80801" y="1929399"/>
            <a:ext cx="10326398" cy="6428202"/>
          </a:xfrm>
          <a:custGeom>
            <a:avLst/>
            <a:gdLst/>
            <a:ahLst/>
            <a:cxnLst/>
            <a:rect l="l" t="t" r="r" b="b"/>
            <a:pathLst>
              <a:path w="10326398" h="6428202">
                <a:moveTo>
                  <a:pt x="0" y="0"/>
                </a:moveTo>
                <a:lnTo>
                  <a:pt x="10326398" y="0"/>
                </a:lnTo>
                <a:lnTo>
                  <a:pt x="10326398" y="6428202"/>
                </a:lnTo>
                <a:lnTo>
                  <a:pt x="0" y="6428202"/>
                </a:lnTo>
                <a:lnTo>
                  <a:pt x="0" y="0"/>
                </a:lnTo>
                <a:close/>
              </a:path>
            </a:pathLst>
          </a:custGeom>
          <a:blipFill>
            <a:blip r:embed="rId2"/>
            <a:stretch>
              <a:fillRect/>
            </a:stretch>
          </a:blipFill>
        </p:spPr>
      </p:sp>
      <p:sp>
        <p:nvSpPr>
          <p:cNvPr id="3" name="TextBox 3"/>
          <p:cNvSpPr txBox="1"/>
          <p:nvPr/>
        </p:nvSpPr>
        <p:spPr>
          <a:xfrm>
            <a:off x="771994" y="355128"/>
            <a:ext cx="16744012" cy="2249347"/>
          </a:xfrm>
          <a:prstGeom prst="rect">
            <a:avLst/>
          </a:prstGeom>
        </p:spPr>
        <p:txBody>
          <a:bodyPr lIns="0" tIns="0" rIns="0" bIns="0" rtlCol="0" anchor="t">
            <a:spAutoFit/>
          </a:bodyPr>
          <a:lstStyle/>
          <a:p>
            <a:pPr algn="ctr">
              <a:lnSpc>
                <a:spcPts val="8931"/>
              </a:lnSpc>
            </a:pPr>
            <a:r>
              <a:rPr lang="en-US" sz="6379">
                <a:solidFill>
                  <a:srgbClr val="174D88"/>
                </a:solidFill>
                <a:latin typeface="Arimo Italics"/>
              </a:rPr>
              <a:t>Pemecahan Masalah Secara Statistik</a:t>
            </a:r>
          </a:p>
          <a:p>
            <a:pPr algn="ctr">
              <a:lnSpc>
                <a:spcPts val="8931"/>
              </a:lnSpc>
            </a:pPr>
            <a:endParaRPr lang="en-US" sz="6379">
              <a:solidFill>
                <a:srgbClr val="174D88"/>
              </a:solidFill>
              <a:latin typeface="Arimo Italics"/>
            </a:endParaRPr>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5367" y="0"/>
            <a:ext cx="19123367" cy="1348456"/>
            <a:chOff x="0" y="0"/>
            <a:chExt cx="5036607" cy="355149"/>
          </a:xfrm>
        </p:grpSpPr>
        <p:sp>
          <p:nvSpPr>
            <p:cNvPr id="3" name="Freeform 3"/>
            <p:cNvSpPr/>
            <p:nvPr/>
          </p:nvSpPr>
          <p:spPr>
            <a:xfrm>
              <a:off x="0" y="0"/>
              <a:ext cx="5036607" cy="355149"/>
            </a:xfrm>
            <a:custGeom>
              <a:avLst/>
              <a:gdLst/>
              <a:ahLst/>
              <a:cxnLst/>
              <a:rect l="l" t="t" r="r" b="b"/>
              <a:pathLst>
                <a:path w="5036607" h="355149">
                  <a:moveTo>
                    <a:pt x="0" y="0"/>
                  </a:moveTo>
                  <a:lnTo>
                    <a:pt x="5036607" y="0"/>
                  </a:lnTo>
                  <a:lnTo>
                    <a:pt x="5036607" y="355149"/>
                  </a:lnTo>
                  <a:lnTo>
                    <a:pt x="0" y="355149"/>
                  </a:lnTo>
                  <a:close/>
                </a:path>
              </a:pathLst>
            </a:custGeom>
            <a:solidFill>
              <a:srgbClr val="174D8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543050" y="8743950"/>
            <a:ext cx="3086100" cy="3086100"/>
            <a:chOff x="0" y="0"/>
            <a:chExt cx="812800" cy="812800"/>
          </a:xfrm>
        </p:grpSpPr>
        <p:sp>
          <p:nvSpPr>
            <p:cNvPr id="6" name="Freeform 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74D88"/>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419195" y="7790736"/>
            <a:ext cx="1595924" cy="4672416"/>
            <a:chOff x="0" y="0"/>
            <a:chExt cx="420326" cy="1230595"/>
          </a:xfrm>
        </p:grpSpPr>
        <p:sp>
          <p:nvSpPr>
            <p:cNvPr id="9" name="Freeform 9"/>
            <p:cNvSpPr/>
            <p:nvPr/>
          </p:nvSpPr>
          <p:spPr>
            <a:xfrm>
              <a:off x="0" y="0"/>
              <a:ext cx="420326" cy="1230595"/>
            </a:xfrm>
            <a:custGeom>
              <a:avLst/>
              <a:gdLst/>
              <a:ahLst/>
              <a:cxnLst/>
              <a:rect l="l" t="t" r="r" b="b"/>
              <a:pathLst>
                <a:path w="420326" h="1230595">
                  <a:moveTo>
                    <a:pt x="0" y="0"/>
                  </a:moveTo>
                  <a:lnTo>
                    <a:pt x="420326" y="0"/>
                  </a:lnTo>
                  <a:lnTo>
                    <a:pt x="420326" y="1230595"/>
                  </a:lnTo>
                  <a:lnTo>
                    <a:pt x="0" y="1230595"/>
                  </a:lnTo>
                  <a:close/>
                </a:path>
              </a:pathLst>
            </a:custGeom>
            <a:solidFill>
              <a:srgbClr val="00C2E4"/>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217157" y="2755338"/>
            <a:ext cx="5753995" cy="4696451"/>
            <a:chOff x="0" y="0"/>
            <a:chExt cx="1515455" cy="1236925"/>
          </a:xfrm>
        </p:grpSpPr>
        <p:sp>
          <p:nvSpPr>
            <p:cNvPr id="12" name="Freeform 12"/>
            <p:cNvSpPr/>
            <p:nvPr/>
          </p:nvSpPr>
          <p:spPr>
            <a:xfrm>
              <a:off x="0" y="0"/>
              <a:ext cx="1515455" cy="1236925"/>
            </a:xfrm>
            <a:custGeom>
              <a:avLst/>
              <a:gdLst/>
              <a:ahLst/>
              <a:cxnLst/>
              <a:rect l="l" t="t" r="r" b="b"/>
              <a:pathLst>
                <a:path w="1515455" h="1236925">
                  <a:moveTo>
                    <a:pt x="68620" y="0"/>
                  </a:moveTo>
                  <a:lnTo>
                    <a:pt x="1446836" y="0"/>
                  </a:lnTo>
                  <a:cubicBezTo>
                    <a:pt x="1484733" y="0"/>
                    <a:pt x="1515455" y="30722"/>
                    <a:pt x="1515455" y="68620"/>
                  </a:cubicBezTo>
                  <a:lnTo>
                    <a:pt x="1515455" y="1168306"/>
                  </a:lnTo>
                  <a:cubicBezTo>
                    <a:pt x="1515455" y="1186505"/>
                    <a:pt x="1508226" y="1203958"/>
                    <a:pt x="1495357" y="1216827"/>
                  </a:cubicBezTo>
                  <a:cubicBezTo>
                    <a:pt x="1482488" y="1229696"/>
                    <a:pt x="1465035" y="1236925"/>
                    <a:pt x="1446836" y="1236925"/>
                  </a:cubicBezTo>
                  <a:lnTo>
                    <a:pt x="68620" y="1236925"/>
                  </a:lnTo>
                  <a:cubicBezTo>
                    <a:pt x="30722" y="1236925"/>
                    <a:pt x="0" y="1206203"/>
                    <a:pt x="0" y="1168306"/>
                  </a:cubicBezTo>
                  <a:lnTo>
                    <a:pt x="0" y="68620"/>
                  </a:lnTo>
                  <a:cubicBezTo>
                    <a:pt x="0" y="50421"/>
                    <a:pt x="7230" y="32967"/>
                    <a:pt x="20098" y="20098"/>
                  </a:cubicBezTo>
                  <a:cubicBezTo>
                    <a:pt x="32967" y="7230"/>
                    <a:pt x="50421" y="0"/>
                    <a:pt x="68620" y="0"/>
                  </a:cubicBezTo>
                  <a:close/>
                </a:path>
              </a:pathLst>
            </a:custGeom>
            <a:solidFill>
              <a:srgbClr val="174D8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217157" y="2225650"/>
            <a:ext cx="1103205" cy="110320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4609034" y="180915"/>
            <a:ext cx="3193546" cy="2419353"/>
          </a:xfrm>
          <a:custGeom>
            <a:avLst/>
            <a:gdLst/>
            <a:ahLst/>
            <a:cxnLst/>
            <a:rect l="l" t="t" r="r" b="b"/>
            <a:pathLst>
              <a:path w="3193546" h="2419353">
                <a:moveTo>
                  <a:pt x="0" y="0"/>
                </a:moveTo>
                <a:lnTo>
                  <a:pt x="3193547" y="0"/>
                </a:lnTo>
                <a:lnTo>
                  <a:pt x="3193547" y="2419353"/>
                </a:lnTo>
                <a:lnTo>
                  <a:pt x="0" y="24193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Freeform 18"/>
          <p:cNvSpPr/>
          <p:nvPr/>
        </p:nvSpPr>
        <p:spPr>
          <a:xfrm>
            <a:off x="8149773" y="2889104"/>
            <a:ext cx="7557179" cy="1858226"/>
          </a:xfrm>
          <a:custGeom>
            <a:avLst/>
            <a:gdLst/>
            <a:ahLst/>
            <a:cxnLst/>
            <a:rect l="l" t="t" r="r" b="b"/>
            <a:pathLst>
              <a:path w="7557179" h="1858226">
                <a:moveTo>
                  <a:pt x="0" y="0"/>
                </a:moveTo>
                <a:lnTo>
                  <a:pt x="7557179" y="0"/>
                </a:lnTo>
                <a:lnTo>
                  <a:pt x="7557179" y="1858226"/>
                </a:lnTo>
                <a:lnTo>
                  <a:pt x="0" y="1858226"/>
                </a:lnTo>
                <a:lnTo>
                  <a:pt x="0" y="0"/>
                </a:lnTo>
                <a:close/>
              </a:path>
            </a:pathLst>
          </a:custGeom>
          <a:blipFill>
            <a:blip r:embed="rId4"/>
            <a:stretch>
              <a:fillRect/>
            </a:stretch>
          </a:blipFill>
        </p:spPr>
      </p:sp>
      <p:grpSp>
        <p:nvGrpSpPr>
          <p:cNvPr id="19" name="Group 19"/>
          <p:cNvGrpSpPr/>
          <p:nvPr/>
        </p:nvGrpSpPr>
        <p:grpSpPr>
          <a:xfrm>
            <a:off x="7561300" y="5061048"/>
            <a:ext cx="8644507" cy="4696451"/>
            <a:chOff x="0" y="0"/>
            <a:chExt cx="2276743" cy="1236925"/>
          </a:xfrm>
        </p:grpSpPr>
        <p:sp>
          <p:nvSpPr>
            <p:cNvPr id="20" name="Freeform 20"/>
            <p:cNvSpPr/>
            <p:nvPr/>
          </p:nvSpPr>
          <p:spPr>
            <a:xfrm>
              <a:off x="0" y="0"/>
              <a:ext cx="2276743" cy="1236925"/>
            </a:xfrm>
            <a:custGeom>
              <a:avLst/>
              <a:gdLst/>
              <a:ahLst/>
              <a:cxnLst/>
              <a:rect l="l" t="t" r="r" b="b"/>
              <a:pathLst>
                <a:path w="2276743" h="1236925">
                  <a:moveTo>
                    <a:pt x="45675" y="0"/>
                  </a:moveTo>
                  <a:lnTo>
                    <a:pt x="2231068" y="0"/>
                  </a:lnTo>
                  <a:cubicBezTo>
                    <a:pt x="2243181" y="0"/>
                    <a:pt x="2254799" y="4812"/>
                    <a:pt x="2263365" y="13378"/>
                  </a:cubicBezTo>
                  <a:cubicBezTo>
                    <a:pt x="2271931" y="21944"/>
                    <a:pt x="2276743" y="33561"/>
                    <a:pt x="2276743" y="45675"/>
                  </a:cubicBezTo>
                  <a:lnTo>
                    <a:pt x="2276743" y="1191250"/>
                  </a:lnTo>
                  <a:cubicBezTo>
                    <a:pt x="2276743" y="1216476"/>
                    <a:pt x="2256293" y="1236925"/>
                    <a:pt x="2231068" y="1236925"/>
                  </a:cubicBezTo>
                  <a:lnTo>
                    <a:pt x="45675" y="1236925"/>
                  </a:lnTo>
                  <a:cubicBezTo>
                    <a:pt x="20449" y="1236925"/>
                    <a:pt x="0" y="1216476"/>
                    <a:pt x="0" y="1191250"/>
                  </a:cubicBezTo>
                  <a:lnTo>
                    <a:pt x="0" y="45675"/>
                  </a:lnTo>
                  <a:cubicBezTo>
                    <a:pt x="0" y="20449"/>
                    <a:pt x="20449" y="0"/>
                    <a:pt x="45675" y="0"/>
                  </a:cubicBezTo>
                  <a:close/>
                </a:path>
              </a:pathLst>
            </a:custGeom>
            <a:solidFill>
              <a:srgbClr val="174D88"/>
            </a:solidFill>
          </p:spPr>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7561300" y="4531359"/>
            <a:ext cx="1103205" cy="1103205"/>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5" name="Freeform 25"/>
          <p:cNvSpPr/>
          <p:nvPr/>
        </p:nvSpPr>
        <p:spPr>
          <a:xfrm>
            <a:off x="4720106" y="6710207"/>
            <a:ext cx="2841194" cy="3047291"/>
          </a:xfrm>
          <a:custGeom>
            <a:avLst/>
            <a:gdLst/>
            <a:ahLst/>
            <a:cxnLst/>
            <a:rect l="l" t="t" r="r" b="b"/>
            <a:pathLst>
              <a:path w="2841194" h="3047291">
                <a:moveTo>
                  <a:pt x="0" y="0"/>
                </a:moveTo>
                <a:lnTo>
                  <a:pt x="2841194" y="0"/>
                </a:lnTo>
                <a:lnTo>
                  <a:pt x="2841194" y="3047292"/>
                </a:lnTo>
                <a:lnTo>
                  <a:pt x="0" y="3047292"/>
                </a:lnTo>
                <a:lnTo>
                  <a:pt x="0" y="0"/>
                </a:lnTo>
                <a:close/>
              </a:path>
            </a:pathLst>
          </a:custGeom>
          <a:blipFill>
            <a:blip r:embed="rId5"/>
            <a:stretch>
              <a:fillRect/>
            </a:stretch>
          </a:blipFill>
        </p:spPr>
      </p:sp>
      <p:sp>
        <p:nvSpPr>
          <p:cNvPr id="26" name="TextBox 26"/>
          <p:cNvSpPr txBox="1"/>
          <p:nvPr/>
        </p:nvSpPr>
        <p:spPr>
          <a:xfrm>
            <a:off x="1408110" y="2092300"/>
            <a:ext cx="721300" cy="1192727"/>
          </a:xfrm>
          <a:prstGeom prst="rect">
            <a:avLst/>
          </a:prstGeom>
        </p:spPr>
        <p:txBody>
          <a:bodyPr lIns="0" tIns="0" rIns="0" bIns="0" rtlCol="0" anchor="t">
            <a:spAutoFit/>
          </a:bodyPr>
          <a:lstStyle/>
          <a:p>
            <a:pPr algn="ctr">
              <a:lnSpc>
                <a:spcPts val="9780"/>
              </a:lnSpc>
            </a:pPr>
            <a:r>
              <a:rPr lang="en-US" sz="6986">
                <a:solidFill>
                  <a:srgbClr val="174D88"/>
                </a:solidFill>
                <a:latin typeface="Open Sans Bold"/>
              </a:rPr>
              <a:t>N</a:t>
            </a:r>
          </a:p>
        </p:txBody>
      </p:sp>
      <p:sp>
        <p:nvSpPr>
          <p:cNvPr id="27" name="TextBox 27"/>
          <p:cNvSpPr txBox="1"/>
          <p:nvPr/>
        </p:nvSpPr>
        <p:spPr>
          <a:xfrm>
            <a:off x="4972705" y="28515"/>
            <a:ext cx="8342590" cy="1139026"/>
          </a:xfrm>
          <a:prstGeom prst="rect">
            <a:avLst/>
          </a:prstGeom>
        </p:spPr>
        <p:txBody>
          <a:bodyPr lIns="0" tIns="0" rIns="0" bIns="0" rtlCol="0" anchor="t">
            <a:spAutoFit/>
          </a:bodyPr>
          <a:lstStyle/>
          <a:p>
            <a:pPr algn="ctr">
              <a:lnSpc>
                <a:spcPts val="9144"/>
              </a:lnSpc>
              <a:spcBef>
                <a:spcPct val="0"/>
              </a:spcBef>
            </a:pPr>
            <a:r>
              <a:rPr lang="en-US" sz="6531">
                <a:solidFill>
                  <a:srgbClr val="FFFFFF"/>
                </a:solidFill>
                <a:latin typeface="Arimo Bold"/>
              </a:rPr>
              <a:t>Populasi dan Sampel</a:t>
            </a:r>
          </a:p>
        </p:txBody>
      </p:sp>
      <p:sp>
        <p:nvSpPr>
          <p:cNvPr id="28" name="TextBox 28"/>
          <p:cNvSpPr txBox="1"/>
          <p:nvPr/>
        </p:nvSpPr>
        <p:spPr>
          <a:xfrm>
            <a:off x="2605150" y="2793854"/>
            <a:ext cx="3265051" cy="887095"/>
          </a:xfrm>
          <a:prstGeom prst="rect">
            <a:avLst/>
          </a:prstGeom>
        </p:spPr>
        <p:txBody>
          <a:bodyPr lIns="0" tIns="0" rIns="0" bIns="0" rtlCol="0" anchor="t">
            <a:spAutoFit/>
          </a:bodyPr>
          <a:lstStyle/>
          <a:p>
            <a:pPr algn="ctr">
              <a:lnSpc>
                <a:spcPts val="7279"/>
              </a:lnSpc>
            </a:pPr>
            <a:r>
              <a:rPr lang="en-US" sz="5199">
                <a:solidFill>
                  <a:srgbClr val="FFFFFF"/>
                </a:solidFill>
                <a:latin typeface="Open Sans Bold"/>
              </a:rPr>
              <a:t>POPULASI</a:t>
            </a:r>
          </a:p>
        </p:txBody>
      </p:sp>
      <p:sp>
        <p:nvSpPr>
          <p:cNvPr id="29" name="TextBox 29"/>
          <p:cNvSpPr txBox="1"/>
          <p:nvPr/>
        </p:nvSpPr>
        <p:spPr>
          <a:xfrm>
            <a:off x="2154799" y="3750123"/>
            <a:ext cx="4165752" cy="3394305"/>
          </a:xfrm>
          <a:prstGeom prst="rect">
            <a:avLst/>
          </a:prstGeom>
        </p:spPr>
        <p:txBody>
          <a:bodyPr lIns="0" tIns="0" rIns="0" bIns="0" rtlCol="0" anchor="t">
            <a:spAutoFit/>
          </a:bodyPr>
          <a:lstStyle/>
          <a:p>
            <a:pPr algn="ctr">
              <a:lnSpc>
                <a:spcPts val="3389"/>
              </a:lnSpc>
              <a:spcBef>
                <a:spcPct val="0"/>
              </a:spcBef>
            </a:pPr>
            <a:r>
              <a:rPr lang="en-US" sz="2421">
                <a:solidFill>
                  <a:srgbClr val="FFFFFF"/>
                </a:solidFill>
                <a:latin typeface="Arimo"/>
              </a:rPr>
              <a:t> Sekelompok obyek yang memiliki karakteristik tertentu </a:t>
            </a:r>
          </a:p>
          <a:p>
            <a:pPr algn="ctr">
              <a:lnSpc>
                <a:spcPts val="3389"/>
              </a:lnSpc>
              <a:spcBef>
                <a:spcPct val="0"/>
              </a:spcBef>
            </a:pPr>
            <a:r>
              <a:rPr lang="en-US" sz="2421">
                <a:solidFill>
                  <a:srgbClr val="FFFFFF"/>
                </a:solidFill>
                <a:latin typeface="Arimo"/>
              </a:rPr>
              <a:t>  dan menjadi perhatian suatu pengamatan. </a:t>
            </a:r>
          </a:p>
          <a:p>
            <a:pPr algn="ctr">
              <a:lnSpc>
                <a:spcPts val="3389"/>
              </a:lnSpc>
              <a:spcBef>
                <a:spcPct val="0"/>
              </a:spcBef>
            </a:pPr>
            <a:r>
              <a:rPr lang="en-US" sz="2421">
                <a:solidFill>
                  <a:srgbClr val="FFFFFF"/>
                </a:solidFill>
                <a:latin typeface="Arimo"/>
              </a:rPr>
              <a:t>kejadian.Obyek (elemen populasi) = manusia, benda, tanaman, </a:t>
            </a:r>
          </a:p>
          <a:p>
            <a:pPr algn="ctr">
              <a:lnSpc>
                <a:spcPts val="3389"/>
              </a:lnSpc>
              <a:spcBef>
                <a:spcPct val="0"/>
              </a:spcBef>
            </a:pPr>
            <a:endParaRPr lang="en-US" sz="2421">
              <a:solidFill>
                <a:srgbClr val="FFFFFF"/>
              </a:solidFill>
              <a:latin typeface="Arimo"/>
            </a:endParaRPr>
          </a:p>
        </p:txBody>
      </p:sp>
      <p:sp>
        <p:nvSpPr>
          <p:cNvPr id="30" name="TextBox 30"/>
          <p:cNvSpPr txBox="1"/>
          <p:nvPr/>
        </p:nvSpPr>
        <p:spPr>
          <a:xfrm>
            <a:off x="7752253" y="4398009"/>
            <a:ext cx="721300" cy="1192727"/>
          </a:xfrm>
          <a:prstGeom prst="rect">
            <a:avLst/>
          </a:prstGeom>
        </p:spPr>
        <p:txBody>
          <a:bodyPr lIns="0" tIns="0" rIns="0" bIns="0" rtlCol="0" anchor="t">
            <a:spAutoFit/>
          </a:bodyPr>
          <a:lstStyle/>
          <a:p>
            <a:pPr algn="ctr">
              <a:lnSpc>
                <a:spcPts val="9780"/>
              </a:lnSpc>
            </a:pPr>
            <a:r>
              <a:rPr lang="en-US" sz="6986">
                <a:solidFill>
                  <a:srgbClr val="174D88"/>
                </a:solidFill>
                <a:latin typeface="Open Sans Bold"/>
              </a:rPr>
              <a:t>N</a:t>
            </a:r>
          </a:p>
        </p:txBody>
      </p:sp>
      <p:sp>
        <p:nvSpPr>
          <p:cNvPr id="31" name="TextBox 31"/>
          <p:cNvSpPr txBox="1"/>
          <p:nvPr/>
        </p:nvSpPr>
        <p:spPr>
          <a:xfrm>
            <a:off x="10583808" y="4965798"/>
            <a:ext cx="2599492" cy="887095"/>
          </a:xfrm>
          <a:prstGeom prst="rect">
            <a:avLst/>
          </a:prstGeom>
        </p:spPr>
        <p:txBody>
          <a:bodyPr lIns="0" tIns="0" rIns="0" bIns="0" rtlCol="0" anchor="t">
            <a:spAutoFit/>
          </a:bodyPr>
          <a:lstStyle/>
          <a:p>
            <a:pPr algn="ctr">
              <a:lnSpc>
                <a:spcPts val="7279"/>
              </a:lnSpc>
            </a:pPr>
            <a:r>
              <a:rPr lang="en-US" sz="5199">
                <a:solidFill>
                  <a:srgbClr val="FFFFFF"/>
                </a:solidFill>
                <a:latin typeface="Open Sans Bold"/>
              </a:rPr>
              <a:t>SAMPEL</a:t>
            </a:r>
          </a:p>
        </p:txBody>
      </p:sp>
      <p:sp>
        <p:nvSpPr>
          <p:cNvPr id="32" name="TextBox 32"/>
          <p:cNvSpPr txBox="1"/>
          <p:nvPr/>
        </p:nvSpPr>
        <p:spPr>
          <a:xfrm>
            <a:off x="8473553" y="5853639"/>
            <a:ext cx="7113139" cy="3958868"/>
          </a:xfrm>
          <a:prstGeom prst="rect">
            <a:avLst/>
          </a:prstGeom>
        </p:spPr>
        <p:txBody>
          <a:bodyPr lIns="0" tIns="0" rIns="0" bIns="0" rtlCol="0" anchor="t">
            <a:spAutoFit/>
          </a:bodyPr>
          <a:lstStyle/>
          <a:p>
            <a:pPr marL="540837" lvl="1" indent="-270419">
              <a:lnSpc>
                <a:spcPts val="3507"/>
              </a:lnSpc>
              <a:buFont typeface="Arial"/>
              <a:buChar char="•"/>
            </a:pPr>
            <a:r>
              <a:rPr lang="en-US" sz="2505">
                <a:solidFill>
                  <a:srgbClr val="FFFFFF"/>
                </a:solidFill>
                <a:latin typeface="Arimo"/>
              </a:rPr>
              <a:t>Sebagian elemen populasi yang diambil dng prosedur tertentu, sehingga mewakili populasinya. </a:t>
            </a:r>
          </a:p>
          <a:p>
            <a:pPr marL="540837" lvl="1" indent="-270419">
              <a:lnSpc>
                <a:spcPts val="3507"/>
              </a:lnSpc>
              <a:buFont typeface="Arial"/>
              <a:buChar char="•"/>
            </a:pPr>
            <a:r>
              <a:rPr lang="en-US" sz="2505">
                <a:solidFill>
                  <a:srgbClr val="FFFFFF"/>
                </a:solidFill>
                <a:latin typeface="Arimo"/>
              </a:rPr>
              <a:t>Daftar seluruh elemen populasi yang akandiambil sampelnya disebut Kerangkasampel </a:t>
            </a:r>
          </a:p>
          <a:p>
            <a:pPr marL="540837" lvl="1" indent="-270419">
              <a:lnSpc>
                <a:spcPts val="3507"/>
              </a:lnSpc>
              <a:buFont typeface="Arial"/>
              <a:buChar char="•"/>
            </a:pPr>
            <a:r>
              <a:rPr lang="en-US" sz="2505">
                <a:solidFill>
                  <a:srgbClr val="FFFFFF"/>
                </a:solidFill>
                <a:latin typeface="Arimo"/>
              </a:rPr>
              <a:t>Banyaknya elemen sampel disebut </a:t>
            </a:r>
            <a:r>
              <a:rPr lang="en-US" sz="2505">
                <a:solidFill>
                  <a:srgbClr val="FFFFFF"/>
                </a:solidFill>
                <a:latin typeface="Arimo Italics"/>
              </a:rPr>
              <a:t>ukuran sampel </a:t>
            </a:r>
          </a:p>
          <a:p>
            <a:pPr>
              <a:lnSpc>
                <a:spcPts val="3507"/>
              </a:lnSpc>
            </a:pPr>
            <a:endParaRPr lang="en-US" sz="2505">
              <a:solidFill>
                <a:srgbClr val="FFFFFF"/>
              </a:solidFill>
              <a:latin typeface="Arimo Italics"/>
            </a:endParaRPr>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33213" y="1028700"/>
            <a:ext cx="7821573" cy="1571211"/>
            <a:chOff x="0" y="0"/>
            <a:chExt cx="2060003" cy="413817"/>
          </a:xfrm>
        </p:grpSpPr>
        <p:sp>
          <p:nvSpPr>
            <p:cNvPr id="3" name="Freeform 3"/>
            <p:cNvSpPr/>
            <p:nvPr/>
          </p:nvSpPr>
          <p:spPr>
            <a:xfrm>
              <a:off x="0" y="0"/>
              <a:ext cx="2060003" cy="413817"/>
            </a:xfrm>
            <a:custGeom>
              <a:avLst/>
              <a:gdLst/>
              <a:ahLst/>
              <a:cxnLst/>
              <a:rect l="l" t="t" r="r" b="b"/>
              <a:pathLst>
                <a:path w="2060003" h="413817">
                  <a:moveTo>
                    <a:pt x="0" y="0"/>
                  </a:moveTo>
                  <a:lnTo>
                    <a:pt x="2060003" y="0"/>
                  </a:lnTo>
                  <a:lnTo>
                    <a:pt x="2060003" y="413817"/>
                  </a:lnTo>
                  <a:lnTo>
                    <a:pt x="0" y="413817"/>
                  </a:lnTo>
                  <a:close/>
                </a:path>
              </a:pathLst>
            </a:custGeom>
            <a:solidFill>
              <a:srgbClr val="174D8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899828" y="1028700"/>
            <a:ext cx="8488343" cy="886859"/>
            <a:chOff x="0" y="0"/>
            <a:chExt cx="2235613" cy="233576"/>
          </a:xfrm>
        </p:grpSpPr>
        <p:sp>
          <p:nvSpPr>
            <p:cNvPr id="6" name="Freeform 6"/>
            <p:cNvSpPr/>
            <p:nvPr/>
          </p:nvSpPr>
          <p:spPr>
            <a:xfrm>
              <a:off x="0" y="0"/>
              <a:ext cx="2235613" cy="233576"/>
            </a:xfrm>
            <a:custGeom>
              <a:avLst/>
              <a:gdLst/>
              <a:ahLst/>
              <a:cxnLst/>
              <a:rect l="l" t="t" r="r" b="b"/>
              <a:pathLst>
                <a:path w="2235613" h="233576">
                  <a:moveTo>
                    <a:pt x="46515" y="0"/>
                  </a:moveTo>
                  <a:lnTo>
                    <a:pt x="2189098" y="0"/>
                  </a:lnTo>
                  <a:cubicBezTo>
                    <a:pt x="2214787" y="0"/>
                    <a:pt x="2235613" y="20826"/>
                    <a:pt x="2235613" y="46515"/>
                  </a:cubicBezTo>
                  <a:lnTo>
                    <a:pt x="2235613" y="187061"/>
                  </a:lnTo>
                  <a:cubicBezTo>
                    <a:pt x="2235613" y="199397"/>
                    <a:pt x="2230712" y="211229"/>
                    <a:pt x="2221989" y="219952"/>
                  </a:cubicBezTo>
                  <a:cubicBezTo>
                    <a:pt x="2213266" y="228675"/>
                    <a:pt x="2201434" y="233576"/>
                    <a:pt x="2189098" y="233576"/>
                  </a:cubicBezTo>
                  <a:lnTo>
                    <a:pt x="46515" y="233576"/>
                  </a:lnTo>
                  <a:cubicBezTo>
                    <a:pt x="20826" y="233576"/>
                    <a:pt x="0" y="212750"/>
                    <a:pt x="0" y="187061"/>
                  </a:cubicBezTo>
                  <a:lnTo>
                    <a:pt x="0" y="46515"/>
                  </a:lnTo>
                  <a:cubicBezTo>
                    <a:pt x="0" y="20826"/>
                    <a:pt x="20826" y="0"/>
                    <a:pt x="46515" y="0"/>
                  </a:cubicBezTo>
                  <a:close/>
                </a:path>
              </a:pathLst>
            </a:custGeom>
            <a:solidFill>
              <a:srgbClr val="00C2E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14350" y="-389060"/>
            <a:ext cx="2314364" cy="11432282"/>
            <a:chOff x="0" y="0"/>
            <a:chExt cx="609544" cy="3010971"/>
          </a:xfrm>
        </p:grpSpPr>
        <p:sp>
          <p:nvSpPr>
            <p:cNvPr id="9" name="Freeform 9"/>
            <p:cNvSpPr/>
            <p:nvPr/>
          </p:nvSpPr>
          <p:spPr>
            <a:xfrm>
              <a:off x="0" y="0"/>
              <a:ext cx="609544" cy="3010971"/>
            </a:xfrm>
            <a:custGeom>
              <a:avLst/>
              <a:gdLst/>
              <a:ahLst/>
              <a:cxnLst/>
              <a:rect l="l" t="t" r="r" b="b"/>
              <a:pathLst>
                <a:path w="609544" h="3010971">
                  <a:moveTo>
                    <a:pt x="0" y="0"/>
                  </a:moveTo>
                  <a:lnTo>
                    <a:pt x="609544" y="0"/>
                  </a:lnTo>
                  <a:lnTo>
                    <a:pt x="609544" y="3010971"/>
                  </a:lnTo>
                  <a:lnTo>
                    <a:pt x="0" y="3010971"/>
                  </a:lnTo>
                  <a:close/>
                </a:path>
              </a:pathLst>
            </a:custGeom>
            <a:solidFill>
              <a:srgbClr val="174D88"/>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0026121" y="6674222"/>
            <a:ext cx="6724101" cy="2584078"/>
          </a:xfrm>
          <a:custGeom>
            <a:avLst/>
            <a:gdLst/>
            <a:ahLst/>
            <a:cxnLst/>
            <a:rect l="l" t="t" r="r" b="b"/>
            <a:pathLst>
              <a:path w="6724101" h="2584078">
                <a:moveTo>
                  <a:pt x="0" y="0"/>
                </a:moveTo>
                <a:lnTo>
                  <a:pt x="6724101" y="0"/>
                </a:lnTo>
                <a:lnTo>
                  <a:pt x="6724101" y="2584078"/>
                </a:lnTo>
                <a:lnTo>
                  <a:pt x="0" y="2584078"/>
                </a:lnTo>
                <a:lnTo>
                  <a:pt x="0" y="0"/>
                </a:lnTo>
                <a:close/>
              </a:path>
            </a:pathLst>
          </a:custGeom>
          <a:blipFill>
            <a:blip r:embed="rId2"/>
            <a:stretch>
              <a:fillRect/>
            </a:stretch>
          </a:blipFill>
        </p:spPr>
      </p:sp>
      <p:sp>
        <p:nvSpPr>
          <p:cNvPr id="12" name="Freeform 12"/>
          <p:cNvSpPr/>
          <p:nvPr/>
        </p:nvSpPr>
        <p:spPr>
          <a:xfrm>
            <a:off x="15538534" y="7630882"/>
            <a:ext cx="4989443" cy="4114800"/>
          </a:xfrm>
          <a:custGeom>
            <a:avLst/>
            <a:gdLst/>
            <a:ahLst/>
            <a:cxnLst/>
            <a:rect l="l" t="t" r="r" b="b"/>
            <a:pathLst>
              <a:path w="4989443" h="4114800">
                <a:moveTo>
                  <a:pt x="0" y="0"/>
                </a:moveTo>
                <a:lnTo>
                  <a:pt x="4989443" y="0"/>
                </a:lnTo>
                <a:lnTo>
                  <a:pt x="498944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3" name="TextBox 13"/>
          <p:cNvSpPr txBox="1"/>
          <p:nvPr/>
        </p:nvSpPr>
        <p:spPr>
          <a:xfrm>
            <a:off x="5233213" y="1077790"/>
            <a:ext cx="7821573" cy="712479"/>
          </a:xfrm>
          <a:prstGeom prst="rect">
            <a:avLst/>
          </a:prstGeom>
        </p:spPr>
        <p:txBody>
          <a:bodyPr lIns="0" tIns="0" rIns="0" bIns="0" rtlCol="0" anchor="t">
            <a:spAutoFit/>
          </a:bodyPr>
          <a:lstStyle/>
          <a:p>
            <a:pPr algn="ctr">
              <a:lnSpc>
                <a:spcPts val="5879"/>
              </a:lnSpc>
            </a:pPr>
            <a:r>
              <a:rPr lang="en-US" sz="4199">
                <a:solidFill>
                  <a:srgbClr val="FFFFFF"/>
                </a:solidFill>
                <a:latin typeface="Open Sans Bold"/>
              </a:rPr>
              <a:t>Berdasarkan Penggunaannya</a:t>
            </a:r>
          </a:p>
        </p:txBody>
      </p:sp>
      <p:sp>
        <p:nvSpPr>
          <p:cNvPr id="14" name="TextBox 14"/>
          <p:cNvSpPr txBox="1"/>
          <p:nvPr/>
        </p:nvSpPr>
        <p:spPr>
          <a:xfrm>
            <a:off x="5854601" y="1848884"/>
            <a:ext cx="6578798" cy="1474479"/>
          </a:xfrm>
          <a:prstGeom prst="rect">
            <a:avLst/>
          </a:prstGeom>
        </p:spPr>
        <p:txBody>
          <a:bodyPr lIns="0" tIns="0" rIns="0" bIns="0" rtlCol="0" anchor="t">
            <a:spAutoFit/>
          </a:bodyPr>
          <a:lstStyle/>
          <a:p>
            <a:pPr algn="ctr">
              <a:lnSpc>
                <a:spcPts val="5879"/>
              </a:lnSpc>
            </a:pPr>
            <a:r>
              <a:rPr lang="en-US" sz="4199">
                <a:solidFill>
                  <a:srgbClr val="FFFFFF"/>
                </a:solidFill>
                <a:latin typeface="Arimo"/>
              </a:rPr>
              <a:t>1. STATISTIK DESKRIPTIF</a:t>
            </a:r>
          </a:p>
          <a:p>
            <a:pPr algn="ctr">
              <a:lnSpc>
                <a:spcPts val="5879"/>
              </a:lnSpc>
            </a:pPr>
            <a:endParaRPr lang="en-US" sz="4199">
              <a:solidFill>
                <a:srgbClr val="FFFFFF"/>
              </a:solidFill>
              <a:latin typeface="Arimo"/>
            </a:endParaRPr>
          </a:p>
        </p:txBody>
      </p:sp>
      <p:sp>
        <p:nvSpPr>
          <p:cNvPr id="15" name="TextBox 15"/>
          <p:cNvSpPr txBox="1"/>
          <p:nvPr/>
        </p:nvSpPr>
        <p:spPr>
          <a:xfrm>
            <a:off x="2236691" y="3428138"/>
            <a:ext cx="5993045" cy="6260144"/>
          </a:xfrm>
          <a:prstGeom prst="rect">
            <a:avLst/>
          </a:prstGeom>
        </p:spPr>
        <p:txBody>
          <a:bodyPr lIns="0" tIns="0" rIns="0" bIns="0" rtlCol="0" anchor="t">
            <a:spAutoFit/>
          </a:bodyPr>
          <a:lstStyle/>
          <a:p>
            <a:pPr>
              <a:lnSpc>
                <a:spcPts val="3577"/>
              </a:lnSpc>
              <a:spcBef>
                <a:spcPct val="0"/>
              </a:spcBef>
            </a:pPr>
            <a:r>
              <a:rPr lang="en-US" sz="2555">
                <a:solidFill>
                  <a:srgbClr val="174D88"/>
                </a:solidFill>
                <a:latin typeface="Open Sans Extra Bold"/>
              </a:rPr>
              <a:t>Untuk menyederhanakan nilai hasil pengamatan (meringkas &amp; menyajikan).</a:t>
            </a:r>
          </a:p>
          <a:p>
            <a:pPr>
              <a:lnSpc>
                <a:spcPts val="3577"/>
              </a:lnSpc>
              <a:spcBef>
                <a:spcPct val="0"/>
              </a:spcBef>
            </a:pPr>
            <a:endParaRPr lang="en-US" sz="2555">
              <a:solidFill>
                <a:srgbClr val="174D88"/>
              </a:solidFill>
              <a:latin typeface="Open Sans Extra Bold"/>
            </a:endParaRPr>
          </a:p>
          <a:p>
            <a:pPr>
              <a:lnSpc>
                <a:spcPts val="3577"/>
              </a:lnSpc>
              <a:spcBef>
                <a:spcPct val="0"/>
              </a:spcBef>
            </a:pPr>
            <a:r>
              <a:rPr lang="en-US" sz="2555">
                <a:solidFill>
                  <a:srgbClr val="174D88"/>
                </a:solidFill>
                <a:latin typeface="Open Sans Extra Bold"/>
              </a:rPr>
              <a:t>Untuk mengukur gejala pemusatan &amp; penyebaran data agar diperoleh informasi yang menarik, berguna, &amp; mudah dipahami.   </a:t>
            </a:r>
          </a:p>
          <a:p>
            <a:pPr>
              <a:lnSpc>
                <a:spcPts val="3577"/>
              </a:lnSpc>
              <a:spcBef>
                <a:spcPct val="0"/>
              </a:spcBef>
            </a:pPr>
            <a:endParaRPr lang="en-US" sz="2555">
              <a:solidFill>
                <a:srgbClr val="174D88"/>
              </a:solidFill>
              <a:latin typeface="Open Sans Extra Bold"/>
            </a:endParaRPr>
          </a:p>
          <a:p>
            <a:pPr>
              <a:lnSpc>
                <a:spcPts val="3577"/>
              </a:lnSpc>
              <a:spcBef>
                <a:spcPct val="0"/>
              </a:spcBef>
            </a:pPr>
            <a:r>
              <a:rPr lang="en-US" sz="2555">
                <a:solidFill>
                  <a:srgbClr val="174D88"/>
                </a:solidFill>
                <a:latin typeface="Open Sans Extra Bold"/>
              </a:rPr>
              <a:t>Penyajian data dengan statistik deskriptif dapat menggunakan media : tabulasi, grafik, atau diagram</a:t>
            </a:r>
          </a:p>
          <a:p>
            <a:pPr>
              <a:lnSpc>
                <a:spcPts val="3577"/>
              </a:lnSpc>
              <a:spcBef>
                <a:spcPct val="0"/>
              </a:spcBef>
            </a:pPr>
            <a:endParaRPr lang="en-US" sz="2555">
              <a:solidFill>
                <a:srgbClr val="174D88"/>
              </a:solidFill>
              <a:latin typeface="Open Sans Extra Bold"/>
            </a:endParaRPr>
          </a:p>
        </p:txBody>
      </p:sp>
      <p:sp>
        <p:nvSpPr>
          <p:cNvPr id="16" name="TextBox 16"/>
          <p:cNvSpPr txBox="1"/>
          <p:nvPr/>
        </p:nvSpPr>
        <p:spPr>
          <a:xfrm>
            <a:off x="9107435" y="3247163"/>
            <a:ext cx="7894704" cy="1401605"/>
          </a:xfrm>
          <a:prstGeom prst="rect">
            <a:avLst/>
          </a:prstGeom>
        </p:spPr>
        <p:txBody>
          <a:bodyPr lIns="0" tIns="0" rIns="0" bIns="0" rtlCol="0" anchor="t">
            <a:spAutoFit/>
          </a:bodyPr>
          <a:lstStyle/>
          <a:p>
            <a:pPr>
              <a:lnSpc>
                <a:spcPts val="5696"/>
              </a:lnSpc>
              <a:spcBef>
                <a:spcPct val="0"/>
              </a:spcBef>
            </a:pPr>
            <a:r>
              <a:rPr lang="en-US" sz="4068">
                <a:solidFill>
                  <a:srgbClr val="B80000"/>
                </a:solidFill>
                <a:latin typeface="Open Sans Extra Bold"/>
              </a:rPr>
              <a:t>Contoh Penggunaan Statistik Deskriptif</a:t>
            </a:r>
          </a:p>
        </p:txBody>
      </p:sp>
      <p:sp>
        <p:nvSpPr>
          <p:cNvPr id="17" name="TextBox 17"/>
          <p:cNvSpPr txBox="1"/>
          <p:nvPr/>
        </p:nvSpPr>
        <p:spPr>
          <a:xfrm>
            <a:off x="9144000" y="4734493"/>
            <a:ext cx="7858138" cy="2286122"/>
          </a:xfrm>
          <a:prstGeom prst="rect">
            <a:avLst/>
          </a:prstGeom>
        </p:spPr>
        <p:txBody>
          <a:bodyPr lIns="0" tIns="0" rIns="0" bIns="0" rtlCol="0" anchor="t">
            <a:spAutoFit/>
          </a:bodyPr>
          <a:lstStyle/>
          <a:p>
            <a:pPr>
              <a:lnSpc>
                <a:spcPts val="3668"/>
              </a:lnSpc>
              <a:spcBef>
                <a:spcPct val="0"/>
              </a:spcBef>
            </a:pPr>
            <a:r>
              <a:rPr lang="en-US" sz="2620">
                <a:solidFill>
                  <a:srgbClr val="174D88"/>
                </a:solidFill>
                <a:latin typeface="Arimo"/>
              </a:rPr>
              <a:t>Hasil penjualan majalah SWA bulan September 2007 </a:t>
            </a:r>
          </a:p>
          <a:p>
            <a:pPr>
              <a:lnSpc>
                <a:spcPts val="3668"/>
              </a:lnSpc>
              <a:spcBef>
                <a:spcPct val="0"/>
              </a:spcBef>
            </a:pPr>
            <a:r>
              <a:rPr lang="en-US" sz="2620">
                <a:solidFill>
                  <a:srgbClr val="174D88"/>
                </a:solidFill>
                <a:latin typeface="Arimo"/>
              </a:rPr>
              <a:t>adalah 100 eks, bulan Oktober 2007 adalah 170 eks, dan bulan November 2007 adalah 230 eks. Akan lebih informatif dan menarik disajikan dalam bentuk sbb :</a:t>
            </a: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85025" y="763062"/>
            <a:ext cx="11346534" cy="913806"/>
            <a:chOff x="0" y="0"/>
            <a:chExt cx="2988387" cy="240673"/>
          </a:xfrm>
        </p:grpSpPr>
        <p:sp>
          <p:nvSpPr>
            <p:cNvPr id="3" name="Freeform 3"/>
            <p:cNvSpPr/>
            <p:nvPr/>
          </p:nvSpPr>
          <p:spPr>
            <a:xfrm>
              <a:off x="0" y="0"/>
              <a:ext cx="2988387" cy="240673"/>
            </a:xfrm>
            <a:custGeom>
              <a:avLst/>
              <a:gdLst/>
              <a:ahLst/>
              <a:cxnLst/>
              <a:rect l="l" t="t" r="r" b="b"/>
              <a:pathLst>
                <a:path w="2988387" h="240673">
                  <a:moveTo>
                    <a:pt x="34798" y="0"/>
                  </a:moveTo>
                  <a:lnTo>
                    <a:pt x="2953589" y="0"/>
                  </a:lnTo>
                  <a:cubicBezTo>
                    <a:pt x="2962818" y="0"/>
                    <a:pt x="2971669" y="3666"/>
                    <a:pt x="2978195" y="10192"/>
                  </a:cubicBezTo>
                  <a:cubicBezTo>
                    <a:pt x="2984721" y="16718"/>
                    <a:pt x="2988387" y="25569"/>
                    <a:pt x="2988387" y="34798"/>
                  </a:cubicBezTo>
                  <a:lnTo>
                    <a:pt x="2988387" y="205875"/>
                  </a:lnTo>
                  <a:cubicBezTo>
                    <a:pt x="2988387" y="215104"/>
                    <a:pt x="2984721" y="223955"/>
                    <a:pt x="2978195" y="230481"/>
                  </a:cubicBezTo>
                  <a:cubicBezTo>
                    <a:pt x="2971669" y="237007"/>
                    <a:pt x="2962818" y="240673"/>
                    <a:pt x="2953589" y="240673"/>
                  </a:cubicBezTo>
                  <a:lnTo>
                    <a:pt x="34798" y="240673"/>
                  </a:lnTo>
                  <a:cubicBezTo>
                    <a:pt x="25569" y="240673"/>
                    <a:pt x="16718" y="237007"/>
                    <a:pt x="10192" y="230481"/>
                  </a:cubicBezTo>
                  <a:cubicBezTo>
                    <a:pt x="3666" y="223955"/>
                    <a:pt x="0" y="215104"/>
                    <a:pt x="0" y="205875"/>
                  </a:cubicBezTo>
                  <a:lnTo>
                    <a:pt x="0" y="34798"/>
                  </a:lnTo>
                  <a:cubicBezTo>
                    <a:pt x="0" y="25569"/>
                    <a:pt x="3666" y="16718"/>
                    <a:pt x="10192" y="10192"/>
                  </a:cubicBezTo>
                  <a:cubicBezTo>
                    <a:pt x="16718" y="3666"/>
                    <a:pt x="25569" y="0"/>
                    <a:pt x="34798" y="0"/>
                  </a:cubicBezTo>
                  <a:close/>
                </a:path>
              </a:pathLst>
            </a:custGeom>
            <a:solidFill>
              <a:srgbClr val="174D8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04419" y="6861305"/>
            <a:ext cx="4989443" cy="4114800"/>
          </a:xfrm>
          <a:custGeom>
            <a:avLst/>
            <a:gdLst/>
            <a:ahLst/>
            <a:cxnLst/>
            <a:rect l="l" t="t" r="r" b="b"/>
            <a:pathLst>
              <a:path w="4989443" h="4114800">
                <a:moveTo>
                  <a:pt x="0" y="0"/>
                </a:moveTo>
                <a:lnTo>
                  <a:pt x="4989444" y="0"/>
                </a:lnTo>
                <a:lnTo>
                  <a:pt x="498944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4146734" y="2316638"/>
            <a:ext cx="10684824" cy="6330254"/>
          </a:xfrm>
          <a:custGeom>
            <a:avLst/>
            <a:gdLst/>
            <a:ahLst/>
            <a:cxnLst/>
            <a:rect l="l" t="t" r="r" b="b"/>
            <a:pathLst>
              <a:path w="10684824" h="6330254">
                <a:moveTo>
                  <a:pt x="0" y="0"/>
                </a:moveTo>
                <a:lnTo>
                  <a:pt x="10684824" y="0"/>
                </a:lnTo>
                <a:lnTo>
                  <a:pt x="10684824" y="6330254"/>
                </a:lnTo>
                <a:lnTo>
                  <a:pt x="0" y="6330254"/>
                </a:lnTo>
                <a:lnTo>
                  <a:pt x="0" y="0"/>
                </a:lnTo>
                <a:close/>
              </a:path>
            </a:pathLst>
          </a:custGeom>
          <a:blipFill>
            <a:blip r:embed="rId4"/>
            <a:stretch>
              <a:fillRect/>
            </a:stretch>
          </a:blipFill>
        </p:spPr>
      </p:sp>
      <p:sp>
        <p:nvSpPr>
          <p:cNvPr id="7" name="TextBox 7"/>
          <p:cNvSpPr txBox="1"/>
          <p:nvPr/>
        </p:nvSpPr>
        <p:spPr>
          <a:xfrm>
            <a:off x="3893019" y="981075"/>
            <a:ext cx="10501961" cy="430155"/>
          </a:xfrm>
          <a:prstGeom prst="rect">
            <a:avLst/>
          </a:prstGeom>
        </p:spPr>
        <p:txBody>
          <a:bodyPr lIns="0" tIns="0" rIns="0" bIns="0" rtlCol="0" anchor="t">
            <a:spAutoFit/>
          </a:bodyPr>
          <a:lstStyle/>
          <a:p>
            <a:pPr algn="ctr">
              <a:lnSpc>
                <a:spcPts val="3568"/>
              </a:lnSpc>
              <a:spcBef>
                <a:spcPct val="0"/>
              </a:spcBef>
            </a:pPr>
            <a:r>
              <a:rPr lang="en-US" sz="2549">
                <a:solidFill>
                  <a:srgbClr val="FFFFFF"/>
                </a:solidFill>
                <a:latin typeface="Open Sans Extra Bold"/>
              </a:rPr>
              <a:t>Grafik 1. Perkembangan Penjualan Majalah SWA Sept-Nov 2007</a:t>
            </a: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14988" y="1028700"/>
            <a:ext cx="9059908" cy="1056017"/>
            <a:chOff x="0" y="0"/>
            <a:chExt cx="2386149" cy="278128"/>
          </a:xfrm>
        </p:grpSpPr>
        <p:sp>
          <p:nvSpPr>
            <p:cNvPr id="3" name="Freeform 3"/>
            <p:cNvSpPr/>
            <p:nvPr/>
          </p:nvSpPr>
          <p:spPr>
            <a:xfrm>
              <a:off x="0" y="0"/>
              <a:ext cx="2386149" cy="278128"/>
            </a:xfrm>
            <a:custGeom>
              <a:avLst/>
              <a:gdLst/>
              <a:ahLst/>
              <a:cxnLst/>
              <a:rect l="l" t="t" r="r" b="b"/>
              <a:pathLst>
                <a:path w="2386149" h="278128">
                  <a:moveTo>
                    <a:pt x="43581" y="0"/>
                  </a:moveTo>
                  <a:lnTo>
                    <a:pt x="2342568" y="0"/>
                  </a:lnTo>
                  <a:cubicBezTo>
                    <a:pt x="2354126" y="0"/>
                    <a:pt x="2365211" y="4592"/>
                    <a:pt x="2373384" y="12765"/>
                  </a:cubicBezTo>
                  <a:cubicBezTo>
                    <a:pt x="2381557" y="20937"/>
                    <a:pt x="2386149" y="32022"/>
                    <a:pt x="2386149" y="43581"/>
                  </a:cubicBezTo>
                  <a:lnTo>
                    <a:pt x="2386149" y="234547"/>
                  </a:lnTo>
                  <a:cubicBezTo>
                    <a:pt x="2386149" y="258616"/>
                    <a:pt x="2366637" y="278128"/>
                    <a:pt x="2342568" y="278128"/>
                  </a:cubicBezTo>
                  <a:lnTo>
                    <a:pt x="43581" y="278128"/>
                  </a:lnTo>
                  <a:cubicBezTo>
                    <a:pt x="32022" y="278128"/>
                    <a:pt x="20937" y="273536"/>
                    <a:pt x="12765" y="265363"/>
                  </a:cubicBezTo>
                  <a:cubicBezTo>
                    <a:pt x="4592" y="257190"/>
                    <a:pt x="0" y="246105"/>
                    <a:pt x="0" y="234547"/>
                  </a:cubicBezTo>
                  <a:lnTo>
                    <a:pt x="0" y="43581"/>
                  </a:lnTo>
                  <a:cubicBezTo>
                    <a:pt x="0" y="32022"/>
                    <a:pt x="4592" y="20937"/>
                    <a:pt x="12765" y="12765"/>
                  </a:cubicBezTo>
                  <a:cubicBezTo>
                    <a:pt x="20937" y="4592"/>
                    <a:pt x="32022" y="0"/>
                    <a:pt x="43581" y="0"/>
                  </a:cubicBezTo>
                  <a:close/>
                </a:path>
              </a:pathLst>
            </a:custGeom>
            <a:solidFill>
              <a:srgbClr val="174D8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45391" y="8545277"/>
            <a:ext cx="3086100" cy="3086100"/>
            <a:chOff x="0" y="0"/>
            <a:chExt cx="812800" cy="812800"/>
          </a:xfrm>
        </p:grpSpPr>
        <p:sp>
          <p:nvSpPr>
            <p:cNvPr id="6" name="Freeform 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0C2E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860384" y="9258300"/>
            <a:ext cx="3086100" cy="3086100"/>
            <a:chOff x="0" y="0"/>
            <a:chExt cx="812800" cy="812800"/>
          </a:xfrm>
        </p:grpSpPr>
        <p:sp>
          <p:nvSpPr>
            <p:cNvPr id="9" name="Freeform 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74D88"/>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8841716" y="2033610"/>
            <a:ext cx="8682531" cy="722181"/>
            <a:chOff x="0" y="0"/>
            <a:chExt cx="3343833" cy="278128"/>
          </a:xfrm>
        </p:grpSpPr>
        <p:sp>
          <p:nvSpPr>
            <p:cNvPr id="12" name="Freeform 12"/>
            <p:cNvSpPr/>
            <p:nvPr/>
          </p:nvSpPr>
          <p:spPr>
            <a:xfrm>
              <a:off x="0" y="0"/>
              <a:ext cx="3343833" cy="278128"/>
            </a:xfrm>
            <a:custGeom>
              <a:avLst/>
              <a:gdLst/>
              <a:ahLst/>
              <a:cxnLst/>
              <a:rect l="l" t="t" r="r" b="b"/>
              <a:pathLst>
                <a:path w="3343833" h="278128">
                  <a:moveTo>
                    <a:pt x="45475" y="0"/>
                  </a:moveTo>
                  <a:lnTo>
                    <a:pt x="3298358" y="0"/>
                  </a:lnTo>
                  <a:cubicBezTo>
                    <a:pt x="3310419" y="0"/>
                    <a:pt x="3321986" y="4791"/>
                    <a:pt x="3330514" y="13319"/>
                  </a:cubicBezTo>
                  <a:cubicBezTo>
                    <a:pt x="3339042" y="21848"/>
                    <a:pt x="3343833" y="33414"/>
                    <a:pt x="3343833" y="45475"/>
                  </a:cubicBezTo>
                  <a:lnTo>
                    <a:pt x="3343833" y="232653"/>
                  </a:lnTo>
                  <a:cubicBezTo>
                    <a:pt x="3343833" y="244714"/>
                    <a:pt x="3339042" y="256280"/>
                    <a:pt x="3330514" y="264809"/>
                  </a:cubicBezTo>
                  <a:cubicBezTo>
                    <a:pt x="3321986" y="273337"/>
                    <a:pt x="3310419" y="278128"/>
                    <a:pt x="3298358" y="278128"/>
                  </a:cubicBezTo>
                  <a:lnTo>
                    <a:pt x="45475" y="278128"/>
                  </a:lnTo>
                  <a:cubicBezTo>
                    <a:pt x="33414" y="278128"/>
                    <a:pt x="21848" y="273337"/>
                    <a:pt x="13319" y="264809"/>
                  </a:cubicBezTo>
                  <a:cubicBezTo>
                    <a:pt x="4791" y="256280"/>
                    <a:pt x="0" y="244714"/>
                    <a:pt x="0" y="232653"/>
                  </a:cubicBezTo>
                  <a:lnTo>
                    <a:pt x="0" y="45475"/>
                  </a:lnTo>
                  <a:cubicBezTo>
                    <a:pt x="0" y="33414"/>
                    <a:pt x="4791" y="21848"/>
                    <a:pt x="13319" y="13319"/>
                  </a:cubicBezTo>
                  <a:cubicBezTo>
                    <a:pt x="21848" y="4791"/>
                    <a:pt x="33414" y="0"/>
                    <a:pt x="45475" y="0"/>
                  </a:cubicBezTo>
                  <a:close/>
                </a:path>
              </a:pathLst>
            </a:custGeom>
            <a:solidFill>
              <a:srgbClr val="174D8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397659" y="253864"/>
            <a:ext cx="3819542" cy="631961"/>
          </a:xfrm>
          <a:custGeom>
            <a:avLst/>
            <a:gdLst/>
            <a:ahLst/>
            <a:cxnLst/>
            <a:rect l="l" t="t" r="r" b="b"/>
            <a:pathLst>
              <a:path w="3819542" h="631961">
                <a:moveTo>
                  <a:pt x="0" y="0"/>
                </a:moveTo>
                <a:lnTo>
                  <a:pt x="3819541" y="0"/>
                </a:lnTo>
                <a:lnTo>
                  <a:pt x="3819541" y="631961"/>
                </a:lnTo>
                <a:lnTo>
                  <a:pt x="0" y="6319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15" name="Group 15"/>
          <p:cNvGrpSpPr/>
          <p:nvPr/>
        </p:nvGrpSpPr>
        <p:grpSpPr>
          <a:xfrm>
            <a:off x="8841716" y="5459177"/>
            <a:ext cx="8682531" cy="3086100"/>
            <a:chOff x="0" y="0"/>
            <a:chExt cx="2286757" cy="812800"/>
          </a:xfrm>
        </p:grpSpPr>
        <p:sp>
          <p:nvSpPr>
            <p:cNvPr id="16" name="Freeform 16"/>
            <p:cNvSpPr/>
            <p:nvPr/>
          </p:nvSpPr>
          <p:spPr>
            <a:xfrm>
              <a:off x="0" y="0"/>
              <a:ext cx="2286757" cy="812800"/>
            </a:xfrm>
            <a:custGeom>
              <a:avLst/>
              <a:gdLst/>
              <a:ahLst/>
              <a:cxnLst/>
              <a:rect l="l" t="t" r="r" b="b"/>
              <a:pathLst>
                <a:path w="2286757" h="812800">
                  <a:moveTo>
                    <a:pt x="45475" y="0"/>
                  </a:moveTo>
                  <a:lnTo>
                    <a:pt x="2241282" y="0"/>
                  </a:lnTo>
                  <a:cubicBezTo>
                    <a:pt x="2253343" y="0"/>
                    <a:pt x="2264910" y="4791"/>
                    <a:pt x="2273438" y="13319"/>
                  </a:cubicBezTo>
                  <a:cubicBezTo>
                    <a:pt x="2281966" y="21848"/>
                    <a:pt x="2286757" y="33414"/>
                    <a:pt x="2286757" y="45475"/>
                  </a:cubicBezTo>
                  <a:lnTo>
                    <a:pt x="2286757" y="767325"/>
                  </a:lnTo>
                  <a:cubicBezTo>
                    <a:pt x="2286757" y="779386"/>
                    <a:pt x="2281966" y="790952"/>
                    <a:pt x="2273438" y="799481"/>
                  </a:cubicBezTo>
                  <a:cubicBezTo>
                    <a:pt x="2264910" y="808009"/>
                    <a:pt x="2253343" y="812800"/>
                    <a:pt x="2241282" y="812800"/>
                  </a:cubicBezTo>
                  <a:lnTo>
                    <a:pt x="45475" y="812800"/>
                  </a:lnTo>
                  <a:cubicBezTo>
                    <a:pt x="33414" y="812800"/>
                    <a:pt x="21848" y="808009"/>
                    <a:pt x="13319" y="799481"/>
                  </a:cubicBezTo>
                  <a:cubicBezTo>
                    <a:pt x="4791" y="790952"/>
                    <a:pt x="0" y="779386"/>
                    <a:pt x="0" y="767325"/>
                  </a:cubicBezTo>
                  <a:lnTo>
                    <a:pt x="0" y="45475"/>
                  </a:lnTo>
                  <a:cubicBezTo>
                    <a:pt x="0" y="33414"/>
                    <a:pt x="4791" y="21848"/>
                    <a:pt x="13319" y="13319"/>
                  </a:cubicBezTo>
                  <a:cubicBezTo>
                    <a:pt x="21848" y="4791"/>
                    <a:pt x="33414" y="0"/>
                    <a:pt x="45475" y="0"/>
                  </a:cubicBezTo>
                  <a:close/>
                </a:path>
              </a:pathLst>
            </a:custGeom>
            <a:solidFill>
              <a:srgbClr val="174D88"/>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397659" y="1221722"/>
            <a:ext cx="5900080" cy="603297"/>
          </a:xfrm>
          <a:prstGeom prst="rect">
            <a:avLst/>
          </a:prstGeom>
        </p:spPr>
        <p:txBody>
          <a:bodyPr lIns="0" tIns="0" rIns="0" bIns="0" rtlCol="0" anchor="t">
            <a:spAutoFit/>
          </a:bodyPr>
          <a:lstStyle/>
          <a:p>
            <a:pPr algn="ctr">
              <a:lnSpc>
                <a:spcPts val="5006"/>
              </a:lnSpc>
              <a:spcBef>
                <a:spcPct val="0"/>
              </a:spcBef>
            </a:pPr>
            <a:r>
              <a:rPr lang="en-US" sz="3576">
                <a:solidFill>
                  <a:srgbClr val="FFFFFF"/>
                </a:solidFill>
                <a:latin typeface="Open Sans Extra Bold"/>
              </a:rPr>
              <a:t>2. STATISTIK INFERENSIAL</a:t>
            </a:r>
          </a:p>
        </p:txBody>
      </p:sp>
      <p:sp>
        <p:nvSpPr>
          <p:cNvPr id="19" name="TextBox 19"/>
          <p:cNvSpPr txBox="1"/>
          <p:nvPr/>
        </p:nvSpPr>
        <p:spPr>
          <a:xfrm>
            <a:off x="1028700" y="2328026"/>
            <a:ext cx="5916221" cy="5907267"/>
          </a:xfrm>
          <a:prstGeom prst="rect">
            <a:avLst/>
          </a:prstGeom>
        </p:spPr>
        <p:txBody>
          <a:bodyPr lIns="0" tIns="0" rIns="0" bIns="0" rtlCol="0" anchor="t">
            <a:spAutoFit/>
          </a:bodyPr>
          <a:lstStyle/>
          <a:p>
            <a:pPr>
              <a:lnSpc>
                <a:spcPts val="3930"/>
              </a:lnSpc>
              <a:spcBef>
                <a:spcPct val="0"/>
              </a:spcBef>
            </a:pPr>
            <a:r>
              <a:rPr lang="en-US" sz="2807">
                <a:solidFill>
                  <a:srgbClr val="174D88"/>
                </a:solidFill>
                <a:latin typeface="Alice"/>
              </a:rPr>
              <a:t>Untuk analisis data dan menarik kesimpulan (estimasi suatu fenomena ataupun menguji hipotesis)Untuk analisis data dari sampel atau langsung dari populasi (bila memungkinkan)  •Statistik Inferensial = STATISTIK INDUKTIF karena kesimpulan yang ditarik dapat untuk generalisasi (hasil analisis data sampel diberlakukan untuk populasi). </a:t>
            </a:r>
          </a:p>
          <a:p>
            <a:pPr>
              <a:lnSpc>
                <a:spcPts val="3930"/>
              </a:lnSpc>
              <a:spcBef>
                <a:spcPct val="0"/>
              </a:spcBef>
            </a:pPr>
            <a:endParaRPr lang="en-US" sz="2807">
              <a:solidFill>
                <a:srgbClr val="174D88"/>
              </a:solidFill>
              <a:latin typeface="Alice"/>
            </a:endParaRPr>
          </a:p>
        </p:txBody>
      </p:sp>
      <p:sp>
        <p:nvSpPr>
          <p:cNvPr id="20" name="TextBox 20"/>
          <p:cNvSpPr txBox="1"/>
          <p:nvPr/>
        </p:nvSpPr>
        <p:spPr>
          <a:xfrm>
            <a:off x="9512821" y="1287053"/>
            <a:ext cx="7340322" cy="537967"/>
          </a:xfrm>
          <a:prstGeom prst="rect">
            <a:avLst/>
          </a:prstGeom>
        </p:spPr>
        <p:txBody>
          <a:bodyPr lIns="0" tIns="0" rIns="0" bIns="0" rtlCol="0" anchor="t">
            <a:spAutoFit/>
          </a:bodyPr>
          <a:lstStyle/>
          <a:p>
            <a:pPr algn="ctr">
              <a:lnSpc>
                <a:spcPts val="4473"/>
              </a:lnSpc>
              <a:spcBef>
                <a:spcPct val="0"/>
              </a:spcBef>
            </a:pPr>
            <a:r>
              <a:rPr lang="en-US" sz="3195">
                <a:solidFill>
                  <a:srgbClr val="174D88"/>
                </a:solidFill>
                <a:latin typeface="Open Sans Extra Bold"/>
              </a:rPr>
              <a:t>STATISTIK INFERENSIAL mencakup :</a:t>
            </a:r>
          </a:p>
        </p:txBody>
      </p:sp>
      <p:sp>
        <p:nvSpPr>
          <p:cNvPr id="21" name="TextBox 21"/>
          <p:cNvSpPr txBox="1"/>
          <p:nvPr/>
        </p:nvSpPr>
        <p:spPr>
          <a:xfrm>
            <a:off x="6297738" y="2120585"/>
            <a:ext cx="13214378" cy="488526"/>
          </a:xfrm>
          <a:prstGeom prst="rect">
            <a:avLst/>
          </a:prstGeom>
        </p:spPr>
        <p:txBody>
          <a:bodyPr lIns="0" tIns="0" rIns="0" bIns="0" rtlCol="0" anchor="t">
            <a:spAutoFit/>
          </a:bodyPr>
          <a:lstStyle/>
          <a:p>
            <a:pPr algn="ctr">
              <a:lnSpc>
                <a:spcPts val="4048"/>
              </a:lnSpc>
              <a:spcBef>
                <a:spcPct val="0"/>
              </a:spcBef>
            </a:pPr>
            <a:r>
              <a:rPr lang="en-US" sz="2891">
                <a:solidFill>
                  <a:srgbClr val="FFFFFF"/>
                </a:solidFill>
                <a:latin typeface="Open Sans Extra Bold"/>
              </a:rPr>
              <a:t>(a) STATISTIK NON-PARAMETRIK</a:t>
            </a:r>
          </a:p>
        </p:txBody>
      </p:sp>
      <p:sp>
        <p:nvSpPr>
          <p:cNvPr id="22" name="TextBox 22"/>
          <p:cNvSpPr txBox="1"/>
          <p:nvPr/>
        </p:nvSpPr>
        <p:spPr>
          <a:xfrm>
            <a:off x="9129173" y="2898666"/>
            <a:ext cx="9158827" cy="3657967"/>
          </a:xfrm>
          <a:prstGeom prst="rect">
            <a:avLst/>
          </a:prstGeom>
        </p:spPr>
        <p:txBody>
          <a:bodyPr lIns="0" tIns="0" rIns="0" bIns="0" rtlCol="0" anchor="t">
            <a:spAutoFit/>
          </a:bodyPr>
          <a:lstStyle/>
          <a:p>
            <a:pPr>
              <a:lnSpc>
                <a:spcPts val="3654"/>
              </a:lnSpc>
              <a:spcBef>
                <a:spcPct val="0"/>
              </a:spcBef>
            </a:pPr>
            <a:r>
              <a:rPr lang="en-US" sz="2610">
                <a:solidFill>
                  <a:srgbClr val="174D88"/>
                </a:solidFill>
                <a:latin typeface="Arimo"/>
              </a:rPr>
              <a:t>Tidak mempertimbangkan parameter populasi.</a:t>
            </a:r>
          </a:p>
          <a:p>
            <a:pPr>
              <a:lnSpc>
                <a:spcPts val="3654"/>
              </a:lnSpc>
              <a:spcBef>
                <a:spcPct val="0"/>
              </a:spcBef>
            </a:pPr>
            <a:r>
              <a:rPr lang="en-US" sz="2610">
                <a:solidFill>
                  <a:srgbClr val="174D88"/>
                </a:solidFill>
                <a:latin typeface="Arimo"/>
              </a:rPr>
              <a:t>•Tidakmempersyaratkan normalitas sebaran data.</a:t>
            </a:r>
          </a:p>
          <a:p>
            <a:pPr>
              <a:lnSpc>
                <a:spcPts val="3654"/>
              </a:lnSpc>
              <a:spcBef>
                <a:spcPct val="0"/>
              </a:spcBef>
            </a:pPr>
            <a:r>
              <a:rPr lang="en-US" sz="2610">
                <a:solidFill>
                  <a:srgbClr val="174D88"/>
                </a:solidFill>
                <a:latin typeface="Arimo"/>
              </a:rPr>
              <a:t>•Membutuhkan data berskala minimal nominal/ordinal.</a:t>
            </a:r>
          </a:p>
          <a:p>
            <a:pPr>
              <a:lnSpc>
                <a:spcPts val="3654"/>
              </a:lnSpc>
              <a:spcBef>
                <a:spcPct val="0"/>
              </a:spcBef>
            </a:pPr>
            <a:r>
              <a:rPr lang="en-US" sz="2610">
                <a:solidFill>
                  <a:srgbClr val="174D88"/>
                </a:solidFill>
                <a:latin typeface="Arimo"/>
              </a:rPr>
              <a:t>•Statistik Non-Parametrik, seperti : Analisis Korelasi Spearman, Tau-Kendall, Q-Cochran, Kai-Kuadrat.</a:t>
            </a:r>
          </a:p>
          <a:p>
            <a:pPr>
              <a:lnSpc>
                <a:spcPts val="3654"/>
              </a:lnSpc>
              <a:spcBef>
                <a:spcPct val="0"/>
              </a:spcBef>
            </a:pPr>
            <a:endParaRPr lang="en-US" sz="2610">
              <a:solidFill>
                <a:srgbClr val="174D88"/>
              </a:solidFill>
              <a:latin typeface="Arimo"/>
            </a:endParaRPr>
          </a:p>
          <a:p>
            <a:pPr>
              <a:lnSpc>
                <a:spcPts val="3654"/>
              </a:lnSpc>
              <a:spcBef>
                <a:spcPct val="0"/>
              </a:spcBef>
            </a:pPr>
            <a:r>
              <a:rPr lang="en-US" sz="2610">
                <a:solidFill>
                  <a:srgbClr val="174D88"/>
                </a:solidFill>
                <a:latin typeface="Open Sans Extra Bold"/>
              </a:rPr>
              <a:t> </a:t>
            </a:r>
          </a:p>
          <a:p>
            <a:pPr>
              <a:lnSpc>
                <a:spcPts val="3654"/>
              </a:lnSpc>
              <a:spcBef>
                <a:spcPct val="0"/>
              </a:spcBef>
            </a:pPr>
            <a:endParaRPr lang="en-US" sz="2610">
              <a:solidFill>
                <a:srgbClr val="174D88"/>
              </a:solidFill>
              <a:latin typeface="Open Sans Extra Bold"/>
            </a:endParaRPr>
          </a:p>
        </p:txBody>
      </p:sp>
      <p:sp>
        <p:nvSpPr>
          <p:cNvPr id="23" name="TextBox 23"/>
          <p:cNvSpPr txBox="1"/>
          <p:nvPr/>
        </p:nvSpPr>
        <p:spPr>
          <a:xfrm>
            <a:off x="9144000" y="5946969"/>
            <a:ext cx="7854316" cy="2077693"/>
          </a:xfrm>
          <a:prstGeom prst="rect">
            <a:avLst/>
          </a:prstGeom>
        </p:spPr>
        <p:txBody>
          <a:bodyPr lIns="0" tIns="0" rIns="0" bIns="0" rtlCol="0" anchor="t">
            <a:spAutoFit/>
          </a:bodyPr>
          <a:lstStyle/>
          <a:p>
            <a:pPr algn="ctr">
              <a:lnSpc>
                <a:spcPts val="4131"/>
              </a:lnSpc>
              <a:spcBef>
                <a:spcPct val="0"/>
              </a:spcBef>
            </a:pPr>
            <a:r>
              <a:rPr lang="en-US" sz="2951">
                <a:solidFill>
                  <a:srgbClr val="B80000"/>
                </a:solidFill>
                <a:latin typeface="Open Sans Extra Bold"/>
              </a:rPr>
              <a:t>Kelemahan :</a:t>
            </a:r>
            <a:r>
              <a:rPr lang="en-US" sz="2951">
                <a:solidFill>
                  <a:srgbClr val="FFFFFF"/>
                </a:solidFill>
                <a:latin typeface="Open Sans Extra Bold"/>
              </a:rPr>
              <a:t> Tidak dapat digunakan untuk uji pengaruh antar variabel, hanya terbatas uji korelasi atau eksplorasi.</a:t>
            </a:r>
          </a:p>
        </p:txBody>
      </p:sp>
    </p:spTree>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1764</Words>
  <Application>Microsoft Office PowerPoint</Application>
  <PresentationFormat>Custom</PresentationFormat>
  <Paragraphs>175</Paragraphs>
  <Slides>45</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45</vt:i4>
      </vt:variant>
    </vt:vector>
  </HeadingPairs>
  <TitlesOfParts>
    <vt:vector size="61" baseType="lpstr">
      <vt:lpstr>Calibri</vt:lpstr>
      <vt:lpstr>Arial</vt:lpstr>
      <vt:lpstr>Open Sans Extra Bold Italics</vt:lpstr>
      <vt:lpstr>Montserrat Classic</vt:lpstr>
      <vt:lpstr>Montserrat Ultra-Bold</vt:lpstr>
      <vt:lpstr>Eczar</vt:lpstr>
      <vt:lpstr>Open Sans Extra Bold</vt:lpstr>
      <vt:lpstr>Open Sans Bold</vt:lpstr>
      <vt:lpstr>Arimo Bold</vt:lpstr>
      <vt:lpstr>Arimo Italics</vt:lpstr>
      <vt:lpstr>Montserrat Heavy</vt:lpstr>
      <vt:lpstr>Arimo</vt:lpstr>
      <vt:lpstr>Alice</vt:lpstr>
      <vt:lpstr>TT Nooks Script</vt:lpstr>
      <vt:lpstr>Eczar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Pengantar Analisis Statistik PTI</dc:title>
  <cp:lastModifiedBy>Windows User</cp:lastModifiedBy>
  <cp:revision>2</cp:revision>
  <dcterms:created xsi:type="dcterms:W3CDTF">2006-08-16T00:00:00Z</dcterms:created>
  <dcterms:modified xsi:type="dcterms:W3CDTF">2023-10-08T13:16:46Z</dcterms:modified>
  <dc:identifier>DAFuAQ7c-64</dc:identifier>
</cp:coreProperties>
</file>