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331" r:id="rId3"/>
    <p:sldId id="332" r:id="rId4"/>
    <p:sldId id="323" r:id="rId5"/>
    <p:sldId id="334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7fb3e5436951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8" autoAdjust="0"/>
    <p:restoredTop sz="94631"/>
  </p:normalViewPr>
  <p:slideViewPr>
    <p:cSldViewPr snapToGrid="0">
      <p:cViewPr varScale="1">
        <p:scale>
          <a:sx n="30" d="100"/>
          <a:sy n="30" d="100"/>
        </p:scale>
        <p:origin x="7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F0806-88D9-4948-8A2F-4E4985FBAFBF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3982F-0B6E-4125-862B-FAFF6625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dan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jawabannya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57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dan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jawabannya</a:t>
            </a:r>
            <a:r>
              <a:rPr lang="en-US" dirty="0"/>
              <a:t> di </a:t>
            </a:r>
            <a:r>
              <a:rPr lang="en-US" dirty="0" err="1"/>
              <a:t>sini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5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Kalkulus</a:t>
            </a:r>
            <a:r>
              <a:rPr lang="en-US" sz="6000" dirty="0"/>
              <a:t> Integral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Metode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Substitusi</a:t>
            </a:r>
            <a:r>
              <a:rPr lang="en-US" sz="2400" b="1" dirty="0">
                <a:solidFill>
                  <a:srgbClr val="C00000"/>
                </a:solidFill>
              </a:rPr>
              <a:t> (Integral </a:t>
            </a:r>
            <a:r>
              <a:rPr lang="en-US" sz="2400" b="1" dirty="0" err="1">
                <a:solidFill>
                  <a:srgbClr val="C00000"/>
                </a:solidFill>
              </a:rPr>
              <a:t>Tertentu</a:t>
            </a:r>
            <a:r>
              <a:rPr lang="en-US" sz="2400" b="1" dirty="0">
                <a:solidFill>
                  <a:srgbClr val="C00000"/>
                </a:solidFill>
              </a:rPr>
              <a:t>)</a:t>
            </a:r>
          </a:p>
          <a:p>
            <a:endParaRPr lang="en-US" sz="2400" b="1" dirty="0"/>
          </a:p>
          <a:p>
            <a:r>
              <a:rPr lang="en-US" sz="2400" b="1" dirty="0" err="1"/>
              <a:t>Abadi</a:t>
            </a:r>
            <a:r>
              <a:rPr lang="en-US" sz="2400" b="1" dirty="0"/>
              <a:t> – </a:t>
            </a:r>
            <a:r>
              <a:rPr lang="en-US" sz="2400" b="1" dirty="0" err="1"/>
              <a:t>Universitas</a:t>
            </a:r>
            <a:r>
              <a:rPr lang="en-US" sz="2400" b="1" dirty="0"/>
              <a:t> </a:t>
            </a:r>
            <a:r>
              <a:rPr lang="en-US" sz="2400" b="1" dirty="0" err="1"/>
              <a:t>Negeri</a:t>
            </a:r>
            <a:r>
              <a:rPr lang="en-US" sz="2400" b="1" dirty="0"/>
              <a:t> Surabaya</a:t>
            </a:r>
          </a:p>
        </p:txBody>
      </p:sp>
    </p:spTree>
    <p:extLst>
      <p:ext uri="{BB962C8B-B14F-4D97-AF65-F5344CB8AC3E}">
        <p14:creationId xmlns:p14="http://schemas.microsoft.com/office/powerpoint/2010/main" val="270597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A6914-F786-984A-A8BB-4A6DCE7A1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(Integral </a:t>
            </a:r>
            <a:r>
              <a:rPr lang="en-US" dirty="0" err="1"/>
              <a:t>Tertentu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057DB-112C-5141-A107-68E5F3D61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substitusi</a:t>
            </a:r>
            <a:r>
              <a:rPr lang="en-US" sz="2400" dirty="0"/>
              <a:t> juga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r>
              <a:rPr lang="en-US" sz="2400" dirty="0"/>
              <a:t> pada integral </a:t>
            </a:r>
            <a:r>
              <a:rPr lang="en-US" sz="2400" dirty="0" err="1"/>
              <a:t>tertentu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substitusi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/>
              <a:t>integral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halnya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langkah-langkah</a:t>
            </a:r>
            <a:r>
              <a:rPr lang="en-US" sz="2400" dirty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substitusi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integral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tentu</a:t>
            </a:r>
            <a:r>
              <a:rPr lang="en-US" sz="2400" dirty="0"/>
              <a:t>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mengevaluasi</a:t>
            </a:r>
            <a:r>
              <a:rPr lang="en-US" sz="2400" dirty="0"/>
              <a:t>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.</a:t>
            </a:r>
          </a:p>
          <a:p>
            <a:r>
              <a:rPr lang="en-US" sz="2400" dirty="0"/>
              <a:t>Cara lain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substitusi</a:t>
            </a:r>
            <a:r>
              <a:rPr lang="en-US" sz="2400" dirty="0"/>
              <a:t> pada integral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teorema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183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27883-5A76-5F42-939A-A52AB90AD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Teorema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(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Substitusi</a:t>
            </a:r>
            <a:r>
              <a:rPr lang="en-US" sz="2400" dirty="0"/>
              <a:t> Integral </a:t>
            </a:r>
            <a:r>
              <a:rPr lang="en-US" sz="2400" dirty="0" err="1"/>
              <a:t>Tertentu</a:t>
            </a:r>
            <a:r>
              <a:rPr lang="en-US" sz="24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9931B-B08D-B44E-A44C-1DC2AAD83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180117"/>
            <a:ext cx="8915400" cy="2286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Menerapkan</a:t>
            </a:r>
            <a:r>
              <a:rPr lang="en-US" sz="2400" dirty="0"/>
              <a:t>  </a:t>
            </a:r>
            <a:r>
              <a:rPr lang="en-US" sz="2400" dirty="0" err="1"/>
              <a:t>substitusi</a:t>
            </a:r>
            <a:r>
              <a:rPr lang="en-US" sz="2400" dirty="0"/>
              <a:t> pada integrand dan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integrasinya</a:t>
            </a:r>
            <a:r>
              <a:rPr lang="en-US" sz="2400" dirty="0"/>
              <a:t>, </a:t>
            </a:r>
            <a:r>
              <a:rPr lang="en-US" sz="2400" dirty="0" err="1"/>
              <a:t>mengintegralkan</a:t>
            </a:r>
            <a:r>
              <a:rPr lang="en-US" sz="2400" dirty="0"/>
              <a:t>, dan </a:t>
            </a:r>
            <a:r>
              <a:rPr lang="en-US" sz="2400" dirty="0" err="1"/>
              <a:t>mengevaluasinya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integrasinya</a:t>
            </a:r>
            <a:r>
              <a:rPr lang="en-US" sz="2400" dirty="0"/>
              <a:t> (TFK II).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rgbClr val="C00000"/>
              </a:solidFill>
            </a:endParaRPr>
          </a:p>
          <a:p>
            <a:r>
              <a:rPr lang="en-US" sz="2400" b="1" dirty="0" err="1">
                <a:solidFill>
                  <a:srgbClr val="C00000"/>
                </a:solidFill>
              </a:rPr>
              <a:t>Pelajari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buktinya</a:t>
            </a:r>
            <a:r>
              <a:rPr lang="en-US" sz="2400" b="1" dirty="0">
                <a:solidFill>
                  <a:srgbClr val="C00000"/>
                </a:solidFill>
              </a:rPr>
              <a:t> di </a:t>
            </a:r>
            <a:r>
              <a:rPr lang="en-US" sz="2400" b="1" dirty="0" err="1">
                <a:solidFill>
                  <a:srgbClr val="C00000"/>
                </a:solidFill>
              </a:rPr>
              <a:t>buku</a:t>
            </a:r>
            <a:r>
              <a:rPr lang="en-US" sz="2400" b="1" dirty="0">
                <a:solidFill>
                  <a:srgbClr val="C00000"/>
                </a:solidFill>
              </a:rPr>
              <a:t> Thomas’s Calculus ha. 292.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B8B9868-CEA1-9742-83E7-818DBC21B8F6}"/>
                  </a:ext>
                </a:extLst>
              </p:cNvPr>
              <p:cNvSpPr/>
              <p:nvPr/>
            </p:nvSpPr>
            <p:spPr>
              <a:xfrm>
                <a:off x="2589212" y="2133600"/>
                <a:ext cx="8915400" cy="193221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Jika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′(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kontinu</a:t>
                </a:r>
                <a:r>
                  <a:rPr lang="en-US" sz="2400" dirty="0">
                    <a:solidFill>
                      <a:schemeClr val="bg1"/>
                    </a:solidFill>
                  </a:rPr>
                  <a:t> pada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selang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dan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jika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kontinu</a:t>
                </a:r>
                <a:r>
                  <a:rPr lang="en-US" sz="2400" dirty="0">
                    <a:solidFill>
                      <a:schemeClr val="bg1"/>
                    </a:solidFill>
                  </a:rPr>
                  <a:t> pada range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dari</a:t>
                </a:r>
                <a:r>
                  <a:rPr lang="en-US" sz="24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>
                    <a:solidFill>
                      <a:schemeClr val="bg1"/>
                    </a:solidFill>
                  </a:rPr>
                  <a:t>, </a:t>
                </a:r>
                <a:r>
                  <a:rPr lang="en-US" sz="2400" dirty="0" err="1">
                    <a:solidFill>
                      <a:schemeClr val="bg1"/>
                    </a:solidFill>
                  </a:rPr>
                  <a:t>maka</a:t>
                </a:r>
                <a:endParaRPr lang="en-US" sz="2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′(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       </a:t>
                </a: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B8B9868-CEA1-9742-83E7-818DBC21B8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212" y="2133600"/>
                <a:ext cx="8915400" cy="1932214"/>
              </a:xfrm>
              <a:prstGeom prst="rect">
                <a:avLst/>
              </a:prstGeom>
              <a:blipFill>
                <a:blip r:embed="rId2"/>
                <a:stretch>
                  <a:fillRect l="-1024" t="-5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581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Tertentu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err="1" smtClean="0"/>
                  <a:t>Contoh</a:t>
                </a:r>
                <a:r>
                  <a:rPr lang="en-US" sz="2400" b="1" dirty="0" smtClean="0"/>
                  <a:t> 1</a:t>
                </a:r>
                <a:endParaRPr lang="en-US" sz="2400" b="1" dirty="0"/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tertentu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√3</m:t>
                        </m:r>
                      </m:sup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rad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nary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1025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2059" y="4833257"/>
            <a:ext cx="2199941" cy="20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39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Tertentu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tertentu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2+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func>
                            </m:e>
                          </m:d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1140" t="-8696" b="-13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47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Kerjakan</a:t>
            </a:r>
            <a:r>
              <a:rPr lang="en-US" sz="2400" dirty="0"/>
              <a:t> </a:t>
            </a:r>
            <a:r>
              <a:rPr lang="en-US" sz="2400" dirty="0" err="1"/>
              <a:t>sebanyak-banyaknya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</a:t>
            </a:r>
            <a:r>
              <a:rPr lang="en-US" sz="2400" dirty="0" err="1"/>
              <a:t>latihan</a:t>
            </a:r>
            <a:r>
              <a:rPr lang="en-US" sz="2400" dirty="0"/>
              <a:t> di </a:t>
            </a:r>
            <a:r>
              <a:rPr lang="en-US" sz="2400" b="1" dirty="0" err="1"/>
              <a:t>subbab</a:t>
            </a:r>
            <a:r>
              <a:rPr lang="en-US" sz="2400" b="1" dirty="0"/>
              <a:t> 5.6. No 1 – 24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Thomas’ Calculus.</a:t>
            </a:r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8877</TotalTime>
  <Words>175</Words>
  <Application>Microsoft Office PowerPoint</Application>
  <PresentationFormat>Widescreen</PresentationFormat>
  <Paragraphs>30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Century Gothic</vt:lpstr>
      <vt:lpstr>Wingdings 3</vt:lpstr>
      <vt:lpstr>Wisp</vt:lpstr>
      <vt:lpstr>Kalkulus Integral</vt:lpstr>
      <vt:lpstr>Metode Substitusi  (Integral Tertentu)</vt:lpstr>
      <vt:lpstr>Teorema (Metode Substitusi Integral Tertentu)</vt:lpstr>
      <vt:lpstr>Metode Substitusi  Integral Tertentu</vt:lpstr>
      <vt:lpstr>Metode Substitusi  Integral Tertentu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Integral</dc:title>
  <dc:creator>user</dc:creator>
  <cp:lastModifiedBy>user</cp:lastModifiedBy>
  <cp:revision>157</cp:revision>
  <dcterms:created xsi:type="dcterms:W3CDTF">2021-01-31T09:54:29Z</dcterms:created>
  <dcterms:modified xsi:type="dcterms:W3CDTF">2021-02-28T13:26:16Z</dcterms:modified>
</cp:coreProperties>
</file>