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59" r:id="rId8"/>
    <p:sldId id="263" r:id="rId9"/>
    <p:sldId id="264" r:id="rId10"/>
    <p:sldId id="266" r:id="rId11"/>
    <p:sldId id="265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124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F9C73-1474-40B4-BAC6-13A1A1840667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B749F-7828-4BA2-8F97-B5419F930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547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F9C73-1474-40B4-BAC6-13A1A1840667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B749F-7828-4BA2-8F97-B5419F930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437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F9C73-1474-40B4-BAC6-13A1A1840667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B749F-7828-4BA2-8F97-B5419F930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790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F9C73-1474-40B4-BAC6-13A1A1840667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B749F-7828-4BA2-8F97-B5419F930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095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F9C73-1474-40B4-BAC6-13A1A1840667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B749F-7828-4BA2-8F97-B5419F930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913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F9C73-1474-40B4-BAC6-13A1A1840667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B749F-7828-4BA2-8F97-B5419F930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514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F9C73-1474-40B4-BAC6-13A1A1840667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B749F-7828-4BA2-8F97-B5419F930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532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F9C73-1474-40B4-BAC6-13A1A1840667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B749F-7828-4BA2-8F97-B5419F930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883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F9C73-1474-40B4-BAC6-13A1A1840667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B749F-7828-4BA2-8F97-B5419F930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455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F9C73-1474-40B4-BAC6-13A1A1840667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B749F-7828-4BA2-8F97-B5419F930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331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F9C73-1474-40B4-BAC6-13A1A1840667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B749F-7828-4BA2-8F97-B5419F930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737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F9C73-1474-40B4-BAC6-13A1A1840667}" type="datetimeFigureOut">
              <a:rPr lang="en-US" smtClean="0"/>
              <a:t>9/25/2019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0B749F-7828-4BA2-8F97-B5419F930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185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0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Latihan</a:t>
            </a:r>
            <a:r>
              <a:rPr lang="en-US" dirty="0" smtClean="0"/>
              <a:t> Performance Evaluation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99736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Confusion Matrix : IRIS datasets </a:t>
            </a:r>
            <a:r>
              <a:rPr lang="en-US" dirty="0" smtClean="0"/>
              <a:t>in R + SVM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10184" y="1690688"/>
            <a:ext cx="578205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 smtClean="0"/>
              <a:t>Jalankan</a:t>
            </a:r>
            <a:r>
              <a:rPr lang="en-US" sz="2400" dirty="0" smtClean="0"/>
              <a:t> script di </a:t>
            </a:r>
            <a:r>
              <a:rPr lang="en-US" sz="2400" dirty="0" err="1" smtClean="0"/>
              <a:t>bawah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endParaRPr lang="en-US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 smtClean="0"/>
              <a:t>Setelah</a:t>
            </a:r>
            <a:r>
              <a:rPr lang="en-US" sz="2400" dirty="0" smtClean="0"/>
              <a:t> </a:t>
            </a:r>
            <a:r>
              <a:rPr lang="en-US" sz="2400" dirty="0" err="1" smtClean="0"/>
              <a:t>itu</a:t>
            </a:r>
            <a:r>
              <a:rPr lang="en-US" sz="2400" dirty="0" smtClean="0"/>
              <a:t>, </a:t>
            </a:r>
            <a:r>
              <a:rPr lang="en-US" sz="2400" dirty="0" err="1" smtClean="0"/>
              <a:t>berikan</a:t>
            </a:r>
            <a:r>
              <a:rPr lang="en-US" sz="2400" dirty="0" smtClean="0"/>
              <a:t> </a:t>
            </a:r>
            <a:r>
              <a:rPr lang="en-US" sz="2400" dirty="0" err="1" smtClean="0"/>
              <a:t>instruksi</a:t>
            </a:r>
            <a:r>
              <a:rPr lang="en-US" sz="2400" dirty="0" smtClean="0"/>
              <a:t> </a:t>
            </a:r>
            <a:r>
              <a:rPr lang="en-US" sz="2400" dirty="0" err="1" smtClean="0"/>
              <a:t>berikut</a:t>
            </a:r>
            <a:r>
              <a:rPr lang="en-US" sz="2400" dirty="0" smtClean="0"/>
              <a:t> </a:t>
            </a:r>
            <a:r>
              <a:rPr lang="en-US" sz="2400" dirty="0" err="1" smtClean="0"/>
              <a:t>satu</a:t>
            </a:r>
            <a:r>
              <a:rPr lang="en-US" sz="2400" dirty="0" smtClean="0"/>
              <a:t> per </a:t>
            </a:r>
            <a:r>
              <a:rPr lang="en-US" sz="2400" dirty="0" err="1" smtClean="0"/>
              <a:t>satu</a:t>
            </a:r>
            <a:r>
              <a:rPr lang="en-US" sz="2400" dirty="0" smtClean="0"/>
              <a:t> di console R :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/>
              <a:t>summary(cm1</a:t>
            </a:r>
            <a:r>
              <a:rPr lang="en-US" sz="2400" dirty="0" smtClean="0"/>
              <a:t>)</a:t>
            </a:r>
            <a:endParaRPr lang="en-US" sz="2400" dirty="0"/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/>
              <a:t>cm1$table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/>
              <a:t>cm1$table[1,1]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/>
              <a:t>cm1$table[2,2]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cm1$overall[1</a:t>
            </a:r>
            <a:r>
              <a:rPr lang="en-US" sz="2400" dirty="0"/>
              <a:t>]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1298448" y="4971288"/>
            <a:ext cx="2072640" cy="615553"/>
          </a:xfrm>
          <a:prstGeom prst="rect">
            <a:avLst/>
          </a:prstGeom>
          <a:noFill/>
          <a:ln>
            <a:solidFill>
              <a:schemeClr val="accent1">
                <a:shade val="60000"/>
                <a:satMod val="1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00" dirty="0"/>
              <a:t> # </a:t>
            </a:r>
            <a:r>
              <a:rPr lang="en-US" sz="100" dirty="0" err="1"/>
              <a:t>Contoh</a:t>
            </a:r>
            <a:r>
              <a:rPr lang="en-US" sz="100" dirty="0"/>
              <a:t> program </a:t>
            </a:r>
            <a:r>
              <a:rPr lang="en-US" sz="100" dirty="0" err="1"/>
              <a:t>untuk</a:t>
            </a:r>
            <a:r>
              <a:rPr lang="en-US" sz="100" dirty="0"/>
              <a:t> </a:t>
            </a:r>
            <a:r>
              <a:rPr lang="en-US" sz="100" dirty="0" err="1"/>
              <a:t>menampilkan</a:t>
            </a:r>
            <a:r>
              <a:rPr lang="en-US" sz="100" dirty="0"/>
              <a:t> confusion matrix</a:t>
            </a:r>
          </a:p>
          <a:p>
            <a:endParaRPr lang="en-US" sz="100" dirty="0"/>
          </a:p>
          <a:p>
            <a:r>
              <a:rPr lang="en-US" sz="100" dirty="0"/>
              <a:t> </a:t>
            </a:r>
            <a:r>
              <a:rPr lang="en-US" sz="100" dirty="0" err="1"/>
              <a:t>irisku</a:t>
            </a:r>
            <a:r>
              <a:rPr lang="en-US" sz="100" dirty="0"/>
              <a:t>&lt;-read.csv("iris-UCI-header-2class.csv",header=T)</a:t>
            </a:r>
          </a:p>
          <a:p>
            <a:endParaRPr lang="en-US" sz="100" dirty="0"/>
          </a:p>
          <a:p>
            <a:r>
              <a:rPr lang="en-US" sz="100" dirty="0"/>
              <a:t> # </a:t>
            </a:r>
            <a:r>
              <a:rPr lang="en-US" sz="100" dirty="0" err="1"/>
              <a:t>Partisi</a:t>
            </a:r>
            <a:r>
              <a:rPr lang="en-US" sz="100" dirty="0"/>
              <a:t> data set yang </a:t>
            </a:r>
            <a:r>
              <a:rPr lang="en-US" sz="100" dirty="0" err="1"/>
              <a:t>digunakan</a:t>
            </a:r>
            <a:r>
              <a:rPr lang="en-US" sz="100" dirty="0"/>
              <a:t> 30% training and 70% evaluation. </a:t>
            </a:r>
            <a:r>
              <a:rPr lang="en-US" sz="100" dirty="0" err="1"/>
              <a:t>Sebaiknya</a:t>
            </a:r>
            <a:r>
              <a:rPr lang="en-US" sz="100" dirty="0"/>
              <a:t> </a:t>
            </a:r>
            <a:r>
              <a:rPr lang="en-US" sz="100" dirty="0" err="1"/>
              <a:t>gunakan</a:t>
            </a:r>
            <a:r>
              <a:rPr lang="en-US" sz="100" dirty="0"/>
              <a:t> 80% </a:t>
            </a:r>
            <a:r>
              <a:rPr lang="en-US" sz="100" dirty="0" err="1"/>
              <a:t>dan</a:t>
            </a:r>
            <a:r>
              <a:rPr lang="en-US" sz="100" dirty="0"/>
              <a:t> 20%</a:t>
            </a:r>
          </a:p>
          <a:p>
            <a:r>
              <a:rPr lang="en-US" sz="100" dirty="0"/>
              <a:t> </a:t>
            </a:r>
            <a:r>
              <a:rPr lang="en-US" sz="100" dirty="0" err="1"/>
              <a:t>set.seed</a:t>
            </a:r>
            <a:r>
              <a:rPr lang="en-US" sz="100" dirty="0"/>
              <a:t>(2)</a:t>
            </a:r>
          </a:p>
          <a:p>
            <a:r>
              <a:rPr lang="en-US" sz="100" dirty="0"/>
              <a:t> </a:t>
            </a:r>
            <a:r>
              <a:rPr lang="en-US" sz="100" dirty="0" err="1"/>
              <a:t>ind</a:t>
            </a:r>
            <a:r>
              <a:rPr lang="en-US" sz="100" dirty="0"/>
              <a:t> &lt;- sample(2, </a:t>
            </a:r>
            <a:r>
              <a:rPr lang="en-US" sz="100" dirty="0" err="1"/>
              <a:t>nrow</a:t>
            </a:r>
            <a:r>
              <a:rPr lang="en-US" sz="100" dirty="0"/>
              <a:t>(</a:t>
            </a:r>
            <a:r>
              <a:rPr lang="en-US" sz="100" dirty="0" err="1"/>
              <a:t>irisku</a:t>
            </a:r>
            <a:r>
              <a:rPr lang="en-US" sz="100" dirty="0"/>
              <a:t>), replace = TRUE, </a:t>
            </a:r>
            <a:r>
              <a:rPr lang="en-US" sz="100" dirty="0" err="1"/>
              <a:t>prob</a:t>
            </a:r>
            <a:r>
              <a:rPr lang="en-US" sz="100" dirty="0"/>
              <a:t>=c(0.3, 0.7))</a:t>
            </a:r>
          </a:p>
          <a:p>
            <a:r>
              <a:rPr lang="en-US" sz="100" dirty="0"/>
              <a:t> </a:t>
            </a:r>
          </a:p>
          <a:p>
            <a:r>
              <a:rPr lang="en-US" sz="100" dirty="0"/>
              <a:t> require(e1071)</a:t>
            </a:r>
          </a:p>
          <a:p>
            <a:endParaRPr lang="en-US" sz="100" dirty="0"/>
          </a:p>
          <a:p>
            <a:r>
              <a:rPr lang="en-US" sz="100" dirty="0"/>
              <a:t> </a:t>
            </a:r>
            <a:r>
              <a:rPr lang="en-US" sz="100" dirty="0" err="1"/>
              <a:t>dataTrain</a:t>
            </a:r>
            <a:r>
              <a:rPr lang="en-US" sz="100" dirty="0"/>
              <a:t> &lt;- </a:t>
            </a:r>
            <a:r>
              <a:rPr lang="en-US" sz="100" dirty="0" err="1"/>
              <a:t>irisku</a:t>
            </a:r>
            <a:r>
              <a:rPr lang="en-US" sz="100" dirty="0"/>
              <a:t>[</a:t>
            </a:r>
            <a:r>
              <a:rPr lang="en-US" sz="100" dirty="0" err="1"/>
              <a:t>ind</a:t>
            </a:r>
            <a:r>
              <a:rPr lang="en-US" sz="100" dirty="0"/>
              <a:t> == 1,]</a:t>
            </a:r>
          </a:p>
          <a:p>
            <a:r>
              <a:rPr lang="en-US" sz="100" dirty="0"/>
              <a:t> </a:t>
            </a:r>
            <a:r>
              <a:rPr lang="en-US" sz="100" dirty="0" err="1"/>
              <a:t>dataUji</a:t>
            </a:r>
            <a:r>
              <a:rPr lang="en-US" sz="100" dirty="0"/>
              <a:t> &lt;- </a:t>
            </a:r>
            <a:r>
              <a:rPr lang="en-US" sz="100" dirty="0" err="1"/>
              <a:t>irisku</a:t>
            </a:r>
            <a:r>
              <a:rPr lang="en-US" sz="100" dirty="0"/>
              <a:t>[</a:t>
            </a:r>
            <a:r>
              <a:rPr lang="en-US" sz="100" dirty="0" err="1"/>
              <a:t>ind</a:t>
            </a:r>
            <a:r>
              <a:rPr lang="en-US" sz="100" dirty="0"/>
              <a:t> == 2,]</a:t>
            </a:r>
          </a:p>
          <a:p>
            <a:endParaRPr lang="en-US" sz="100" dirty="0"/>
          </a:p>
          <a:p>
            <a:r>
              <a:rPr lang="en-US" sz="100" dirty="0"/>
              <a:t># ====== </a:t>
            </a:r>
            <a:r>
              <a:rPr lang="en-US" sz="100" dirty="0" err="1"/>
              <a:t>svm</a:t>
            </a:r>
            <a:r>
              <a:rPr lang="en-US" sz="100" dirty="0"/>
              <a:t> A =======================</a:t>
            </a:r>
          </a:p>
          <a:p>
            <a:r>
              <a:rPr lang="en-US" sz="100" dirty="0"/>
              <a:t>model &lt;- </a:t>
            </a:r>
            <a:r>
              <a:rPr lang="en-US" sz="100" dirty="0" err="1"/>
              <a:t>svm</a:t>
            </a:r>
            <a:r>
              <a:rPr lang="en-US" sz="100" dirty="0"/>
              <a:t>(Species~., </a:t>
            </a:r>
            <a:r>
              <a:rPr lang="en-US" sz="100" dirty="0" err="1"/>
              <a:t>dataTrain</a:t>
            </a:r>
            <a:r>
              <a:rPr lang="en-US" sz="100" dirty="0"/>
              <a:t>, cost=4, gamma=0.0625)</a:t>
            </a:r>
          </a:p>
          <a:p>
            <a:r>
              <a:rPr lang="en-US" sz="100" dirty="0"/>
              <a:t>prediction &lt;- predict(model, </a:t>
            </a:r>
            <a:r>
              <a:rPr lang="en-US" sz="100" dirty="0" err="1"/>
              <a:t>dataUji</a:t>
            </a:r>
            <a:r>
              <a:rPr lang="en-US" sz="100" dirty="0"/>
              <a:t>)</a:t>
            </a:r>
          </a:p>
          <a:p>
            <a:endParaRPr lang="en-US" sz="100" dirty="0"/>
          </a:p>
          <a:p>
            <a:r>
              <a:rPr lang="en-US" sz="100" dirty="0"/>
              <a:t># </a:t>
            </a:r>
            <a:r>
              <a:rPr lang="en-US" sz="100" dirty="0" err="1"/>
              <a:t>membuat</a:t>
            </a:r>
            <a:r>
              <a:rPr lang="en-US" sz="100" dirty="0"/>
              <a:t> confusion matrix</a:t>
            </a:r>
          </a:p>
          <a:p>
            <a:r>
              <a:rPr lang="en-US" sz="100" dirty="0"/>
              <a:t>cm = table(</a:t>
            </a:r>
            <a:r>
              <a:rPr lang="en-US" sz="100" dirty="0" err="1"/>
              <a:t>dataUji$Species</a:t>
            </a:r>
            <a:r>
              <a:rPr lang="en-US" sz="100" dirty="0"/>
              <a:t>, prediction, </a:t>
            </a:r>
            <a:r>
              <a:rPr lang="en-US" sz="100" dirty="0" err="1"/>
              <a:t>dnn</a:t>
            </a:r>
            <a:r>
              <a:rPr lang="en-US" sz="100" dirty="0"/>
              <a:t>=c("Actual", "Prediction")) </a:t>
            </a:r>
          </a:p>
          <a:p>
            <a:endParaRPr lang="en-US" sz="100" dirty="0"/>
          </a:p>
          <a:p>
            <a:r>
              <a:rPr lang="en-US" sz="100" dirty="0"/>
              <a:t>cm</a:t>
            </a:r>
          </a:p>
          <a:p>
            <a:endParaRPr lang="en-US" sz="100" dirty="0"/>
          </a:p>
          <a:p>
            <a:r>
              <a:rPr lang="en-US" sz="100" dirty="0"/>
              <a:t># </a:t>
            </a:r>
            <a:r>
              <a:rPr lang="en-US" sz="100" dirty="0" err="1"/>
              <a:t>menghitung</a:t>
            </a:r>
            <a:r>
              <a:rPr lang="en-US" sz="100" dirty="0"/>
              <a:t> accuracy </a:t>
            </a:r>
            <a:r>
              <a:rPr lang="en-US" sz="100" dirty="0" err="1"/>
              <a:t>dll</a:t>
            </a:r>
            <a:endParaRPr lang="en-US" sz="100" dirty="0"/>
          </a:p>
          <a:p>
            <a:r>
              <a:rPr lang="en-US" sz="100" dirty="0"/>
              <a:t>library(caret)</a:t>
            </a:r>
          </a:p>
          <a:p>
            <a:r>
              <a:rPr lang="en-US" sz="100" dirty="0"/>
              <a:t>cm1 &lt;- </a:t>
            </a:r>
            <a:r>
              <a:rPr lang="en-US" sz="100" dirty="0" err="1"/>
              <a:t>confusionMatrix</a:t>
            </a:r>
            <a:r>
              <a:rPr lang="en-US" sz="100" dirty="0"/>
              <a:t>(</a:t>
            </a:r>
            <a:r>
              <a:rPr lang="en-US" sz="100" dirty="0" err="1"/>
              <a:t>dataUji$Species</a:t>
            </a:r>
            <a:r>
              <a:rPr lang="en-US" sz="100" dirty="0"/>
              <a:t>, prediction)</a:t>
            </a:r>
          </a:p>
          <a:p>
            <a:endParaRPr lang="en-US" sz="100" dirty="0"/>
          </a:p>
          <a:p>
            <a:r>
              <a:rPr lang="en-US" sz="100" dirty="0"/>
              <a:t>summary(cm1)</a:t>
            </a:r>
          </a:p>
          <a:p>
            <a:endParaRPr lang="en-US" sz="100" dirty="0"/>
          </a:p>
          <a:p>
            <a:r>
              <a:rPr lang="en-US" sz="100" dirty="0"/>
              <a:t>cm1$table</a:t>
            </a:r>
          </a:p>
          <a:p>
            <a:r>
              <a:rPr lang="en-US" sz="100" dirty="0"/>
              <a:t>cm1$table[1,1]</a:t>
            </a:r>
          </a:p>
          <a:p>
            <a:r>
              <a:rPr lang="en-US" sz="100" dirty="0"/>
              <a:t>cm1$table[2,2]</a:t>
            </a:r>
          </a:p>
          <a:p>
            <a:endParaRPr lang="en-US" sz="100" dirty="0"/>
          </a:p>
          <a:p>
            <a:r>
              <a:rPr lang="en-US" sz="100" dirty="0"/>
              <a:t>cm1$overall[1]</a:t>
            </a:r>
          </a:p>
          <a:p>
            <a:endParaRPr lang="en-US" sz="1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6137" y="2597616"/>
            <a:ext cx="5497663" cy="3834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30985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: ROC Curve </a:t>
            </a:r>
            <a:r>
              <a:rPr lang="en-US" dirty="0" err="1" smtClean="0"/>
              <a:t>dengan</a:t>
            </a:r>
            <a:r>
              <a:rPr lang="en-US" dirty="0" smtClean="0"/>
              <a:t> 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891784" cy="4351338"/>
          </a:xfrm>
        </p:spPr>
        <p:txBody>
          <a:bodyPr/>
          <a:lstStyle/>
          <a:p>
            <a:r>
              <a:rPr lang="en-US" dirty="0"/>
              <a:t>Datasets “</a:t>
            </a:r>
            <a:r>
              <a:rPr lang="en-US" dirty="0" smtClean="0"/>
              <a:t>iris-UCI-header-2class.csv” </a:t>
            </a:r>
            <a:r>
              <a:rPr lang="en-US" dirty="0" err="1" smtClean="0"/>
              <a:t>dari</a:t>
            </a:r>
            <a:r>
              <a:rPr lang="en-US" dirty="0" smtClean="0"/>
              <a:t> Iris Flower</a:t>
            </a:r>
          </a:p>
          <a:p>
            <a:r>
              <a:rPr lang="en-US" dirty="0" err="1" smtClean="0"/>
              <a:t>Melibatkan</a:t>
            </a:r>
            <a:r>
              <a:rPr lang="en-US" dirty="0" smtClean="0"/>
              <a:t> 2 </a:t>
            </a:r>
            <a:r>
              <a:rPr lang="en-US" dirty="0" err="1" smtClean="0"/>
              <a:t>kategori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353312" y="4001294"/>
            <a:ext cx="2212848" cy="181588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" dirty="0"/>
              <a:t> # </a:t>
            </a:r>
            <a:r>
              <a:rPr lang="en-US" sz="200" dirty="0" err="1"/>
              <a:t>menampilkan</a:t>
            </a:r>
            <a:r>
              <a:rPr lang="en-US" sz="200" dirty="0"/>
              <a:t> ROC curve</a:t>
            </a:r>
          </a:p>
          <a:p>
            <a:endParaRPr lang="en-US" sz="200" dirty="0"/>
          </a:p>
          <a:p>
            <a:r>
              <a:rPr lang="en-US" sz="200" dirty="0"/>
              <a:t> </a:t>
            </a:r>
            <a:r>
              <a:rPr lang="en-US" sz="200" dirty="0" err="1"/>
              <a:t>irisku</a:t>
            </a:r>
            <a:r>
              <a:rPr lang="en-US" sz="200" dirty="0"/>
              <a:t>&lt;-read.csv("iris-UCI-header-2class.csv",header=T)</a:t>
            </a:r>
          </a:p>
          <a:p>
            <a:r>
              <a:rPr lang="en-US" sz="200" dirty="0"/>
              <a:t> # </a:t>
            </a:r>
            <a:r>
              <a:rPr lang="en-US" sz="200" dirty="0" err="1"/>
              <a:t>irisku</a:t>
            </a:r>
            <a:r>
              <a:rPr lang="en-US" sz="200" dirty="0"/>
              <a:t> &lt;- </a:t>
            </a:r>
            <a:r>
              <a:rPr lang="en-US" sz="200" dirty="0" err="1"/>
              <a:t>myiris</a:t>
            </a:r>
            <a:r>
              <a:rPr lang="en-US" sz="200" dirty="0"/>
              <a:t>[1:100,]</a:t>
            </a:r>
          </a:p>
          <a:p>
            <a:endParaRPr lang="en-US" sz="200" dirty="0"/>
          </a:p>
          <a:p>
            <a:endParaRPr lang="en-US" sz="200" dirty="0"/>
          </a:p>
          <a:p>
            <a:r>
              <a:rPr lang="en-US" sz="200" dirty="0"/>
              <a:t> # </a:t>
            </a:r>
            <a:r>
              <a:rPr lang="en-US" sz="200" dirty="0" err="1"/>
              <a:t>Partisi</a:t>
            </a:r>
            <a:r>
              <a:rPr lang="en-US" sz="200" dirty="0"/>
              <a:t> data set yang </a:t>
            </a:r>
            <a:r>
              <a:rPr lang="en-US" sz="200" dirty="0" err="1"/>
              <a:t>digunakan</a:t>
            </a:r>
            <a:r>
              <a:rPr lang="en-US" sz="200" dirty="0"/>
              <a:t> 30% training and 70% evaluation.</a:t>
            </a:r>
          </a:p>
          <a:p>
            <a:r>
              <a:rPr lang="en-US" sz="200" dirty="0"/>
              <a:t> # </a:t>
            </a:r>
            <a:r>
              <a:rPr lang="en-US" sz="200" dirty="0" err="1"/>
              <a:t>Ini</a:t>
            </a:r>
            <a:r>
              <a:rPr lang="en-US" sz="200" dirty="0"/>
              <a:t> </a:t>
            </a:r>
            <a:r>
              <a:rPr lang="en-US" sz="200" dirty="0" err="1"/>
              <a:t>hanya</a:t>
            </a:r>
            <a:r>
              <a:rPr lang="en-US" sz="200" dirty="0"/>
              <a:t> </a:t>
            </a:r>
            <a:r>
              <a:rPr lang="en-US" sz="200" dirty="0" err="1"/>
              <a:t>untuk</a:t>
            </a:r>
            <a:r>
              <a:rPr lang="en-US" sz="200" dirty="0"/>
              <a:t> </a:t>
            </a:r>
            <a:r>
              <a:rPr lang="en-US" sz="200" dirty="0" err="1"/>
              <a:t>memperjelas</a:t>
            </a:r>
            <a:r>
              <a:rPr lang="en-US" sz="200" dirty="0"/>
              <a:t> </a:t>
            </a:r>
            <a:r>
              <a:rPr lang="en-US" sz="200" dirty="0" err="1"/>
              <a:t>perbedaan</a:t>
            </a:r>
            <a:r>
              <a:rPr lang="en-US" sz="200" dirty="0"/>
              <a:t> </a:t>
            </a:r>
            <a:r>
              <a:rPr lang="en-US" sz="200" dirty="0" err="1"/>
              <a:t>saja</a:t>
            </a:r>
            <a:r>
              <a:rPr lang="en-US" sz="200" dirty="0"/>
              <a:t>.</a:t>
            </a:r>
          </a:p>
          <a:p>
            <a:r>
              <a:rPr lang="en-US" sz="200" dirty="0"/>
              <a:t> # </a:t>
            </a:r>
            <a:r>
              <a:rPr lang="en-US" sz="200" dirty="0" err="1"/>
              <a:t>Sebaiknya</a:t>
            </a:r>
            <a:r>
              <a:rPr lang="en-US" sz="200" dirty="0"/>
              <a:t> </a:t>
            </a:r>
            <a:r>
              <a:rPr lang="en-US" sz="200" dirty="0" err="1"/>
              <a:t>gunakan</a:t>
            </a:r>
            <a:r>
              <a:rPr lang="en-US" sz="200" dirty="0"/>
              <a:t> 80% </a:t>
            </a:r>
            <a:r>
              <a:rPr lang="en-US" sz="200" dirty="0" err="1"/>
              <a:t>dan</a:t>
            </a:r>
            <a:r>
              <a:rPr lang="en-US" sz="200" dirty="0"/>
              <a:t> 20%</a:t>
            </a:r>
          </a:p>
          <a:p>
            <a:r>
              <a:rPr lang="en-US" sz="200" dirty="0"/>
              <a:t> </a:t>
            </a:r>
            <a:r>
              <a:rPr lang="en-US" sz="200" dirty="0" err="1"/>
              <a:t>set.seed</a:t>
            </a:r>
            <a:r>
              <a:rPr lang="en-US" sz="200" dirty="0"/>
              <a:t>(2)</a:t>
            </a:r>
          </a:p>
          <a:p>
            <a:r>
              <a:rPr lang="en-US" sz="200" dirty="0"/>
              <a:t> </a:t>
            </a:r>
            <a:r>
              <a:rPr lang="en-US" sz="200" dirty="0" err="1"/>
              <a:t>ind</a:t>
            </a:r>
            <a:r>
              <a:rPr lang="en-US" sz="200" dirty="0"/>
              <a:t> &lt;- sample(2, </a:t>
            </a:r>
            <a:r>
              <a:rPr lang="en-US" sz="200" dirty="0" err="1"/>
              <a:t>nrow</a:t>
            </a:r>
            <a:r>
              <a:rPr lang="en-US" sz="200" dirty="0"/>
              <a:t>(</a:t>
            </a:r>
            <a:r>
              <a:rPr lang="en-US" sz="200" dirty="0" err="1"/>
              <a:t>irisku</a:t>
            </a:r>
            <a:r>
              <a:rPr lang="en-US" sz="200" dirty="0"/>
              <a:t>), replace = TRUE, </a:t>
            </a:r>
            <a:r>
              <a:rPr lang="en-US" sz="200" dirty="0" err="1"/>
              <a:t>prob</a:t>
            </a:r>
            <a:r>
              <a:rPr lang="en-US" sz="200" dirty="0"/>
              <a:t>=c(0.3, 0.7))</a:t>
            </a:r>
          </a:p>
          <a:p>
            <a:r>
              <a:rPr lang="en-US" sz="200" dirty="0"/>
              <a:t> </a:t>
            </a:r>
          </a:p>
          <a:p>
            <a:r>
              <a:rPr lang="en-US" sz="200" dirty="0"/>
              <a:t> # </a:t>
            </a:r>
            <a:r>
              <a:rPr lang="en-US" sz="200" dirty="0" err="1"/>
              <a:t>install.packages</a:t>
            </a:r>
            <a:r>
              <a:rPr lang="en-US" sz="200" dirty="0"/>
              <a:t>('party')</a:t>
            </a:r>
          </a:p>
          <a:p>
            <a:r>
              <a:rPr lang="en-US" sz="200" dirty="0"/>
              <a:t> require(party)</a:t>
            </a:r>
          </a:p>
          <a:p>
            <a:r>
              <a:rPr lang="en-US" sz="200" dirty="0"/>
              <a:t> </a:t>
            </a:r>
          </a:p>
          <a:p>
            <a:r>
              <a:rPr lang="en-US" sz="200" dirty="0"/>
              <a:t> require(e1071)</a:t>
            </a:r>
          </a:p>
          <a:p>
            <a:endParaRPr lang="en-US" sz="200" dirty="0"/>
          </a:p>
          <a:p>
            <a:r>
              <a:rPr lang="en-US" sz="200" dirty="0"/>
              <a:t> # </a:t>
            </a:r>
            <a:r>
              <a:rPr lang="en-US" sz="200" dirty="0" err="1"/>
              <a:t>svm</a:t>
            </a:r>
            <a:r>
              <a:rPr lang="en-US" sz="200" dirty="0"/>
              <a:t> requires tuning</a:t>
            </a:r>
          </a:p>
          <a:p>
            <a:r>
              <a:rPr lang="en-US" sz="200" dirty="0"/>
              <a:t> </a:t>
            </a:r>
            <a:r>
              <a:rPr lang="en-US" sz="200" dirty="0" err="1"/>
              <a:t>x.svm.tune</a:t>
            </a:r>
            <a:r>
              <a:rPr lang="en-US" sz="200" dirty="0"/>
              <a:t> &lt;- tune(</a:t>
            </a:r>
            <a:r>
              <a:rPr lang="en-US" sz="200" dirty="0" err="1"/>
              <a:t>svm</a:t>
            </a:r>
            <a:r>
              <a:rPr lang="en-US" sz="200" dirty="0"/>
              <a:t>, Species~., data = </a:t>
            </a:r>
            <a:r>
              <a:rPr lang="en-US" sz="200" dirty="0" err="1"/>
              <a:t>irisku</a:t>
            </a:r>
            <a:r>
              <a:rPr lang="en-US" sz="200" dirty="0"/>
              <a:t>[</a:t>
            </a:r>
            <a:r>
              <a:rPr lang="en-US" sz="200" dirty="0" err="1"/>
              <a:t>ind</a:t>
            </a:r>
            <a:r>
              <a:rPr lang="en-US" sz="200" dirty="0"/>
              <a:t> == 1,],</a:t>
            </a:r>
          </a:p>
          <a:p>
            <a:r>
              <a:rPr lang="en-US" sz="200" dirty="0"/>
              <a:t>                   ranges = list(gamma = 2^(-8:1), cost = 2^(0:4)),</a:t>
            </a:r>
          </a:p>
          <a:p>
            <a:r>
              <a:rPr lang="en-US" sz="200" dirty="0"/>
              <a:t>                   </a:t>
            </a:r>
            <a:r>
              <a:rPr lang="en-US" sz="200" dirty="0" err="1"/>
              <a:t>tunecontrol</a:t>
            </a:r>
            <a:r>
              <a:rPr lang="en-US" sz="200" dirty="0"/>
              <a:t> = </a:t>
            </a:r>
            <a:r>
              <a:rPr lang="en-US" sz="200" dirty="0" err="1"/>
              <a:t>tune.control</a:t>
            </a:r>
            <a:r>
              <a:rPr lang="en-US" sz="200" dirty="0"/>
              <a:t>(sampling = "fix"))</a:t>
            </a:r>
          </a:p>
          <a:p>
            <a:endParaRPr lang="en-US" sz="200" dirty="0"/>
          </a:p>
          <a:p>
            <a:r>
              <a:rPr lang="en-US" sz="200" dirty="0"/>
              <a:t> </a:t>
            </a:r>
            <a:r>
              <a:rPr lang="en-US" sz="200" dirty="0" err="1"/>
              <a:t>x.svm.tune</a:t>
            </a:r>
            <a:endParaRPr lang="en-US" sz="200" dirty="0"/>
          </a:p>
          <a:p>
            <a:r>
              <a:rPr lang="en-US" sz="200" dirty="0"/>
              <a:t> </a:t>
            </a:r>
          </a:p>
          <a:p>
            <a:endParaRPr lang="en-US" sz="200" dirty="0"/>
          </a:p>
          <a:p>
            <a:r>
              <a:rPr lang="en-US" sz="200" dirty="0"/>
              <a:t># load the ROCR package which draws the ROC curves</a:t>
            </a:r>
          </a:p>
          <a:p>
            <a:r>
              <a:rPr lang="en-US" sz="200" dirty="0"/>
              <a:t>require(ROCR)</a:t>
            </a:r>
          </a:p>
          <a:p>
            <a:endParaRPr lang="en-US" sz="200" dirty="0"/>
          </a:p>
          <a:p>
            <a:r>
              <a:rPr lang="en-US" sz="200" dirty="0"/>
              <a:t># ====== </a:t>
            </a:r>
            <a:r>
              <a:rPr lang="en-US" sz="200" dirty="0" err="1"/>
              <a:t>svm</a:t>
            </a:r>
            <a:r>
              <a:rPr lang="en-US" sz="200" dirty="0"/>
              <a:t> A =======================</a:t>
            </a:r>
          </a:p>
          <a:p>
            <a:r>
              <a:rPr lang="en-US" sz="200" dirty="0"/>
              <a:t># parameter cost </a:t>
            </a:r>
            <a:r>
              <a:rPr lang="en-US" sz="200" dirty="0" err="1"/>
              <a:t>dan</a:t>
            </a:r>
            <a:r>
              <a:rPr lang="en-US" sz="200" dirty="0"/>
              <a:t> gamma, </a:t>
            </a:r>
            <a:r>
              <a:rPr lang="en-US" sz="200" dirty="0" err="1"/>
              <a:t>kemudian</a:t>
            </a:r>
            <a:r>
              <a:rPr lang="en-US" sz="200" dirty="0"/>
              <a:t> </a:t>
            </a:r>
            <a:r>
              <a:rPr lang="en-US" sz="200" dirty="0" err="1"/>
              <a:t>dimasukkan</a:t>
            </a:r>
            <a:r>
              <a:rPr lang="en-US" sz="200" dirty="0"/>
              <a:t> </a:t>
            </a:r>
            <a:r>
              <a:rPr lang="en-US" sz="200" dirty="0" err="1"/>
              <a:t>secara</a:t>
            </a:r>
            <a:r>
              <a:rPr lang="en-US" sz="200" dirty="0"/>
              <a:t> manual.</a:t>
            </a:r>
          </a:p>
          <a:p>
            <a:r>
              <a:rPr lang="en-US" sz="200" dirty="0" err="1"/>
              <a:t>x.svm</a:t>
            </a:r>
            <a:r>
              <a:rPr lang="en-US" sz="200" dirty="0"/>
              <a:t> &lt;- </a:t>
            </a:r>
            <a:r>
              <a:rPr lang="en-US" sz="200" dirty="0" err="1"/>
              <a:t>svm</a:t>
            </a:r>
            <a:r>
              <a:rPr lang="en-US" sz="200" dirty="0"/>
              <a:t>(Species~., data = </a:t>
            </a:r>
            <a:r>
              <a:rPr lang="en-US" sz="200" dirty="0" err="1"/>
              <a:t>irisku</a:t>
            </a:r>
            <a:r>
              <a:rPr lang="en-US" sz="200" dirty="0"/>
              <a:t>[</a:t>
            </a:r>
            <a:r>
              <a:rPr lang="en-US" sz="200" dirty="0" err="1"/>
              <a:t>ind</a:t>
            </a:r>
            <a:r>
              <a:rPr lang="en-US" sz="200" dirty="0"/>
              <a:t> == 1,], cost=4, gamma=0.0625, probability = TRUE)</a:t>
            </a:r>
          </a:p>
          <a:p>
            <a:r>
              <a:rPr lang="en-US" sz="200" dirty="0" err="1"/>
              <a:t>x.svm.prob</a:t>
            </a:r>
            <a:r>
              <a:rPr lang="en-US" sz="200" dirty="0"/>
              <a:t> &lt;- predict(</a:t>
            </a:r>
            <a:r>
              <a:rPr lang="en-US" sz="200" dirty="0" err="1"/>
              <a:t>x.svm</a:t>
            </a:r>
            <a:r>
              <a:rPr lang="en-US" sz="200" dirty="0"/>
              <a:t>, type="</a:t>
            </a:r>
            <a:r>
              <a:rPr lang="en-US" sz="200" dirty="0" err="1"/>
              <a:t>prob</a:t>
            </a:r>
            <a:r>
              <a:rPr lang="en-US" sz="200" dirty="0"/>
              <a:t>", </a:t>
            </a:r>
            <a:r>
              <a:rPr lang="en-US" sz="200" dirty="0" err="1"/>
              <a:t>newdata</a:t>
            </a:r>
            <a:r>
              <a:rPr lang="en-US" sz="200" dirty="0"/>
              <a:t>=</a:t>
            </a:r>
            <a:r>
              <a:rPr lang="en-US" sz="200" dirty="0" err="1"/>
              <a:t>irisku</a:t>
            </a:r>
            <a:r>
              <a:rPr lang="en-US" sz="200" dirty="0"/>
              <a:t>[</a:t>
            </a:r>
            <a:r>
              <a:rPr lang="en-US" sz="200" dirty="0" err="1"/>
              <a:t>ind</a:t>
            </a:r>
            <a:r>
              <a:rPr lang="en-US" sz="200" dirty="0"/>
              <a:t> == 2,], probability = TRUE)</a:t>
            </a:r>
          </a:p>
          <a:p>
            <a:endParaRPr lang="en-US" sz="200" dirty="0"/>
          </a:p>
          <a:p>
            <a:r>
              <a:rPr lang="en-US" sz="200" dirty="0" err="1"/>
              <a:t>x.svm.prob.rocr</a:t>
            </a:r>
            <a:r>
              <a:rPr lang="en-US" sz="200" dirty="0"/>
              <a:t> &lt;- prediction(</a:t>
            </a:r>
            <a:r>
              <a:rPr lang="en-US" sz="200" dirty="0" err="1"/>
              <a:t>attr</a:t>
            </a:r>
            <a:r>
              <a:rPr lang="en-US" sz="200" dirty="0"/>
              <a:t>(</a:t>
            </a:r>
            <a:r>
              <a:rPr lang="en-US" sz="200" dirty="0" err="1"/>
              <a:t>x.svm.prob</a:t>
            </a:r>
            <a:r>
              <a:rPr lang="en-US" sz="200" dirty="0"/>
              <a:t>, "probabilities")[, 2], </a:t>
            </a:r>
            <a:r>
              <a:rPr lang="en-US" sz="200" dirty="0" err="1"/>
              <a:t>irisku</a:t>
            </a:r>
            <a:r>
              <a:rPr lang="en-US" sz="200" dirty="0"/>
              <a:t>[</a:t>
            </a:r>
            <a:r>
              <a:rPr lang="en-US" sz="200" dirty="0" err="1"/>
              <a:t>ind</a:t>
            </a:r>
            <a:r>
              <a:rPr lang="en-US" sz="200" dirty="0"/>
              <a:t> == 2,'Species'])</a:t>
            </a:r>
          </a:p>
          <a:p>
            <a:r>
              <a:rPr lang="en-US" sz="200" dirty="0" err="1"/>
              <a:t>x.svm.perf</a:t>
            </a:r>
            <a:r>
              <a:rPr lang="en-US" sz="200" dirty="0"/>
              <a:t> &lt;- performance(</a:t>
            </a:r>
            <a:r>
              <a:rPr lang="en-US" sz="200" dirty="0" err="1"/>
              <a:t>x.svm.prob.rocr</a:t>
            </a:r>
            <a:r>
              <a:rPr lang="en-US" sz="200" dirty="0"/>
              <a:t>, "</a:t>
            </a:r>
            <a:r>
              <a:rPr lang="en-US" sz="200" dirty="0" err="1"/>
              <a:t>tpr</a:t>
            </a:r>
            <a:r>
              <a:rPr lang="en-US" sz="200" dirty="0"/>
              <a:t>","</a:t>
            </a:r>
            <a:r>
              <a:rPr lang="en-US" sz="200" dirty="0" err="1"/>
              <a:t>fpr</a:t>
            </a:r>
            <a:r>
              <a:rPr lang="en-US" sz="200" dirty="0"/>
              <a:t>")</a:t>
            </a:r>
          </a:p>
          <a:p>
            <a:endParaRPr lang="en-US" sz="200" dirty="0"/>
          </a:p>
          <a:p>
            <a:r>
              <a:rPr lang="en-US" sz="200" dirty="0"/>
              <a:t># </a:t>
            </a:r>
            <a:r>
              <a:rPr lang="en-US" sz="200" dirty="0" err="1"/>
              <a:t>jika</a:t>
            </a:r>
            <a:r>
              <a:rPr lang="en-US" sz="200" dirty="0"/>
              <a:t> plot </a:t>
            </a:r>
            <a:r>
              <a:rPr lang="en-US" sz="200" dirty="0" err="1"/>
              <a:t>numpang</a:t>
            </a:r>
            <a:r>
              <a:rPr lang="en-US" sz="200" dirty="0"/>
              <a:t> </a:t>
            </a:r>
            <a:r>
              <a:rPr lang="en-US" sz="200" dirty="0" err="1"/>
              <a:t>grafik</a:t>
            </a:r>
            <a:r>
              <a:rPr lang="en-US" sz="200" dirty="0"/>
              <a:t> </a:t>
            </a:r>
            <a:r>
              <a:rPr lang="en-US" sz="200" dirty="0" err="1"/>
              <a:t>sebelumnya</a:t>
            </a:r>
            <a:r>
              <a:rPr lang="en-US" sz="200" dirty="0"/>
              <a:t>, </a:t>
            </a:r>
            <a:r>
              <a:rPr lang="en-US" sz="200" dirty="0" err="1"/>
              <a:t>maka</a:t>
            </a:r>
            <a:r>
              <a:rPr lang="en-US" sz="200" dirty="0"/>
              <a:t> </a:t>
            </a:r>
            <a:r>
              <a:rPr lang="en-US" sz="200" dirty="0" err="1"/>
              <a:t>gunakan</a:t>
            </a:r>
            <a:r>
              <a:rPr lang="en-US" sz="200" dirty="0"/>
              <a:t> </a:t>
            </a:r>
            <a:r>
              <a:rPr lang="en-US" sz="200" dirty="0" err="1"/>
              <a:t>ini</a:t>
            </a:r>
            <a:r>
              <a:rPr lang="en-US" sz="200" dirty="0"/>
              <a:t> :</a:t>
            </a:r>
          </a:p>
          <a:p>
            <a:r>
              <a:rPr lang="en-US" sz="200" dirty="0"/>
              <a:t># plot(</a:t>
            </a:r>
            <a:r>
              <a:rPr lang="en-US" sz="200" dirty="0" err="1"/>
              <a:t>x.svm.perf</a:t>
            </a:r>
            <a:r>
              <a:rPr lang="en-US" sz="200" dirty="0"/>
              <a:t>, col=6, add=TRUE)</a:t>
            </a:r>
          </a:p>
          <a:p>
            <a:endParaRPr lang="en-US" sz="200" dirty="0"/>
          </a:p>
          <a:p>
            <a:r>
              <a:rPr lang="en-US" sz="200" dirty="0"/>
              <a:t># </a:t>
            </a:r>
            <a:r>
              <a:rPr lang="en-US" sz="200" dirty="0" err="1"/>
              <a:t>jika</a:t>
            </a:r>
            <a:r>
              <a:rPr lang="en-US" sz="200" dirty="0"/>
              <a:t> plot </a:t>
            </a:r>
            <a:r>
              <a:rPr lang="en-US" sz="200" dirty="0" err="1"/>
              <a:t>grafik</a:t>
            </a:r>
            <a:r>
              <a:rPr lang="en-US" sz="200" dirty="0"/>
              <a:t> </a:t>
            </a:r>
            <a:r>
              <a:rPr lang="en-US" sz="200" dirty="0" err="1"/>
              <a:t>baru</a:t>
            </a:r>
            <a:endParaRPr lang="en-US" sz="200" dirty="0"/>
          </a:p>
          <a:p>
            <a:r>
              <a:rPr lang="en-US" sz="200" dirty="0"/>
              <a:t>plot(</a:t>
            </a:r>
            <a:r>
              <a:rPr lang="en-US" sz="200" dirty="0" err="1"/>
              <a:t>x.svm.perf</a:t>
            </a:r>
            <a:r>
              <a:rPr lang="en-US" sz="200" dirty="0"/>
              <a:t>, col="red", main="</a:t>
            </a:r>
            <a:r>
              <a:rPr lang="en-US" sz="200" dirty="0" err="1"/>
              <a:t>coba</a:t>
            </a:r>
            <a:r>
              <a:rPr lang="en-US" sz="200" dirty="0"/>
              <a:t> </a:t>
            </a:r>
            <a:r>
              <a:rPr lang="en-US" sz="200" dirty="0" err="1"/>
              <a:t>buat</a:t>
            </a:r>
            <a:r>
              <a:rPr lang="en-US" sz="200" dirty="0"/>
              <a:t> ROC")</a:t>
            </a:r>
          </a:p>
          <a:p>
            <a:endParaRPr lang="en-US" sz="200" dirty="0"/>
          </a:p>
          <a:p>
            <a:endParaRPr lang="en-US" sz="200" dirty="0"/>
          </a:p>
          <a:p>
            <a:endParaRPr lang="en-US" sz="200" dirty="0"/>
          </a:p>
          <a:p>
            <a:r>
              <a:rPr lang="en-US" sz="200" dirty="0"/>
              <a:t># ====== </a:t>
            </a:r>
            <a:r>
              <a:rPr lang="en-US" sz="200" dirty="0" err="1"/>
              <a:t>svm</a:t>
            </a:r>
            <a:r>
              <a:rPr lang="en-US" sz="200" dirty="0"/>
              <a:t> B =======================</a:t>
            </a:r>
          </a:p>
          <a:p>
            <a:r>
              <a:rPr lang="en-US" sz="200" dirty="0"/>
              <a:t># parameter cost </a:t>
            </a:r>
            <a:r>
              <a:rPr lang="en-US" sz="200" dirty="0" err="1"/>
              <a:t>dan</a:t>
            </a:r>
            <a:r>
              <a:rPr lang="en-US" sz="200" dirty="0"/>
              <a:t> gamma, </a:t>
            </a:r>
            <a:r>
              <a:rPr lang="en-US" sz="200" dirty="0" err="1"/>
              <a:t>kemudian</a:t>
            </a:r>
            <a:r>
              <a:rPr lang="en-US" sz="200" dirty="0"/>
              <a:t> </a:t>
            </a:r>
            <a:r>
              <a:rPr lang="en-US" sz="200" dirty="0" err="1"/>
              <a:t>dimasukkan</a:t>
            </a:r>
            <a:r>
              <a:rPr lang="en-US" sz="200" dirty="0"/>
              <a:t> </a:t>
            </a:r>
            <a:r>
              <a:rPr lang="en-US" sz="200" dirty="0" err="1"/>
              <a:t>secara</a:t>
            </a:r>
            <a:r>
              <a:rPr lang="en-US" sz="200" dirty="0"/>
              <a:t> manual.</a:t>
            </a:r>
          </a:p>
          <a:p>
            <a:r>
              <a:rPr lang="en-US" sz="200" dirty="0" err="1"/>
              <a:t>x.svm</a:t>
            </a:r>
            <a:r>
              <a:rPr lang="en-US" sz="200" dirty="0"/>
              <a:t> &lt;- </a:t>
            </a:r>
            <a:r>
              <a:rPr lang="en-US" sz="200" dirty="0" err="1"/>
              <a:t>svm</a:t>
            </a:r>
            <a:r>
              <a:rPr lang="en-US" sz="200" dirty="0"/>
              <a:t>(Species~., data = </a:t>
            </a:r>
            <a:r>
              <a:rPr lang="en-US" sz="200" dirty="0" err="1"/>
              <a:t>irisku</a:t>
            </a:r>
            <a:r>
              <a:rPr lang="en-US" sz="200" dirty="0"/>
              <a:t>[</a:t>
            </a:r>
            <a:r>
              <a:rPr lang="en-US" sz="200" dirty="0" err="1"/>
              <a:t>ind</a:t>
            </a:r>
            <a:r>
              <a:rPr lang="en-US" sz="200" dirty="0"/>
              <a:t> == 1,], cost=1000, gamma=20, probability = TRUE)</a:t>
            </a:r>
          </a:p>
          <a:p>
            <a:r>
              <a:rPr lang="en-US" sz="200" dirty="0" err="1"/>
              <a:t>x.svm.prob</a:t>
            </a:r>
            <a:r>
              <a:rPr lang="en-US" sz="200" dirty="0"/>
              <a:t> &lt;- predict(</a:t>
            </a:r>
            <a:r>
              <a:rPr lang="en-US" sz="200" dirty="0" err="1"/>
              <a:t>x.svm</a:t>
            </a:r>
            <a:r>
              <a:rPr lang="en-US" sz="200" dirty="0"/>
              <a:t>, type="</a:t>
            </a:r>
            <a:r>
              <a:rPr lang="en-US" sz="200" dirty="0" err="1"/>
              <a:t>prob</a:t>
            </a:r>
            <a:r>
              <a:rPr lang="en-US" sz="200" dirty="0"/>
              <a:t>", </a:t>
            </a:r>
            <a:r>
              <a:rPr lang="en-US" sz="200" dirty="0" err="1"/>
              <a:t>newdata</a:t>
            </a:r>
            <a:r>
              <a:rPr lang="en-US" sz="200" dirty="0"/>
              <a:t>=</a:t>
            </a:r>
            <a:r>
              <a:rPr lang="en-US" sz="200" dirty="0" err="1"/>
              <a:t>irisku</a:t>
            </a:r>
            <a:r>
              <a:rPr lang="en-US" sz="200" dirty="0"/>
              <a:t>[</a:t>
            </a:r>
            <a:r>
              <a:rPr lang="en-US" sz="200" dirty="0" err="1"/>
              <a:t>ind</a:t>
            </a:r>
            <a:r>
              <a:rPr lang="en-US" sz="200" dirty="0"/>
              <a:t> == 2,], probability = TRUE)</a:t>
            </a:r>
          </a:p>
          <a:p>
            <a:endParaRPr lang="en-US" sz="200" dirty="0"/>
          </a:p>
          <a:p>
            <a:r>
              <a:rPr lang="en-US" sz="200" dirty="0" err="1"/>
              <a:t>x.svm.prob.rocr</a:t>
            </a:r>
            <a:r>
              <a:rPr lang="en-US" sz="200" dirty="0"/>
              <a:t> &lt;- prediction(</a:t>
            </a:r>
            <a:r>
              <a:rPr lang="en-US" sz="200" dirty="0" err="1"/>
              <a:t>attr</a:t>
            </a:r>
            <a:r>
              <a:rPr lang="en-US" sz="200" dirty="0"/>
              <a:t>(</a:t>
            </a:r>
            <a:r>
              <a:rPr lang="en-US" sz="200" dirty="0" err="1"/>
              <a:t>x.svm.prob</a:t>
            </a:r>
            <a:r>
              <a:rPr lang="en-US" sz="200" dirty="0"/>
              <a:t>, "probabilities")[, 2], </a:t>
            </a:r>
            <a:r>
              <a:rPr lang="en-US" sz="200" dirty="0" err="1"/>
              <a:t>irisku</a:t>
            </a:r>
            <a:r>
              <a:rPr lang="en-US" sz="200" dirty="0"/>
              <a:t>[</a:t>
            </a:r>
            <a:r>
              <a:rPr lang="en-US" sz="200" dirty="0" err="1"/>
              <a:t>ind</a:t>
            </a:r>
            <a:r>
              <a:rPr lang="en-US" sz="200" dirty="0"/>
              <a:t> == 2,'Species'])</a:t>
            </a:r>
          </a:p>
          <a:p>
            <a:r>
              <a:rPr lang="en-US" sz="200" dirty="0" err="1"/>
              <a:t>x.svm.perf</a:t>
            </a:r>
            <a:r>
              <a:rPr lang="en-US" sz="200" dirty="0"/>
              <a:t> &lt;- performance(</a:t>
            </a:r>
            <a:r>
              <a:rPr lang="en-US" sz="200" dirty="0" err="1"/>
              <a:t>x.svm.prob.rocr</a:t>
            </a:r>
            <a:r>
              <a:rPr lang="en-US" sz="200" dirty="0"/>
              <a:t>, "</a:t>
            </a:r>
            <a:r>
              <a:rPr lang="en-US" sz="200" dirty="0" err="1"/>
              <a:t>tpr</a:t>
            </a:r>
            <a:r>
              <a:rPr lang="en-US" sz="200" dirty="0"/>
              <a:t>","</a:t>
            </a:r>
            <a:r>
              <a:rPr lang="en-US" sz="200" dirty="0" err="1"/>
              <a:t>fpr</a:t>
            </a:r>
            <a:r>
              <a:rPr lang="en-US" sz="200" dirty="0"/>
              <a:t>")</a:t>
            </a:r>
          </a:p>
          <a:p>
            <a:endParaRPr lang="en-US" sz="200" dirty="0"/>
          </a:p>
          <a:p>
            <a:r>
              <a:rPr lang="en-US" sz="200" dirty="0"/>
              <a:t># </a:t>
            </a:r>
            <a:r>
              <a:rPr lang="en-US" sz="200" dirty="0" err="1"/>
              <a:t>jika</a:t>
            </a:r>
            <a:r>
              <a:rPr lang="en-US" sz="200" dirty="0"/>
              <a:t> plot </a:t>
            </a:r>
            <a:r>
              <a:rPr lang="en-US" sz="200" dirty="0" err="1"/>
              <a:t>numpang</a:t>
            </a:r>
            <a:r>
              <a:rPr lang="en-US" sz="200" dirty="0"/>
              <a:t> </a:t>
            </a:r>
            <a:r>
              <a:rPr lang="en-US" sz="200" dirty="0" err="1"/>
              <a:t>grafik</a:t>
            </a:r>
            <a:r>
              <a:rPr lang="en-US" sz="200" dirty="0"/>
              <a:t> </a:t>
            </a:r>
            <a:r>
              <a:rPr lang="en-US" sz="200" dirty="0" err="1"/>
              <a:t>sebelumnya</a:t>
            </a:r>
            <a:r>
              <a:rPr lang="en-US" sz="200" dirty="0"/>
              <a:t>, </a:t>
            </a:r>
            <a:r>
              <a:rPr lang="en-US" sz="200" dirty="0" err="1"/>
              <a:t>maka</a:t>
            </a:r>
            <a:r>
              <a:rPr lang="en-US" sz="200" dirty="0"/>
              <a:t> </a:t>
            </a:r>
            <a:r>
              <a:rPr lang="en-US" sz="200" dirty="0" err="1"/>
              <a:t>gunakan</a:t>
            </a:r>
            <a:r>
              <a:rPr lang="en-US" sz="200" dirty="0"/>
              <a:t> </a:t>
            </a:r>
            <a:r>
              <a:rPr lang="en-US" sz="200" dirty="0" err="1"/>
              <a:t>ini</a:t>
            </a:r>
            <a:r>
              <a:rPr lang="en-US" sz="200" dirty="0"/>
              <a:t> :</a:t>
            </a:r>
          </a:p>
          <a:p>
            <a:r>
              <a:rPr lang="en-US" sz="200" dirty="0"/>
              <a:t>plot(</a:t>
            </a:r>
            <a:r>
              <a:rPr lang="en-US" sz="200" dirty="0" err="1"/>
              <a:t>x.svm.perf</a:t>
            </a:r>
            <a:r>
              <a:rPr lang="en-US" sz="200" dirty="0"/>
              <a:t>, col="blue", add=TRUE)</a:t>
            </a:r>
          </a:p>
          <a:p>
            <a:endParaRPr lang="en-US" sz="200" dirty="0"/>
          </a:p>
          <a:p>
            <a:endParaRPr lang="en-US" sz="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3704" y="1825625"/>
            <a:ext cx="4350096" cy="4576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64908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: Cutoff Probabilities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626608" cy="4351338"/>
          </a:xfrm>
        </p:spPr>
        <p:txBody>
          <a:bodyPr/>
          <a:lstStyle/>
          <a:p>
            <a:r>
              <a:rPr lang="en-US" dirty="0" err="1" smtClean="0"/>
              <a:t>Jalankan</a:t>
            </a:r>
            <a:r>
              <a:rPr lang="en-US" dirty="0" smtClean="0"/>
              <a:t> program di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endParaRPr lang="en-US" dirty="0" smtClean="0"/>
          </a:p>
          <a:p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berikan</a:t>
            </a:r>
            <a:r>
              <a:rPr lang="en-US" dirty="0" smtClean="0"/>
              <a:t> </a:t>
            </a:r>
            <a:r>
              <a:rPr lang="en-US" dirty="0" err="1" smtClean="0"/>
              <a:t>instruksi</a:t>
            </a:r>
            <a:r>
              <a:rPr lang="en-US" dirty="0" smtClean="0"/>
              <a:t> :</a:t>
            </a:r>
          </a:p>
          <a:p>
            <a:pPr lvl="2"/>
            <a:r>
              <a:rPr lang="en-US" dirty="0" err="1"/>
              <a:t>probx</a:t>
            </a:r>
            <a:r>
              <a:rPr lang="en-US" dirty="0"/>
              <a:t> &lt;- </a:t>
            </a:r>
            <a:r>
              <a:rPr lang="en-US" dirty="0" err="1"/>
              <a:t>attr</a:t>
            </a:r>
            <a:r>
              <a:rPr lang="en-US" dirty="0"/>
              <a:t>(prediction, "probabilities")</a:t>
            </a:r>
          </a:p>
          <a:p>
            <a:pPr lvl="2"/>
            <a:r>
              <a:rPr lang="en-US" dirty="0" err="1" smtClean="0"/>
              <a:t>probx</a:t>
            </a:r>
            <a:endParaRPr lang="en-US" dirty="0"/>
          </a:p>
          <a:p>
            <a:pPr lvl="2"/>
            <a:r>
              <a:rPr lang="en-US" dirty="0" err="1"/>
              <a:t>satu</a:t>
            </a:r>
            <a:r>
              <a:rPr lang="en-US" dirty="0"/>
              <a:t> &lt;- </a:t>
            </a:r>
            <a:r>
              <a:rPr lang="en-US" dirty="0" err="1"/>
              <a:t>probx</a:t>
            </a:r>
            <a:r>
              <a:rPr lang="en-US" dirty="0"/>
              <a:t>[1,]</a:t>
            </a:r>
          </a:p>
          <a:p>
            <a:pPr lvl="2"/>
            <a:r>
              <a:rPr lang="en-US" dirty="0"/>
              <a:t>a&lt;-</a:t>
            </a:r>
            <a:r>
              <a:rPr lang="en-US" dirty="0" err="1"/>
              <a:t>satu</a:t>
            </a:r>
            <a:r>
              <a:rPr lang="en-US" dirty="0"/>
              <a:t>[1</a:t>
            </a:r>
            <a:r>
              <a:rPr lang="en-US" dirty="0" smtClean="0"/>
              <a:t>]</a:t>
            </a:r>
          </a:p>
          <a:p>
            <a:pPr lvl="2"/>
            <a:r>
              <a:rPr lang="en-US" dirty="0"/>
              <a:t>a</a:t>
            </a:r>
          </a:p>
          <a:p>
            <a:pPr lvl="2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913632" y="4434463"/>
            <a:ext cx="2788920" cy="187743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" dirty="0"/>
              <a:t> # </a:t>
            </a:r>
            <a:r>
              <a:rPr lang="en-US" sz="400" dirty="0" err="1"/>
              <a:t>Contoh</a:t>
            </a:r>
            <a:r>
              <a:rPr lang="en-US" sz="400" dirty="0"/>
              <a:t> program </a:t>
            </a:r>
            <a:r>
              <a:rPr lang="en-US" sz="400" dirty="0" err="1"/>
              <a:t>untuk</a:t>
            </a:r>
            <a:r>
              <a:rPr lang="en-US" sz="400" dirty="0"/>
              <a:t> </a:t>
            </a:r>
            <a:r>
              <a:rPr lang="en-US" sz="400" dirty="0" err="1"/>
              <a:t>menampilkan</a:t>
            </a:r>
            <a:r>
              <a:rPr lang="en-US" sz="400" dirty="0"/>
              <a:t> cutoff probabilities</a:t>
            </a:r>
          </a:p>
          <a:p>
            <a:endParaRPr lang="en-US" sz="400" dirty="0"/>
          </a:p>
          <a:p>
            <a:r>
              <a:rPr lang="en-US" sz="400" dirty="0"/>
              <a:t> </a:t>
            </a:r>
            <a:r>
              <a:rPr lang="en-US" sz="400" dirty="0" err="1"/>
              <a:t>irisku</a:t>
            </a:r>
            <a:r>
              <a:rPr lang="en-US" sz="400" dirty="0"/>
              <a:t>&lt;-read.csv("iris-UCI-</a:t>
            </a:r>
            <a:r>
              <a:rPr lang="en-US" sz="400" dirty="0" err="1"/>
              <a:t>header.csv",header</a:t>
            </a:r>
            <a:r>
              <a:rPr lang="en-US" sz="400" dirty="0"/>
              <a:t>=T)</a:t>
            </a:r>
          </a:p>
          <a:p>
            <a:endParaRPr lang="en-US" sz="400" dirty="0"/>
          </a:p>
          <a:p>
            <a:r>
              <a:rPr lang="en-US" sz="400" dirty="0"/>
              <a:t> # </a:t>
            </a:r>
            <a:r>
              <a:rPr lang="en-US" sz="400" dirty="0" err="1"/>
              <a:t>Partisi</a:t>
            </a:r>
            <a:r>
              <a:rPr lang="en-US" sz="400" dirty="0"/>
              <a:t> data set yang </a:t>
            </a:r>
            <a:r>
              <a:rPr lang="en-US" sz="400" dirty="0" err="1"/>
              <a:t>digunakan</a:t>
            </a:r>
            <a:r>
              <a:rPr lang="en-US" sz="400" dirty="0"/>
              <a:t> 30% training and 70% evaluation. </a:t>
            </a:r>
            <a:r>
              <a:rPr lang="en-US" sz="400" dirty="0" err="1"/>
              <a:t>Sebaiknya</a:t>
            </a:r>
            <a:r>
              <a:rPr lang="en-US" sz="400" dirty="0"/>
              <a:t> </a:t>
            </a:r>
            <a:r>
              <a:rPr lang="en-US" sz="400" dirty="0" err="1"/>
              <a:t>gunakan</a:t>
            </a:r>
            <a:r>
              <a:rPr lang="en-US" sz="400" dirty="0"/>
              <a:t> 80% </a:t>
            </a:r>
            <a:r>
              <a:rPr lang="en-US" sz="400" dirty="0" err="1"/>
              <a:t>dan</a:t>
            </a:r>
            <a:r>
              <a:rPr lang="en-US" sz="400" dirty="0"/>
              <a:t> 20%</a:t>
            </a:r>
          </a:p>
          <a:p>
            <a:r>
              <a:rPr lang="en-US" sz="400" dirty="0"/>
              <a:t> </a:t>
            </a:r>
            <a:r>
              <a:rPr lang="en-US" sz="400" dirty="0" err="1"/>
              <a:t>set.seed</a:t>
            </a:r>
            <a:r>
              <a:rPr lang="en-US" sz="400" dirty="0"/>
              <a:t>(2)</a:t>
            </a:r>
          </a:p>
          <a:p>
            <a:r>
              <a:rPr lang="en-US" sz="400" dirty="0"/>
              <a:t> </a:t>
            </a:r>
            <a:r>
              <a:rPr lang="en-US" sz="400" dirty="0" err="1"/>
              <a:t>ind</a:t>
            </a:r>
            <a:r>
              <a:rPr lang="en-US" sz="400" dirty="0"/>
              <a:t> &lt;- sample(2, </a:t>
            </a:r>
            <a:r>
              <a:rPr lang="en-US" sz="400" dirty="0" err="1"/>
              <a:t>nrow</a:t>
            </a:r>
            <a:r>
              <a:rPr lang="en-US" sz="400" dirty="0"/>
              <a:t>(</a:t>
            </a:r>
            <a:r>
              <a:rPr lang="en-US" sz="400" dirty="0" err="1"/>
              <a:t>irisku</a:t>
            </a:r>
            <a:r>
              <a:rPr lang="en-US" sz="400" dirty="0"/>
              <a:t>), replace = TRUE, </a:t>
            </a:r>
            <a:r>
              <a:rPr lang="en-US" sz="400" dirty="0" err="1"/>
              <a:t>prob</a:t>
            </a:r>
            <a:r>
              <a:rPr lang="en-US" sz="400" dirty="0"/>
              <a:t>=c(0.3, 0.7))</a:t>
            </a:r>
          </a:p>
          <a:p>
            <a:r>
              <a:rPr lang="en-US" sz="400" dirty="0"/>
              <a:t> </a:t>
            </a:r>
          </a:p>
          <a:p>
            <a:r>
              <a:rPr lang="en-US" sz="400" dirty="0"/>
              <a:t> require(e1071)</a:t>
            </a:r>
          </a:p>
          <a:p>
            <a:endParaRPr lang="en-US" sz="400" dirty="0"/>
          </a:p>
          <a:p>
            <a:r>
              <a:rPr lang="en-US" sz="400" dirty="0"/>
              <a:t> </a:t>
            </a:r>
            <a:r>
              <a:rPr lang="en-US" sz="400" dirty="0" err="1"/>
              <a:t>dataTrain</a:t>
            </a:r>
            <a:r>
              <a:rPr lang="en-US" sz="400" dirty="0"/>
              <a:t> &lt;- </a:t>
            </a:r>
            <a:r>
              <a:rPr lang="en-US" sz="400" dirty="0" err="1"/>
              <a:t>irisku</a:t>
            </a:r>
            <a:r>
              <a:rPr lang="en-US" sz="400" dirty="0"/>
              <a:t>[</a:t>
            </a:r>
            <a:r>
              <a:rPr lang="en-US" sz="400" dirty="0" err="1"/>
              <a:t>ind</a:t>
            </a:r>
            <a:r>
              <a:rPr lang="en-US" sz="400" dirty="0"/>
              <a:t> == 1,]</a:t>
            </a:r>
          </a:p>
          <a:p>
            <a:r>
              <a:rPr lang="en-US" sz="400" dirty="0"/>
              <a:t> </a:t>
            </a:r>
            <a:r>
              <a:rPr lang="en-US" sz="400" dirty="0" err="1"/>
              <a:t>dataUji</a:t>
            </a:r>
            <a:r>
              <a:rPr lang="en-US" sz="400" dirty="0"/>
              <a:t> &lt;- </a:t>
            </a:r>
            <a:r>
              <a:rPr lang="en-US" sz="400" dirty="0" err="1"/>
              <a:t>irisku</a:t>
            </a:r>
            <a:r>
              <a:rPr lang="en-US" sz="400" dirty="0"/>
              <a:t>[</a:t>
            </a:r>
            <a:r>
              <a:rPr lang="en-US" sz="400" dirty="0" err="1"/>
              <a:t>ind</a:t>
            </a:r>
            <a:r>
              <a:rPr lang="en-US" sz="400" dirty="0"/>
              <a:t> == 2,]</a:t>
            </a:r>
          </a:p>
          <a:p>
            <a:endParaRPr lang="en-US" sz="400" dirty="0"/>
          </a:p>
          <a:p>
            <a:r>
              <a:rPr lang="en-US" sz="400" dirty="0"/>
              <a:t># ====== </a:t>
            </a:r>
            <a:r>
              <a:rPr lang="en-US" sz="400" dirty="0" err="1"/>
              <a:t>svm</a:t>
            </a:r>
            <a:r>
              <a:rPr lang="en-US" sz="400" dirty="0"/>
              <a:t> A =======================</a:t>
            </a:r>
          </a:p>
          <a:p>
            <a:r>
              <a:rPr lang="en-US" sz="400" dirty="0"/>
              <a:t>model &lt;- </a:t>
            </a:r>
            <a:r>
              <a:rPr lang="en-US" sz="400" dirty="0" err="1"/>
              <a:t>svm</a:t>
            </a:r>
            <a:r>
              <a:rPr lang="en-US" sz="400" dirty="0"/>
              <a:t>(Species~., </a:t>
            </a:r>
            <a:r>
              <a:rPr lang="en-US" sz="400" dirty="0" err="1"/>
              <a:t>dataTrain</a:t>
            </a:r>
            <a:r>
              <a:rPr lang="en-US" sz="400" dirty="0"/>
              <a:t>, cost=4, gamma=0.0625, probability = TRUE)</a:t>
            </a:r>
          </a:p>
          <a:p>
            <a:r>
              <a:rPr lang="en-US" sz="400" dirty="0"/>
              <a:t>prediction &lt;- predict(model, </a:t>
            </a:r>
            <a:r>
              <a:rPr lang="en-US" sz="400" dirty="0" err="1"/>
              <a:t>dataUji</a:t>
            </a:r>
            <a:r>
              <a:rPr lang="en-US" sz="400" dirty="0"/>
              <a:t>, </a:t>
            </a:r>
            <a:r>
              <a:rPr lang="en-US" sz="400" dirty="0" err="1"/>
              <a:t>decision.values</a:t>
            </a:r>
            <a:r>
              <a:rPr lang="en-US" sz="400" dirty="0"/>
              <a:t> = TRUE, probability = TRUE)</a:t>
            </a:r>
          </a:p>
          <a:p>
            <a:endParaRPr lang="en-US" sz="400" dirty="0"/>
          </a:p>
          <a:p>
            <a:r>
              <a:rPr lang="en-US" sz="400" dirty="0"/>
              <a:t># </a:t>
            </a:r>
            <a:r>
              <a:rPr lang="en-US" sz="400" dirty="0" err="1"/>
              <a:t>membuat</a:t>
            </a:r>
            <a:r>
              <a:rPr lang="en-US" sz="400" dirty="0"/>
              <a:t> confusion matrix</a:t>
            </a:r>
          </a:p>
          <a:p>
            <a:r>
              <a:rPr lang="en-US" sz="400" dirty="0"/>
              <a:t>cm = table(</a:t>
            </a:r>
            <a:r>
              <a:rPr lang="en-US" sz="400" dirty="0" err="1"/>
              <a:t>dataUji$Species</a:t>
            </a:r>
            <a:r>
              <a:rPr lang="en-US" sz="400" dirty="0"/>
              <a:t>, prediction, </a:t>
            </a:r>
            <a:r>
              <a:rPr lang="en-US" sz="400" dirty="0" err="1"/>
              <a:t>dnn</a:t>
            </a:r>
            <a:r>
              <a:rPr lang="en-US" sz="400" dirty="0"/>
              <a:t>=c("Actual", "Prediction")) </a:t>
            </a:r>
          </a:p>
          <a:p>
            <a:endParaRPr lang="en-US" sz="400" dirty="0"/>
          </a:p>
          <a:p>
            <a:r>
              <a:rPr lang="en-US" sz="400" dirty="0"/>
              <a:t># </a:t>
            </a:r>
            <a:r>
              <a:rPr lang="en-US" sz="400" dirty="0" err="1"/>
              <a:t>menghitung</a:t>
            </a:r>
            <a:r>
              <a:rPr lang="en-US" sz="400" dirty="0"/>
              <a:t> accuracy </a:t>
            </a:r>
            <a:r>
              <a:rPr lang="en-US" sz="400" dirty="0" err="1"/>
              <a:t>dll</a:t>
            </a:r>
            <a:endParaRPr lang="en-US" sz="400" dirty="0"/>
          </a:p>
          <a:p>
            <a:r>
              <a:rPr lang="en-US" sz="400" dirty="0"/>
              <a:t>library(caret)</a:t>
            </a:r>
          </a:p>
          <a:p>
            <a:r>
              <a:rPr lang="en-US" sz="400" dirty="0"/>
              <a:t>cm1 &lt;- </a:t>
            </a:r>
            <a:r>
              <a:rPr lang="en-US" sz="400" dirty="0" err="1"/>
              <a:t>confusionMatrix</a:t>
            </a:r>
            <a:r>
              <a:rPr lang="en-US" sz="400" dirty="0"/>
              <a:t>(</a:t>
            </a:r>
            <a:r>
              <a:rPr lang="en-US" sz="400" dirty="0" err="1"/>
              <a:t>dataUji$Species</a:t>
            </a:r>
            <a:r>
              <a:rPr lang="en-US" sz="400" dirty="0"/>
              <a:t>, prediction)</a:t>
            </a:r>
          </a:p>
          <a:p>
            <a:endParaRPr lang="en-US" sz="400" dirty="0"/>
          </a:p>
          <a:p>
            <a:r>
              <a:rPr lang="en-US" sz="400" dirty="0" err="1"/>
              <a:t>probx</a:t>
            </a:r>
            <a:r>
              <a:rPr lang="en-US" sz="400" dirty="0"/>
              <a:t> &lt;- </a:t>
            </a:r>
            <a:r>
              <a:rPr lang="en-US" sz="400" dirty="0" err="1"/>
              <a:t>attr</a:t>
            </a:r>
            <a:r>
              <a:rPr lang="en-US" sz="400" dirty="0"/>
              <a:t>(prediction, "probabilities")</a:t>
            </a:r>
          </a:p>
          <a:p>
            <a:r>
              <a:rPr lang="en-US" sz="400" dirty="0" err="1"/>
              <a:t>dvx</a:t>
            </a:r>
            <a:r>
              <a:rPr lang="en-US" sz="400" dirty="0"/>
              <a:t> &lt;- </a:t>
            </a:r>
            <a:r>
              <a:rPr lang="en-US" sz="400" dirty="0" err="1"/>
              <a:t>attr</a:t>
            </a:r>
            <a:r>
              <a:rPr lang="en-US" sz="400" dirty="0"/>
              <a:t>(prediction, "</a:t>
            </a:r>
            <a:r>
              <a:rPr lang="en-US" sz="400" dirty="0" err="1"/>
              <a:t>decision.values</a:t>
            </a:r>
            <a:r>
              <a:rPr lang="en-US" sz="400" dirty="0"/>
              <a:t>")</a:t>
            </a:r>
          </a:p>
          <a:p>
            <a:r>
              <a:rPr lang="en-US" sz="400" dirty="0" err="1"/>
              <a:t>satu</a:t>
            </a:r>
            <a:r>
              <a:rPr lang="en-US" sz="400" dirty="0"/>
              <a:t> &lt;- </a:t>
            </a:r>
            <a:r>
              <a:rPr lang="en-US" sz="400" dirty="0" err="1"/>
              <a:t>probx</a:t>
            </a:r>
            <a:r>
              <a:rPr lang="en-US" sz="400" dirty="0"/>
              <a:t>[1,]</a:t>
            </a:r>
          </a:p>
          <a:p>
            <a:r>
              <a:rPr lang="en-US" sz="400" dirty="0"/>
              <a:t>a&lt;-</a:t>
            </a:r>
            <a:r>
              <a:rPr lang="en-US" sz="400" dirty="0" err="1"/>
              <a:t>satu</a:t>
            </a:r>
            <a:r>
              <a:rPr lang="en-US" sz="400" dirty="0"/>
              <a:t>[1]</a:t>
            </a:r>
          </a:p>
          <a:p>
            <a:endParaRPr lang="en-US" sz="4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251974" y="1405228"/>
            <a:ext cx="4735810" cy="333260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424928" y="5093208"/>
            <a:ext cx="43982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IF and IF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If cutoff is 0.50: 13 records are classified as “1”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If cutoff is 0.80: seven records are classified as “1”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/>
          </a:p>
        </p:txBody>
      </p:sp>
      <p:sp>
        <p:nvSpPr>
          <p:cNvPr id="7" name="Left Brace 6"/>
          <p:cNvSpPr/>
          <p:nvPr/>
        </p:nvSpPr>
        <p:spPr>
          <a:xfrm>
            <a:off x="7424928" y="1755648"/>
            <a:ext cx="320040" cy="161848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flipH="1">
            <a:off x="11731752" y="1901952"/>
            <a:ext cx="256032" cy="182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11987784" y="1690688"/>
            <a:ext cx="0" cy="2112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6995160" y="1755648"/>
            <a:ext cx="25681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6967728" y="1755648"/>
            <a:ext cx="18288" cy="4206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47781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coba</a:t>
            </a:r>
            <a:r>
              <a:rPr lang="en-US" dirty="0" smtClean="0"/>
              <a:t> </a:t>
            </a:r>
            <a:r>
              <a:rPr lang="en-US" dirty="0" err="1" smtClean="0"/>
              <a:t>menghapus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fitur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 err="1" smtClean="0"/>
              <a:t>buka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 </a:t>
            </a:r>
            <a:r>
              <a:rPr lang="en-US" dirty="0" err="1" smtClean="0"/>
              <a:t>materi</a:t>
            </a:r>
            <a:r>
              <a:rPr lang="en-US" dirty="0" smtClean="0"/>
              <a:t> Dimensionality Reduction)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Diusulkan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menghapus</a:t>
            </a:r>
            <a:r>
              <a:rPr lang="en-US" dirty="0" smtClean="0"/>
              <a:t> </a:t>
            </a:r>
            <a:r>
              <a:rPr lang="en-US" dirty="0" err="1" smtClean="0"/>
              <a:t>fitur</a:t>
            </a:r>
            <a:r>
              <a:rPr lang="en-US" dirty="0" smtClean="0"/>
              <a:t> :</a:t>
            </a:r>
          </a:p>
          <a:p>
            <a:pPr lvl="1"/>
            <a:r>
              <a:rPr lang="en-US" dirty="0"/>
              <a:t>(</a:t>
            </a:r>
            <a:r>
              <a:rPr lang="en-US" dirty="0" err="1"/>
              <a:t>PetalLength</a:t>
            </a:r>
            <a:r>
              <a:rPr lang="en-US" dirty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/>
              <a:t>PetalWidth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SepalWidth</a:t>
            </a:r>
            <a:endParaRPr lang="en-US" dirty="0" smtClean="0"/>
          </a:p>
          <a:p>
            <a:r>
              <a:rPr lang="en-US" dirty="0" err="1" smtClean="0"/>
              <a:t>Jalankan</a:t>
            </a:r>
            <a:r>
              <a:rPr lang="en-US" dirty="0" smtClean="0"/>
              <a:t> program R</a:t>
            </a:r>
          </a:p>
          <a:p>
            <a:r>
              <a:rPr lang="en-US" dirty="0" err="1" smtClean="0"/>
              <a:t>Bandingkan</a:t>
            </a:r>
            <a:r>
              <a:rPr lang="en-US" dirty="0" smtClean="0"/>
              <a:t> </a:t>
            </a:r>
            <a:r>
              <a:rPr lang="en-US" dirty="0" err="1" smtClean="0"/>
              <a:t>akurasinya</a:t>
            </a:r>
            <a:endParaRPr lang="en-US" dirty="0" smtClean="0"/>
          </a:p>
          <a:p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kesimpulannya</a:t>
            </a:r>
            <a:r>
              <a:rPr lang="en-US" dirty="0" smtClean="0"/>
              <a:t>?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864428" y="4929072"/>
            <a:ext cx="2604655" cy="167738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" dirty="0"/>
              <a:t> # </a:t>
            </a:r>
            <a:r>
              <a:rPr lang="en-US" sz="100" dirty="0" err="1"/>
              <a:t>Contoh</a:t>
            </a:r>
            <a:r>
              <a:rPr lang="en-US" sz="100" dirty="0"/>
              <a:t> program </a:t>
            </a:r>
            <a:r>
              <a:rPr lang="en-US" sz="100" dirty="0" err="1"/>
              <a:t>untuk</a:t>
            </a:r>
            <a:r>
              <a:rPr lang="en-US" sz="100" dirty="0"/>
              <a:t> </a:t>
            </a:r>
            <a:r>
              <a:rPr lang="en-US" sz="100" dirty="0" err="1"/>
              <a:t>menguji</a:t>
            </a:r>
            <a:r>
              <a:rPr lang="en-US" sz="100" dirty="0"/>
              <a:t> </a:t>
            </a:r>
            <a:r>
              <a:rPr lang="en-US" sz="100" dirty="0" err="1"/>
              <a:t>pengaruh</a:t>
            </a:r>
            <a:r>
              <a:rPr lang="en-US" sz="100" dirty="0"/>
              <a:t> feature reduction</a:t>
            </a:r>
          </a:p>
          <a:p>
            <a:r>
              <a:rPr lang="en-US" sz="100" dirty="0"/>
              <a:t> # </a:t>
            </a:r>
            <a:r>
              <a:rPr lang="en-US" sz="100" dirty="0" err="1"/>
              <a:t>salah</a:t>
            </a:r>
            <a:r>
              <a:rPr lang="en-US" sz="100" dirty="0"/>
              <a:t> </a:t>
            </a:r>
            <a:r>
              <a:rPr lang="en-US" sz="100" dirty="0" err="1"/>
              <a:t>satu</a:t>
            </a:r>
            <a:r>
              <a:rPr lang="en-US" sz="100" dirty="0"/>
              <a:t> </a:t>
            </a:r>
            <a:r>
              <a:rPr lang="en-US" sz="100" dirty="0" err="1"/>
              <a:t>kolom</a:t>
            </a:r>
            <a:r>
              <a:rPr lang="en-US" sz="100" dirty="0"/>
              <a:t> </a:t>
            </a:r>
            <a:r>
              <a:rPr lang="en-US" sz="100" dirty="0" err="1"/>
              <a:t>dihapus</a:t>
            </a:r>
            <a:r>
              <a:rPr lang="en-US" sz="100" dirty="0"/>
              <a:t> </a:t>
            </a:r>
            <a:r>
              <a:rPr lang="en-US" sz="100" dirty="0" err="1"/>
              <a:t>berdasarkan</a:t>
            </a:r>
            <a:r>
              <a:rPr lang="en-US" sz="100" dirty="0"/>
              <a:t> </a:t>
            </a:r>
            <a:r>
              <a:rPr lang="en-US" sz="100" dirty="0" err="1"/>
              <a:t>analisis</a:t>
            </a:r>
            <a:r>
              <a:rPr lang="en-US" sz="100" dirty="0"/>
              <a:t> </a:t>
            </a:r>
            <a:r>
              <a:rPr lang="en-US" sz="100" dirty="0" err="1"/>
              <a:t>sebelumnya</a:t>
            </a:r>
            <a:endParaRPr lang="en-US" sz="100" dirty="0"/>
          </a:p>
          <a:p>
            <a:endParaRPr lang="en-US" sz="100" dirty="0"/>
          </a:p>
          <a:p>
            <a:r>
              <a:rPr lang="en-US" sz="100" dirty="0"/>
              <a:t> </a:t>
            </a:r>
            <a:r>
              <a:rPr lang="en-US" sz="100" dirty="0" err="1"/>
              <a:t>irisA</a:t>
            </a:r>
            <a:r>
              <a:rPr lang="en-US" sz="100" dirty="0"/>
              <a:t>&lt;-read.csv("iris-UCI-</a:t>
            </a:r>
            <a:r>
              <a:rPr lang="en-US" sz="100" dirty="0" err="1"/>
              <a:t>header.csv",header</a:t>
            </a:r>
            <a:r>
              <a:rPr lang="en-US" sz="100" dirty="0"/>
              <a:t>=T)</a:t>
            </a:r>
          </a:p>
          <a:p>
            <a:endParaRPr lang="en-US" sz="100" dirty="0"/>
          </a:p>
          <a:p>
            <a:r>
              <a:rPr lang="en-US" sz="100" dirty="0"/>
              <a:t> # </a:t>
            </a:r>
            <a:r>
              <a:rPr lang="en-US" sz="100" dirty="0" err="1"/>
              <a:t>Partisi</a:t>
            </a:r>
            <a:r>
              <a:rPr lang="en-US" sz="100" dirty="0"/>
              <a:t> data set yang </a:t>
            </a:r>
            <a:r>
              <a:rPr lang="en-US" sz="100" dirty="0" err="1"/>
              <a:t>digunakan</a:t>
            </a:r>
            <a:r>
              <a:rPr lang="en-US" sz="100" dirty="0"/>
              <a:t> 80% training and 20% evaluation. </a:t>
            </a:r>
          </a:p>
          <a:p>
            <a:r>
              <a:rPr lang="en-US" sz="100" dirty="0"/>
              <a:t> </a:t>
            </a:r>
            <a:r>
              <a:rPr lang="en-US" sz="100" dirty="0" err="1"/>
              <a:t>set.seed</a:t>
            </a:r>
            <a:r>
              <a:rPr lang="en-US" sz="100" dirty="0"/>
              <a:t>(2)</a:t>
            </a:r>
          </a:p>
          <a:p>
            <a:r>
              <a:rPr lang="en-US" sz="100" dirty="0"/>
              <a:t> </a:t>
            </a:r>
            <a:r>
              <a:rPr lang="en-US" sz="100" dirty="0" err="1"/>
              <a:t>ind</a:t>
            </a:r>
            <a:r>
              <a:rPr lang="en-US" sz="100" dirty="0"/>
              <a:t> &lt;- sample(2, </a:t>
            </a:r>
            <a:r>
              <a:rPr lang="en-US" sz="100" dirty="0" err="1"/>
              <a:t>nrow</a:t>
            </a:r>
            <a:r>
              <a:rPr lang="en-US" sz="100" dirty="0"/>
              <a:t>(</a:t>
            </a:r>
            <a:r>
              <a:rPr lang="en-US" sz="100" dirty="0" err="1"/>
              <a:t>irisA</a:t>
            </a:r>
            <a:r>
              <a:rPr lang="en-US" sz="100" dirty="0"/>
              <a:t>), replace = TRUE, </a:t>
            </a:r>
            <a:r>
              <a:rPr lang="en-US" sz="100" dirty="0" err="1"/>
              <a:t>prob</a:t>
            </a:r>
            <a:r>
              <a:rPr lang="en-US" sz="100" dirty="0"/>
              <a:t>=c(0.8, 0.2))</a:t>
            </a:r>
          </a:p>
          <a:p>
            <a:r>
              <a:rPr lang="en-US" sz="100" dirty="0"/>
              <a:t> </a:t>
            </a:r>
          </a:p>
          <a:p>
            <a:r>
              <a:rPr lang="en-US" sz="100" dirty="0"/>
              <a:t> require(e1071)</a:t>
            </a:r>
          </a:p>
          <a:p>
            <a:endParaRPr lang="en-US" sz="100" dirty="0"/>
          </a:p>
          <a:p>
            <a:r>
              <a:rPr lang="en-US" sz="100" dirty="0"/>
              <a:t> </a:t>
            </a:r>
            <a:r>
              <a:rPr lang="en-US" sz="100" dirty="0" err="1"/>
              <a:t>dataTrainA</a:t>
            </a:r>
            <a:r>
              <a:rPr lang="en-US" sz="100" dirty="0"/>
              <a:t> &lt;- </a:t>
            </a:r>
            <a:r>
              <a:rPr lang="en-US" sz="100" dirty="0" err="1"/>
              <a:t>irisA</a:t>
            </a:r>
            <a:r>
              <a:rPr lang="en-US" sz="100" dirty="0"/>
              <a:t>[</a:t>
            </a:r>
            <a:r>
              <a:rPr lang="en-US" sz="100" dirty="0" err="1"/>
              <a:t>ind</a:t>
            </a:r>
            <a:r>
              <a:rPr lang="en-US" sz="100" dirty="0"/>
              <a:t> == 1,]</a:t>
            </a:r>
          </a:p>
          <a:p>
            <a:r>
              <a:rPr lang="en-US" sz="100" dirty="0"/>
              <a:t> </a:t>
            </a:r>
            <a:r>
              <a:rPr lang="en-US" sz="100" dirty="0" err="1"/>
              <a:t>dataUjiA</a:t>
            </a:r>
            <a:r>
              <a:rPr lang="en-US" sz="100" dirty="0"/>
              <a:t> &lt;- </a:t>
            </a:r>
            <a:r>
              <a:rPr lang="en-US" sz="100" dirty="0" err="1"/>
              <a:t>irisA</a:t>
            </a:r>
            <a:r>
              <a:rPr lang="en-US" sz="100" dirty="0"/>
              <a:t>[</a:t>
            </a:r>
            <a:r>
              <a:rPr lang="en-US" sz="100" dirty="0" err="1"/>
              <a:t>ind</a:t>
            </a:r>
            <a:r>
              <a:rPr lang="en-US" sz="100" dirty="0"/>
              <a:t> == 2,]</a:t>
            </a:r>
          </a:p>
          <a:p>
            <a:endParaRPr lang="en-US" sz="100" dirty="0"/>
          </a:p>
          <a:p>
            <a:r>
              <a:rPr lang="en-US" sz="100" dirty="0"/>
              <a:t># ====== </a:t>
            </a:r>
            <a:r>
              <a:rPr lang="en-US" sz="100" dirty="0" err="1"/>
              <a:t>svm</a:t>
            </a:r>
            <a:r>
              <a:rPr lang="en-US" sz="100" dirty="0"/>
              <a:t> A =======================</a:t>
            </a:r>
          </a:p>
          <a:p>
            <a:r>
              <a:rPr lang="en-US" sz="100" dirty="0"/>
              <a:t># </a:t>
            </a:r>
            <a:r>
              <a:rPr lang="en-US" sz="100" dirty="0" err="1"/>
              <a:t>ditraining</a:t>
            </a:r>
            <a:r>
              <a:rPr lang="en-US" sz="100" dirty="0"/>
              <a:t> </a:t>
            </a:r>
            <a:r>
              <a:rPr lang="en-US" sz="100" dirty="0" err="1"/>
              <a:t>dengan</a:t>
            </a:r>
            <a:r>
              <a:rPr lang="en-US" sz="100" dirty="0"/>
              <a:t> </a:t>
            </a:r>
            <a:r>
              <a:rPr lang="en-US" sz="100" dirty="0" err="1"/>
              <a:t>seluruh</a:t>
            </a:r>
            <a:r>
              <a:rPr lang="en-US" sz="100" dirty="0"/>
              <a:t> data</a:t>
            </a:r>
          </a:p>
          <a:p>
            <a:endParaRPr lang="en-US" sz="100" dirty="0"/>
          </a:p>
          <a:p>
            <a:r>
              <a:rPr lang="en-US" sz="100" dirty="0" err="1"/>
              <a:t>modelA</a:t>
            </a:r>
            <a:r>
              <a:rPr lang="en-US" sz="100" dirty="0"/>
              <a:t> &lt;- </a:t>
            </a:r>
            <a:r>
              <a:rPr lang="en-US" sz="100" dirty="0" err="1"/>
              <a:t>svm</a:t>
            </a:r>
            <a:r>
              <a:rPr lang="en-US" sz="100" dirty="0"/>
              <a:t>(Species~., </a:t>
            </a:r>
            <a:r>
              <a:rPr lang="en-US" sz="100" dirty="0" err="1"/>
              <a:t>dataTrainA</a:t>
            </a:r>
            <a:r>
              <a:rPr lang="en-US" sz="100" dirty="0"/>
              <a:t>, cost=4, gamma=0.0625, probability = TRUE)</a:t>
            </a:r>
          </a:p>
          <a:p>
            <a:r>
              <a:rPr lang="en-US" sz="100" dirty="0" err="1"/>
              <a:t>predictionA</a:t>
            </a:r>
            <a:r>
              <a:rPr lang="en-US" sz="100" dirty="0"/>
              <a:t> &lt;- predict(</a:t>
            </a:r>
            <a:r>
              <a:rPr lang="en-US" sz="100" dirty="0" err="1"/>
              <a:t>modelA</a:t>
            </a:r>
            <a:r>
              <a:rPr lang="en-US" sz="100" dirty="0"/>
              <a:t>, </a:t>
            </a:r>
            <a:r>
              <a:rPr lang="en-US" sz="100" dirty="0" err="1"/>
              <a:t>dataUjiA</a:t>
            </a:r>
            <a:r>
              <a:rPr lang="en-US" sz="100" dirty="0"/>
              <a:t>, </a:t>
            </a:r>
            <a:r>
              <a:rPr lang="en-US" sz="100" dirty="0" err="1"/>
              <a:t>decision.values</a:t>
            </a:r>
            <a:r>
              <a:rPr lang="en-US" sz="100" dirty="0"/>
              <a:t> = TRUE, probability = TRUE)</a:t>
            </a:r>
          </a:p>
          <a:p>
            <a:endParaRPr lang="en-US" sz="100" dirty="0"/>
          </a:p>
          <a:p>
            <a:r>
              <a:rPr lang="en-US" sz="100" dirty="0"/>
              <a:t># </a:t>
            </a:r>
            <a:r>
              <a:rPr lang="en-US" sz="100" dirty="0" err="1"/>
              <a:t>membuat</a:t>
            </a:r>
            <a:r>
              <a:rPr lang="en-US" sz="100" dirty="0"/>
              <a:t> confusion matrix</a:t>
            </a:r>
          </a:p>
          <a:p>
            <a:r>
              <a:rPr lang="en-US" sz="100" dirty="0" err="1"/>
              <a:t>cmA</a:t>
            </a:r>
            <a:r>
              <a:rPr lang="en-US" sz="100" dirty="0"/>
              <a:t> = table(</a:t>
            </a:r>
            <a:r>
              <a:rPr lang="en-US" sz="100" dirty="0" err="1"/>
              <a:t>dataUjiA$Species</a:t>
            </a:r>
            <a:r>
              <a:rPr lang="en-US" sz="100" dirty="0"/>
              <a:t>, </a:t>
            </a:r>
            <a:r>
              <a:rPr lang="en-US" sz="100" dirty="0" err="1"/>
              <a:t>predictionA</a:t>
            </a:r>
            <a:r>
              <a:rPr lang="en-US" sz="100" dirty="0"/>
              <a:t>, </a:t>
            </a:r>
            <a:r>
              <a:rPr lang="en-US" sz="100" dirty="0" err="1"/>
              <a:t>dnn</a:t>
            </a:r>
            <a:r>
              <a:rPr lang="en-US" sz="100" dirty="0"/>
              <a:t>=c("Actual", "Prediction")) </a:t>
            </a:r>
          </a:p>
          <a:p>
            <a:endParaRPr lang="en-US" sz="100" dirty="0"/>
          </a:p>
          <a:p>
            <a:r>
              <a:rPr lang="en-US" sz="100" dirty="0"/>
              <a:t># </a:t>
            </a:r>
            <a:r>
              <a:rPr lang="en-US" sz="100" dirty="0" err="1"/>
              <a:t>menghitung</a:t>
            </a:r>
            <a:r>
              <a:rPr lang="en-US" sz="100" dirty="0"/>
              <a:t> accuracy </a:t>
            </a:r>
            <a:r>
              <a:rPr lang="en-US" sz="100" dirty="0" err="1"/>
              <a:t>dll</a:t>
            </a:r>
            <a:endParaRPr lang="en-US" sz="100" dirty="0"/>
          </a:p>
          <a:p>
            <a:r>
              <a:rPr lang="en-US" sz="100" dirty="0"/>
              <a:t>library(caret)</a:t>
            </a:r>
          </a:p>
          <a:p>
            <a:r>
              <a:rPr lang="en-US" sz="100" dirty="0"/>
              <a:t>cm1A &lt;- </a:t>
            </a:r>
            <a:r>
              <a:rPr lang="en-US" sz="100" dirty="0" err="1"/>
              <a:t>confusionMatrix</a:t>
            </a:r>
            <a:r>
              <a:rPr lang="en-US" sz="100" dirty="0"/>
              <a:t>(</a:t>
            </a:r>
            <a:r>
              <a:rPr lang="en-US" sz="100" dirty="0" err="1"/>
              <a:t>dataUjiA$Species</a:t>
            </a:r>
            <a:r>
              <a:rPr lang="en-US" sz="100" dirty="0"/>
              <a:t>, </a:t>
            </a:r>
            <a:r>
              <a:rPr lang="en-US" sz="100" dirty="0" err="1"/>
              <a:t>predictionA</a:t>
            </a:r>
            <a:r>
              <a:rPr lang="en-US" sz="100" dirty="0"/>
              <a:t>)</a:t>
            </a:r>
          </a:p>
          <a:p>
            <a:r>
              <a:rPr lang="en-US" sz="100" dirty="0"/>
              <a:t>cm1A$overall[1]</a:t>
            </a:r>
          </a:p>
          <a:p>
            <a:endParaRPr lang="en-US" sz="100" dirty="0"/>
          </a:p>
          <a:p>
            <a:endParaRPr lang="en-US" sz="100" dirty="0"/>
          </a:p>
          <a:p>
            <a:r>
              <a:rPr lang="en-US" sz="100" dirty="0"/>
              <a:t>#================= model B ==============</a:t>
            </a:r>
          </a:p>
          <a:p>
            <a:r>
              <a:rPr lang="en-US" sz="100" dirty="0"/>
              <a:t># yang </a:t>
            </a:r>
            <a:r>
              <a:rPr lang="en-US" sz="100" dirty="0" err="1"/>
              <a:t>dihapus</a:t>
            </a:r>
            <a:r>
              <a:rPr lang="en-US" sz="100" dirty="0"/>
              <a:t> </a:t>
            </a:r>
            <a:r>
              <a:rPr lang="en-US" sz="100" dirty="0" err="1"/>
              <a:t>fitur</a:t>
            </a:r>
            <a:r>
              <a:rPr lang="en-US" sz="100" dirty="0"/>
              <a:t> </a:t>
            </a:r>
            <a:r>
              <a:rPr lang="en-US" sz="100" dirty="0" err="1"/>
              <a:t>PetalWidth</a:t>
            </a:r>
            <a:endParaRPr lang="en-US" sz="100" dirty="0"/>
          </a:p>
          <a:p>
            <a:endParaRPr lang="en-US" sz="100" dirty="0"/>
          </a:p>
          <a:p>
            <a:r>
              <a:rPr lang="en-US" sz="100" dirty="0"/>
              <a:t> </a:t>
            </a:r>
            <a:r>
              <a:rPr lang="en-US" sz="100" dirty="0" err="1"/>
              <a:t>irisB</a:t>
            </a:r>
            <a:r>
              <a:rPr lang="en-US" sz="100" dirty="0"/>
              <a:t>&lt;-read.csv("iris-UCI-header-3features.csv",header=T)</a:t>
            </a:r>
          </a:p>
          <a:p>
            <a:endParaRPr lang="en-US" sz="100" dirty="0"/>
          </a:p>
          <a:p>
            <a:r>
              <a:rPr lang="en-US" sz="100" dirty="0"/>
              <a:t> </a:t>
            </a:r>
            <a:r>
              <a:rPr lang="en-US" sz="100" dirty="0" err="1"/>
              <a:t>dataTrainB</a:t>
            </a:r>
            <a:r>
              <a:rPr lang="en-US" sz="100" dirty="0"/>
              <a:t> &lt;- </a:t>
            </a:r>
            <a:r>
              <a:rPr lang="en-US" sz="100" dirty="0" err="1"/>
              <a:t>irisB</a:t>
            </a:r>
            <a:r>
              <a:rPr lang="en-US" sz="100" dirty="0"/>
              <a:t>[</a:t>
            </a:r>
            <a:r>
              <a:rPr lang="en-US" sz="100" dirty="0" err="1"/>
              <a:t>ind</a:t>
            </a:r>
            <a:r>
              <a:rPr lang="en-US" sz="100" dirty="0"/>
              <a:t> == 1,]</a:t>
            </a:r>
          </a:p>
          <a:p>
            <a:r>
              <a:rPr lang="en-US" sz="100" dirty="0"/>
              <a:t> </a:t>
            </a:r>
            <a:r>
              <a:rPr lang="en-US" sz="100" dirty="0" err="1"/>
              <a:t>dataUjiB</a:t>
            </a:r>
            <a:r>
              <a:rPr lang="en-US" sz="100" dirty="0"/>
              <a:t> &lt;- </a:t>
            </a:r>
            <a:r>
              <a:rPr lang="en-US" sz="100" dirty="0" err="1"/>
              <a:t>irisB</a:t>
            </a:r>
            <a:r>
              <a:rPr lang="en-US" sz="100" dirty="0"/>
              <a:t>[</a:t>
            </a:r>
            <a:r>
              <a:rPr lang="en-US" sz="100" dirty="0" err="1"/>
              <a:t>ind</a:t>
            </a:r>
            <a:r>
              <a:rPr lang="en-US" sz="100" dirty="0"/>
              <a:t> == 2,]</a:t>
            </a:r>
          </a:p>
          <a:p>
            <a:endParaRPr lang="en-US" sz="100" dirty="0"/>
          </a:p>
          <a:p>
            <a:r>
              <a:rPr lang="en-US" sz="100" dirty="0" err="1"/>
              <a:t>modelB</a:t>
            </a:r>
            <a:r>
              <a:rPr lang="en-US" sz="100" dirty="0"/>
              <a:t> &lt;- </a:t>
            </a:r>
            <a:r>
              <a:rPr lang="en-US" sz="100" dirty="0" err="1"/>
              <a:t>svm</a:t>
            </a:r>
            <a:r>
              <a:rPr lang="en-US" sz="100" dirty="0"/>
              <a:t>(Species~., </a:t>
            </a:r>
            <a:r>
              <a:rPr lang="en-US" sz="100" dirty="0" err="1"/>
              <a:t>dataTrainB</a:t>
            </a:r>
            <a:r>
              <a:rPr lang="en-US" sz="100" dirty="0"/>
              <a:t>, cost=4, gamma=0.0625)</a:t>
            </a:r>
          </a:p>
          <a:p>
            <a:r>
              <a:rPr lang="en-US" sz="100" dirty="0" err="1"/>
              <a:t>predictionB</a:t>
            </a:r>
            <a:r>
              <a:rPr lang="en-US" sz="100" dirty="0"/>
              <a:t> &lt;- predict(</a:t>
            </a:r>
            <a:r>
              <a:rPr lang="en-US" sz="100" dirty="0" err="1"/>
              <a:t>modelB</a:t>
            </a:r>
            <a:r>
              <a:rPr lang="en-US" sz="100" dirty="0"/>
              <a:t>, </a:t>
            </a:r>
            <a:r>
              <a:rPr lang="en-US" sz="100" dirty="0" err="1"/>
              <a:t>dataUjiB</a:t>
            </a:r>
            <a:r>
              <a:rPr lang="en-US" sz="100" dirty="0"/>
              <a:t>)</a:t>
            </a:r>
          </a:p>
          <a:p>
            <a:endParaRPr lang="en-US" sz="100" dirty="0"/>
          </a:p>
          <a:p>
            <a:r>
              <a:rPr lang="en-US" sz="100" dirty="0"/>
              <a:t># </a:t>
            </a:r>
            <a:r>
              <a:rPr lang="en-US" sz="100" dirty="0" err="1"/>
              <a:t>membuat</a:t>
            </a:r>
            <a:r>
              <a:rPr lang="en-US" sz="100" dirty="0"/>
              <a:t> confusion matrix</a:t>
            </a:r>
          </a:p>
          <a:p>
            <a:r>
              <a:rPr lang="en-US" sz="100" dirty="0" err="1"/>
              <a:t>cmB</a:t>
            </a:r>
            <a:r>
              <a:rPr lang="en-US" sz="100" dirty="0"/>
              <a:t> = table(</a:t>
            </a:r>
            <a:r>
              <a:rPr lang="en-US" sz="100" dirty="0" err="1"/>
              <a:t>dataUjiB$Species</a:t>
            </a:r>
            <a:r>
              <a:rPr lang="en-US" sz="100" dirty="0"/>
              <a:t>, </a:t>
            </a:r>
            <a:r>
              <a:rPr lang="en-US" sz="100" dirty="0" err="1"/>
              <a:t>predictionB</a:t>
            </a:r>
            <a:r>
              <a:rPr lang="en-US" sz="100" dirty="0"/>
              <a:t>, </a:t>
            </a:r>
            <a:r>
              <a:rPr lang="en-US" sz="100" dirty="0" err="1"/>
              <a:t>dnn</a:t>
            </a:r>
            <a:r>
              <a:rPr lang="en-US" sz="100" dirty="0"/>
              <a:t>=c("Actual", "Prediction")) </a:t>
            </a:r>
          </a:p>
          <a:p>
            <a:endParaRPr lang="en-US" sz="100" dirty="0"/>
          </a:p>
          <a:p>
            <a:r>
              <a:rPr lang="en-US" sz="100" dirty="0" err="1"/>
              <a:t>cmB</a:t>
            </a:r>
            <a:endParaRPr lang="en-US" sz="100" dirty="0"/>
          </a:p>
          <a:p>
            <a:endParaRPr lang="en-US" sz="100" dirty="0"/>
          </a:p>
          <a:p>
            <a:r>
              <a:rPr lang="en-US" sz="100" dirty="0"/>
              <a:t># </a:t>
            </a:r>
            <a:r>
              <a:rPr lang="en-US" sz="100" dirty="0" err="1"/>
              <a:t>menghitung</a:t>
            </a:r>
            <a:r>
              <a:rPr lang="en-US" sz="100" dirty="0"/>
              <a:t> accuracy </a:t>
            </a:r>
            <a:r>
              <a:rPr lang="en-US" sz="100" dirty="0" err="1"/>
              <a:t>dll</a:t>
            </a:r>
            <a:endParaRPr lang="en-US" sz="100" dirty="0"/>
          </a:p>
          <a:p>
            <a:r>
              <a:rPr lang="en-US" sz="100" dirty="0"/>
              <a:t>library(caret)</a:t>
            </a:r>
          </a:p>
          <a:p>
            <a:r>
              <a:rPr lang="en-US" sz="100" dirty="0"/>
              <a:t>cm1B &lt;- </a:t>
            </a:r>
            <a:r>
              <a:rPr lang="en-US" sz="100" dirty="0" err="1"/>
              <a:t>confusionMatrix</a:t>
            </a:r>
            <a:r>
              <a:rPr lang="en-US" sz="100" dirty="0"/>
              <a:t>(</a:t>
            </a:r>
            <a:r>
              <a:rPr lang="en-US" sz="100" dirty="0" err="1"/>
              <a:t>dataUjiB$Species</a:t>
            </a:r>
            <a:r>
              <a:rPr lang="en-US" sz="100" dirty="0"/>
              <a:t>, </a:t>
            </a:r>
            <a:r>
              <a:rPr lang="en-US" sz="100" dirty="0" err="1"/>
              <a:t>predictionB</a:t>
            </a:r>
            <a:r>
              <a:rPr lang="en-US" sz="100" dirty="0"/>
              <a:t>)</a:t>
            </a:r>
          </a:p>
          <a:p>
            <a:endParaRPr lang="en-US" sz="100" dirty="0"/>
          </a:p>
          <a:p>
            <a:r>
              <a:rPr lang="en-US" sz="100" dirty="0"/>
              <a:t>cm1B$overall[1]</a:t>
            </a:r>
          </a:p>
          <a:p>
            <a:endParaRPr lang="en-US" sz="100" dirty="0"/>
          </a:p>
          <a:p>
            <a:endParaRPr lang="en-US" sz="100" dirty="0"/>
          </a:p>
          <a:p>
            <a:r>
              <a:rPr lang="en-US" sz="100" dirty="0"/>
              <a:t>#================= model C ==============</a:t>
            </a:r>
          </a:p>
          <a:p>
            <a:r>
              <a:rPr lang="en-US" sz="100" dirty="0"/>
              <a:t># yang </a:t>
            </a:r>
            <a:r>
              <a:rPr lang="en-US" sz="100" dirty="0" err="1"/>
              <a:t>dihapus</a:t>
            </a:r>
            <a:r>
              <a:rPr lang="en-US" sz="100" dirty="0"/>
              <a:t> </a:t>
            </a:r>
            <a:r>
              <a:rPr lang="en-US" sz="100" dirty="0" err="1"/>
              <a:t>fitur</a:t>
            </a:r>
            <a:r>
              <a:rPr lang="en-US" sz="100" dirty="0"/>
              <a:t> </a:t>
            </a:r>
            <a:r>
              <a:rPr lang="en-US" sz="100" dirty="0" err="1"/>
              <a:t>SepalLength</a:t>
            </a:r>
            <a:endParaRPr lang="en-US" sz="100" dirty="0"/>
          </a:p>
          <a:p>
            <a:endParaRPr lang="en-US" sz="100" dirty="0"/>
          </a:p>
          <a:p>
            <a:r>
              <a:rPr lang="en-US" sz="100" dirty="0"/>
              <a:t> </a:t>
            </a:r>
            <a:r>
              <a:rPr lang="en-US" sz="100" dirty="0" err="1"/>
              <a:t>irisC</a:t>
            </a:r>
            <a:r>
              <a:rPr lang="en-US" sz="100" dirty="0"/>
              <a:t>&lt;-read.csv("iris-UCI-header-3featuresY.csv",header=T)</a:t>
            </a:r>
          </a:p>
          <a:p>
            <a:endParaRPr lang="en-US" sz="100" dirty="0"/>
          </a:p>
          <a:p>
            <a:r>
              <a:rPr lang="en-US" sz="100" dirty="0"/>
              <a:t> </a:t>
            </a:r>
            <a:r>
              <a:rPr lang="en-US" sz="100" dirty="0" err="1"/>
              <a:t>dataTrainC</a:t>
            </a:r>
            <a:r>
              <a:rPr lang="en-US" sz="100" dirty="0"/>
              <a:t> &lt;- </a:t>
            </a:r>
            <a:r>
              <a:rPr lang="en-US" sz="100" dirty="0" err="1"/>
              <a:t>irisC</a:t>
            </a:r>
            <a:r>
              <a:rPr lang="en-US" sz="100" dirty="0"/>
              <a:t>[</a:t>
            </a:r>
            <a:r>
              <a:rPr lang="en-US" sz="100" dirty="0" err="1"/>
              <a:t>ind</a:t>
            </a:r>
            <a:r>
              <a:rPr lang="en-US" sz="100" dirty="0"/>
              <a:t> == 1,]</a:t>
            </a:r>
          </a:p>
          <a:p>
            <a:r>
              <a:rPr lang="en-US" sz="100" dirty="0"/>
              <a:t> </a:t>
            </a:r>
            <a:r>
              <a:rPr lang="en-US" sz="100" dirty="0" err="1"/>
              <a:t>dataUjiC</a:t>
            </a:r>
            <a:r>
              <a:rPr lang="en-US" sz="100" dirty="0"/>
              <a:t> &lt;- </a:t>
            </a:r>
            <a:r>
              <a:rPr lang="en-US" sz="100" dirty="0" err="1"/>
              <a:t>irisC</a:t>
            </a:r>
            <a:r>
              <a:rPr lang="en-US" sz="100" dirty="0"/>
              <a:t>[</a:t>
            </a:r>
            <a:r>
              <a:rPr lang="en-US" sz="100" dirty="0" err="1"/>
              <a:t>ind</a:t>
            </a:r>
            <a:r>
              <a:rPr lang="en-US" sz="100" dirty="0"/>
              <a:t> == 2,]</a:t>
            </a:r>
          </a:p>
          <a:p>
            <a:endParaRPr lang="en-US" sz="100" dirty="0"/>
          </a:p>
          <a:p>
            <a:r>
              <a:rPr lang="en-US" sz="100" dirty="0" err="1"/>
              <a:t>modelC</a:t>
            </a:r>
            <a:r>
              <a:rPr lang="en-US" sz="100" dirty="0"/>
              <a:t> &lt;- </a:t>
            </a:r>
            <a:r>
              <a:rPr lang="en-US" sz="100" dirty="0" err="1"/>
              <a:t>svm</a:t>
            </a:r>
            <a:r>
              <a:rPr lang="en-US" sz="100" dirty="0"/>
              <a:t>(Species~., </a:t>
            </a:r>
            <a:r>
              <a:rPr lang="en-US" sz="100" dirty="0" err="1"/>
              <a:t>dataTrainC</a:t>
            </a:r>
            <a:r>
              <a:rPr lang="en-US" sz="100" dirty="0"/>
              <a:t>, cost=4, gamma=0.0625)</a:t>
            </a:r>
          </a:p>
          <a:p>
            <a:r>
              <a:rPr lang="en-US" sz="100" dirty="0" err="1"/>
              <a:t>predictionC</a:t>
            </a:r>
            <a:r>
              <a:rPr lang="en-US" sz="100" dirty="0"/>
              <a:t> &lt;- predict(</a:t>
            </a:r>
            <a:r>
              <a:rPr lang="en-US" sz="100" dirty="0" err="1"/>
              <a:t>modelC</a:t>
            </a:r>
            <a:r>
              <a:rPr lang="en-US" sz="100" dirty="0"/>
              <a:t>, </a:t>
            </a:r>
            <a:r>
              <a:rPr lang="en-US" sz="100" dirty="0" err="1"/>
              <a:t>dataUjiC</a:t>
            </a:r>
            <a:r>
              <a:rPr lang="en-US" sz="100" dirty="0"/>
              <a:t>)</a:t>
            </a:r>
          </a:p>
          <a:p>
            <a:endParaRPr lang="en-US" sz="100" dirty="0"/>
          </a:p>
          <a:p>
            <a:r>
              <a:rPr lang="en-US" sz="100" dirty="0"/>
              <a:t># </a:t>
            </a:r>
            <a:r>
              <a:rPr lang="en-US" sz="100" dirty="0" err="1"/>
              <a:t>membuat</a:t>
            </a:r>
            <a:r>
              <a:rPr lang="en-US" sz="100" dirty="0"/>
              <a:t> confusion matrix</a:t>
            </a:r>
          </a:p>
          <a:p>
            <a:r>
              <a:rPr lang="en-US" sz="100" dirty="0" err="1"/>
              <a:t>cmC</a:t>
            </a:r>
            <a:r>
              <a:rPr lang="en-US" sz="100" dirty="0"/>
              <a:t> = table(</a:t>
            </a:r>
            <a:r>
              <a:rPr lang="en-US" sz="100" dirty="0" err="1"/>
              <a:t>dataUjiC$Species</a:t>
            </a:r>
            <a:r>
              <a:rPr lang="en-US" sz="100" dirty="0"/>
              <a:t>, </a:t>
            </a:r>
            <a:r>
              <a:rPr lang="en-US" sz="100" dirty="0" err="1"/>
              <a:t>predictionC</a:t>
            </a:r>
            <a:r>
              <a:rPr lang="en-US" sz="100" dirty="0"/>
              <a:t>, </a:t>
            </a:r>
            <a:r>
              <a:rPr lang="en-US" sz="100" dirty="0" err="1"/>
              <a:t>dnn</a:t>
            </a:r>
            <a:r>
              <a:rPr lang="en-US" sz="100" dirty="0"/>
              <a:t>=c("Actual", "Prediction")) </a:t>
            </a:r>
          </a:p>
          <a:p>
            <a:endParaRPr lang="en-US" sz="100" dirty="0"/>
          </a:p>
          <a:p>
            <a:r>
              <a:rPr lang="en-US" sz="100" dirty="0" err="1"/>
              <a:t>cmC</a:t>
            </a:r>
            <a:endParaRPr lang="en-US" sz="100" dirty="0"/>
          </a:p>
          <a:p>
            <a:endParaRPr lang="en-US" sz="100" dirty="0"/>
          </a:p>
          <a:p>
            <a:r>
              <a:rPr lang="en-US" sz="100" dirty="0"/>
              <a:t># </a:t>
            </a:r>
            <a:r>
              <a:rPr lang="en-US" sz="100" dirty="0" err="1"/>
              <a:t>menghitung</a:t>
            </a:r>
            <a:r>
              <a:rPr lang="en-US" sz="100" dirty="0"/>
              <a:t> accuracy </a:t>
            </a:r>
            <a:r>
              <a:rPr lang="en-US" sz="100" dirty="0" err="1"/>
              <a:t>dll</a:t>
            </a:r>
            <a:endParaRPr lang="en-US" sz="100" dirty="0"/>
          </a:p>
          <a:p>
            <a:r>
              <a:rPr lang="en-US" sz="100" dirty="0"/>
              <a:t>library(caret)</a:t>
            </a:r>
          </a:p>
          <a:p>
            <a:r>
              <a:rPr lang="en-US" sz="100" dirty="0"/>
              <a:t>cm1C &lt;- </a:t>
            </a:r>
            <a:r>
              <a:rPr lang="en-US" sz="100" dirty="0" err="1"/>
              <a:t>confusionMatrix</a:t>
            </a:r>
            <a:r>
              <a:rPr lang="en-US" sz="100" dirty="0"/>
              <a:t>(</a:t>
            </a:r>
            <a:r>
              <a:rPr lang="en-US" sz="100" dirty="0" err="1"/>
              <a:t>dataUjiC$Species</a:t>
            </a:r>
            <a:r>
              <a:rPr lang="en-US" sz="100" dirty="0"/>
              <a:t>, </a:t>
            </a:r>
            <a:r>
              <a:rPr lang="en-US" sz="100" dirty="0" err="1"/>
              <a:t>predictionC</a:t>
            </a:r>
            <a:r>
              <a:rPr lang="en-US" sz="100" dirty="0"/>
              <a:t>)</a:t>
            </a:r>
          </a:p>
          <a:p>
            <a:endParaRPr lang="en-US" sz="100" dirty="0"/>
          </a:p>
          <a:p>
            <a:endParaRPr lang="en-US" sz="100" dirty="0"/>
          </a:p>
          <a:p>
            <a:r>
              <a:rPr lang="en-US" sz="100" dirty="0"/>
              <a:t>#================= model D ==============</a:t>
            </a:r>
          </a:p>
          <a:p>
            <a:r>
              <a:rPr lang="en-US" sz="100" dirty="0"/>
              <a:t># yang </a:t>
            </a:r>
            <a:r>
              <a:rPr lang="en-US" sz="100" dirty="0" err="1"/>
              <a:t>dihapus</a:t>
            </a:r>
            <a:r>
              <a:rPr lang="en-US" sz="100" dirty="0"/>
              <a:t> </a:t>
            </a:r>
            <a:r>
              <a:rPr lang="en-US" sz="100" dirty="0" err="1"/>
              <a:t>fitur</a:t>
            </a:r>
            <a:r>
              <a:rPr lang="en-US" sz="100" dirty="0"/>
              <a:t> </a:t>
            </a:r>
            <a:r>
              <a:rPr lang="en-US" sz="100" dirty="0" err="1"/>
              <a:t>SepalWidth</a:t>
            </a:r>
            <a:endParaRPr lang="en-US" sz="100" dirty="0"/>
          </a:p>
          <a:p>
            <a:endParaRPr lang="en-US" sz="100" dirty="0"/>
          </a:p>
          <a:p>
            <a:r>
              <a:rPr lang="en-US" sz="100" dirty="0"/>
              <a:t> </a:t>
            </a:r>
            <a:r>
              <a:rPr lang="en-US" sz="100" dirty="0" err="1"/>
              <a:t>irisD</a:t>
            </a:r>
            <a:r>
              <a:rPr lang="en-US" sz="100" dirty="0"/>
              <a:t>&lt;-read.csv("iris-UCI-header-3featuresX.csv",header=T)</a:t>
            </a:r>
          </a:p>
          <a:p>
            <a:endParaRPr lang="en-US" sz="100" dirty="0"/>
          </a:p>
          <a:p>
            <a:r>
              <a:rPr lang="en-US" sz="100" dirty="0"/>
              <a:t> </a:t>
            </a:r>
            <a:r>
              <a:rPr lang="en-US" sz="100" dirty="0" err="1"/>
              <a:t>dataTrainD</a:t>
            </a:r>
            <a:r>
              <a:rPr lang="en-US" sz="100" dirty="0"/>
              <a:t> &lt;- </a:t>
            </a:r>
            <a:r>
              <a:rPr lang="en-US" sz="100" dirty="0" err="1"/>
              <a:t>irisD</a:t>
            </a:r>
            <a:r>
              <a:rPr lang="en-US" sz="100" dirty="0"/>
              <a:t>[</a:t>
            </a:r>
            <a:r>
              <a:rPr lang="en-US" sz="100" dirty="0" err="1"/>
              <a:t>ind</a:t>
            </a:r>
            <a:r>
              <a:rPr lang="en-US" sz="100" dirty="0"/>
              <a:t> == 1,]</a:t>
            </a:r>
          </a:p>
          <a:p>
            <a:r>
              <a:rPr lang="en-US" sz="100" dirty="0"/>
              <a:t> </a:t>
            </a:r>
            <a:r>
              <a:rPr lang="en-US" sz="100" dirty="0" err="1"/>
              <a:t>dataUjiD</a:t>
            </a:r>
            <a:r>
              <a:rPr lang="en-US" sz="100" dirty="0"/>
              <a:t> &lt;- </a:t>
            </a:r>
            <a:r>
              <a:rPr lang="en-US" sz="100" dirty="0" err="1"/>
              <a:t>irisD</a:t>
            </a:r>
            <a:r>
              <a:rPr lang="en-US" sz="100" dirty="0"/>
              <a:t>[</a:t>
            </a:r>
            <a:r>
              <a:rPr lang="en-US" sz="100" dirty="0" err="1"/>
              <a:t>ind</a:t>
            </a:r>
            <a:r>
              <a:rPr lang="en-US" sz="100" dirty="0"/>
              <a:t> == 2,]</a:t>
            </a:r>
          </a:p>
          <a:p>
            <a:endParaRPr lang="en-US" sz="100" dirty="0"/>
          </a:p>
          <a:p>
            <a:r>
              <a:rPr lang="en-US" sz="100" dirty="0" err="1"/>
              <a:t>modelD</a:t>
            </a:r>
            <a:r>
              <a:rPr lang="en-US" sz="100" dirty="0"/>
              <a:t> &lt;- </a:t>
            </a:r>
            <a:r>
              <a:rPr lang="en-US" sz="100" dirty="0" err="1"/>
              <a:t>svm</a:t>
            </a:r>
            <a:r>
              <a:rPr lang="en-US" sz="100" dirty="0"/>
              <a:t>(Species~., </a:t>
            </a:r>
            <a:r>
              <a:rPr lang="en-US" sz="100" dirty="0" err="1"/>
              <a:t>dataTrainD</a:t>
            </a:r>
            <a:r>
              <a:rPr lang="en-US" sz="100" dirty="0"/>
              <a:t>, cost=4, gamma=0.0625)</a:t>
            </a:r>
          </a:p>
          <a:p>
            <a:r>
              <a:rPr lang="en-US" sz="100" dirty="0" err="1"/>
              <a:t>predictionD</a:t>
            </a:r>
            <a:r>
              <a:rPr lang="en-US" sz="100" dirty="0"/>
              <a:t> &lt;- predict(</a:t>
            </a:r>
            <a:r>
              <a:rPr lang="en-US" sz="100" dirty="0" err="1"/>
              <a:t>modelD</a:t>
            </a:r>
            <a:r>
              <a:rPr lang="en-US" sz="100" dirty="0"/>
              <a:t>, </a:t>
            </a:r>
            <a:r>
              <a:rPr lang="en-US" sz="100" dirty="0" err="1"/>
              <a:t>dataUjiD</a:t>
            </a:r>
            <a:r>
              <a:rPr lang="en-US" sz="100" dirty="0"/>
              <a:t>)</a:t>
            </a:r>
          </a:p>
          <a:p>
            <a:endParaRPr lang="en-US" sz="100" dirty="0"/>
          </a:p>
          <a:p>
            <a:r>
              <a:rPr lang="en-US" sz="100" dirty="0"/>
              <a:t># </a:t>
            </a:r>
            <a:r>
              <a:rPr lang="en-US" sz="100" dirty="0" err="1"/>
              <a:t>membuat</a:t>
            </a:r>
            <a:r>
              <a:rPr lang="en-US" sz="100" dirty="0"/>
              <a:t> confusion matrix</a:t>
            </a:r>
          </a:p>
          <a:p>
            <a:r>
              <a:rPr lang="en-US" sz="100" dirty="0" err="1"/>
              <a:t>cmD</a:t>
            </a:r>
            <a:r>
              <a:rPr lang="en-US" sz="100" dirty="0"/>
              <a:t> = table(</a:t>
            </a:r>
            <a:r>
              <a:rPr lang="en-US" sz="100" dirty="0" err="1"/>
              <a:t>dataUjiD$Species</a:t>
            </a:r>
            <a:r>
              <a:rPr lang="en-US" sz="100" dirty="0"/>
              <a:t>, </a:t>
            </a:r>
            <a:r>
              <a:rPr lang="en-US" sz="100" dirty="0" err="1"/>
              <a:t>predictionD</a:t>
            </a:r>
            <a:r>
              <a:rPr lang="en-US" sz="100" dirty="0"/>
              <a:t>, </a:t>
            </a:r>
            <a:r>
              <a:rPr lang="en-US" sz="100" dirty="0" err="1"/>
              <a:t>dnn</a:t>
            </a:r>
            <a:r>
              <a:rPr lang="en-US" sz="100" dirty="0"/>
              <a:t>=c("Actual", "Prediction")) </a:t>
            </a:r>
          </a:p>
          <a:p>
            <a:endParaRPr lang="en-US" sz="100" dirty="0"/>
          </a:p>
          <a:p>
            <a:r>
              <a:rPr lang="en-US" sz="100" dirty="0" err="1"/>
              <a:t>cmD</a:t>
            </a:r>
            <a:endParaRPr lang="en-US" sz="100" dirty="0"/>
          </a:p>
          <a:p>
            <a:endParaRPr lang="en-US" sz="100" dirty="0"/>
          </a:p>
          <a:p>
            <a:r>
              <a:rPr lang="en-US" sz="100" dirty="0"/>
              <a:t># </a:t>
            </a:r>
            <a:r>
              <a:rPr lang="en-US" sz="100" dirty="0" err="1"/>
              <a:t>menghitung</a:t>
            </a:r>
            <a:r>
              <a:rPr lang="en-US" sz="100" dirty="0"/>
              <a:t> accuracy </a:t>
            </a:r>
            <a:r>
              <a:rPr lang="en-US" sz="100" dirty="0" err="1"/>
              <a:t>dll</a:t>
            </a:r>
            <a:endParaRPr lang="en-US" sz="100" dirty="0"/>
          </a:p>
          <a:p>
            <a:r>
              <a:rPr lang="en-US" sz="100" dirty="0"/>
              <a:t>library(caret)</a:t>
            </a:r>
          </a:p>
          <a:p>
            <a:r>
              <a:rPr lang="en-US" sz="100" dirty="0"/>
              <a:t>cm1D &lt;- </a:t>
            </a:r>
            <a:r>
              <a:rPr lang="en-US" sz="100" dirty="0" err="1"/>
              <a:t>confusionMatrix</a:t>
            </a:r>
            <a:r>
              <a:rPr lang="en-US" sz="100" dirty="0"/>
              <a:t>(</a:t>
            </a:r>
            <a:r>
              <a:rPr lang="en-US" sz="100" dirty="0" err="1"/>
              <a:t>dataUjiD$Species</a:t>
            </a:r>
            <a:r>
              <a:rPr lang="en-US" sz="100" dirty="0"/>
              <a:t>, </a:t>
            </a:r>
            <a:r>
              <a:rPr lang="en-US" sz="100" dirty="0" err="1"/>
              <a:t>predictionD</a:t>
            </a:r>
            <a:r>
              <a:rPr lang="en-US" sz="100" dirty="0"/>
              <a:t>)</a:t>
            </a:r>
          </a:p>
          <a:p>
            <a:endParaRPr lang="en-US" sz="100" dirty="0"/>
          </a:p>
          <a:p>
            <a:r>
              <a:rPr lang="en-US" sz="100" dirty="0"/>
              <a:t># </a:t>
            </a:r>
            <a:r>
              <a:rPr lang="en-US" sz="100" dirty="0" err="1"/>
              <a:t>seharusnya</a:t>
            </a:r>
            <a:r>
              <a:rPr lang="en-US" sz="100" dirty="0"/>
              <a:t> yang </a:t>
            </a:r>
            <a:r>
              <a:rPr lang="en-US" sz="100" dirty="0" err="1"/>
              <a:t>tidak</a:t>
            </a:r>
            <a:r>
              <a:rPr lang="en-US" sz="100" dirty="0"/>
              <a:t> </a:t>
            </a:r>
            <a:r>
              <a:rPr lang="en-US" sz="100" dirty="0" err="1"/>
              <a:t>terlalu</a:t>
            </a:r>
            <a:r>
              <a:rPr lang="en-US" sz="100" dirty="0"/>
              <a:t> </a:t>
            </a:r>
            <a:r>
              <a:rPr lang="en-US" sz="100" dirty="0" err="1"/>
              <a:t>terpengaruh</a:t>
            </a:r>
            <a:r>
              <a:rPr lang="en-US" sz="100" dirty="0"/>
              <a:t> </a:t>
            </a:r>
            <a:r>
              <a:rPr lang="en-US" sz="100" dirty="0" err="1"/>
              <a:t>adalah</a:t>
            </a:r>
            <a:r>
              <a:rPr lang="en-US" sz="100" dirty="0"/>
              <a:t> </a:t>
            </a:r>
            <a:r>
              <a:rPr lang="en-US" sz="100" dirty="0" err="1"/>
              <a:t>jika</a:t>
            </a:r>
            <a:endParaRPr lang="en-US" sz="100" dirty="0"/>
          </a:p>
          <a:p>
            <a:r>
              <a:rPr lang="en-US" sz="100" dirty="0"/>
              <a:t># </a:t>
            </a:r>
            <a:r>
              <a:rPr lang="en-US" sz="100" dirty="0" err="1"/>
              <a:t>menghapus</a:t>
            </a:r>
            <a:r>
              <a:rPr lang="en-US" sz="100" dirty="0"/>
              <a:t> </a:t>
            </a:r>
            <a:r>
              <a:rPr lang="en-US" sz="100" dirty="0" err="1"/>
              <a:t>fitur</a:t>
            </a:r>
            <a:r>
              <a:rPr lang="en-US" sz="100" dirty="0"/>
              <a:t> (</a:t>
            </a:r>
            <a:r>
              <a:rPr lang="en-US" sz="100" dirty="0" err="1"/>
              <a:t>PetalLength</a:t>
            </a:r>
            <a:r>
              <a:rPr lang="en-US" sz="100" dirty="0"/>
              <a:t> | </a:t>
            </a:r>
            <a:r>
              <a:rPr lang="en-US" sz="100" dirty="0" err="1"/>
              <a:t>PetalWidth</a:t>
            </a:r>
            <a:r>
              <a:rPr lang="en-US" sz="100" dirty="0"/>
              <a:t>) </a:t>
            </a:r>
            <a:r>
              <a:rPr lang="en-US" sz="100" dirty="0" err="1"/>
              <a:t>atau</a:t>
            </a:r>
            <a:r>
              <a:rPr lang="en-US" sz="100" dirty="0"/>
              <a:t> </a:t>
            </a:r>
            <a:r>
              <a:rPr lang="en-US" sz="100" dirty="0" err="1"/>
              <a:t>modelB</a:t>
            </a:r>
            <a:endParaRPr lang="en-US" sz="100" dirty="0"/>
          </a:p>
          <a:p>
            <a:endParaRPr lang="en-US" sz="100" dirty="0"/>
          </a:p>
          <a:p>
            <a:r>
              <a:rPr lang="en-US" sz="100" dirty="0"/>
              <a:t>cm1A$overall[1]</a:t>
            </a:r>
          </a:p>
          <a:p>
            <a:r>
              <a:rPr lang="en-US" sz="100" dirty="0"/>
              <a:t>cm1B$overall[1]</a:t>
            </a:r>
          </a:p>
          <a:p>
            <a:r>
              <a:rPr lang="en-US" sz="100" dirty="0"/>
              <a:t>cm1C$overall[1]</a:t>
            </a:r>
          </a:p>
          <a:p>
            <a:r>
              <a:rPr lang="en-US" sz="100" dirty="0"/>
              <a:t>cm1D$overall[1]</a:t>
            </a:r>
          </a:p>
          <a:p>
            <a:endParaRPr lang="en-US" sz="100" dirty="0"/>
          </a:p>
          <a:p>
            <a:endParaRPr lang="en-US" sz="100" dirty="0"/>
          </a:p>
          <a:p>
            <a:endParaRPr lang="en-US" sz="1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79673" y="2018436"/>
            <a:ext cx="4744820" cy="3507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7829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805219" y="1023583"/>
            <a:ext cx="10372298" cy="298149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d-ID" sz="2600" dirty="0" smtClean="0"/>
              <a:t>Misalkan kita memiliki data 100 buah e-mail beserta labelnya (spam/bukan spam). Kita ingin mengukur performa sebuah classifier menggunakan data tersebut.</a:t>
            </a:r>
          </a:p>
          <a:p>
            <a:pPr lvl="2"/>
            <a:r>
              <a:rPr lang="id-ID" dirty="0" smtClean="0"/>
              <a:t>Dari 50 e-mail yang berlabel spam, classifier tersebut memprediksikan 30 di antaranya sebagai spam dan 20 sisanya sebagai bukan spam</a:t>
            </a:r>
          </a:p>
          <a:p>
            <a:pPr lvl="2"/>
            <a:r>
              <a:rPr lang="id-ID" dirty="0" smtClean="0"/>
              <a:t>Dari 50 e-mail yang berlabel bukan spam, classifier tersebut memprediksikan 10 di antaranya sebagai spam dan 40 sisanya sebagai bukan spam</a:t>
            </a:r>
          </a:p>
          <a:p>
            <a:r>
              <a:rPr lang="id-ID" sz="2600" dirty="0" smtClean="0"/>
              <a:t>Confusion matrix untuk kasus tersebut adalah sebagai berikut:</a:t>
            </a:r>
          </a:p>
          <a:p>
            <a:pPr lvl="2" algn="r"/>
            <a:endParaRPr lang="id-ID" dirty="0" smtClean="0"/>
          </a:p>
          <a:p>
            <a:pPr algn="r"/>
            <a:endParaRPr lang="id-ID" sz="2400" i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0488939"/>
                  </p:ext>
                </p:extLst>
              </p:nvPr>
            </p:nvGraphicFramePr>
            <p:xfrm>
              <a:off x="1691456" y="4271312"/>
              <a:ext cx="8929916" cy="203804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232479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232479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232479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2232479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509512">
                    <a:tc>
                      <a:txBody>
                        <a:bodyPr/>
                        <a:lstStyle/>
                        <a:p>
                          <a:endParaRPr lang="id-ID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000" dirty="0" smtClean="0">
                              <a:solidFill>
                                <a:schemeClr val="tx1"/>
                              </a:solidFill>
                            </a:rPr>
                            <a:t>Prediksi </a:t>
                          </a:r>
                          <a14:m>
                            <m:oMath xmlns:m="http://schemas.openxmlformats.org/officeDocument/2006/math">
                              <m:r>
                                <a:rPr lang="id-ID" sz="20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⊕</m:t>
                              </m:r>
                            </m:oMath>
                          </a14:m>
                          <a:endParaRPr lang="id-ID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000" dirty="0" smtClean="0">
                              <a:solidFill>
                                <a:schemeClr val="tx1"/>
                              </a:solidFill>
                            </a:rPr>
                            <a:t>Prediksi </a:t>
                          </a:r>
                          <a14:m>
                            <m:oMath xmlns:m="http://schemas.openxmlformats.org/officeDocument/2006/math">
                              <m:r>
                                <a:rPr lang="id-ID" sz="20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⊖</m:t>
                              </m:r>
                            </m:oMath>
                          </a14:m>
                          <a:endParaRPr lang="id-ID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id-ID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09512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d-ID" sz="2000" b="1" dirty="0" smtClean="0">
                              <a:solidFill>
                                <a:schemeClr val="tx1"/>
                              </a:solidFill>
                            </a:rPr>
                            <a:t>Aktual </a:t>
                          </a:r>
                          <a14:m>
                            <m:oMath xmlns:m="http://schemas.openxmlformats.org/officeDocument/2006/math">
                              <m:r>
                                <a:rPr lang="id-ID" sz="20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⊕</m:t>
                              </m:r>
                            </m:oMath>
                          </a14:m>
                          <a:endParaRPr lang="id-ID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200" b="1" i="0" dirty="0" smtClean="0">
                              <a:solidFill>
                                <a:schemeClr val="tx1"/>
                              </a:solidFill>
                            </a:rPr>
                            <a:t>30</a:t>
                          </a:r>
                          <a:endParaRPr lang="id-ID" sz="2200" b="1" i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200" b="1" i="0" dirty="0" smtClean="0">
                              <a:solidFill>
                                <a:schemeClr val="tx1"/>
                              </a:solidFill>
                            </a:rPr>
                            <a:t>20</a:t>
                          </a:r>
                          <a:endParaRPr lang="id-ID" sz="2200" b="1" i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000" i="0" dirty="0" smtClean="0">
                              <a:solidFill>
                                <a:schemeClr val="tx1"/>
                              </a:solidFill>
                            </a:rPr>
                            <a:t>50</a:t>
                          </a:r>
                          <a:endParaRPr lang="id-ID" sz="2000" i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92D050">
                            <a:alpha val="3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50951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000" b="1" dirty="0" smtClean="0">
                              <a:solidFill>
                                <a:schemeClr val="tx1"/>
                              </a:solidFill>
                            </a:rPr>
                            <a:t>Aktual </a:t>
                          </a:r>
                          <a14:m>
                            <m:oMath xmlns:m="http://schemas.openxmlformats.org/officeDocument/2006/math">
                              <m:r>
                                <a:rPr lang="id-ID" sz="20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⊖</m:t>
                              </m:r>
                            </m:oMath>
                          </a14:m>
                          <a:endParaRPr lang="id-ID" sz="20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200" b="1" i="0" dirty="0" smtClean="0">
                              <a:solidFill>
                                <a:schemeClr val="tx1"/>
                              </a:solidFill>
                            </a:rPr>
                            <a:t>10</a:t>
                          </a:r>
                          <a:endParaRPr lang="id-ID" sz="2200" b="1" i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200" b="1" i="0" dirty="0" smtClean="0">
                              <a:solidFill>
                                <a:schemeClr val="tx1"/>
                              </a:solidFill>
                            </a:rPr>
                            <a:t>40</a:t>
                          </a:r>
                          <a:endParaRPr lang="id-ID" sz="2200" b="1" i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000" i="0" dirty="0" smtClean="0">
                              <a:solidFill>
                                <a:schemeClr val="tx1"/>
                              </a:solidFill>
                            </a:rPr>
                            <a:t>50</a:t>
                          </a:r>
                          <a:endParaRPr lang="id-ID" sz="2000" i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92D050">
                            <a:alpha val="3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509512">
                    <a:tc>
                      <a:txBody>
                        <a:bodyPr/>
                        <a:lstStyle/>
                        <a:p>
                          <a:endParaRPr lang="id-ID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000" i="0" dirty="0" smtClean="0">
                              <a:solidFill>
                                <a:schemeClr val="tx1"/>
                              </a:solidFill>
                            </a:rPr>
                            <a:t>40</a:t>
                          </a:r>
                          <a:endParaRPr lang="id-ID" sz="2000" i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00B0F0">
                            <a:alpha val="5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000" i="0" dirty="0" smtClean="0">
                              <a:solidFill>
                                <a:schemeClr val="tx1"/>
                              </a:solidFill>
                            </a:rPr>
                            <a:t>60</a:t>
                          </a:r>
                          <a:endParaRPr lang="id-ID" sz="2000" i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00B0F0">
                            <a:alpha val="5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000" i="0" dirty="0" smtClean="0">
                              <a:solidFill>
                                <a:schemeClr val="tx1"/>
                              </a:solidFill>
                            </a:rPr>
                            <a:t>100</a:t>
                          </a:r>
                          <a:endParaRPr lang="id-ID" sz="2000" i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0488939"/>
                  </p:ext>
                </p:extLst>
              </p:nvPr>
            </p:nvGraphicFramePr>
            <p:xfrm>
              <a:off x="1691456" y="4271312"/>
              <a:ext cx="8929916" cy="203804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232479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232479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232479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2232479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509512">
                    <a:tc>
                      <a:txBody>
                        <a:bodyPr/>
                        <a:lstStyle/>
                        <a:p>
                          <a:endParaRPr lang="id-ID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546" t="-5952" r="-201366" b="-3095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0000" t="-5952" r="-100817" b="-3095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id-ID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0951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2" t="-105952" r="-300545" b="-2095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200" b="1" i="0" dirty="0" smtClean="0">
                              <a:solidFill>
                                <a:schemeClr val="tx1"/>
                              </a:solidFill>
                            </a:rPr>
                            <a:t>30</a:t>
                          </a:r>
                          <a:endParaRPr lang="id-ID" sz="2200" b="1" i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200" b="1" i="0" dirty="0" smtClean="0">
                              <a:solidFill>
                                <a:schemeClr val="tx1"/>
                              </a:solidFill>
                            </a:rPr>
                            <a:t>20</a:t>
                          </a:r>
                          <a:endParaRPr lang="id-ID" sz="2200" b="1" i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000" i="0" dirty="0" smtClean="0">
                              <a:solidFill>
                                <a:schemeClr val="tx1"/>
                              </a:solidFill>
                            </a:rPr>
                            <a:t>50</a:t>
                          </a:r>
                          <a:endParaRPr lang="id-ID" sz="2000" i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92D050">
                            <a:alpha val="3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50951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2" t="-208434" r="-300545" b="-1120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200" b="1" i="0" dirty="0" smtClean="0">
                              <a:solidFill>
                                <a:schemeClr val="tx1"/>
                              </a:solidFill>
                            </a:rPr>
                            <a:t>10</a:t>
                          </a:r>
                          <a:endParaRPr lang="id-ID" sz="2200" b="1" i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200" b="1" i="0" dirty="0" smtClean="0">
                              <a:solidFill>
                                <a:schemeClr val="tx1"/>
                              </a:solidFill>
                            </a:rPr>
                            <a:t>40</a:t>
                          </a:r>
                          <a:endParaRPr lang="id-ID" sz="2200" b="1" i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000" i="0" dirty="0" smtClean="0">
                              <a:solidFill>
                                <a:schemeClr val="tx1"/>
                              </a:solidFill>
                            </a:rPr>
                            <a:t>50</a:t>
                          </a:r>
                          <a:endParaRPr lang="id-ID" sz="2000" i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92D050">
                            <a:alpha val="3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509512">
                    <a:tc>
                      <a:txBody>
                        <a:bodyPr/>
                        <a:lstStyle/>
                        <a:p>
                          <a:endParaRPr lang="id-ID" sz="20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000" i="0" dirty="0" smtClean="0">
                              <a:solidFill>
                                <a:schemeClr val="tx1"/>
                              </a:solidFill>
                            </a:rPr>
                            <a:t>40</a:t>
                          </a:r>
                          <a:endParaRPr lang="id-ID" sz="2000" i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00B0F0">
                            <a:alpha val="5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000" i="0" dirty="0" smtClean="0">
                              <a:solidFill>
                                <a:schemeClr val="tx1"/>
                              </a:solidFill>
                            </a:rPr>
                            <a:t>60</a:t>
                          </a:r>
                          <a:endParaRPr lang="id-ID" sz="2000" i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00B0F0">
                            <a:alpha val="5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000" i="0" dirty="0" smtClean="0">
                              <a:solidFill>
                                <a:schemeClr val="tx1"/>
                              </a:solidFill>
                            </a:rPr>
                            <a:t>100</a:t>
                          </a:r>
                          <a:endParaRPr lang="id-ID" sz="2000" i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6" name="Title 1"/>
          <p:cNvSpPr txBox="1">
            <a:spLocks/>
          </p:cNvSpPr>
          <p:nvPr/>
        </p:nvSpPr>
        <p:spPr>
          <a:xfrm>
            <a:off x="287148" y="178240"/>
            <a:ext cx="6698868" cy="149961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Classifier Email</a:t>
            </a:r>
            <a:endParaRPr lang="id-ID" dirty="0"/>
          </a:p>
        </p:txBody>
      </p:sp>
      <p:sp>
        <p:nvSpPr>
          <p:cNvPr id="7" name="TextBox 6"/>
          <p:cNvSpPr txBox="1"/>
          <p:nvPr/>
        </p:nvSpPr>
        <p:spPr>
          <a:xfrm>
            <a:off x="9601200" y="388012"/>
            <a:ext cx="2459736" cy="954107"/>
          </a:xfrm>
          <a:prstGeom prst="rect">
            <a:avLst/>
          </a:prstGeom>
          <a:noFill/>
          <a:ln>
            <a:solidFill>
              <a:schemeClr val="accent1">
                <a:shade val="60000"/>
                <a:satMod val="110000"/>
              </a:schemeClr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 smtClean="0"/>
              <a:t>𝐴𝑘𝑢𝑟𝑎𝑠𝑖=70/100=70%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 smtClean="0"/>
              <a:t>𝑆𝑒𝑛𝑠𝑖𝑡𝑖𝑣𝑖𝑡𝑦=30/50=60%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 smtClean="0"/>
              <a:t>𝑆𝑝𝑒𝑐𝑖𝑓𝑖𝑐𝑖𝑡𝑦=40/50=80%</a:t>
            </a: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287448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180155" y="631065"/>
            <a:ext cx="9720072" cy="106173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Performance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multikelas</a:t>
            </a:r>
            <a:endParaRPr lang="id-ID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23033353"/>
                  </p:ext>
                </p:extLst>
              </p:nvPr>
            </p:nvGraphicFramePr>
            <p:xfrm>
              <a:off x="1364821" y="1951472"/>
              <a:ext cx="9531045" cy="21336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906209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906209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906209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906209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1906209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</a:tblGrid>
                  <a:tr h="410596">
                    <a:tc>
                      <a:txBody>
                        <a:bodyPr/>
                        <a:lstStyle/>
                        <a:p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200" dirty="0" smtClean="0">
                              <a:solidFill>
                                <a:schemeClr val="tx1"/>
                              </a:solidFill>
                            </a:rPr>
                            <a:t>Prediksi </a:t>
                          </a:r>
                          <a14:m>
                            <m:oMath xmlns:m="http://schemas.openxmlformats.org/officeDocument/2006/math">
                              <m:r>
                                <a:rPr lang="id-ID" sz="2200" b="1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𝐜</m:t>
                              </m:r>
                              <m:r>
                                <a:rPr lang="id-ID" sz="2200" b="1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id-ID" sz="22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oMath>
                          </a14:m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200" dirty="0" smtClean="0">
                              <a:solidFill>
                                <a:schemeClr val="tx1"/>
                              </a:solidFill>
                            </a:rPr>
                            <a:t>Prediksi </a:t>
                          </a:r>
                          <a14:m>
                            <m:oMath xmlns:m="http://schemas.openxmlformats.org/officeDocument/2006/math">
                              <m:r>
                                <a:rPr lang="id-ID" sz="2200" b="1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𝐜</m:t>
                              </m:r>
                              <m:r>
                                <a:rPr lang="id-ID" sz="2200" b="1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id-ID" sz="2200" b="1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𝐁</m:t>
                              </m:r>
                            </m:oMath>
                          </a14:m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d-ID" sz="2200" dirty="0" smtClean="0">
                              <a:solidFill>
                                <a:schemeClr val="tx1"/>
                              </a:solidFill>
                            </a:rPr>
                            <a:t>Prediksi </a:t>
                          </a:r>
                          <a14:m>
                            <m:oMath xmlns:m="http://schemas.openxmlformats.org/officeDocument/2006/math">
                              <m:r>
                                <a:rPr lang="id-ID" sz="2200" b="1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𝐜</m:t>
                              </m:r>
                              <m:r>
                                <a:rPr lang="id-ID" sz="2200" b="1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id-ID" sz="2200" b="1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𝐂</m:t>
                              </m:r>
                            </m:oMath>
                          </a14:m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10596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d-ID" sz="2200" b="1" dirty="0" smtClean="0">
                              <a:solidFill>
                                <a:schemeClr val="tx1"/>
                              </a:solidFill>
                            </a:rPr>
                            <a:t>Aktual </a:t>
                          </a:r>
                          <a14:m>
                            <m:oMath xmlns:m="http://schemas.openxmlformats.org/officeDocument/2006/math">
                              <m:r>
                                <a:rPr lang="id-ID" sz="2200" b="1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𝐜</m:t>
                              </m:r>
                              <m:r>
                                <a:rPr lang="id-ID" sz="2200" b="1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id-ID" sz="22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oMath>
                          </a14:m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R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200" b="1" i="0" dirty="0" smtClean="0">
                              <a:solidFill>
                                <a:schemeClr val="tx1"/>
                              </a:solidFill>
                            </a:rPr>
                            <a:t>15</a:t>
                          </a:r>
                          <a:endParaRPr lang="id-ID" sz="2200" b="1" i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d-ID" sz="2200" b="0" dirty="0" smtClean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id-ID" sz="22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T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d-ID" sz="2200" b="0" dirty="0" smtClean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id-ID" sz="22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T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20</a:t>
                          </a:r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T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rgbClr val="92D050">
                            <a:alpha val="5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10596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d-ID" sz="2200" b="1" dirty="0" smtClean="0">
                              <a:solidFill>
                                <a:schemeClr val="tx1"/>
                              </a:solidFill>
                            </a:rPr>
                            <a:t>Aktual </a:t>
                          </a:r>
                          <a14:m>
                            <m:oMath xmlns:m="http://schemas.openxmlformats.org/officeDocument/2006/math">
                              <m:r>
                                <a:rPr lang="id-ID" sz="2200" b="1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𝐜</m:t>
                              </m:r>
                              <m:r>
                                <a:rPr lang="id-ID" sz="2200" b="1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id-ID" sz="2200" b="1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𝐁</m:t>
                              </m:r>
                            </m:oMath>
                          </a14:m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R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d-ID" sz="2200" b="0" dirty="0" smtClean="0">
                              <a:solidFill>
                                <a:schemeClr val="tx1"/>
                              </a:solidFill>
                            </a:rPr>
                            <a:t>7</a:t>
                          </a:r>
                          <a:endParaRPr lang="id-ID" sz="22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200" b="1" i="0" dirty="0" smtClean="0">
                              <a:solidFill>
                                <a:schemeClr val="tx1"/>
                              </a:solidFill>
                            </a:rPr>
                            <a:t>15</a:t>
                          </a:r>
                          <a:endParaRPr lang="id-ID" sz="2200" b="1" i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d-ID" sz="2200" b="0" dirty="0" smtClean="0">
                              <a:solidFill>
                                <a:schemeClr val="tx1"/>
                              </a:solidFill>
                            </a:rPr>
                            <a:t>8</a:t>
                          </a:r>
                          <a:endParaRPr lang="id-ID" sz="22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30</a:t>
                          </a:r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92D050">
                            <a:alpha val="5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10596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d-ID" sz="2200" b="1" dirty="0" smtClean="0">
                              <a:solidFill>
                                <a:schemeClr val="tx1"/>
                              </a:solidFill>
                            </a:rPr>
                            <a:t>Aktual </a:t>
                          </a:r>
                          <a14:m>
                            <m:oMath xmlns:m="http://schemas.openxmlformats.org/officeDocument/2006/math">
                              <m:r>
                                <a:rPr lang="id-ID" sz="2200" b="1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𝐜</m:t>
                              </m:r>
                              <m:r>
                                <a:rPr lang="id-ID" sz="2200" b="1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id-ID" sz="2200" b="1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𝐂</m:t>
                              </m:r>
                            </m:oMath>
                          </a14:m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R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d-ID" sz="2200" b="0" dirty="0" smtClean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id-ID" sz="22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d-ID" sz="2200" b="0" dirty="0" smtClean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id-ID" sz="22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200" b="1" i="0" dirty="0" smtClean="0">
                              <a:solidFill>
                                <a:schemeClr val="tx1"/>
                              </a:solidFill>
                            </a:rPr>
                            <a:t>45</a:t>
                          </a:r>
                          <a:endParaRPr lang="id-ID" sz="2200" b="1" i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50</a:t>
                          </a:r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92D050">
                            <a:alpha val="5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89458">
                    <a:tc>
                      <a:txBody>
                        <a:bodyPr/>
                        <a:lstStyle/>
                        <a:p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200" dirty="0" smtClean="0">
                              <a:solidFill>
                                <a:schemeClr val="tx1"/>
                              </a:solidFill>
                            </a:rPr>
                            <a:t>24</a:t>
                          </a:r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rgbClr val="00B0F0">
                            <a:alpha val="5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20</a:t>
                          </a:r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00B0F0">
                            <a:alpha val="5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56</a:t>
                          </a:r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00B0F0">
                            <a:alpha val="5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100</a:t>
                          </a:r>
                          <a:endParaRPr lang="id-ID" sz="2200" i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00FF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23033353"/>
                  </p:ext>
                </p:extLst>
              </p:nvPr>
            </p:nvGraphicFramePr>
            <p:xfrm>
              <a:off x="1364821" y="1951472"/>
              <a:ext cx="9531045" cy="21336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906209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906209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906209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906209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1906209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</a:tblGrid>
                  <a:tr h="426720">
                    <a:tc>
                      <a:txBody>
                        <a:bodyPr/>
                        <a:lstStyle/>
                        <a:p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00319" t="-10000" r="-300639" b="-43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B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00319" t="-10000" r="-200639" b="-43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B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00319" t="-10000" r="-100639" b="-43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2672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R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2"/>
                          <a:stretch>
                            <a:fillRect l="-319" t="-110000" r="-400639" b="-33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200" b="1" i="0" dirty="0" smtClean="0">
                              <a:solidFill>
                                <a:schemeClr val="tx1"/>
                              </a:solidFill>
                            </a:rPr>
                            <a:t>15</a:t>
                          </a:r>
                          <a:endParaRPr lang="id-ID" sz="2200" b="1" i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d-ID" sz="2200" b="0" dirty="0" smtClean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id-ID" sz="22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T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d-ID" sz="2200" b="0" dirty="0" smtClean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id-ID" sz="22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T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20</a:t>
                          </a:r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T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rgbClr val="92D050">
                            <a:alpha val="5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2672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R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319" t="-207042" r="-400639" b="-2253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d-ID" sz="2200" b="0" dirty="0" smtClean="0">
                              <a:solidFill>
                                <a:schemeClr val="tx1"/>
                              </a:solidFill>
                            </a:rPr>
                            <a:t>7</a:t>
                          </a:r>
                          <a:endParaRPr lang="id-ID" sz="22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200" b="1" i="0" dirty="0" smtClean="0">
                              <a:solidFill>
                                <a:schemeClr val="tx1"/>
                              </a:solidFill>
                            </a:rPr>
                            <a:t>15</a:t>
                          </a:r>
                          <a:endParaRPr lang="id-ID" sz="2200" b="1" i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d-ID" sz="2200" b="0" dirty="0" smtClean="0">
                              <a:solidFill>
                                <a:schemeClr val="tx1"/>
                              </a:solidFill>
                            </a:rPr>
                            <a:t>8</a:t>
                          </a:r>
                          <a:endParaRPr lang="id-ID" sz="22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30</a:t>
                          </a:r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92D050">
                            <a:alpha val="5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2672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R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319" t="-311429" r="-400639" b="-128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d-ID" sz="2200" b="0" dirty="0" smtClean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id-ID" sz="22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d-ID" sz="2200" b="0" dirty="0" smtClean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id-ID" sz="22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200" b="1" i="0" dirty="0" smtClean="0">
                              <a:solidFill>
                                <a:schemeClr val="tx1"/>
                              </a:solidFill>
                            </a:rPr>
                            <a:t>45</a:t>
                          </a:r>
                          <a:endParaRPr lang="id-ID" sz="2200" b="1" i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50</a:t>
                          </a:r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92D050">
                            <a:alpha val="5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426720">
                    <a:tc>
                      <a:txBody>
                        <a:bodyPr/>
                        <a:lstStyle/>
                        <a:p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200" dirty="0" smtClean="0">
                              <a:solidFill>
                                <a:schemeClr val="tx1"/>
                              </a:solidFill>
                            </a:rPr>
                            <a:t>24</a:t>
                          </a:r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rgbClr val="00B0F0">
                            <a:alpha val="5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20</a:t>
                          </a:r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00B0F0">
                            <a:alpha val="5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56</a:t>
                          </a:r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00B0F0">
                            <a:alpha val="5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100</a:t>
                          </a:r>
                          <a:endParaRPr lang="id-ID" sz="2200" i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00FF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/>
              <p:cNvSpPr txBox="1">
                <a:spLocks/>
              </p:cNvSpPr>
              <p:nvPr/>
            </p:nvSpPr>
            <p:spPr>
              <a:xfrm>
                <a:off x="334851" y="4553970"/>
                <a:ext cx="5444158" cy="1338114"/>
              </a:xfrm>
              <a:prstGeom prst="rect">
                <a:avLst/>
              </a:prstGeom>
            </p:spPr>
            <p:txBody>
              <a:bodyPr vert="horz" lIns="45720" tIns="45720" rIns="45720" bIns="45720" rtlCol="0">
                <a:normAutofit/>
              </a:bodyPr>
              <a:lstStyle>
                <a:lvl1pPr marL="91440" indent="-91440" algn="l" defTabSz="914400" rtl="0" eaLnBrk="1" latinLnBrk="0" hangingPunct="1">
                  <a:lnSpc>
                    <a:spcPct val="90000"/>
                  </a:lnSpc>
                  <a:spcBef>
                    <a:spcPts val="1200"/>
                  </a:spcBef>
                  <a:spcAft>
                    <a:spcPts val="200"/>
                  </a:spcAft>
                  <a:buClr>
                    <a:srgbClr val="00FF00"/>
                  </a:buClr>
                  <a:buSzPct val="100000"/>
                  <a:buFont typeface="Wingdings" panose="05000000000000000000" pitchFamily="2" charset="2"/>
                  <a:buChar char="v"/>
                  <a:defRPr sz="2800" kern="120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lvl1pPr>
                <a:lvl2pPr marL="265176" indent="-13716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rgbClr val="00FF00"/>
                  </a:buClr>
                  <a:buFont typeface="Wingdings" panose="05000000000000000000" pitchFamily="2" charset="2"/>
                  <a:buChar char="v"/>
                  <a:defRPr sz="2400" kern="120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lvl2pPr>
                <a:lvl3pPr marL="448056" indent="-13716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rgbClr val="C00000"/>
                  </a:buClr>
                  <a:buFont typeface="Wingdings" panose="05000000000000000000" pitchFamily="2" charset="2"/>
                  <a:buChar char="§"/>
                  <a:defRPr sz="2400" kern="120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lvl3pPr>
                <a:lvl4pPr marL="594360" indent="-13716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rgbClr val="006600"/>
                  </a:buClr>
                  <a:buFont typeface="Arial" panose="020B0604020202020204" pitchFamily="34" charset="0"/>
                  <a:buChar char="•"/>
                  <a:defRPr sz="2200" kern="120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lvl4pPr>
                <a:lvl5pPr marL="777240" indent="-13716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rgbClr val="00FF00"/>
                  </a:buClr>
                  <a:buFont typeface="Wingdings" panose="05000000000000000000" pitchFamily="2" charset="2"/>
                  <a:buChar char="v"/>
                  <a:defRPr sz="2000" kern="120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lvl5pPr>
                <a:lvl6pPr marL="914400" indent="-13716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Wingdings 3" pitchFamily="18" charset="2"/>
                  <a:buChar char="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060704" indent="-13716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Wingdings 3" pitchFamily="18" charset="2"/>
                  <a:buChar char="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216152" indent="-13716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Wingdings 3" pitchFamily="18" charset="2"/>
                  <a:buChar char="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1362456" indent="-13716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Wingdings 3" pitchFamily="18" charset="2"/>
                  <a:buChar char="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90000"/>
                  </a:lnSpc>
                  <a:spcBef>
                    <a:spcPts val="1200"/>
                  </a:spcBef>
                  <a:spcAft>
                    <a:spcPts val="200"/>
                  </a:spcAft>
                  <a:buClr>
                    <a:srgbClr val="00FF00"/>
                  </a:buClr>
                  <a:buSzPct val="100000"/>
                  <a:buNone/>
                  <a:tabLst/>
                  <a:defRPr/>
                </a:pPr>
                <a:endParaRPr kumimoji="0" lang="id-ID" sz="110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w Cen MT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90000"/>
                  </a:lnSpc>
                  <a:spcBef>
                    <a:spcPts val="1200"/>
                  </a:spcBef>
                  <a:spcAft>
                    <a:spcPts val="200"/>
                  </a:spcAft>
                  <a:buClr>
                    <a:srgbClr val="00FF00"/>
                  </a:buClr>
                  <a:buSzPct val="100000"/>
                  <a:buFont typeface="Wingdings" panose="05000000000000000000" pitchFamily="2" charset="2"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id-ID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𝐴𝑘𝑢𝑟𝑎𝑠𝑖</m:t>
                      </m:r>
                      <m:r>
                        <a:rPr kumimoji="0" lang="id-ID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f>
                        <m:fPr>
                          <m:ctrlPr>
                            <a:rPr kumimoji="0" lang="id-ID" sz="2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id-ID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15+15+45</m:t>
                          </m:r>
                        </m:num>
                        <m:den>
                          <m:r>
                            <a:rPr kumimoji="0" lang="id-ID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100</m:t>
                          </m:r>
                        </m:den>
                      </m:f>
                      <m:r>
                        <a:rPr kumimoji="0" lang="id-ID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=0.75</m:t>
                      </m:r>
                    </m:oMath>
                  </m:oMathPara>
                </a14:m>
                <a:endParaRPr kumimoji="0" lang="id-ID" sz="26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w Cen MT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851" y="4553970"/>
                <a:ext cx="5444158" cy="133811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7013448" y="4745736"/>
            <a:ext cx="3776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Recall ?</a:t>
            </a:r>
          </a:p>
          <a:p>
            <a:endParaRPr lang="en-US" dirty="0"/>
          </a:p>
          <a:p>
            <a:r>
              <a:rPr lang="en-US" dirty="0" smtClean="0"/>
              <a:t>Precision 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890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180155" y="631065"/>
            <a:ext cx="9720072" cy="106173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Performance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multikelas</a:t>
            </a:r>
            <a:endParaRPr lang="id-ID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021438806"/>
                  </p:ext>
                </p:extLst>
              </p:nvPr>
            </p:nvGraphicFramePr>
            <p:xfrm>
              <a:off x="969263" y="1951472"/>
              <a:ext cx="10296146" cy="21336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71017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395728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280359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982368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2366674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</a:tblGrid>
                  <a:tr h="410596">
                    <a:tc>
                      <a:txBody>
                        <a:bodyPr/>
                        <a:lstStyle/>
                        <a:p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200" dirty="0" smtClean="0">
                              <a:solidFill>
                                <a:schemeClr val="tx1"/>
                              </a:solidFill>
                            </a:rPr>
                            <a:t>Prediksi </a:t>
                          </a:r>
                          <a14:m>
                            <m:oMath xmlns:m="http://schemas.openxmlformats.org/officeDocument/2006/math">
                              <m:r>
                                <a:rPr lang="id-ID" sz="22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oMath>
                          </a14:m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200" dirty="0" smtClean="0">
                              <a:solidFill>
                                <a:schemeClr val="tx1"/>
                              </a:solidFill>
                            </a:rPr>
                            <a:t>Prediksi </a:t>
                          </a:r>
                          <a14:m>
                            <m:oMath xmlns:m="http://schemas.openxmlformats.org/officeDocument/2006/math">
                              <m:r>
                                <a:rPr lang="id-ID" sz="2200" b="1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𝐁</m:t>
                              </m:r>
                            </m:oMath>
                          </a14:m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d-ID" sz="2200" dirty="0" smtClean="0">
                              <a:solidFill>
                                <a:schemeClr val="tx1"/>
                              </a:solidFill>
                            </a:rPr>
                            <a:t>Prediksi </a:t>
                          </a:r>
                          <a14:m>
                            <m:oMath xmlns:m="http://schemas.openxmlformats.org/officeDocument/2006/math">
                              <m:r>
                                <a:rPr lang="id-ID" sz="2200" b="1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𝐂</m:t>
                              </m:r>
                            </m:oMath>
                          </a14:m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10596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d-ID" sz="2200" b="1" dirty="0" smtClean="0">
                              <a:solidFill>
                                <a:schemeClr val="tx1"/>
                              </a:solidFill>
                            </a:rPr>
                            <a:t>Aktual </a:t>
                          </a:r>
                          <a14:m>
                            <m:oMath xmlns:m="http://schemas.openxmlformats.org/officeDocument/2006/math">
                              <m:r>
                                <a:rPr lang="id-ID" sz="22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oMath>
                          </a14:m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R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200" b="1" i="0" dirty="0" smtClean="0">
                              <a:solidFill>
                                <a:schemeClr val="tx1"/>
                              </a:solidFill>
                            </a:rPr>
                            <a:t>True A = </a:t>
                          </a:r>
                          <a:r>
                            <a:rPr lang="id-ID" sz="2200" b="1" i="0" dirty="0" smtClean="0">
                              <a:solidFill>
                                <a:schemeClr val="tx1"/>
                              </a:solidFill>
                            </a:rPr>
                            <a:t>15</a:t>
                          </a:r>
                          <a:endParaRPr lang="id-ID" sz="2200" b="1" i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d-ID" sz="2200" b="0" dirty="0" smtClean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id-ID" sz="22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T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d-ID" sz="2200" b="0" dirty="0" smtClean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id-ID" sz="22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T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∑ Aktual </a:t>
                          </a:r>
                          <a:r>
                            <a:rPr lang="en-US" sz="2200" i="0" dirty="0" smtClean="0">
                              <a:solidFill>
                                <a:schemeClr val="tx1"/>
                              </a:solidFill>
                            </a:rPr>
                            <a:t>A =</a:t>
                          </a:r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20</a:t>
                          </a:r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T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rgbClr val="92D050">
                            <a:alpha val="5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10596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d-ID" sz="2200" b="1" dirty="0" smtClean="0">
                              <a:solidFill>
                                <a:schemeClr val="tx1"/>
                              </a:solidFill>
                            </a:rPr>
                            <a:t>Aktual </a:t>
                          </a:r>
                          <a14:m>
                            <m:oMath xmlns:m="http://schemas.openxmlformats.org/officeDocument/2006/math">
                              <m:r>
                                <a:rPr lang="id-ID" sz="2200" b="1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𝐁</m:t>
                              </m:r>
                            </m:oMath>
                          </a14:m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R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d-ID" sz="2200" b="0" dirty="0" smtClean="0">
                              <a:solidFill>
                                <a:schemeClr val="tx1"/>
                              </a:solidFill>
                            </a:rPr>
                            <a:t>7</a:t>
                          </a:r>
                          <a:endParaRPr lang="id-ID" sz="22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200" b="1" i="0" dirty="0" smtClean="0">
                              <a:solidFill>
                                <a:schemeClr val="tx1"/>
                              </a:solidFill>
                            </a:rPr>
                            <a:t>True B =</a:t>
                          </a:r>
                          <a:r>
                            <a:rPr lang="en-US" sz="2200" b="1" i="0" baseline="0" dirty="0" smtClean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r>
                            <a:rPr lang="id-ID" sz="2200" b="1" i="0" dirty="0" smtClean="0">
                              <a:solidFill>
                                <a:schemeClr val="tx1"/>
                              </a:solidFill>
                            </a:rPr>
                            <a:t>15</a:t>
                          </a:r>
                          <a:endParaRPr lang="id-ID" sz="2200" b="1" i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d-ID" sz="2200" b="0" dirty="0" smtClean="0">
                              <a:solidFill>
                                <a:schemeClr val="tx1"/>
                              </a:solidFill>
                            </a:rPr>
                            <a:t>8</a:t>
                          </a:r>
                          <a:endParaRPr lang="id-ID" sz="22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∑ Aktual </a:t>
                          </a:r>
                          <a:r>
                            <a:rPr lang="en-US" sz="2200" i="0" dirty="0" smtClean="0">
                              <a:solidFill>
                                <a:schemeClr val="tx1"/>
                              </a:solidFill>
                            </a:rPr>
                            <a:t>B</a:t>
                          </a:r>
                          <a:r>
                            <a:rPr lang="en-US" sz="2200" i="0" baseline="0" dirty="0" smtClean="0">
                              <a:solidFill>
                                <a:schemeClr val="tx1"/>
                              </a:solidFill>
                            </a:rPr>
                            <a:t> =</a:t>
                          </a:r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30</a:t>
                          </a:r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92D050">
                            <a:alpha val="5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10596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d-ID" sz="2200" b="1" dirty="0" smtClean="0">
                              <a:solidFill>
                                <a:schemeClr val="tx1"/>
                              </a:solidFill>
                            </a:rPr>
                            <a:t>Aktual </a:t>
                          </a:r>
                          <a14:m>
                            <m:oMath xmlns:m="http://schemas.openxmlformats.org/officeDocument/2006/math">
                              <m:r>
                                <a:rPr lang="id-ID" sz="2200" b="1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𝐂</m:t>
                              </m:r>
                            </m:oMath>
                          </a14:m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R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d-ID" sz="2200" b="0" dirty="0" smtClean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id-ID" sz="22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d-ID" sz="2200" b="0" dirty="0" smtClean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id-ID" sz="22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200" b="1" i="0" dirty="0" smtClean="0">
                              <a:solidFill>
                                <a:schemeClr val="tx1"/>
                              </a:solidFill>
                            </a:rPr>
                            <a:t>True C = </a:t>
                          </a:r>
                          <a:r>
                            <a:rPr lang="id-ID" sz="2200" b="1" i="0" dirty="0" smtClean="0">
                              <a:solidFill>
                                <a:schemeClr val="tx1"/>
                              </a:solidFill>
                            </a:rPr>
                            <a:t>45</a:t>
                          </a:r>
                          <a:endParaRPr lang="id-ID" sz="2200" b="1" i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∑ Aktual </a:t>
                          </a:r>
                          <a:r>
                            <a:rPr lang="en-US" sz="2200" i="0" dirty="0" smtClean="0">
                              <a:solidFill>
                                <a:schemeClr val="tx1"/>
                              </a:solidFill>
                            </a:rPr>
                            <a:t>C</a:t>
                          </a:r>
                          <a:r>
                            <a:rPr lang="en-US" sz="2200" i="0" baseline="0" dirty="0" smtClean="0">
                              <a:solidFill>
                                <a:schemeClr val="tx1"/>
                              </a:solidFill>
                            </a:rPr>
                            <a:t> = </a:t>
                          </a:r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50</a:t>
                          </a:r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92D050">
                            <a:alpha val="5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89458">
                    <a:tc>
                      <a:txBody>
                        <a:bodyPr/>
                        <a:lstStyle/>
                        <a:p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∑ </a:t>
                          </a:r>
                          <a:r>
                            <a:rPr lang="en-US" sz="2200" i="0" dirty="0" err="1" smtClean="0">
                              <a:solidFill>
                                <a:schemeClr val="tx1"/>
                              </a:solidFill>
                            </a:rPr>
                            <a:t>Prediksi</a:t>
                          </a:r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r>
                            <a:rPr lang="en-US" sz="2200" i="0" dirty="0" smtClean="0">
                              <a:solidFill>
                                <a:schemeClr val="tx1"/>
                              </a:solidFill>
                            </a:rPr>
                            <a:t>A=</a:t>
                          </a:r>
                          <a:r>
                            <a:rPr lang="id-ID" sz="2200" dirty="0" smtClean="0">
                              <a:solidFill>
                                <a:schemeClr val="tx1"/>
                              </a:solidFill>
                            </a:rPr>
                            <a:t>24</a:t>
                          </a:r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rgbClr val="00B0F0">
                            <a:alpha val="5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∑ </a:t>
                          </a:r>
                          <a:r>
                            <a:rPr lang="en-US" sz="2200" i="0" dirty="0" err="1" smtClean="0">
                              <a:solidFill>
                                <a:schemeClr val="tx1"/>
                              </a:solidFill>
                            </a:rPr>
                            <a:t>Prediksi</a:t>
                          </a:r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r>
                            <a:rPr lang="en-US" sz="2200" i="0" dirty="0" smtClean="0">
                              <a:solidFill>
                                <a:schemeClr val="tx1"/>
                              </a:solidFill>
                            </a:rPr>
                            <a:t>B=</a:t>
                          </a:r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20</a:t>
                          </a:r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00B0F0">
                            <a:alpha val="5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∑ </a:t>
                          </a:r>
                          <a:r>
                            <a:rPr lang="en-US" sz="2200" i="0" dirty="0" err="1" smtClean="0">
                              <a:solidFill>
                                <a:schemeClr val="tx1"/>
                              </a:solidFill>
                            </a:rPr>
                            <a:t>Prediksi</a:t>
                          </a:r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r>
                            <a:rPr lang="en-US" sz="2200" i="0" dirty="0" smtClean="0">
                              <a:solidFill>
                                <a:schemeClr val="tx1"/>
                              </a:solidFill>
                            </a:rPr>
                            <a:t>C=</a:t>
                          </a:r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56</a:t>
                          </a:r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00B0F0">
                            <a:alpha val="5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200" i="0" dirty="0" smtClean="0">
                              <a:solidFill>
                                <a:schemeClr val="tx1"/>
                              </a:solidFill>
                            </a:rPr>
                            <a:t>TOTAL =</a:t>
                          </a:r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 100</a:t>
                          </a:r>
                          <a:endParaRPr lang="id-ID" sz="2200" i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00FF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021438806"/>
                  </p:ext>
                </p:extLst>
              </p:nvPr>
            </p:nvGraphicFramePr>
            <p:xfrm>
              <a:off x="969263" y="1951472"/>
              <a:ext cx="10296146" cy="21336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71017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395728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280359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982368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2366674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</a:tblGrid>
                  <a:tr h="426720">
                    <a:tc>
                      <a:txBody>
                        <a:bodyPr/>
                        <a:lstStyle/>
                        <a:p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53435" t="-10000" r="-277608" b="-43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B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60800" t="-10000" r="-190933" b="-43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B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00923" t="-10000" r="-120308" b="-43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2672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R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2"/>
                          <a:stretch>
                            <a:fillRect l="-478" t="-110000" r="-710048" b="-33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200" b="1" i="0" dirty="0" smtClean="0">
                              <a:solidFill>
                                <a:schemeClr val="tx1"/>
                              </a:solidFill>
                            </a:rPr>
                            <a:t>True A = </a:t>
                          </a:r>
                          <a:r>
                            <a:rPr lang="id-ID" sz="2200" b="1" i="0" dirty="0" smtClean="0">
                              <a:solidFill>
                                <a:schemeClr val="tx1"/>
                              </a:solidFill>
                            </a:rPr>
                            <a:t>15</a:t>
                          </a:r>
                          <a:endParaRPr lang="id-ID" sz="2200" b="1" i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d-ID" sz="2200" b="0" dirty="0" smtClean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id-ID" sz="22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T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d-ID" sz="2200" b="0" dirty="0" smtClean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id-ID" sz="22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T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∑ Aktual </a:t>
                          </a:r>
                          <a:r>
                            <a:rPr lang="en-US" sz="2200" i="0" dirty="0" smtClean="0">
                              <a:solidFill>
                                <a:schemeClr val="tx1"/>
                              </a:solidFill>
                            </a:rPr>
                            <a:t>A =</a:t>
                          </a:r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20</a:t>
                          </a:r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T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rgbClr val="92D050">
                            <a:alpha val="5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2672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R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478" t="-207042" r="-710048" b="-2253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d-ID" sz="2200" b="0" dirty="0" smtClean="0">
                              <a:solidFill>
                                <a:schemeClr val="tx1"/>
                              </a:solidFill>
                            </a:rPr>
                            <a:t>7</a:t>
                          </a:r>
                          <a:endParaRPr lang="id-ID" sz="22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200" b="1" i="0" dirty="0" smtClean="0">
                              <a:solidFill>
                                <a:schemeClr val="tx1"/>
                              </a:solidFill>
                            </a:rPr>
                            <a:t>True B =</a:t>
                          </a:r>
                          <a:r>
                            <a:rPr lang="en-US" sz="2200" b="1" i="0" baseline="0" dirty="0" smtClean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r>
                            <a:rPr lang="id-ID" sz="2200" b="1" i="0" dirty="0" smtClean="0">
                              <a:solidFill>
                                <a:schemeClr val="tx1"/>
                              </a:solidFill>
                            </a:rPr>
                            <a:t>15</a:t>
                          </a:r>
                          <a:endParaRPr lang="id-ID" sz="2200" b="1" i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d-ID" sz="2200" b="0" dirty="0" smtClean="0">
                              <a:solidFill>
                                <a:schemeClr val="tx1"/>
                              </a:solidFill>
                            </a:rPr>
                            <a:t>8</a:t>
                          </a:r>
                          <a:endParaRPr lang="id-ID" sz="22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∑ Aktual </a:t>
                          </a:r>
                          <a:r>
                            <a:rPr lang="en-US" sz="2200" i="0" dirty="0" smtClean="0">
                              <a:solidFill>
                                <a:schemeClr val="tx1"/>
                              </a:solidFill>
                            </a:rPr>
                            <a:t>B</a:t>
                          </a:r>
                          <a:r>
                            <a:rPr lang="en-US" sz="2200" i="0" baseline="0" dirty="0" smtClean="0">
                              <a:solidFill>
                                <a:schemeClr val="tx1"/>
                              </a:solidFill>
                            </a:rPr>
                            <a:t> =</a:t>
                          </a:r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30</a:t>
                          </a:r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92D050">
                            <a:alpha val="5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2672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R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478" t="-311429" r="-710048" b="-128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d-ID" sz="2200" b="0" dirty="0" smtClean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id-ID" sz="22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d-ID" sz="2200" b="0" dirty="0" smtClean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id-ID" sz="22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200" b="1" i="0" dirty="0" smtClean="0">
                              <a:solidFill>
                                <a:schemeClr val="tx1"/>
                              </a:solidFill>
                            </a:rPr>
                            <a:t>True C = </a:t>
                          </a:r>
                          <a:r>
                            <a:rPr lang="id-ID" sz="2200" b="1" i="0" dirty="0" smtClean="0">
                              <a:solidFill>
                                <a:schemeClr val="tx1"/>
                              </a:solidFill>
                            </a:rPr>
                            <a:t>45</a:t>
                          </a:r>
                          <a:endParaRPr lang="id-ID" sz="2200" b="1" i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∑ Aktual </a:t>
                          </a:r>
                          <a:r>
                            <a:rPr lang="en-US" sz="2200" i="0" dirty="0" smtClean="0">
                              <a:solidFill>
                                <a:schemeClr val="tx1"/>
                              </a:solidFill>
                            </a:rPr>
                            <a:t>C</a:t>
                          </a:r>
                          <a:r>
                            <a:rPr lang="en-US" sz="2200" i="0" baseline="0" dirty="0" smtClean="0">
                              <a:solidFill>
                                <a:schemeClr val="tx1"/>
                              </a:solidFill>
                            </a:rPr>
                            <a:t> = </a:t>
                          </a:r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50</a:t>
                          </a:r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92D050">
                            <a:alpha val="5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426720">
                    <a:tc>
                      <a:txBody>
                        <a:bodyPr/>
                        <a:lstStyle/>
                        <a:p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∑ </a:t>
                          </a:r>
                          <a:r>
                            <a:rPr lang="en-US" sz="2200" i="0" dirty="0" err="1" smtClean="0">
                              <a:solidFill>
                                <a:schemeClr val="tx1"/>
                              </a:solidFill>
                            </a:rPr>
                            <a:t>Prediksi</a:t>
                          </a:r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r>
                            <a:rPr lang="en-US" sz="2200" i="0" dirty="0" smtClean="0">
                              <a:solidFill>
                                <a:schemeClr val="tx1"/>
                              </a:solidFill>
                            </a:rPr>
                            <a:t>A=</a:t>
                          </a:r>
                          <a:r>
                            <a:rPr lang="id-ID" sz="2200" dirty="0" smtClean="0">
                              <a:solidFill>
                                <a:schemeClr val="tx1"/>
                              </a:solidFill>
                            </a:rPr>
                            <a:t>24</a:t>
                          </a:r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rgbClr val="00B0F0">
                            <a:alpha val="5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∑ </a:t>
                          </a:r>
                          <a:r>
                            <a:rPr lang="en-US" sz="2200" i="0" dirty="0" err="1" smtClean="0">
                              <a:solidFill>
                                <a:schemeClr val="tx1"/>
                              </a:solidFill>
                            </a:rPr>
                            <a:t>Prediksi</a:t>
                          </a:r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r>
                            <a:rPr lang="en-US" sz="2200" i="0" dirty="0" smtClean="0">
                              <a:solidFill>
                                <a:schemeClr val="tx1"/>
                              </a:solidFill>
                            </a:rPr>
                            <a:t>B=</a:t>
                          </a:r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20</a:t>
                          </a:r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00B0F0">
                            <a:alpha val="5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∑ </a:t>
                          </a:r>
                          <a:r>
                            <a:rPr lang="en-US" sz="2200" i="0" dirty="0" err="1" smtClean="0">
                              <a:solidFill>
                                <a:schemeClr val="tx1"/>
                              </a:solidFill>
                            </a:rPr>
                            <a:t>Prediksi</a:t>
                          </a:r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r>
                            <a:rPr lang="en-US" sz="2200" i="0" dirty="0" smtClean="0">
                              <a:solidFill>
                                <a:schemeClr val="tx1"/>
                              </a:solidFill>
                            </a:rPr>
                            <a:t>C=</a:t>
                          </a:r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56</a:t>
                          </a:r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00B0F0">
                            <a:alpha val="5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200" i="0" dirty="0" smtClean="0">
                              <a:solidFill>
                                <a:schemeClr val="tx1"/>
                              </a:solidFill>
                            </a:rPr>
                            <a:t>TOTAL =</a:t>
                          </a:r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 100</a:t>
                          </a:r>
                          <a:endParaRPr lang="id-ID" sz="2200" i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00FF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2"/>
              <p:cNvSpPr txBox="1">
                <a:spLocks/>
              </p:cNvSpPr>
              <p:nvPr/>
            </p:nvSpPr>
            <p:spPr>
              <a:xfrm>
                <a:off x="969263" y="4224528"/>
                <a:ext cx="7406641" cy="2495223"/>
              </a:xfrm>
              <a:prstGeom prst="rect">
                <a:avLst/>
              </a:prstGeom>
            </p:spPr>
            <p:txBody>
              <a:bodyPr vert="horz" lIns="45720" tIns="45720" rIns="45720" bIns="45720" rtlCol="0">
                <a:normAutofit/>
              </a:bodyPr>
              <a:lstStyle>
                <a:lvl1pPr marL="91440" indent="-91440" algn="l" defTabSz="914400" rtl="0" eaLnBrk="1" latinLnBrk="0" hangingPunct="1">
                  <a:lnSpc>
                    <a:spcPct val="90000"/>
                  </a:lnSpc>
                  <a:spcBef>
                    <a:spcPts val="1200"/>
                  </a:spcBef>
                  <a:spcAft>
                    <a:spcPts val="200"/>
                  </a:spcAft>
                  <a:buClr>
                    <a:srgbClr val="00FF00"/>
                  </a:buClr>
                  <a:buSzPct val="100000"/>
                  <a:buFont typeface="Wingdings" panose="05000000000000000000" pitchFamily="2" charset="2"/>
                  <a:buChar char="v"/>
                  <a:defRPr sz="2800" kern="120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lvl1pPr>
                <a:lvl2pPr marL="265176" indent="-13716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rgbClr val="00FF00"/>
                  </a:buClr>
                  <a:buFont typeface="Wingdings" panose="05000000000000000000" pitchFamily="2" charset="2"/>
                  <a:buChar char="v"/>
                  <a:defRPr sz="2400" kern="120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lvl2pPr>
                <a:lvl3pPr marL="448056" indent="-13716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rgbClr val="C00000"/>
                  </a:buClr>
                  <a:buFont typeface="Wingdings" panose="05000000000000000000" pitchFamily="2" charset="2"/>
                  <a:buChar char="§"/>
                  <a:defRPr sz="2400" kern="120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lvl3pPr>
                <a:lvl4pPr marL="594360" indent="-13716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rgbClr val="006600"/>
                  </a:buClr>
                  <a:buFont typeface="Arial" panose="020B0604020202020204" pitchFamily="34" charset="0"/>
                  <a:buChar char="•"/>
                  <a:defRPr sz="2200" kern="120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lvl4pPr>
                <a:lvl5pPr marL="777240" indent="-13716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rgbClr val="00FF00"/>
                  </a:buClr>
                  <a:buFont typeface="Wingdings" panose="05000000000000000000" pitchFamily="2" charset="2"/>
                  <a:buChar char="v"/>
                  <a:defRPr sz="2000" kern="120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lvl5pPr>
                <a:lvl6pPr marL="914400" indent="-13716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Wingdings 3" pitchFamily="18" charset="2"/>
                  <a:buChar char="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060704" indent="-13716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Wingdings 3" pitchFamily="18" charset="2"/>
                  <a:buChar char="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216152" indent="-13716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Wingdings 3" pitchFamily="18" charset="2"/>
                  <a:buChar char="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1362456" indent="-13716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Wingdings 3" pitchFamily="18" charset="2"/>
                  <a:buChar char="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90000"/>
                  </a:lnSpc>
                  <a:spcBef>
                    <a:spcPts val="1200"/>
                  </a:spcBef>
                  <a:spcAft>
                    <a:spcPts val="200"/>
                  </a:spcAft>
                  <a:buClr>
                    <a:srgbClr val="00FF00"/>
                  </a:buClr>
                  <a:buSzPct val="100000"/>
                  <a:buNone/>
                  <a:tabLst/>
                  <a:defRPr/>
                </a:pPr>
                <a:endParaRPr kumimoji="0" lang="id-ID" sz="110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w Cen MT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90000"/>
                  </a:lnSpc>
                  <a:spcBef>
                    <a:spcPts val="1200"/>
                  </a:spcBef>
                  <a:spcAft>
                    <a:spcPts val="200"/>
                  </a:spcAft>
                  <a:buClr>
                    <a:srgbClr val="00FF00"/>
                  </a:buClr>
                  <a:buSzPct val="100000"/>
                  <a:buFont typeface="Wingdings" panose="05000000000000000000" pitchFamily="2" charset="2"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id-ID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𝑃𝑟𝑒𝑐𝑖𝑠𝑖𝑜𝑛</m:t>
                      </m:r>
                      <m:d>
                        <m:dPr>
                          <m:ctrlPr>
                            <a:rPr kumimoji="0" lang="id-ID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id-ID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𝐴</m:t>
                          </m:r>
                        </m:e>
                      </m:d>
                      <m:r>
                        <a:rPr kumimoji="0" lang="id-ID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f>
                        <m:fPr>
                          <m:ctrlPr>
                            <a:rPr kumimoji="0" lang="id-ID" sz="2400" b="0" i="1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kumimoji="0" lang="el-GR" sz="2400" b="0" i="1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m:t>Σ</m:t>
                          </m:r>
                          <m:sSub>
                            <m:sSubPr>
                              <m:ctrlPr>
                                <a:rPr kumimoji="0" lang="el-GR" sz="2400" b="0" i="1" u="none" strike="noStrike" kern="1200" cap="none" spc="0" normalizeH="0" baseline="0" noProof="0" dirty="0" smtClean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kumimoji="0" lang="id-ID" sz="2400" b="0" i="1" u="none" strike="noStrike" kern="1200" cap="none" spc="0" normalizeH="0" baseline="0" noProof="0" dirty="0" smtClean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𝑥</m:t>
                              </m:r>
                            </m:e>
                            <m:sub>
                              <m:d>
                                <m:dPr>
                                  <m:ctrlPr>
                                    <a:rPr kumimoji="0" lang="id-ID" sz="2400" b="0" i="1" u="none" strike="noStrike" kern="1200" cap="none" spc="0" normalizeH="0" baseline="0" noProof="0" dirty="0" smtClean="0">
                                      <a:ln>
                                        <a:noFill/>
                                      </a:ln>
                                      <a:solidFill>
                                        <a:sysClr val="windowText" lastClr="0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</m:ctrlPr>
                                </m:dPr>
                                <m:e>
                                  <m:r>
                                    <a:rPr kumimoji="0" lang="id-ID" sz="24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ysClr val="windowText" lastClr="0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𝑐</m:t>
                                  </m:r>
                                  <m:r>
                                    <a:rPr kumimoji="0" lang="id-ID" sz="24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ysClr val="windowText" lastClr="0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=</m:t>
                                  </m:r>
                                  <m:r>
                                    <a:rPr kumimoji="0" lang="id-ID" sz="24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ysClr val="windowText" lastClr="0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𝐴</m:t>
                                  </m:r>
                                </m:e>
                                <m:e>
                                  <m:acc>
                                    <m:accPr>
                                      <m:chr m:val="̂"/>
                                      <m:ctrlPr>
                                        <a:rPr kumimoji="0" lang="id-ID" sz="2400" b="0" i="1" u="none" strike="noStrike" kern="1200" cap="none" spc="0" normalizeH="0" baseline="0" noProof="0" dirty="0">
                                          <a:ln>
                                            <a:noFill/>
                                          </a:ln>
                                          <a:solidFill>
                                            <a:sysClr val="windowText" lastClr="000000"/>
                                          </a:solidFill>
                                          <a:effectLst/>
                                          <a:uLnTx/>
                                          <a:uFillTx/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+mn-cs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kumimoji="0" lang="id-ID" sz="2400" b="0" i="1" u="none" strike="noStrike" kern="1200" cap="none" spc="0" normalizeH="0" baseline="0" noProof="0" dirty="0">
                                          <a:ln>
                                            <a:noFill/>
                                          </a:ln>
                                          <a:solidFill>
                                            <a:sysClr val="windowText" lastClr="000000"/>
                                          </a:solidFill>
                                          <a:effectLst/>
                                          <a:uLnTx/>
                                          <a:uFillTx/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+mn-cs"/>
                                        </a:rPr>
                                        <m:t>𝑐</m:t>
                                      </m:r>
                                    </m:e>
                                  </m:acc>
                                  <m:r>
                                    <a:rPr kumimoji="0" lang="id-ID" sz="2400" b="0" i="1" u="none" strike="noStrike" kern="1200" cap="none" spc="0" normalizeH="0" baseline="0" noProof="0">
                                      <a:ln>
                                        <a:noFill/>
                                      </a:ln>
                                      <a:solidFill>
                                        <a:sysClr val="windowText" lastClr="0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=</m:t>
                                  </m:r>
                                  <m:r>
                                    <a:rPr kumimoji="0" lang="id-ID" sz="2400" b="0" i="1" u="none" strike="noStrike" kern="1200" cap="none" spc="0" normalizeH="0" baseline="0" noProof="0">
                                      <a:ln>
                                        <a:noFill/>
                                      </a:ln>
                                      <a:solidFill>
                                        <a:sysClr val="windowText" lastClr="0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𝐴</m:t>
                                  </m:r>
                                </m:e>
                              </m:d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kumimoji="0" lang="el-GR" sz="2400" b="0" i="1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m:t>Σ</m:t>
                          </m:r>
                          <m:sSub>
                            <m:sSubPr>
                              <m:ctrlPr>
                                <a:rPr kumimoji="0" lang="el-GR" sz="2400" b="0" i="1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kumimoji="0" lang="id-ID" sz="2400" b="0" i="1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𝑥</m:t>
                              </m:r>
                            </m:e>
                            <m:sub>
                              <m:d>
                                <m:dPr>
                                  <m:ctrlPr>
                                    <a:rPr kumimoji="0" lang="id-ID" sz="2400" b="0" i="1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ysClr val="windowText" lastClr="0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</m:ctrlPr>
                                </m:dPr>
                                <m:e>
                                  <m:acc>
                                    <m:accPr>
                                      <m:chr m:val="̂"/>
                                      <m:ctrlPr>
                                        <a:rPr kumimoji="0" lang="id-ID" sz="2400" b="0" i="1" u="none" strike="noStrike" kern="1200" cap="none" spc="0" normalizeH="0" baseline="0" noProof="0" dirty="0">
                                          <a:ln>
                                            <a:noFill/>
                                          </a:ln>
                                          <a:solidFill>
                                            <a:sysClr val="windowText" lastClr="000000"/>
                                          </a:solidFill>
                                          <a:effectLst/>
                                          <a:uLnTx/>
                                          <a:uFillTx/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+mn-cs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kumimoji="0" lang="id-ID" sz="2400" b="0" i="1" u="none" strike="noStrike" kern="1200" cap="none" spc="0" normalizeH="0" baseline="0" noProof="0" dirty="0">
                                          <a:ln>
                                            <a:noFill/>
                                          </a:ln>
                                          <a:solidFill>
                                            <a:sysClr val="windowText" lastClr="000000"/>
                                          </a:solidFill>
                                          <a:effectLst/>
                                          <a:uLnTx/>
                                          <a:uFillTx/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+mn-cs"/>
                                        </a:rPr>
                                        <m:t>𝑐</m:t>
                                      </m:r>
                                    </m:e>
                                  </m:acc>
                                  <m:r>
                                    <a:rPr kumimoji="0" lang="id-ID" sz="2400" b="0" i="1" u="none" strike="noStrike" kern="1200" cap="none" spc="0" normalizeH="0" baseline="0" noProof="0">
                                      <a:ln>
                                        <a:noFill/>
                                      </a:ln>
                                      <a:solidFill>
                                        <a:sysClr val="windowText" lastClr="0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=</m:t>
                                  </m:r>
                                  <m:r>
                                    <a:rPr kumimoji="0" lang="id-ID" sz="2400" b="0" i="1" u="none" strike="noStrike" kern="1200" cap="none" spc="0" normalizeH="0" baseline="0" noProof="0">
                                      <a:ln>
                                        <a:noFill/>
                                      </a:ln>
                                      <a:solidFill>
                                        <a:sysClr val="windowText" lastClr="0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𝐴</m:t>
                                  </m:r>
                                </m:e>
                              </m:d>
                            </m:sub>
                          </m:sSub>
                        </m:den>
                      </m:f>
                      <m:r>
                        <a:rPr kumimoji="0" lang="id-ID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f>
                        <m:fPr>
                          <m:ctrlPr>
                            <a:rPr kumimoji="0" lang="id-ID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id-ID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𝑇𝑟𝑢𝑒</m:t>
                          </m:r>
                          <m:r>
                            <a:rPr kumimoji="0" lang="id-ID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 </m:t>
                          </m:r>
                          <m:r>
                            <a:rPr kumimoji="0" lang="id-ID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𝐴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kumimoji="0" lang="el-GR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m:t>Σ</m:t>
                          </m:r>
                          <m:r>
                            <a:rPr kumimoji="0" lang="id-ID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m:t> </m:t>
                          </m:r>
                          <m:r>
                            <a:rPr kumimoji="0" lang="id-ID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m:t>𝑃𝑟𝑒𝑑</m:t>
                          </m:r>
                          <m:r>
                            <a:rPr kumimoji="0" lang="id-ID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m:t> </m:t>
                          </m:r>
                          <m:r>
                            <a:rPr kumimoji="0" lang="id-ID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m:t>𝑐</m:t>
                          </m:r>
                          <m:r>
                            <a:rPr kumimoji="0" lang="id-ID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m:t>=</m:t>
                          </m:r>
                          <m:r>
                            <a:rPr kumimoji="0" lang="id-ID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m:t>𝐴</m:t>
                          </m:r>
                        </m:den>
                      </m:f>
                      <m:r>
                        <a:rPr kumimoji="0" lang="id-ID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f>
                        <m:fPr>
                          <m:ctrlPr>
                            <a:rPr kumimoji="0" lang="id-ID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/>
                        <m:den/>
                      </m:f>
                    </m:oMath>
                  </m:oMathPara>
                </a14:m>
                <a:endParaRPr kumimoji="0" lang="id-ID" sz="260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w Cen MT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90000"/>
                  </a:lnSpc>
                  <a:spcBef>
                    <a:spcPts val="1200"/>
                  </a:spcBef>
                  <a:spcAft>
                    <a:spcPts val="200"/>
                  </a:spcAft>
                  <a:buClr>
                    <a:srgbClr val="00FF00"/>
                  </a:buClr>
                  <a:buSzPct val="100000"/>
                  <a:buFont typeface="Wingdings" panose="05000000000000000000" pitchFamily="2" charset="2"/>
                  <a:buNone/>
                  <a:tabLst/>
                  <a:defRPr/>
                </a:pPr>
                <a:endParaRPr kumimoji="0" lang="id-ID" sz="260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w Cen MT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90000"/>
                  </a:lnSpc>
                  <a:spcBef>
                    <a:spcPts val="1200"/>
                  </a:spcBef>
                  <a:spcAft>
                    <a:spcPts val="200"/>
                  </a:spcAft>
                  <a:buClr>
                    <a:srgbClr val="00FF00"/>
                  </a:buClr>
                  <a:buSzPct val="100000"/>
                  <a:buFont typeface="Wingdings" panose="05000000000000000000" pitchFamily="2" charset="2"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id-ID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𝑅𝑒𝑐𝑎𝑙𝑙</m:t>
                      </m:r>
                      <m:d>
                        <m:dPr>
                          <m:ctrlPr>
                            <a:rPr kumimoji="0" lang="id-ID" sz="24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id-ID" sz="24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𝐴</m:t>
                          </m:r>
                        </m:e>
                      </m:d>
                      <m:r>
                        <a:rPr kumimoji="0" lang="id-ID" sz="24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f>
                        <m:fPr>
                          <m:ctrlPr>
                            <a:rPr kumimoji="0" lang="id-ID" sz="2400" b="0" i="1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kumimoji="0" lang="el-GR" sz="2400" b="0" i="1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m:t>Σ</m:t>
                          </m:r>
                          <m:sSub>
                            <m:sSubPr>
                              <m:ctrlPr>
                                <a:rPr kumimoji="0" lang="el-GR" sz="2400" b="0" i="1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kumimoji="0" lang="id-ID" sz="2400" b="0" i="1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𝑥</m:t>
                              </m:r>
                            </m:e>
                            <m:sub>
                              <m:d>
                                <m:dPr>
                                  <m:ctrlPr>
                                    <a:rPr kumimoji="0" lang="id-ID" sz="2400" b="0" i="1" u="none" strike="noStrike" kern="1200" cap="none" spc="0" normalizeH="0" baseline="0" noProof="0" dirty="0" smtClean="0">
                                      <a:ln>
                                        <a:noFill/>
                                      </a:ln>
                                      <a:solidFill>
                                        <a:sysClr val="windowText" lastClr="0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</m:ctrlPr>
                                </m:dPr>
                                <m:e>
                                  <m:acc>
                                    <m:accPr>
                                      <m:chr m:val="̂"/>
                                      <m:ctrlPr>
                                        <a:rPr kumimoji="0" lang="id-ID" sz="2400" b="0" i="1" u="none" strike="noStrike" kern="1200" cap="none" spc="0" normalizeH="0" baseline="0" noProof="0" dirty="0" smtClean="0">
                                          <a:ln>
                                            <a:noFill/>
                                          </a:ln>
                                          <a:solidFill>
                                            <a:sysClr val="windowText" lastClr="000000"/>
                                          </a:solidFill>
                                          <a:effectLst/>
                                          <a:uLnTx/>
                                          <a:uFillTx/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+mn-cs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kumimoji="0" lang="id-ID" sz="2400" b="0" i="1" u="none" strike="noStrike" kern="1200" cap="none" spc="0" normalizeH="0" baseline="0" noProof="0" dirty="0" smtClean="0">
                                          <a:ln>
                                            <a:noFill/>
                                          </a:ln>
                                          <a:solidFill>
                                            <a:sysClr val="windowText" lastClr="000000"/>
                                          </a:solidFill>
                                          <a:effectLst/>
                                          <a:uLnTx/>
                                          <a:uFillTx/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+mn-cs"/>
                                        </a:rPr>
                                        <m:t>𝑐</m:t>
                                      </m:r>
                                    </m:e>
                                  </m:acc>
                                  <m:r>
                                    <a:rPr kumimoji="0" lang="id-ID" sz="2400" b="0" i="1" u="none" strike="noStrike" kern="1200" cap="none" spc="0" normalizeH="0" baseline="0" noProof="0">
                                      <a:ln>
                                        <a:noFill/>
                                      </a:ln>
                                      <a:solidFill>
                                        <a:sysClr val="windowText" lastClr="0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=</m:t>
                                  </m:r>
                                  <m:r>
                                    <a:rPr kumimoji="0" lang="id-ID" sz="2400" b="0" i="1" u="none" strike="noStrike" kern="1200" cap="none" spc="0" normalizeH="0" baseline="0" noProof="0">
                                      <a:ln>
                                        <a:noFill/>
                                      </a:ln>
                                      <a:solidFill>
                                        <a:sysClr val="windowText" lastClr="0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𝐴</m:t>
                                  </m:r>
                                </m:e>
                                <m:e>
                                  <m:r>
                                    <a:rPr kumimoji="0" lang="id-ID" sz="2400" b="0" i="1" u="none" strike="noStrike" kern="1200" cap="none" spc="0" normalizeH="0" baseline="0" noProof="0" dirty="0" smtClean="0">
                                      <a:ln>
                                        <a:noFill/>
                                      </a:ln>
                                      <a:solidFill>
                                        <a:sysClr val="windowText" lastClr="0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𝑐</m:t>
                                  </m:r>
                                  <m:r>
                                    <a:rPr kumimoji="0" lang="id-ID" sz="2400" b="0" i="1" u="none" strike="noStrike" kern="1200" cap="none" spc="0" normalizeH="0" baseline="0" noProof="0">
                                      <a:ln>
                                        <a:noFill/>
                                      </a:ln>
                                      <a:solidFill>
                                        <a:sysClr val="windowText" lastClr="0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=</m:t>
                                  </m:r>
                                  <m:r>
                                    <a:rPr kumimoji="0" lang="id-ID" sz="2400" b="0" i="1" u="none" strike="noStrike" kern="1200" cap="none" spc="0" normalizeH="0" baseline="0" noProof="0">
                                      <a:ln>
                                        <a:noFill/>
                                      </a:ln>
                                      <a:solidFill>
                                        <a:sysClr val="windowText" lastClr="0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𝐴</m:t>
                                  </m:r>
                                </m:e>
                              </m:d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kumimoji="0" lang="el-GR" sz="2400" b="0" i="1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m:t>Σ</m:t>
                          </m:r>
                          <m:sSub>
                            <m:sSubPr>
                              <m:ctrlPr>
                                <a:rPr kumimoji="0" lang="el-GR" sz="2400" b="0" i="1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</m:ctrlPr>
                            </m:sSubPr>
                            <m:e>
                              <m:r>
                                <a:rPr kumimoji="0" lang="id-ID" sz="2400" b="0" i="1" u="none" strike="noStrike" kern="1200" cap="none" spc="0" normalizeH="0" baseline="0" noProof="0" dirty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+mn-cs"/>
                                </a:rPr>
                                <m:t>𝑥</m:t>
                              </m:r>
                            </m:e>
                            <m:sub>
                              <m:d>
                                <m:dPr>
                                  <m:ctrlPr>
                                    <a:rPr kumimoji="0" lang="id-ID" sz="2400" b="0" i="1" u="none" strike="noStrike" kern="1200" cap="none" spc="0" normalizeH="0" baseline="0" noProof="0" dirty="0">
                                      <a:ln>
                                        <a:noFill/>
                                      </a:ln>
                                      <a:solidFill>
                                        <a:sysClr val="windowText" lastClr="0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</m:ctrlPr>
                                </m:dPr>
                                <m:e>
                                  <m:r>
                                    <a:rPr kumimoji="0" lang="id-ID" sz="2400" b="0" i="1" u="none" strike="noStrike" kern="1200" cap="none" spc="0" normalizeH="0" baseline="0" noProof="0" dirty="0" smtClean="0">
                                      <a:ln>
                                        <a:noFill/>
                                      </a:ln>
                                      <a:solidFill>
                                        <a:sysClr val="windowText" lastClr="0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+mn-cs"/>
                                    </a:rPr>
                                    <m:t>𝑐</m:t>
                                  </m:r>
                                  <m:r>
                                    <a:rPr kumimoji="0" lang="id-ID" sz="2400" b="0" i="1" u="none" strike="noStrike" kern="1200" cap="none" spc="0" normalizeH="0" baseline="0" noProof="0">
                                      <a:ln>
                                        <a:noFill/>
                                      </a:ln>
                                      <a:solidFill>
                                        <a:sysClr val="windowText" lastClr="0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=</m:t>
                                  </m:r>
                                  <m:r>
                                    <a:rPr kumimoji="0" lang="id-ID" sz="2400" b="0" i="1" u="none" strike="noStrike" kern="1200" cap="none" spc="0" normalizeH="0" baseline="0" noProof="0">
                                      <a:ln>
                                        <a:noFill/>
                                      </a:ln>
                                      <a:solidFill>
                                        <a:sysClr val="windowText" lastClr="0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𝐴</m:t>
                                  </m:r>
                                </m:e>
                              </m:d>
                            </m:sub>
                          </m:sSub>
                        </m:den>
                      </m:f>
                      <m:r>
                        <a:rPr kumimoji="0" lang="id-ID" sz="24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f>
                        <m:fPr>
                          <m:ctrlPr>
                            <a:rPr kumimoji="0" lang="id-ID" sz="24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id-ID" sz="24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𝑇𝑟𝑢𝑒</m:t>
                          </m:r>
                          <m:r>
                            <a:rPr kumimoji="0" lang="id-ID" sz="24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 </m:t>
                          </m:r>
                          <m:r>
                            <a:rPr kumimoji="0" lang="id-ID" sz="24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𝐴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kumimoji="0" lang="el-GR" sz="24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m:t>Σ</m:t>
                          </m:r>
                          <m:r>
                            <a:rPr kumimoji="0" lang="id-ID" sz="24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m:t> </m:t>
                          </m:r>
                          <m:r>
                            <a:rPr kumimoji="0" lang="id-ID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m:t>𝐴𝑐𝑡𝑢𝑎𝑙</m:t>
                          </m:r>
                          <m:r>
                            <a:rPr kumimoji="0" lang="id-ID" sz="24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m:t> </m:t>
                          </m:r>
                          <m:r>
                            <a:rPr kumimoji="0" lang="id-ID" sz="24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m:t>𝑐</m:t>
                          </m:r>
                          <m:r>
                            <a:rPr kumimoji="0" lang="id-ID" sz="24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m:t>=</m:t>
                          </m:r>
                          <m:r>
                            <a:rPr kumimoji="0" lang="id-ID" sz="24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m:t>𝐴</m:t>
                          </m:r>
                        </m:den>
                      </m:f>
                      <m:r>
                        <a:rPr kumimoji="0" lang="id-ID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n-cs"/>
                        </a:rPr>
                        <m:t>=</m:t>
                      </m:r>
                      <m:f>
                        <m:fPr>
                          <m:ctrlPr>
                            <a:rPr kumimoji="0" lang="id-ID" sz="24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</m:ctrlPr>
                        </m:fPr>
                        <m:num/>
                        <m:den/>
                      </m:f>
                    </m:oMath>
                  </m:oMathPara>
                </a14:m>
                <a:endParaRPr kumimoji="0" lang="id-ID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w Cen MT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90000"/>
                  </a:lnSpc>
                  <a:spcBef>
                    <a:spcPts val="1200"/>
                  </a:spcBef>
                  <a:spcAft>
                    <a:spcPts val="200"/>
                  </a:spcAft>
                  <a:buClr>
                    <a:srgbClr val="00FF00"/>
                  </a:buClr>
                  <a:buSzPct val="100000"/>
                  <a:buFont typeface="Wingdings" panose="05000000000000000000" pitchFamily="2" charset="2"/>
                  <a:buNone/>
                  <a:tabLst/>
                  <a:defRPr/>
                </a:pPr>
                <a:endParaRPr kumimoji="0" lang="id-ID" sz="26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w Cen MT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7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9263" y="4224528"/>
                <a:ext cx="7406641" cy="249522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53976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180155" y="631065"/>
            <a:ext cx="9720072" cy="106173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Performance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multikelas</a:t>
            </a:r>
            <a:endParaRPr lang="id-ID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021438806"/>
                  </p:ext>
                </p:extLst>
              </p:nvPr>
            </p:nvGraphicFramePr>
            <p:xfrm>
              <a:off x="969263" y="1951472"/>
              <a:ext cx="10296146" cy="21336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71017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395728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280359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982368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2366674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</a:tblGrid>
                  <a:tr h="410596">
                    <a:tc>
                      <a:txBody>
                        <a:bodyPr/>
                        <a:lstStyle/>
                        <a:p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200" dirty="0" smtClean="0">
                              <a:solidFill>
                                <a:schemeClr val="tx1"/>
                              </a:solidFill>
                            </a:rPr>
                            <a:t>Prediksi </a:t>
                          </a:r>
                          <a14:m>
                            <m:oMath xmlns:m="http://schemas.openxmlformats.org/officeDocument/2006/math">
                              <m:r>
                                <a:rPr lang="id-ID" sz="22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oMath>
                          </a14:m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200" dirty="0" smtClean="0">
                              <a:solidFill>
                                <a:schemeClr val="tx1"/>
                              </a:solidFill>
                            </a:rPr>
                            <a:t>Prediksi </a:t>
                          </a:r>
                          <a14:m>
                            <m:oMath xmlns:m="http://schemas.openxmlformats.org/officeDocument/2006/math">
                              <m:r>
                                <a:rPr lang="id-ID" sz="2200" b="1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𝐁</m:t>
                              </m:r>
                            </m:oMath>
                          </a14:m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d-ID" sz="2200" dirty="0" smtClean="0">
                              <a:solidFill>
                                <a:schemeClr val="tx1"/>
                              </a:solidFill>
                            </a:rPr>
                            <a:t>Prediksi </a:t>
                          </a:r>
                          <a14:m>
                            <m:oMath xmlns:m="http://schemas.openxmlformats.org/officeDocument/2006/math">
                              <m:r>
                                <a:rPr lang="id-ID" sz="2200" b="1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𝐂</m:t>
                              </m:r>
                            </m:oMath>
                          </a14:m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00B0F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10596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d-ID" sz="2200" b="1" dirty="0" smtClean="0">
                              <a:solidFill>
                                <a:schemeClr val="tx1"/>
                              </a:solidFill>
                            </a:rPr>
                            <a:t>Aktual </a:t>
                          </a:r>
                          <a14:m>
                            <m:oMath xmlns:m="http://schemas.openxmlformats.org/officeDocument/2006/math">
                              <m:r>
                                <a:rPr lang="id-ID" sz="22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oMath>
                          </a14:m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R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200" b="1" i="0" dirty="0" smtClean="0">
                              <a:solidFill>
                                <a:schemeClr val="tx1"/>
                              </a:solidFill>
                            </a:rPr>
                            <a:t>True A = </a:t>
                          </a:r>
                          <a:r>
                            <a:rPr lang="id-ID" sz="2200" b="1" i="0" dirty="0" smtClean="0">
                              <a:solidFill>
                                <a:schemeClr val="tx1"/>
                              </a:solidFill>
                            </a:rPr>
                            <a:t>15</a:t>
                          </a:r>
                          <a:endParaRPr lang="id-ID" sz="2200" b="1" i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d-ID" sz="2200" b="0" dirty="0" smtClean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id-ID" sz="22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T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d-ID" sz="2200" b="0" dirty="0" smtClean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id-ID" sz="22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T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∑ Aktual </a:t>
                          </a:r>
                          <a:r>
                            <a:rPr lang="en-US" sz="2200" i="0" dirty="0" smtClean="0">
                              <a:solidFill>
                                <a:schemeClr val="tx1"/>
                              </a:solidFill>
                            </a:rPr>
                            <a:t>A =</a:t>
                          </a:r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20</a:t>
                          </a:r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T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rgbClr val="92D050">
                            <a:alpha val="5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10596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d-ID" sz="2200" b="1" dirty="0" smtClean="0">
                              <a:solidFill>
                                <a:schemeClr val="tx1"/>
                              </a:solidFill>
                            </a:rPr>
                            <a:t>Aktual </a:t>
                          </a:r>
                          <a14:m>
                            <m:oMath xmlns:m="http://schemas.openxmlformats.org/officeDocument/2006/math">
                              <m:r>
                                <a:rPr lang="id-ID" sz="2200" b="1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𝐁</m:t>
                              </m:r>
                            </m:oMath>
                          </a14:m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R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d-ID" sz="2200" b="0" dirty="0" smtClean="0">
                              <a:solidFill>
                                <a:schemeClr val="tx1"/>
                              </a:solidFill>
                            </a:rPr>
                            <a:t>7</a:t>
                          </a:r>
                          <a:endParaRPr lang="id-ID" sz="22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200" b="1" i="0" dirty="0" smtClean="0">
                              <a:solidFill>
                                <a:schemeClr val="tx1"/>
                              </a:solidFill>
                            </a:rPr>
                            <a:t>True B =</a:t>
                          </a:r>
                          <a:r>
                            <a:rPr lang="en-US" sz="2200" b="1" i="0" baseline="0" dirty="0" smtClean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r>
                            <a:rPr lang="id-ID" sz="2200" b="1" i="0" dirty="0" smtClean="0">
                              <a:solidFill>
                                <a:schemeClr val="tx1"/>
                              </a:solidFill>
                            </a:rPr>
                            <a:t>15</a:t>
                          </a:r>
                          <a:endParaRPr lang="id-ID" sz="2200" b="1" i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d-ID" sz="2200" b="0" dirty="0" smtClean="0">
                              <a:solidFill>
                                <a:schemeClr val="tx1"/>
                              </a:solidFill>
                            </a:rPr>
                            <a:t>8</a:t>
                          </a:r>
                          <a:endParaRPr lang="id-ID" sz="22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∑ Aktual </a:t>
                          </a:r>
                          <a:r>
                            <a:rPr lang="en-US" sz="2200" i="0" dirty="0" smtClean="0">
                              <a:solidFill>
                                <a:schemeClr val="tx1"/>
                              </a:solidFill>
                            </a:rPr>
                            <a:t>B</a:t>
                          </a:r>
                          <a:r>
                            <a:rPr lang="en-US" sz="2200" i="0" baseline="0" dirty="0" smtClean="0">
                              <a:solidFill>
                                <a:schemeClr val="tx1"/>
                              </a:solidFill>
                            </a:rPr>
                            <a:t> =</a:t>
                          </a:r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30</a:t>
                          </a:r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92D050">
                            <a:alpha val="5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10596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d-ID" sz="2200" b="1" dirty="0" smtClean="0">
                              <a:solidFill>
                                <a:schemeClr val="tx1"/>
                              </a:solidFill>
                            </a:rPr>
                            <a:t>Aktual </a:t>
                          </a:r>
                          <a14:m>
                            <m:oMath xmlns:m="http://schemas.openxmlformats.org/officeDocument/2006/math">
                              <m:r>
                                <a:rPr lang="id-ID" sz="2200" b="1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𝐂</m:t>
                              </m:r>
                            </m:oMath>
                          </a14:m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R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rgbClr val="92D05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d-ID" sz="2200" b="0" dirty="0" smtClean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id-ID" sz="22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d-ID" sz="2200" b="0" dirty="0" smtClean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id-ID" sz="22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200" b="1" i="0" dirty="0" smtClean="0">
                              <a:solidFill>
                                <a:schemeClr val="tx1"/>
                              </a:solidFill>
                            </a:rPr>
                            <a:t>True C = </a:t>
                          </a:r>
                          <a:r>
                            <a:rPr lang="id-ID" sz="2200" b="1" i="0" dirty="0" smtClean="0">
                              <a:solidFill>
                                <a:schemeClr val="tx1"/>
                              </a:solidFill>
                            </a:rPr>
                            <a:t>45</a:t>
                          </a:r>
                          <a:endParaRPr lang="id-ID" sz="2200" b="1" i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∑ Aktual </a:t>
                          </a:r>
                          <a:r>
                            <a:rPr lang="en-US" sz="2200" i="0" dirty="0" smtClean="0">
                              <a:solidFill>
                                <a:schemeClr val="tx1"/>
                              </a:solidFill>
                            </a:rPr>
                            <a:t>C</a:t>
                          </a:r>
                          <a:r>
                            <a:rPr lang="en-US" sz="2200" i="0" baseline="0" dirty="0" smtClean="0">
                              <a:solidFill>
                                <a:schemeClr val="tx1"/>
                              </a:solidFill>
                            </a:rPr>
                            <a:t> = </a:t>
                          </a:r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50</a:t>
                          </a:r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92D050">
                            <a:alpha val="5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89458">
                    <a:tc>
                      <a:txBody>
                        <a:bodyPr/>
                        <a:lstStyle/>
                        <a:p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∑ </a:t>
                          </a:r>
                          <a:r>
                            <a:rPr lang="en-US" sz="2200" i="0" dirty="0" err="1" smtClean="0">
                              <a:solidFill>
                                <a:schemeClr val="tx1"/>
                              </a:solidFill>
                            </a:rPr>
                            <a:t>Prediksi</a:t>
                          </a:r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r>
                            <a:rPr lang="en-US" sz="2200" i="0" dirty="0" smtClean="0">
                              <a:solidFill>
                                <a:schemeClr val="tx1"/>
                              </a:solidFill>
                            </a:rPr>
                            <a:t>A=</a:t>
                          </a:r>
                          <a:r>
                            <a:rPr lang="id-ID" sz="2200" dirty="0" smtClean="0">
                              <a:solidFill>
                                <a:schemeClr val="tx1"/>
                              </a:solidFill>
                            </a:rPr>
                            <a:t>24</a:t>
                          </a:r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rgbClr val="00B0F0">
                            <a:alpha val="5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∑ </a:t>
                          </a:r>
                          <a:r>
                            <a:rPr lang="en-US" sz="2200" i="0" dirty="0" err="1" smtClean="0">
                              <a:solidFill>
                                <a:schemeClr val="tx1"/>
                              </a:solidFill>
                            </a:rPr>
                            <a:t>Prediksi</a:t>
                          </a:r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r>
                            <a:rPr lang="en-US" sz="2200" i="0" dirty="0" smtClean="0">
                              <a:solidFill>
                                <a:schemeClr val="tx1"/>
                              </a:solidFill>
                            </a:rPr>
                            <a:t>B=</a:t>
                          </a:r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20</a:t>
                          </a:r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00B0F0">
                            <a:alpha val="5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∑ </a:t>
                          </a:r>
                          <a:r>
                            <a:rPr lang="en-US" sz="2200" i="0" dirty="0" err="1" smtClean="0">
                              <a:solidFill>
                                <a:schemeClr val="tx1"/>
                              </a:solidFill>
                            </a:rPr>
                            <a:t>Prediksi</a:t>
                          </a:r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r>
                            <a:rPr lang="en-US" sz="2200" i="0" dirty="0" smtClean="0">
                              <a:solidFill>
                                <a:schemeClr val="tx1"/>
                              </a:solidFill>
                            </a:rPr>
                            <a:t>C=</a:t>
                          </a:r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56</a:t>
                          </a:r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00B0F0">
                            <a:alpha val="5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200" i="0" dirty="0" smtClean="0">
                              <a:solidFill>
                                <a:schemeClr val="tx1"/>
                              </a:solidFill>
                            </a:rPr>
                            <a:t>TOTAL =</a:t>
                          </a:r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 100</a:t>
                          </a:r>
                          <a:endParaRPr lang="id-ID" sz="2200" i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00FF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021438806"/>
                  </p:ext>
                </p:extLst>
              </p:nvPr>
            </p:nvGraphicFramePr>
            <p:xfrm>
              <a:off x="969263" y="1951472"/>
              <a:ext cx="10296146" cy="21336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71017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395728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280359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982368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2366674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</a:tblGrid>
                  <a:tr h="426720">
                    <a:tc>
                      <a:txBody>
                        <a:bodyPr/>
                        <a:lstStyle/>
                        <a:p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53435" t="-10000" r="-277608" b="-43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B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60800" t="-10000" r="-190933" b="-43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B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300923" t="-10000" r="-120308" b="-43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B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2672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R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blipFill>
                          <a:blip r:embed="rId2"/>
                          <a:stretch>
                            <a:fillRect l="-478" t="-110000" r="-710048" b="-33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200" b="1" i="0" dirty="0" smtClean="0">
                              <a:solidFill>
                                <a:schemeClr val="tx1"/>
                              </a:solidFill>
                            </a:rPr>
                            <a:t>True A = </a:t>
                          </a:r>
                          <a:r>
                            <a:rPr lang="id-ID" sz="2200" b="1" i="0" dirty="0" smtClean="0">
                              <a:solidFill>
                                <a:schemeClr val="tx1"/>
                              </a:solidFill>
                            </a:rPr>
                            <a:t>15</a:t>
                          </a:r>
                          <a:endParaRPr lang="id-ID" sz="2200" b="1" i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d-ID" sz="2200" b="0" dirty="0" smtClean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id-ID" sz="22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T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d-ID" sz="2200" b="0" dirty="0" smtClean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id-ID" sz="22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T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∑ Aktual </a:t>
                          </a:r>
                          <a:r>
                            <a:rPr lang="en-US" sz="2200" i="0" dirty="0" smtClean="0">
                              <a:solidFill>
                                <a:schemeClr val="tx1"/>
                              </a:solidFill>
                            </a:rPr>
                            <a:t>A =</a:t>
                          </a:r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20</a:t>
                          </a:r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T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solidFill>
                          <a:srgbClr val="92D050">
                            <a:alpha val="5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2672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R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478" t="-207042" r="-710048" b="-2253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d-ID" sz="2200" b="0" dirty="0" smtClean="0">
                              <a:solidFill>
                                <a:schemeClr val="tx1"/>
                              </a:solidFill>
                            </a:rPr>
                            <a:t>7</a:t>
                          </a:r>
                          <a:endParaRPr lang="id-ID" sz="22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200" b="1" i="0" dirty="0" smtClean="0">
                              <a:solidFill>
                                <a:schemeClr val="tx1"/>
                              </a:solidFill>
                            </a:rPr>
                            <a:t>True B =</a:t>
                          </a:r>
                          <a:r>
                            <a:rPr lang="en-US" sz="2200" b="1" i="0" baseline="0" dirty="0" smtClean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r>
                            <a:rPr lang="id-ID" sz="2200" b="1" i="0" dirty="0" smtClean="0">
                              <a:solidFill>
                                <a:schemeClr val="tx1"/>
                              </a:solidFill>
                            </a:rPr>
                            <a:t>15</a:t>
                          </a:r>
                          <a:endParaRPr lang="id-ID" sz="2200" b="1" i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d-ID" sz="2200" b="0" dirty="0" smtClean="0">
                              <a:solidFill>
                                <a:schemeClr val="tx1"/>
                              </a:solidFill>
                            </a:rPr>
                            <a:t>8</a:t>
                          </a:r>
                          <a:endParaRPr lang="id-ID" sz="22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∑ Aktual </a:t>
                          </a:r>
                          <a:r>
                            <a:rPr lang="en-US" sz="2200" i="0" dirty="0" smtClean="0">
                              <a:solidFill>
                                <a:schemeClr val="tx1"/>
                              </a:solidFill>
                            </a:rPr>
                            <a:t>B</a:t>
                          </a:r>
                          <a:r>
                            <a:rPr lang="en-US" sz="2200" i="0" baseline="0" dirty="0" smtClean="0">
                              <a:solidFill>
                                <a:schemeClr val="tx1"/>
                              </a:solidFill>
                            </a:rPr>
                            <a:t> =</a:t>
                          </a:r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30</a:t>
                          </a:r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92D050">
                            <a:alpha val="5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2672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R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2"/>
                          <a:stretch>
                            <a:fillRect l="-478" t="-311429" r="-710048" b="-1285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d-ID" sz="2200" b="0" dirty="0" smtClean="0">
                              <a:solidFill>
                                <a:schemeClr val="tx1"/>
                              </a:solidFill>
                            </a:rPr>
                            <a:t>2</a:t>
                          </a:r>
                          <a:endParaRPr lang="id-ID" sz="22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id-ID" sz="2200" b="0" dirty="0" smtClean="0">
                              <a:solidFill>
                                <a:schemeClr val="tx1"/>
                              </a:solidFill>
                            </a:rPr>
                            <a:t>3</a:t>
                          </a:r>
                          <a:endParaRPr lang="id-ID" sz="22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200" b="1" i="0" dirty="0" smtClean="0">
                              <a:solidFill>
                                <a:schemeClr val="tx1"/>
                              </a:solidFill>
                            </a:rPr>
                            <a:t>True C = </a:t>
                          </a:r>
                          <a:r>
                            <a:rPr lang="id-ID" sz="2200" b="1" i="0" dirty="0" smtClean="0">
                              <a:solidFill>
                                <a:schemeClr val="tx1"/>
                              </a:solidFill>
                            </a:rPr>
                            <a:t>45</a:t>
                          </a:r>
                          <a:endParaRPr lang="id-ID" sz="2200" b="1" i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∑ Aktual </a:t>
                          </a:r>
                          <a:r>
                            <a:rPr lang="en-US" sz="2200" i="0" dirty="0" smtClean="0">
                              <a:solidFill>
                                <a:schemeClr val="tx1"/>
                              </a:solidFill>
                            </a:rPr>
                            <a:t>C</a:t>
                          </a:r>
                          <a:r>
                            <a:rPr lang="en-US" sz="2200" i="0" baseline="0" dirty="0" smtClean="0">
                              <a:solidFill>
                                <a:schemeClr val="tx1"/>
                              </a:solidFill>
                            </a:rPr>
                            <a:t> = </a:t>
                          </a:r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50</a:t>
                          </a:r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92D050">
                            <a:alpha val="50000"/>
                          </a:srgb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426720">
                    <a:tc>
                      <a:txBody>
                        <a:bodyPr/>
                        <a:lstStyle/>
                        <a:p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R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solidFill>
                          <a:schemeClr val="accent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∑ </a:t>
                          </a:r>
                          <a:r>
                            <a:rPr lang="en-US" sz="2200" i="0" dirty="0" err="1" smtClean="0">
                              <a:solidFill>
                                <a:schemeClr val="tx1"/>
                              </a:solidFill>
                            </a:rPr>
                            <a:t>Prediksi</a:t>
                          </a:r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r>
                            <a:rPr lang="en-US" sz="2200" i="0" dirty="0" smtClean="0">
                              <a:solidFill>
                                <a:schemeClr val="tx1"/>
                              </a:solidFill>
                            </a:rPr>
                            <a:t>A=</a:t>
                          </a:r>
                          <a:r>
                            <a:rPr lang="id-ID" sz="2200" dirty="0" smtClean="0">
                              <a:solidFill>
                                <a:schemeClr val="tx1"/>
                              </a:solidFill>
                            </a:rPr>
                            <a:t>24</a:t>
                          </a:r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9050" cap="flat" cmpd="sng" algn="ctr">
                          <a:solidFill>
                            <a:srgbClr val="00FF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solidFill>
                          <a:srgbClr val="00B0F0">
                            <a:alpha val="5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∑ </a:t>
                          </a:r>
                          <a:r>
                            <a:rPr lang="en-US" sz="2200" i="0" dirty="0" err="1" smtClean="0">
                              <a:solidFill>
                                <a:schemeClr val="tx1"/>
                              </a:solidFill>
                            </a:rPr>
                            <a:t>Prediksi</a:t>
                          </a:r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r>
                            <a:rPr lang="en-US" sz="2200" i="0" dirty="0" smtClean="0">
                              <a:solidFill>
                                <a:schemeClr val="tx1"/>
                              </a:solidFill>
                            </a:rPr>
                            <a:t>B=</a:t>
                          </a:r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20</a:t>
                          </a:r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00B0F0">
                            <a:alpha val="5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∑ </a:t>
                          </a:r>
                          <a:r>
                            <a:rPr lang="en-US" sz="2200" i="0" dirty="0" err="1" smtClean="0">
                              <a:solidFill>
                                <a:schemeClr val="tx1"/>
                              </a:solidFill>
                            </a:rPr>
                            <a:t>Prediksi</a:t>
                          </a:r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r>
                            <a:rPr lang="en-US" sz="2200" i="0" dirty="0" smtClean="0">
                              <a:solidFill>
                                <a:schemeClr val="tx1"/>
                              </a:solidFill>
                            </a:rPr>
                            <a:t>C=</a:t>
                          </a:r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56</a:t>
                          </a:r>
                          <a:endParaRPr lang="id-ID" sz="22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00B0F0">
                            <a:alpha val="5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200" i="0" dirty="0" smtClean="0">
                              <a:solidFill>
                                <a:schemeClr val="tx1"/>
                              </a:solidFill>
                            </a:rPr>
                            <a:t>TOTAL =</a:t>
                          </a:r>
                          <a:r>
                            <a:rPr lang="id-ID" sz="2200" i="0" dirty="0" smtClean="0">
                              <a:solidFill>
                                <a:schemeClr val="tx1"/>
                              </a:solidFill>
                            </a:rPr>
                            <a:t> 100</a:t>
                          </a:r>
                          <a:endParaRPr lang="id-ID" sz="2200" i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00FF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2"/>
              <p:cNvSpPr txBox="1">
                <a:spLocks/>
              </p:cNvSpPr>
              <p:nvPr/>
            </p:nvSpPr>
            <p:spPr>
              <a:xfrm>
                <a:off x="595075" y="4228352"/>
                <a:ext cx="5151550" cy="2629648"/>
              </a:xfrm>
              <a:prstGeom prst="rect">
                <a:avLst/>
              </a:prstGeom>
            </p:spPr>
            <p:txBody>
              <a:bodyPr vert="horz" lIns="45720" tIns="45720" rIns="45720" bIns="45720" rtlCol="0">
                <a:normAutofit fontScale="77500" lnSpcReduction="20000"/>
              </a:bodyPr>
              <a:lstStyle>
                <a:lvl1pPr marL="91440" indent="-91440" algn="l" defTabSz="914400" rtl="0" eaLnBrk="1" latinLnBrk="0" hangingPunct="1">
                  <a:lnSpc>
                    <a:spcPct val="90000"/>
                  </a:lnSpc>
                  <a:spcBef>
                    <a:spcPts val="1200"/>
                  </a:spcBef>
                  <a:spcAft>
                    <a:spcPts val="200"/>
                  </a:spcAft>
                  <a:buClr>
                    <a:srgbClr val="00FF00"/>
                  </a:buClr>
                  <a:buSzPct val="100000"/>
                  <a:buFont typeface="Wingdings" panose="05000000000000000000" pitchFamily="2" charset="2"/>
                  <a:buChar char="v"/>
                  <a:defRPr sz="2800" kern="120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lvl1pPr>
                <a:lvl2pPr marL="265176" indent="-13716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rgbClr val="00FF00"/>
                  </a:buClr>
                  <a:buFont typeface="Wingdings" panose="05000000000000000000" pitchFamily="2" charset="2"/>
                  <a:buChar char="v"/>
                  <a:defRPr sz="2400" kern="120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lvl2pPr>
                <a:lvl3pPr marL="448056" indent="-13716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rgbClr val="C00000"/>
                  </a:buClr>
                  <a:buFont typeface="Wingdings" panose="05000000000000000000" pitchFamily="2" charset="2"/>
                  <a:buChar char="§"/>
                  <a:defRPr sz="2400" kern="120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lvl3pPr>
                <a:lvl4pPr marL="594360" indent="-13716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rgbClr val="006600"/>
                  </a:buClr>
                  <a:buFont typeface="Arial" panose="020B0604020202020204" pitchFamily="34" charset="0"/>
                  <a:buChar char="•"/>
                  <a:defRPr sz="2200" kern="120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lvl4pPr>
                <a:lvl5pPr marL="777240" indent="-13716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rgbClr val="00FF00"/>
                  </a:buClr>
                  <a:buFont typeface="Wingdings" panose="05000000000000000000" pitchFamily="2" charset="2"/>
                  <a:buChar char="v"/>
                  <a:defRPr sz="2000" kern="120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lvl5pPr>
                <a:lvl6pPr marL="914400" indent="-13716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Wingdings 3" pitchFamily="18" charset="2"/>
                  <a:buChar char="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060704" indent="-13716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Wingdings 3" pitchFamily="18" charset="2"/>
                  <a:buChar char="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216152" indent="-13716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Wingdings 3" pitchFamily="18" charset="2"/>
                  <a:buChar char="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1362456" indent="-13716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Font typeface="Wingdings 3" pitchFamily="18" charset="2"/>
                  <a:buChar char="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914400" rtl="0" eaLnBrk="1" fontAlgn="auto" latinLnBrk="0" hangingPunct="1">
                  <a:lnSpc>
                    <a:spcPct val="90000"/>
                  </a:lnSpc>
                  <a:spcBef>
                    <a:spcPts val="1200"/>
                  </a:spcBef>
                  <a:spcAft>
                    <a:spcPts val="200"/>
                  </a:spcAft>
                  <a:buClr>
                    <a:srgbClr val="00FF00"/>
                  </a:buClr>
                  <a:buSzPct val="100000"/>
                  <a:buNone/>
                  <a:tabLst/>
                  <a:defRPr/>
                </a:pPr>
                <a:endParaRPr kumimoji="0" lang="id-ID" sz="110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w Cen MT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90000"/>
                  </a:lnSpc>
                  <a:spcBef>
                    <a:spcPts val="1200"/>
                  </a:spcBef>
                  <a:spcAft>
                    <a:spcPts val="200"/>
                  </a:spcAft>
                  <a:buClr>
                    <a:srgbClr val="00FF00"/>
                  </a:buClr>
                  <a:buSzPct val="100000"/>
                  <a:buFont typeface="Wingdings" panose="05000000000000000000" pitchFamily="2" charset="2"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id-ID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𝑃𝑟𝑒𝑐𝑖𝑠𝑖𝑜𝑛</m:t>
                      </m:r>
                      <m:d>
                        <m:dPr>
                          <m:ctrlPr>
                            <a:rPr kumimoji="0" lang="id-ID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id-ID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𝐴</m:t>
                          </m:r>
                        </m:e>
                      </m:d>
                      <m:r>
                        <a:rPr kumimoji="0" lang="id-ID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f>
                        <m:fPr>
                          <m:ctrlPr>
                            <a:rPr kumimoji="0" lang="id-ID" sz="2600" b="0" i="1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id-ID" sz="2600" b="0" i="1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15</m:t>
                          </m:r>
                        </m:num>
                        <m:den>
                          <m:r>
                            <a:rPr kumimoji="0" lang="id-ID" sz="2600" b="0" i="1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24</m:t>
                          </m:r>
                        </m:den>
                      </m:f>
                      <m:r>
                        <a:rPr kumimoji="0" lang="id-ID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=0.63</m:t>
                      </m:r>
                    </m:oMath>
                  </m:oMathPara>
                </a14:m>
                <a:endParaRPr kumimoji="0" lang="id-ID" sz="280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w Cen MT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90000"/>
                  </a:lnSpc>
                  <a:spcBef>
                    <a:spcPts val="1200"/>
                  </a:spcBef>
                  <a:spcAft>
                    <a:spcPts val="200"/>
                  </a:spcAft>
                  <a:buClr>
                    <a:srgbClr val="00FF00"/>
                  </a:buClr>
                  <a:buSzPct val="100000"/>
                  <a:buFont typeface="Wingdings" panose="05000000000000000000" pitchFamily="2" charset="2"/>
                  <a:buNone/>
                  <a:tabLst/>
                  <a:defRPr/>
                </a:pPr>
                <a:endParaRPr kumimoji="0" lang="id-ID" sz="90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w Cen MT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90000"/>
                  </a:lnSpc>
                  <a:spcBef>
                    <a:spcPts val="1200"/>
                  </a:spcBef>
                  <a:spcAft>
                    <a:spcPts val="200"/>
                  </a:spcAft>
                  <a:buClr>
                    <a:srgbClr val="00FF00"/>
                  </a:buClr>
                  <a:buSzPct val="100000"/>
                  <a:buFont typeface="Wingdings" panose="05000000000000000000" pitchFamily="2" charset="2"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id-ID" sz="2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𝑃𝑟𝑒𝑐𝑖𝑠𝑖𝑜𝑛</m:t>
                      </m:r>
                      <m:d>
                        <m:dPr>
                          <m:ctrlPr>
                            <a:rPr kumimoji="0" lang="id-ID" sz="2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id-ID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𝐵</m:t>
                          </m:r>
                        </m:e>
                      </m:d>
                      <m:r>
                        <a:rPr kumimoji="0" lang="id-ID" sz="2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f>
                        <m:fPr>
                          <m:ctrlPr>
                            <a:rPr kumimoji="0" lang="id-ID" sz="2600" b="0" i="1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id-ID" sz="2600" b="0" i="1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15</m:t>
                          </m:r>
                        </m:num>
                        <m:den>
                          <m:r>
                            <a:rPr kumimoji="0" lang="id-ID" sz="2600" b="0" i="1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2</m:t>
                          </m:r>
                          <m:r>
                            <a:rPr kumimoji="0" lang="id-ID" sz="2600" b="0" i="1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0</m:t>
                          </m:r>
                        </m:den>
                      </m:f>
                      <m:r>
                        <a:rPr kumimoji="0" lang="id-ID" sz="2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=0.</m:t>
                      </m:r>
                      <m:r>
                        <a:rPr kumimoji="0" lang="id-ID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75</m:t>
                      </m:r>
                    </m:oMath>
                  </m:oMathPara>
                </a14:m>
                <a:endParaRPr kumimoji="0" lang="id-ID" sz="280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w Cen MT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90000"/>
                  </a:lnSpc>
                  <a:spcBef>
                    <a:spcPts val="1200"/>
                  </a:spcBef>
                  <a:spcAft>
                    <a:spcPts val="200"/>
                  </a:spcAft>
                  <a:buClr>
                    <a:srgbClr val="00FF00"/>
                  </a:buClr>
                  <a:buSzPct val="100000"/>
                  <a:buFont typeface="Wingdings" panose="05000000000000000000" pitchFamily="2" charset="2"/>
                  <a:buNone/>
                  <a:tabLst/>
                  <a:defRPr/>
                </a:pPr>
                <a:endParaRPr kumimoji="0" lang="id-ID" sz="13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w Cen MT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90000"/>
                  </a:lnSpc>
                  <a:spcBef>
                    <a:spcPts val="1200"/>
                  </a:spcBef>
                  <a:spcAft>
                    <a:spcPts val="200"/>
                  </a:spcAft>
                  <a:buClr>
                    <a:srgbClr val="00FF00"/>
                  </a:buClr>
                  <a:buSzPct val="100000"/>
                  <a:buFont typeface="Wingdings" panose="05000000000000000000" pitchFamily="2" charset="2"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id-ID" sz="2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𝑃𝑟𝑒𝑐𝑖𝑠𝑖𝑜𝑛</m:t>
                      </m:r>
                      <m:d>
                        <m:dPr>
                          <m:ctrlPr>
                            <a:rPr kumimoji="0" lang="id-ID" sz="28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id-ID" sz="28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𝐶</m:t>
                          </m:r>
                        </m:e>
                      </m:d>
                      <m:r>
                        <a:rPr kumimoji="0" lang="id-ID" sz="2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</m:t>
                      </m:r>
                      <m:f>
                        <m:fPr>
                          <m:ctrlPr>
                            <a:rPr kumimoji="0" lang="id-ID" sz="2600" b="0" i="1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id-ID" sz="2600" b="0" i="1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4</m:t>
                          </m:r>
                          <m:r>
                            <a:rPr kumimoji="0" lang="id-ID" sz="2600" b="0" i="1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5</m:t>
                          </m:r>
                        </m:num>
                        <m:den>
                          <m:r>
                            <a:rPr kumimoji="0" lang="id-ID" sz="2600" b="0" i="1" u="none" strike="noStrike" kern="1200" cap="none" spc="0" normalizeH="0" baseline="0" noProof="0" dirty="0" smtClean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n-ea"/>
                              <a:cs typeface="+mn-cs"/>
                            </a:rPr>
                            <m:t>56</m:t>
                          </m:r>
                        </m:den>
                      </m:f>
                      <m:r>
                        <a:rPr kumimoji="0" lang="id-ID" sz="28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=0.</m:t>
                      </m:r>
                      <m:r>
                        <a:rPr kumimoji="0" lang="id-ID" sz="28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80</m:t>
                      </m:r>
                    </m:oMath>
                  </m:oMathPara>
                </a14:m>
                <a:endParaRPr kumimoji="0" lang="id-ID" sz="28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w Cen MT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90000"/>
                  </a:lnSpc>
                  <a:spcBef>
                    <a:spcPts val="1200"/>
                  </a:spcBef>
                  <a:spcAft>
                    <a:spcPts val="200"/>
                  </a:spcAft>
                  <a:buClr>
                    <a:srgbClr val="00FF00"/>
                  </a:buClr>
                  <a:buSzPct val="100000"/>
                  <a:buFont typeface="Wingdings" panose="05000000000000000000" pitchFamily="2" charset="2"/>
                  <a:buNone/>
                  <a:tabLst/>
                  <a:defRPr/>
                </a:pPr>
                <a:endParaRPr kumimoji="0" lang="id-ID" sz="28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w Cen MT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90000"/>
                  </a:lnSpc>
                  <a:spcBef>
                    <a:spcPts val="1200"/>
                  </a:spcBef>
                  <a:spcAft>
                    <a:spcPts val="200"/>
                  </a:spcAft>
                  <a:buClr>
                    <a:srgbClr val="00FF00"/>
                  </a:buClr>
                  <a:buSzPct val="100000"/>
                  <a:buFont typeface="Wingdings" panose="05000000000000000000" pitchFamily="2" charset="2"/>
                  <a:buNone/>
                  <a:tabLst/>
                  <a:defRPr/>
                </a:pPr>
                <a:endParaRPr kumimoji="0" lang="id-ID" sz="280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w Cen MT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90000"/>
                  </a:lnSpc>
                  <a:spcBef>
                    <a:spcPts val="1200"/>
                  </a:spcBef>
                  <a:spcAft>
                    <a:spcPts val="200"/>
                  </a:spcAft>
                  <a:buClr>
                    <a:srgbClr val="00FF00"/>
                  </a:buClr>
                  <a:buSzPct val="100000"/>
                  <a:buFont typeface="Wingdings" panose="05000000000000000000" pitchFamily="2" charset="2"/>
                  <a:buNone/>
                  <a:tabLst/>
                  <a:defRPr/>
                </a:pPr>
                <a:endParaRPr kumimoji="0" lang="id-ID" sz="280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w Cen MT"/>
                  <a:ea typeface="+mn-ea"/>
                  <a:cs typeface="+mn-cs"/>
                </a:endParaRPr>
              </a:p>
              <a:p>
                <a:pPr marL="0" marR="0" lvl="0" indent="0" algn="l" defTabSz="914400" rtl="0" eaLnBrk="1" fontAlgn="auto" latinLnBrk="0" hangingPunct="1">
                  <a:lnSpc>
                    <a:spcPct val="90000"/>
                  </a:lnSpc>
                  <a:spcBef>
                    <a:spcPts val="1200"/>
                  </a:spcBef>
                  <a:spcAft>
                    <a:spcPts val="200"/>
                  </a:spcAft>
                  <a:buClr>
                    <a:srgbClr val="00FF00"/>
                  </a:buClr>
                  <a:buSzPct val="100000"/>
                  <a:buFont typeface="Wingdings" panose="05000000000000000000" pitchFamily="2" charset="2"/>
                  <a:buNone/>
                  <a:tabLst/>
                  <a:defRPr/>
                </a:pPr>
                <a:endParaRPr kumimoji="0" lang="id-ID" sz="26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w Cen MT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075" y="4228352"/>
                <a:ext cx="5151550" cy="262964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67927" y="296967"/>
            <a:ext cx="3337561" cy="112350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4611624" y="4085072"/>
                <a:ext cx="6096000" cy="2527680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endParaRPr lang="id-ID" sz="11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𝑅𝑒𝑐𝑎𝑙𝑙</m:t>
                      </m:r>
                      <m:d>
                        <m:dPr>
                          <m:ctrlPr>
                            <a:rPr lang="id-ID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id-ID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  <m:r>
                        <a:rPr lang="id-ID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d-ID" sz="26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d-ID" sz="2600" i="1" dirty="0" smtClean="0">
                              <a:latin typeface="Cambria Math" panose="02040503050406030204" pitchFamily="18" charset="0"/>
                            </a:rPr>
                            <m:t>15</m:t>
                          </m:r>
                        </m:num>
                        <m:den>
                          <m:r>
                            <a:rPr lang="id-ID" sz="2600" b="0" i="1" dirty="0" smtClean="0">
                              <a:latin typeface="Cambria Math" panose="02040503050406030204" pitchFamily="18" charset="0"/>
                            </a:rPr>
                            <m:t>20</m:t>
                          </m:r>
                        </m:den>
                      </m:f>
                      <m:r>
                        <a:rPr lang="id-ID" i="1" smtClean="0">
                          <a:latin typeface="Cambria Math" panose="02040503050406030204" pitchFamily="18" charset="0"/>
                        </a:rPr>
                        <m:t>=0.</m:t>
                      </m:r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75</m:t>
                      </m:r>
                    </m:oMath>
                  </m:oMathPara>
                </a14:m>
                <a:endParaRPr lang="id-ID" dirty="0" smtClean="0"/>
              </a:p>
              <a:p>
                <a:endParaRPr lang="id-ID" sz="9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𝑅𝑒𝑐𝑎𝑙𝑙</m:t>
                      </m:r>
                      <m:d>
                        <m:dPr>
                          <m:ctrlPr>
                            <a:rPr lang="id-ID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id-ID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id-ID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d-ID" sz="2600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d-ID" sz="2600" i="1" dirty="0">
                              <a:latin typeface="Cambria Math" panose="02040503050406030204" pitchFamily="18" charset="0"/>
                            </a:rPr>
                            <m:t>15</m:t>
                          </m:r>
                        </m:num>
                        <m:den>
                          <m:r>
                            <a:rPr lang="id-ID" sz="2600" b="0" i="1" dirty="0" smtClean="0">
                              <a:latin typeface="Cambria Math" panose="02040503050406030204" pitchFamily="18" charset="0"/>
                            </a:rPr>
                            <m:t>30</m:t>
                          </m:r>
                        </m:den>
                      </m:f>
                      <m:r>
                        <a:rPr lang="id-ID" i="1">
                          <a:latin typeface="Cambria Math" panose="02040503050406030204" pitchFamily="18" charset="0"/>
                        </a:rPr>
                        <m:t>=0.</m:t>
                      </m:r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50</m:t>
                      </m:r>
                    </m:oMath>
                  </m:oMathPara>
                </a14:m>
                <a:endParaRPr lang="id-ID" dirty="0" smtClean="0"/>
              </a:p>
              <a:p>
                <a:endParaRPr lang="id-ID" sz="13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𝑅𝑒𝑐𝑎𝑙𝑙</m:t>
                      </m:r>
                      <m:d>
                        <m:dPr>
                          <m:ctrlPr>
                            <a:rPr lang="id-ID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id-ID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</m:d>
                      <m:r>
                        <a:rPr lang="id-ID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d-ID" sz="2600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d-ID" sz="2600" b="0" i="1" dirty="0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id-ID" sz="2600" i="1" dirty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id-ID" sz="2600" b="0" i="1" dirty="0" smtClean="0">
                              <a:latin typeface="Cambria Math" panose="02040503050406030204" pitchFamily="18" charset="0"/>
                            </a:rPr>
                            <m:t>50</m:t>
                          </m:r>
                        </m:den>
                      </m:f>
                      <m:r>
                        <a:rPr lang="id-ID" i="1">
                          <a:latin typeface="Cambria Math" panose="02040503050406030204" pitchFamily="18" charset="0"/>
                        </a:rPr>
                        <m:t>=0.</m:t>
                      </m:r>
                      <m:r>
                        <a:rPr lang="id-ID" b="0" i="1" smtClean="0">
                          <a:latin typeface="Cambria Math" panose="02040503050406030204" pitchFamily="18" charset="0"/>
                        </a:rPr>
                        <m:t>90</m:t>
                      </m:r>
                    </m:oMath>
                  </m:oMathPara>
                </a14:m>
                <a:endParaRPr lang="id-ID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1624" y="4085072"/>
                <a:ext cx="6096000" cy="252768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261896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Latihan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mengukur</a:t>
            </a:r>
            <a:r>
              <a:rPr lang="en-US" dirty="0" smtClean="0"/>
              <a:t> </a:t>
            </a:r>
            <a:r>
              <a:rPr lang="en-US" dirty="0" err="1" smtClean="0"/>
              <a:t>performa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model </a:t>
            </a:r>
            <a:r>
              <a:rPr lang="en-US" dirty="0" err="1" smtClean="0"/>
              <a:t>pengklasifikasi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set data </a:t>
            </a:r>
            <a:r>
              <a:rPr lang="en-US" dirty="0" err="1" smtClean="0"/>
              <a:t>berlabel</a:t>
            </a:r>
            <a:r>
              <a:rPr lang="en-US" dirty="0" smtClean="0"/>
              <a:t>. </a:t>
            </a:r>
            <a:r>
              <a:rPr lang="en-US" dirty="0" err="1" smtClean="0"/>
              <a:t>Pengklasifikasi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dibentuk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memprediksi</a:t>
            </a:r>
            <a:r>
              <a:rPr lang="en-US" dirty="0" smtClean="0"/>
              <a:t> </a:t>
            </a:r>
            <a:r>
              <a:rPr lang="en-US" dirty="0" err="1" smtClean="0"/>
              <a:t>kategori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otomatis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disarankan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pelanggan</a:t>
            </a:r>
            <a:r>
              <a:rPr lang="en-US" dirty="0" smtClean="0"/>
              <a:t> yang </a:t>
            </a:r>
            <a:r>
              <a:rPr lang="en-US" dirty="0" err="1" smtClean="0"/>
              <a:t>berlangganan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kategori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Berita</a:t>
            </a:r>
            <a:r>
              <a:rPr lang="en-US" dirty="0" smtClean="0"/>
              <a:t> </a:t>
            </a:r>
            <a:r>
              <a:rPr lang="en-US" dirty="0" err="1" smtClean="0"/>
              <a:t>dikategorikan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3 </a:t>
            </a:r>
            <a:r>
              <a:rPr lang="en-US" dirty="0" err="1" smtClean="0"/>
              <a:t>jenis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,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. </a:t>
            </a:r>
            <a:r>
              <a:rPr lang="en-US" dirty="0" err="1" smtClean="0"/>
              <a:t>Pada</a:t>
            </a:r>
            <a:r>
              <a:rPr lang="en-US" dirty="0" smtClean="0"/>
              <a:t> set data yang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miliki</a:t>
            </a:r>
            <a:r>
              <a:rPr lang="en-US" dirty="0" smtClean="0"/>
              <a:t>, </a:t>
            </a:r>
            <a:r>
              <a:rPr lang="en-US" dirty="0" err="1" smtClean="0"/>
              <a:t>terdapat</a:t>
            </a:r>
            <a:r>
              <a:rPr lang="en-US" dirty="0" smtClean="0"/>
              <a:t> 100 </a:t>
            </a:r>
            <a:r>
              <a:rPr lang="en-US" dirty="0" err="1" smtClean="0"/>
              <a:t>buah</a:t>
            </a:r>
            <a:r>
              <a:rPr lang="en-US" dirty="0" smtClean="0"/>
              <a:t> </a:t>
            </a:r>
            <a:r>
              <a:rPr lang="en-US" dirty="0" err="1" smtClean="0"/>
              <a:t>artikel</a:t>
            </a:r>
            <a:r>
              <a:rPr lang="en-US" dirty="0" smtClean="0"/>
              <a:t>. Dari 35 </a:t>
            </a:r>
            <a:r>
              <a:rPr lang="en-US" dirty="0" err="1" smtClean="0"/>
              <a:t>artikel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, 27 </a:t>
            </a:r>
            <a:r>
              <a:rPr lang="en-US" dirty="0" err="1" smtClean="0"/>
              <a:t>diprediksi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benar</a:t>
            </a:r>
            <a:r>
              <a:rPr lang="en-US" dirty="0" smtClean="0"/>
              <a:t>, 6 </a:t>
            </a:r>
            <a:r>
              <a:rPr lang="en-US" dirty="0" err="1" smtClean="0"/>
              <a:t>diprediksi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sisanya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. Dari 40 </a:t>
            </a:r>
            <a:r>
              <a:rPr lang="en-US" dirty="0" err="1" smtClean="0"/>
              <a:t>artikel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, 37 </a:t>
            </a:r>
            <a:r>
              <a:rPr lang="en-US" dirty="0" err="1" smtClean="0"/>
              <a:t>diprediksi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benar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sisanya</a:t>
            </a:r>
            <a:r>
              <a:rPr lang="en-US" dirty="0" smtClean="0"/>
              <a:t> </a:t>
            </a:r>
            <a:r>
              <a:rPr lang="en-US" dirty="0" err="1" smtClean="0"/>
              <a:t>diprediksi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. </a:t>
            </a:r>
            <a:r>
              <a:rPr lang="en-US" dirty="0" err="1" smtClean="0"/>
              <a:t>Sisanya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seluruhnya</a:t>
            </a:r>
            <a:r>
              <a:rPr lang="en-US" dirty="0" smtClean="0"/>
              <a:t> </a:t>
            </a:r>
            <a:r>
              <a:rPr lang="en-US" dirty="0" err="1" smtClean="0"/>
              <a:t>diprediksi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benar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Bentuklah</a:t>
            </a:r>
            <a:r>
              <a:rPr lang="en-US" dirty="0" smtClean="0"/>
              <a:t> </a:t>
            </a:r>
            <a:r>
              <a:rPr lang="en-US" dirty="0" err="1" smtClean="0"/>
              <a:t>tabel</a:t>
            </a:r>
            <a:r>
              <a:rPr lang="en-US" dirty="0" smtClean="0"/>
              <a:t> yang </a:t>
            </a:r>
            <a:r>
              <a:rPr lang="en-US" dirty="0" err="1" smtClean="0"/>
              <a:t>berisi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prediksi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pengklasifikasi</a:t>
            </a:r>
            <a:r>
              <a:rPr lang="en-US" dirty="0" smtClean="0"/>
              <a:t> di </a:t>
            </a:r>
            <a:r>
              <a:rPr lang="en-US" dirty="0" err="1" smtClean="0"/>
              <a:t>atas</a:t>
            </a:r>
            <a:endParaRPr lang="en-US" dirty="0" smtClean="0"/>
          </a:p>
          <a:p>
            <a:r>
              <a:rPr lang="en-US" dirty="0" err="1" smtClean="0"/>
              <a:t>Hitunglah</a:t>
            </a:r>
            <a:r>
              <a:rPr lang="en-US" dirty="0" smtClean="0"/>
              <a:t>: a) </a:t>
            </a:r>
            <a:r>
              <a:rPr lang="en-US" dirty="0" err="1" smtClean="0"/>
              <a:t>Akurasi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 smtClean="0"/>
              <a:t>, b) Precision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prediksi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,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; c) Recall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prediksi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,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4046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Latihan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038474" y="1925053"/>
            <a:ext cx="4499810" cy="3116179"/>
          </a:xfrm>
          <a:prstGeom prst="rect">
            <a:avLst/>
          </a:prstGeom>
          <a:solidFill>
            <a:sysClr val="window" lastClr="FFFFFF"/>
          </a:solidFill>
          <a:ln w="15875" cap="flat" cmpd="sng" algn="ctr">
            <a:solidFill>
              <a:srgbClr val="DDDDD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78306" y="1925053"/>
            <a:ext cx="5678905" cy="1094873"/>
          </a:xfrm>
          <a:prstGeom prst="rect">
            <a:avLst/>
          </a:prstGeom>
          <a:solidFill>
            <a:sysClr val="window" lastClr="FFFFFF"/>
          </a:solidFill>
          <a:ln w="15875" cap="flat" cmpd="sng" algn="ctr">
            <a:solidFill>
              <a:srgbClr val="DDDDD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/>
              <a:ea typeface="+mn-ea"/>
              <a:cs typeface="+mn-cs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9670957"/>
              </p:ext>
            </p:extLst>
          </p:nvPr>
        </p:nvGraphicFramePr>
        <p:xfrm>
          <a:off x="962043" y="2059405"/>
          <a:ext cx="5455285" cy="838200"/>
        </p:xfrm>
        <a:graphic>
          <a:graphicData uri="http://schemas.openxmlformats.org/drawingml/2006/table">
            <a:tbl>
              <a:tblPr/>
              <a:tblGrid>
                <a:gridCol w="11671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8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11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11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77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9pPr>
                    </a:lstStyle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100" b="1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Prediksi POLITIK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100" b="1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Prediksi EKONOMI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100" b="1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Prediksi BUDAYA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d-ID" sz="110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9pPr>
                    </a:lstStyle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100" b="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Aktual POLITIK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100" b="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27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100" b="1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100" b="1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10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35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9pPr>
                    </a:lstStyle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100" b="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Aktual EKONOMI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100" b="1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100" b="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37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100" b="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10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40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9pPr>
                    </a:lstStyle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100" b="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Aktual BUDAYA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100" b="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100" b="1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100" b="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25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10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25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9pPr>
                    </a:lstStyle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d-ID" sz="11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100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30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100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43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100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27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w Cen MT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100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100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7086600" y="1961147"/>
            <a:ext cx="493294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  <a:latin typeface="Tw Cen MT"/>
              </a:rPr>
              <a:t>a. </a:t>
            </a:r>
            <a:r>
              <a:rPr lang="en-US" dirty="0" err="1">
                <a:solidFill>
                  <a:prstClr val="black"/>
                </a:solidFill>
                <a:latin typeface="Tw Cen MT"/>
              </a:rPr>
              <a:t>Akurasi</a:t>
            </a:r>
            <a:r>
              <a:rPr lang="en-US" dirty="0">
                <a:solidFill>
                  <a:prstClr val="black"/>
                </a:solidFill>
                <a:latin typeface="Tw Cen MT"/>
              </a:rPr>
              <a:t> = (27+37+25)/100 = 89%</a:t>
            </a:r>
          </a:p>
          <a:p>
            <a:endParaRPr lang="en-US" dirty="0">
              <a:solidFill>
                <a:prstClr val="black"/>
              </a:solidFill>
              <a:latin typeface="Tw Cen MT"/>
            </a:endParaRPr>
          </a:p>
          <a:p>
            <a:r>
              <a:rPr lang="en-US" dirty="0">
                <a:solidFill>
                  <a:prstClr val="black"/>
                </a:solidFill>
                <a:latin typeface="Tw Cen MT"/>
              </a:rPr>
              <a:t>b. Precision </a:t>
            </a:r>
            <a:r>
              <a:rPr lang="en-US" dirty="0" err="1">
                <a:solidFill>
                  <a:prstClr val="black"/>
                </a:solidFill>
                <a:latin typeface="Tw Cen MT"/>
              </a:rPr>
              <a:t>Politik</a:t>
            </a:r>
            <a:r>
              <a:rPr lang="en-US" dirty="0">
                <a:solidFill>
                  <a:prstClr val="black"/>
                </a:solidFill>
                <a:latin typeface="Tw Cen MT"/>
              </a:rPr>
              <a:t>	= 27/30 = 90%</a:t>
            </a:r>
          </a:p>
          <a:p>
            <a:r>
              <a:rPr lang="en-US" dirty="0">
                <a:solidFill>
                  <a:prstClr val="black"/>
                </a:solidFill>
                <a:latin typeface="Tw Cen MT"/>
              </a:rPr>
              <a:t>    Precision </a:t>
            </a:r>
            <a:r>
              <a:rPr lang="en-US" dirty="0" err="1">
                <a:solidFill>
                  <a:prstClr val="black"/>
                </a:solidFill>
                <a:latin typeface="Tw Cen MT"/>
              </a:rPr>
              <a:t>Ekonomi</a:t>
            </a:r>
            <a:r>
              <a:rPr lang="en-US" dirty="0">
                <a:solidFill>
                  <a:prstClr val="black"/>
                </a:solidFill>
                <a:latin typeface="Tw Cen MT"/>
              </a:rPr>
              <a:t>= 37/43 = 86.047%</a:t>
            </a:r>
          </a:p>
          <a:p>
            <a:r>
              <a:rPr lang="en-US" dirty="0">
                <a:solidFill>
                  <a:prstClr val="black"/>
                </a:solidFill>
                <a:latin typeface="Tw Cen MT"/>
              </a:rPr>
              <a:t>    Precision </a:t>
            </a:r>
            <a:r>
              <a:rPr lang="en-US" dirty="0" err="1">
                <a:solidFill>
                  <a:prstClr val="black"/>
                </a:solidFill>
                <a:latin typeface="Tw Cen MT"/>
              </a:rPr>
              <a:t>Budaya</a:t>
            </a:r>
            <a:r>
              <a:rPr lang="en-US" dirty="0">
                <a:solidFill>
                  <a:prstClr val="black"/>
                </a:solidFill>
                <a:latin typeface="Tw Cen MT"/>
              </a:rPr>
              <a:t>	= 25/27 = 92.593%</a:t>
            </a:r>
          </a:p>
          <a:p>
            <a:endParaRPr lang="en-US" dirty="0">
              <a:solidFill>
                <a:prstClr val="black"/>
              </a:solidFill>
              <a:latin typeface="Tw Cen MT"/>
            </a:endParaRPr>
          </a:p>
          <a:p>
            <a:r>
              <a:rPr lang="en-US" dirty="0">
                <a:solidFill>
                  <a:prstClr val="black"/>
                </a:solidFill>
                <a:latin typeface="Tw Cen MT"/>
              </a:rPr>
              <a:t>c. Recall </a:t>
            </a:r>
            <a:r>
              <a:rPr lang="en-US" dirty="0" err="1">
                <a:solidFill>
                  <a:prstClr val="black"/>
                </a:solidFill>
                <a:latin typeface="Tw Cen MT"/>
              </a:rPr>
              <a:t>Politik</a:t>
            </a:r>
            <a:r>
              <a:rPr lang="en-US" dirty="0">
                <a:solidFill>
                  <a:prstClr val="black"/>
                </a:solidFill>
                <a:latin typeface="Tw Cen MT"/>
              </a:rPr>
              <a:t> = 27/35 = 77.143%</a:t>
            </a:r>
          </a:p>
          <a:p>
            <a:r>
              <a:rPr lang="en-US" dirty="0">
                <a:solidFill>
                  <a:prstClr val="black"/>
                </a:solidFill>
                <a:latin typeface="Tw Cen MT"/>
              </a:rPr>
              <a:t>   Recall </a:t>
            </a:r>
            <a:r>
              <a:rPr lang="en-US" dirty="0" err="1">
                <a:solidFill>
                  <a:prstClr val="black"/>
                </a:solidFill>
                <a:latin typeface="Tw Cen MT"/>
              </a:rPr>
              <a:t>Ekonomi</a:t>
            </a:r>
            <a:r>
              <a:rPr lang="en-US" dirty="0">
                <a:solidFill>
                  <a:prstClr val="black"/>
                </a:solidFill>
                <a:latin typeface="Tw Cen MT"/>
              </a:rPr>
              <a:t> = 37/40 = 92.5%</a:t>
            </a:r>
          </a:p>
          <a:p>
            <a:r>
              <a:rPr lang="en-US" dirty="0">
                <a:solidFill>
                  <a:prstClr val="black"/>
                </a:solidFill>
                <a:latin typeface="Tw Cen MT"/>
              </a:rPr>
              <a:t>   Recall </a:t>
            </a:r>
            <a:r>
              <a:rPr lang="en-US" dirty="0" err="1">
                <a:solidFill>
                  <a:prstClr val="black"/>
                </a:solidFill>
                <a:latin typeface="Tw Cen MT"/>
              </a:rPr>
              <a:t>Budaya</a:t>
            </a:r>
            <a:r>
              <a:rPr lang="en-US" dirty="0">
                <a:solidFill>
                  <a:prstClr val="black"/>
                </a:solidFill>
                <a:latin typeface="Tw Cen MT"/>
              </a:rPr>
              <a:t> = 25/25 = 100%</a:t>
            </a:r>
          </a:p>
          <a:p>
            <a:endParaRPr lang="en-US" dirty="0">
              <a:solidFill>
                <a:prstClr val="black"/>
              </a:solidFill>
              <a:latin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4162660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Evaluation </a:t>
            </a:r>
            <a:r>
              <a:rPr lang="en-US" dirty="0" err="1" smtClean="0"/>
              <a:t>dengan</a:t>
            </a:r>
            <a:r>
              <a:rPr lang="en-US" dirty="0" smtClean="0"/>
              <a:t> WEKA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6934200" cy="1959991"/>
          </a:xfrm>
        </p:spPr>
        <p:txBody>
          <a:bodyPr/>
          <a:lstStyle/>
          <a:p>
            <a:r>
              <a:rPr lang="en-US" dirty="0" err="1" smtClean="0"/>
              <a:t>Jalankan</a:t>
            </a:r>
            <a:r>
              <a:rPr lang="en-US" dirty="0" smtClean="0"/>
              <a:t> </a:t>
            </a:r>
            <a:r>
              <a:rPr lang="en-US" dirty="0" err="1" smtClean="0"/>
              <a:t>aplikasi</a:t>
            </a:r>
            <a:r>
              <a:rPr lang="en-US" dirty="0" smtClean="0"/>
              <a:t> Weka</a:t>
            </a:r>
          </a:p>
          <a:p>
            <a:r>
              <a:rPr lang="en-US" dirty="0" err="1" smtClean="0"/>
              <a:t>Pilih</a:t>
            </a:r>
            <a:r>
              <a:rPr lang="en-US" dirty="0" smtClean="0"/>
              <a:t> Weka Explorer, </a:t>
            </a:r>
            <a:r>
              <a:rPr lang="en-US" dirty="0" err="1" smtClean="0"/>
              <a:t>buka</a:t>
            </a:r>
            <a:r>
              <a:rPr lang="en-US" dirty="0" smtClean="0"/>
              <a:t> file “iris-</a:t>
            </a:r>
            <a:r>
              <a:rPr lang="en-US" dirty="0" err="1" smtClean="0"/>
              <a:t>UCI.arff</a:t>
            </a:r>
            <a:r>
              <a:rPr lang="en-US" dirty="0" smtClean="0"/>
              <a:t>”</a:t>
            </a:r>
          </a:p>
          <a:p>
            <a:r>
              <a:rPr lang="en-US" dirty="0" err="1" smtClean="0"/>
              <a:t>Klik</a:t>
            </a:r>
            <a:r>
              <a:rPr lang="en-US" dirty="0" smtClean="0"/>
              <a:t> </a:t>
            </a:r>
            <a:r>
              <a:rPr lang="en-US" b="1" dirty="0" smtClean="0"/>
              <a:t>Classify</a:t>
            </a:r>
            <a:r>
              <a:rPr lang="en-US" dirty="0" smtClean="0"/>
              <a:t>. </a:t>
            </a:r>
            <a:r>
              <a:rPr lang="en-US" dirty="0" err="1" smtClean="0"/>
              <a:t>Pilih</a:t>
            </a:r>
            <a:r>
              <a:rPr lang="en-US" dirty="0" smtClean="0"/>
              <a:t> Classifier </a:t>
            </a:r>
            <a:r>
              <a:rPr lang="en-US" b="1" dirty="0" smtClean="0"/>
              <a:t>Naïve Bayes</a:t>
            </a:r>
            <a:r>
              <a:rPr lang="en-US" dirty="0" smtClean="0"/>
              <a:t>. </a:t>
            </a:r>
            <a:r>
              <a:rPr lang="en-US" dirty="0" err="1" smtClean="0"/>
              <a:t>Klik</a:t>
            </a:r>
            <a:r>
              <a:rPr lang="en-US" dirty="0" smtClean="0"/>
              <a:t> Start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82040" y="3785616"/>
            <a:ext cx="3425952" cy="1754326"/>
          </a:xfrm>
          <a:prstGeom prst="rect">
            <a:avLst/>
          </a:prstGeom>
          <a:noFill/>
          <a:ln>
            <a:solidFill>
              <a:schemeClr val="accent1">
                <a:shade val="60000"/>
                <a:satMod val="1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=== Confusion Matrix ===</a:t>
            </a:r>
          </a:p>
          <a:p>
            <a:endParaRPr lang="en-US" dirty="0" smtClean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r>
              <a:rPr lang="en-US" dirty="0" smtClean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   a  b  c   &lt;-- classified as</a:t>
            </a:r>
          </a:p>
          <a:p>
            <a:r>
              <a:rPr lang="en-US" dirty="0" smtClean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 50  0  0 |  a = Iris-</a:t>
            </a:r>
            <a:r>
              <a:rPr lang="en-US" dirty="0" err="1" smtClean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setosa</a:t>
            </a:r>
            <a:endParaRPr lang="en-US" dirty="0" smtClean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r>
              <a:rPr lang="en-US" dirty="0" smtClean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  0 48  2 |  b = Iris-versicolor</a:t>
            </a:r>
          </a:p>
          <a:p>
            <a:r>
              <a:rPr lang="en-US" dirty="0" smtClean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  0  4 46 |  c = Iris-</a:t>
            </a:r>
            <a:r>
              <a:rPr lang="en-US" dirty="0" err="1" smtClean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virginica</a:t>
            </a:r>
            <a:endParaRPr lang="en-US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19040" y="3785616"/>
            <a:ext cx="6675120" cy="2585323"/>
          </a:xfrm>
          <a:prstGeom prst="rect">
            <a:avLst/>
          </a:prstGeom>
          <a:noFill/>
          <a:ln>
            <a:solidFill>
              <a:schemeClr val="accent1">
                <a:shade val="60000"/>
                <a:satMod val="11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US" dirty="0" smtClean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  <a:p>
            <a:r>
              <a:rPr lang="en-US" dirty="0" smtClean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Correctly Classified Instances         144               96 %</a:t>
            </a:r>
          </a:p>
          <a:p>
            <a:r>
              <a:rPr lang="en-US" dirty="0" smtClean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Incorrectly Classified Instances           6                4 %</a:t>
            </a:r>
          </a:p>
          <a:p>
            <a:r>
              <a:rPr lang="en-US" dirty="0" smtClean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Kappa statistic                                       	0.94  </a:t>
            </a:r>
          </a:p>
          <a:p>
            <a:r>
              <a:rPr lang="en-US" dirty="0" smtClean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Mean absolute error                              	0.0342</a:t>
            </a:r>
          </a:p>
          <a:p>
            <a:r>
              <a:rPr lang="en-US" dirty="0" smtClean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Root mean squared error                      	0.155 </a:t>
            </a:r>
          </a:p>
          <a:p>
            <a:r>
              <a:rPr lang="en-US" dirty="0" smtClean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Relative absolute error                          	7.6997 %</a:t>
            </a:r>
          </a:p>
          <a:p>
            <a:r>
              <a:rPr lang="en-US" dirty="0" smtClean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Root relative squared error                 	32.8794 %</a:t>
            </a:r>
          </a:p>
          <a:p>
            <a:r>
              <a:rPr lang="en-US" dirty="0" smtClean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Total Number of Instances                150 </a:t>
            </a:r>
            <a:endParaRPr lang="en-US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934960" y="1605280"/>
            <a:ext cx="3911600" cy="830997"/>
          </a:xfrm>
          <a:prstGeom prst="rect">
            <a:avLst/>
          </a:prstGeom>
          <a:noFill/>
          <a:ln>
            <a:solidFill>
              <a:schemeClr val="accent1">
                <a:shade val="60000"/>
                <a:satMod val="11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US" sz="800" dirty="0" smtClean="0"/>
          </a:p>
          <a:p>
            <a:r>
              <a:rPr lang="en-US" sz="800" dirty="0" smtClean="0"/>
              <a:t>                 TP Rate  FP Rate  Precision  Recall   F-Measure  MCC      ROC Area  PRC Area  Class</a:t>
            </a:r>
          </a:p>
          <a:p>
            <a:r>
              <a:rPr lang="en-US" sz="800" dirty="0" smtClean="0"/>
              <a:t>                 1.000    0.000    1.000      1.000    1.000      1.000    1.000     1.000     Iris-</a:t>
            </a:r>
            <a:r>
              <a:rPr lang="en-US" sz="800" dirty="0" err="1" smtClean="0"/>
              <a:t>setosa</a:t>
            </a:r>
            <a:endParaRPr lang="en-US" sz="800" dirty="0" smtClean="0"/>
          </a:p>
          <a:p>
            <a:r>
              <a:rPr lang="en-US" sz="800" dirty="0" smtClean="0"/>
              <a:t>                 0.960    0.040    0.923      0.960    0.941      0.911    0.992     0.983     Iris-versicolor</a:t>
            </a:r>
          </a:p>
          <a:p>
            <a:r>
              <a:rPr lang="en-US" sz="800" dirty="0" smtClean="0"/>
              <a:t>                 0.920    0.020    0.958      0.920    0.939      0.910    0.992     0.986     Iris-</a:t>
            </a:r>
            <a:r>
              <a:rPr lang="en-US" sz="800" dirty="0" err="1" smtClean="0"/>
              <a:t>virginica</a:t>
            </a:r>
            <a:endParaRPr lang="en-US" sz="800" dirty="0" smtClean="0"/>
          </a:p>
          <a:p>
            <a:r>
              <a:rPr lang="en-US" sz="800" dirty="0" smtClean="0"/>
              <a:t>Weighted Avg.    0.960    0.020    0.960      0.960    0.960      0.940    0.994     0.989 </a:t>
            </a:r>
            <a:endParaRPr lang="en-US" sz="800" dirty="0"/>
          </a:p>
        </p:txBody>
      </p:sp>
      <p:sp>
        <p:nvSpPr>
          <p:cNvPr id="7" name="TextBox 6"/>
          <p:cNvSpPr txBox="1"/>
          <p:nvPr/>
        </p:nvSpPr>
        <p:spPr>
          <a:xfrm>
            <a:off x="9906000" y="2805620"/>
            <a:ext cx="1940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Lihat</a:t>
            </a:r>
            <a:r>
              <a:rPr lang="en-US" dirty="0" smtClean="0"/>
              <a:t> “Calculator Performance.xls”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17857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Confusion Matrix : IRIS datasets </a:t>
            </a:r>
            <a:r>
              <a:rPr lang="en-US" dirty="0" err="1" smtClean="0"/>
              <a:t>dengan</a:t>
            </a:r>
            <a:r>
              <a:rPr lang="en-US" dirty="0" smtClean="0"/>
              <a:t> R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10184" y="1690688"/>
            <a:ext cx="578205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#load datasets</a:t>
            </a:r>
          </a:p>
          <a:p>
            <a:r>
              <a:rPr lang="en-US" sz="2400" dirty="0" smtClean="0"/>
              <a:t>data(iris)</a:t>
            </a:r>
          </a:p>
          <a:p>
            <a:endParaRPr lang="en-US" sz="2400" dirty="0" smtClean="0"/>
          </a:p>
          <a:p>
            <a:r>
              <a:rPr lang="en-US" sz="2400" dirty="0" smtClean="0"/>
              <a:t>#install Naïve Bayes classifier, </a:t>
            </a:r>
            <a:r>
              <a:rPr lang="en-US" sz="2400" dirty="0"/>
              <a:t>since it is not pre-installed </a:t>
            </a:r>
          </a:p>
          <a:p>
            <a:r>
              <a:rPr lang="en-US" sz="2400" dirty="0" err="1" smtClean="0"/>
              <a:t>install.packages</a:t>
            </a:r>
            <a:r>
              <a:rPr lang="en-US" sz="2400" dirty="0" smtClean="0"/>
              <a:t>("e1071")</a:t>
            </a:r>
          </a:p>
          <a:p>
            <a:endParaRPr lang="en-US" sz="2400" dirty="0"/>
          </a:p>
          <a:p>
            <a:r>
              <a:rPr lang="en-US" sz="2400" dirty="0" smtClean="0"/>
              <a:t>#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seterusnya</a:t>
            </a:r>
            <a:r>
              <a:rPr lang="en-US" sz="2400" dirty="0" smtClean="0"/>
              <a:t>, </a:t>
            </a:r>
            <a:r>
              <a:rPr lang="en-US" sz="2400" dirty="0" err="1" smtClean="0"/>
              <a:t>jalankan</a:t>
            </a:r>
            <a:r>
              <a:rPr lang="en-US" sz="2400" dirty="0" smtClean="0"/>
              <a:t> program </a:t>
            </a:r>
            <a:r>
              <a:rPr lang="en-US" sz="2400" dirty="0" err="1" smtClean="0"/>
              <a:t>berikut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: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1975104" y="5218176"/>
            <a:ext cx="2072640" cy="1200329"/>
          </a:xfrm>
          <a:prstGeom prst="rect">
            <a:avLst/>
          </a:prstGeom>
          <a:noFill/>
          <a:ln>
            <a:solidFill>
              <a:schemeClr val="accent1">
                <a:shade val="60000"/>
                <a:satMod val="11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00" dirty="0" smtClean="0"/>
              <a:t>#read the data</a:t>
            </a:r>
          </a:p>
          <a:p>
            <a:r>
              <a:rPr lang="en-US" sz="100" dirty="0" smtClean="0"/>
              <a:t>Iris &lt;- read.csv("iris-UCI.csv")</a:t>
            </a:r>
          </a:p>
          <a:p>
            <a:endParaRPr lang="en-US" sz="100" dirty="0" smtClean="0"/>
          </a:p>
          <a:p>
            <a:r>
              <a:rPr lang="en-US" sz="100" dirty="0" smtClean="0"/>
              <a:t>#Applying headers</a:t>
            </a:r>
          </a:p>
          <a:p>
            <a:r>
              <a:rPr lang="en-US" sz="100" dirty="0" err="1" smtClean="0"/>
              <a:t>colnames</a:t>
            </a:r>
            <a:r>
              <a:rPr lang="en-US" sz="100" dirty="0" smtClean="0"/>
              <a:t>(Iris)[1:5]=c("sepal_length","sepal_width","petal_length","petal_width","class")</a:t>
            </a:r>
          </a:p>
          <a:p>
            <a:endParaRPr lang="en-US" sz="100" dirty="0" smtClean="0"/>
          </a:p>
          <a:p>
            <a:r>
              <a:rPr lang="en-US" sz="100" dirty="0" smtClean="0"/>
              <a:t>summary(Iris)</a:t>
            </a:r>
          </a:p>
          <a:p>
            <a:endParaRPr lang="en-US" sz="100" dirty="0" smtClean="0"/>
          </a:p>
          <a:p>
            <a:r>
              <a:rPr lang="en-US" sz="100" dirty="0" smtClean="0"/>
              <a:t>#converting as a factor to class</a:t>
            </a:r>
          </a:p>
          <a:p>
            <a:r>
              <a:rPr lang="en-US" sz="100" dirty="0" err="1" smtClean="0"/>
              <a:t>Iris$class</a:t>
            </a:r>
            <a:r>
              <a:rPr lang="en-US" sz="100" dirty="0" smtClean="0"/>
              <a:t>=factor(</a:t>
            </a:r>
            <a:r>
              <a:rPr lang="en-US" sz="100" dirty="0" err="1" smtClean="0"/>
              <a:t>Iris$class</a:t>
            </a:r>
            <a:r>
              <a:rPr lang="en-US" sz="100" dirty="0" smtClean="0"/>
              <a:t>)</a:t>
            </a:r>
          </a:p>
          <a:p>
            <a:endParaRPr lang="en-US" sz="100" dirty="0" smtClean="0"/>
          </a:p>
          <a:p>
            <a:r>
              <a:rPr lang="en-US" sz="100" dirty="0" smtClean="0"/>
              <a:t>#Finding structure of iris data</a:t>
            </a:r>
          </a:p>
          <a:p>
            <a:r>
              <a:rPr lang="en-US" sz="100" dirty="0" err="1" smtClean="0"/>
              <a:t>str</a:t>
            </a:r>
            <a:r>
              <a:rPr lang="en-US" sz="100" dirty="0" smtClean="0"/>
              <a:t>(Iris)</a:t>
            </a:r>
          </a:p>
          <a:p>
            <a:endParaRPr lang="en-US" sz="100" dirty="0" smtClean="0"/>
          </a:p>
          <a:p>
            <a:endParaRPr lang="en-US" sz="100" dirty="0" smtClean="0"/>
          </a:p>
          <a:p>
            <a:r>
              <a:rPr lang="en-US" sz="100" dirty="0" smtClean="0"/>
              <a:t># Creating table for class variable </a:t>
            </a:r>
          </a:p>
          <a:p>
            <a:r>
              <a:rPr lang="en-US" sz="100" dirty="0" smtClean="0"/>
              <a:t>table(</a:t>
            </a:r>
            <a:r>
              <a:rPr lang="en-US" sz="100" dirty="0" err="1" smtClean="0"/>
              <a:t>Iris$class</a:t>
            </a:r>
            <a:r>
              <a:rPr lang="en-US" sz="100" dirty="0" smtClean="0"/>
              <a:t>)</a:t>
            </a:r>
          </a:p>
          <a:p>
            <a:endParaRPr lang="en-US" sz="100" dirty="0" smtClean="0"/>
          </a:p>
          <a:p>
            <a:r>
              <a:rPr lang="en-US" sz="100" dirty="0" smtClean="0"/>
              <a:t>#Making random sample </a:t>
            </a:r>
          </a:p>
          <a:p>
            <a:r>
              <a:rPr lang="en-US" sz="100" dirty="0" err="1" smtClean="0"/>
              <a:t>sample_iris</a:t>
            </a:r>
            <a:r>
              <a:rPr lang="en-US" sz="100" dirty="0" smtClean="0"/>
              <a:t>=sample(150,110,replace = FALSE)</a:t>
            </a:r>
          </a:p>
          <a:p>
            <a:endParaRPr lang="en-US" sz="100" dirty="0" smtClean="0"/>
          </a:p>
          <a:p>
            <a:r>
              <a:rPr lang="en-US" sz="100" dirty="0" smtClean="0"/>
              <a:t>#creating training and test dataset</a:t>
            </a:r>
          </a:p>
          <a:p>
            <a:r>
              <a:rPr lang="en-US" sz="100" dirty="0" err="1" smtClean="0"/>
              <a:t>iris_training</a:t>
            </a:r>
            <a:r>
              <a:rPr lang="en-US" sz="100" dirty="0" smtClean="0"/>
              <a:t>=Iris[</a:t>
            </a:r>
            <a:r>
              <a:rPr lang="en-US" sz="100" dirty="0" err="1" smtClean="0"/>
              <a:t>sample_iris</a:t>
            </a:r>
            <a:r>
              <a:rPr lang="en-US" sz="100" dirty="0" smtClean="0"/>
              <a:t>,]</a:t>
            </a:r>
          </a:p>
          <a:p>
            <a:r>
              <a:rPr lang="en-US" sz="100" dirty="0" err="1" smtClean="0"/>
              <a:t>iris_test</a:t>
            </a:r>
            <a:r>
              <a:rPr lang="en-US" sz="100" dirty="0" smtClean="0"/>
              <a:t>=Iris[-</a:t>
            </a:r>
            <a:r>
              <a:rPr lang="en-US" sz="100" dirty="0" err="1" smtClean="0"/>
              <a:t>sample_iris</a:t>
            </a:r>
            <a:r>
              <a:rPr lang="en-US" sz="100" dirty="0" smtClean="0"/>
              <a:t>,]</a:t>
            </a:r>
          </a:p>
          <a:p>
            <a:endParaRPr lang="en-US" sz="100" dirty="0" smtClean="0"/>
          </a:p>
          <a:p>
            <a:r>
              <a:rPr lang="en-US" sz="100" dirty="0" smtClean="0"/>
              <a:t>#creating levels </a:t>
            </a:r>
          </a:p>
          <a:p>
            <a:r>
              <a:rPr lang="en-US" sz="100" dirty="0" err="1" smtClean="0"/>
              <a:t>iris_training_labels</a:t>
            </a:r>
            <a:r>
              <a:rPr lang="en-US" sz="100" dirty="0" smtClean="0"/>
              <a:t>=Iris[</a:t>
            </a:r>
            <a:r>
              <a:rPr lang="en-US" sz="100" dirty="0" err="1" smtClean="0"/>
              <a:t>sample_iris</a:t>
            </a:r>
            <a:r>
              <a:rPr lang="en-US" sz="100" dirty="0" smtClean="0"/>
              <a:t>,]$class</a:t>
            </a:r>
          </a:p>
          <a:p>
            <a:r>
              <a:rPr lang="en-US" sz="100" dirty="0" err="1" smtClean="0"/>
              <a:t>iris_test_labels</a:t>
            </a:r>
            <a:r>
              <a:rPr lang="en-US" sz="100" dirty="0" smtClean="0"/>
              <a:t>=Iris[-</a:t>
            </a:r>
            <a:r>
              <a:rPr lang="en-US" sz="100" dirty="0" err="1" smtClean="0"/>
              <a:t>sample_iris</a:t>
            </a:r>
            <a:r>
              <a:rPr lang="en-US" sz="100" dirty="0" smtClean="0"/>
              <a:t>,]$class</a:t>
            </a:r>
          </a:p>
          <a:p>
            <a:endParaRPr lang="en-US" sz="100" dirty="0" smtClean="0"/>
          </a:p>
          <a:p>
            <a:endParaRPr lang="en-US" sz="100" dirty="0" smtClean="0"/>
          </a:p>
          <a:p>
            <a:r>
              <a:rPr lang="en-US" sz="100" dirty="0" smtClean="0"/>
              <a:t>#table for training and test data</a:t>
            </a:r>
          </a:p>
          <a:p>
            <a:r>
              <a:rPr lang="en-US" sz="100" dirty="0" smtClean="0"/>
              <a:t>table(</a:t>
            </a:r>
            <a:r>
              <a:rPr lang="en-US" sz="100" dirty="0" err="1" smtClean="0"/>
              <a:t>iris_training$class</a:t>
            </a:r>
            <a:r>
              <a:rPr lang="en-US" sz="100" dirty="0" smtClean="0"/>
              <a:t>)</a:t>
            </a:r>
          </a:p>
          <a:p>
            <a:endParaRPr lang="en-US" sz="100" dirty="0" smtClean="0"/>
          </a:p>
          <a:p>
            <a:r>
              <a:rPr lang="en-US" sz="100" dirty="0" smtClean="0"/>
              <a:t>table(</a:t>
            </a:r>
            <a:r>
              <a:rPr lang="en-US" sz="100" dirty="0" err="1" smtClean="0"/>
              <a:t>iris_test$class</a:t>
            </a:r>
            <a:r>
              <a:rPr lang="en-US" sz="100" dirty="0" smtClean="0"/>
              <a:t>)</a:t>
            </a:r>
          </a:p>
          <a:p>
            <a:endParaRPr lang="en-US" sz="100" dirty="0" smtClean="0"/>
          </a:p>
          <a:p>
            <a:r>
              <a:rPr lang="en-US" sz="100" dirty="0" smtClean="0"/>
              <a:t># </a:t>
            </a:r>
            <a:r>
              <a:rPr lang="en-US" sz="100" dirty="0" err="1" smtClean="0"/>
              <a:t>install.packages</a:t>
            </a:r>
            <a:r>
              <a:rPr lang="en-US" sz="100" dirty="0" smtClean="0"/>
              <a:t>("e1071")</a:t>
            </a:r>
          </a:p>
          <a:p>
            <a:r>
              <a:rPr lang="en-US" sz="100" dirty="0" smtClean="0"/>
              <a:t># Training model</a:t>
            </a:r>
          </a:p>
          <a:p>
            <a:r>
              <a:rPr lang="en-US" sz="100" dirty="0" smtClean="0"/>
              <a:t>library(e1071)</a:t>
            </a:r>
          </a:p>
          <a:p>
            <a:r>
              <a:rPr lang="en-US" sz="100" dirty="0" err="1" smtClean="0"/>
              <a:t>iris_classifier</a:t>
            </a:r>
            <a:r>
              <a:rPr lang="en-US" sz="100" dirty="0" smtClean="0"/>
              <a:t>=</a:t>
            </a:r>
            <a:r>
              <a:rPr lang="en-US" sz="100" dirty="0" err="1" smtClean="0"/>
              <a:t>naiveBayes</a:t>
            </a:r>
            <a:r>
              <a:rPr lang="en-US" sz="100" dirty="0" smtClean="0"/>
              <a:t>(</a:t>
            </a:r>
            <a:r>
              <a:rPr lang="en-US" sz="100" dirty="0" err="1" smtClean="0"/>
              <a:t>iris_training,iris_training_labels</a:t>
            </a:r>
            <a:r>
              <a:rPr lang="en-US" sz="100" dirty="0" smtClean="0"/>
              <a:t>)</a:t>
            </a:r>
          </a:p>
          <a:p>
            <a:endParaRPr lang="en-US" sz="100" dirty="0" smtClean="0"/>
          </a:p>
          <a:p>
            <a:endParaRPr lang="en-US" sz="100" dirty="0" smtClean="0"/>
          </a:p>
          <a:p>
            <a:r>
              <a:rPr lang="en-US" sz="100" dirty="0" smtClean="0"/>
              <a:t>#</a:t>
            </a:r>
            <a:r>
              <a:rPr lang="en-US" sz="100" dirty="0" err="1" smtClean="0"/>
              <a:t>Evaluvating</a:t>
            </a:r>
            <a:r>
              <a:rPr lang="en-US" sz="100" dirty="0" smtClean="0"/>
              <a:t> model performance</a:t>
            </a:r>
          </a:p>
          <a:p>
            <a:r>
              <a:rPr lang="en-US" sz="100" dirty="0" err="1" smtClean="0"/>
              <a:t>iris_test_pred</a:t>
            </a:r>
            <a:r>
              <a:rPr lang="en-US" sz="100" dirty="0" smtClean="0"/>
              <a:t>=predict(</a:t>
            </a:r>
            <a:r>
              <a:rPr lang="en-US" sz="100" dirty="0" err="1" smtClean="0"/>
              <a:t>iris_classifier,iris_test</a:t>
            </a:r>
            <a:r>
              <a:rPr lang="en-US" sz="100" dirty="0" smtClean="0"/>
              <a:t>)</a:t>
            </a:r>
          </a:p>
          <a:p>
            <a:r>
              <a:rPr lang="en-US" sz="100" dirty="0" err="1" smtClean="0"/>
              <a:t>iris_test_pred</a:t>
            </a:r>
            <a:endParaRPr lang="en-US" sz="100" dirty="0" smtClean="0"/>
          </a:p>
          <a:p>
            <a:endParaRPr lang="en-US" sz="100" dirty="0" smtClean="0"/>
          </a:p>
          <a:p>
            <a:endParaRPr lang="en-US" sz="100" dirty="0" smtClean="0"/>
          </a:p>
          <a:p>
            <a:r>
              <a:rPr lang="en-US" sz="100" dirty="0" smtClean="0"/>
              <a:t># </a:t>
            </a:r>
            <a:r>
              <a:rPr lang="en-US" sz="100" dirty="0" err="1" smtClean="0"/>
              <a:t>install.packages</a:t>
            </a:r>
            <a:r>
              <a:rPr lang="en-US" sz="100" dirty="0" smtClean="0"/>
              <a:t>("</a:t>
            </a:r>
            <a:r>
              <a:rPr lang="en-US" sz="100" dirty="0" err="1" smtClean="0"/>
              <a:t>gmodels</a:t>
            </a:r>
            <a:r>
              <a:rPr lang="en-US" sz="100" dirty="0" smtClean="0"/>
              <a:t>")</a:t>
            </a:r>
          </a:p>
          <a:p>
            <a:endParaRPr lang="en-US" sz="100" dirty="0" smtClean="0"/>
          </a:p>
          <a:p>
            <a:r>
              <a:rPr lang="en-US" sz="100" dirty="0" smtClean="0"/>
              <a:t>library(</a:t>
            </a:r>
            <a:r>
              <a:rPr lang="en-US" sz="100" dirty="0" err="1" smtClean="0"/>
              <a:t>gmodels</a:t>
            </a:r>
            <a:r>
              <a:rPr lang="en-US" sz="100" dirty="0" smtClean="0"/>
              <a:t>)</a:t>
            </a:r>
          </a:p>
          <a:p>
            <a:r>
              <a:rPr lang="en-US" sz="100" dirty="0" err="1" smtClean="0"/>
              <a:t>CrossTable</a:t>
            </a:r>
            <a:r>
              <a:rPr lang="en-US" sz="100" dirty="0" smtClean="0"/>
              <a:t>(</a:t>
            </a:r>
            <a:r>
              <a:rPr lang="en-US" sz="100" dirty="0" err="1" smtClean="0"/>
              <a:t>iris_test_pred,iris_test_labels</a:t>
            </a:r>
            <a:r>
              <a:rPr lang="en-US" sz="100" dirty="0" smtClean="0"/>
              <a:t>,</a:t>
            </a:r>
          </a:p>
          <a:p>
            <a:r>
              <a:rPr lang="en-US" sz="100" dirty="0" smtClean="0"/>
              <a:t>           </a:t>
            </a:r>
            <a:r>
              <a:rPr lang="en-US" sz="100" dirty="0" err="1" smtClean="0"/>
              <a:t>prop.chisq</a:t>
            </a:r>
            <a:r>
              <a:rPr lang="en-US" sz="100" dirty="0" smtClean="0"/>
              <a:t> = FALSE, </a:t>
            </a:r>
          </a:p>
          <a:p>
            <a:r>
              <a:rPr lang="en-US" sz="100" dirty="0" smtClean="0"/>
              <a:t>           prop.t = FALSE, </a:t>
            </a:r>
          </a:p>
          <a:p>
            <a:r>
              <a:rPr lang="en-US" sz="100" dirty="0" smtClean="0"/>
              <a:t>           </a:t>
            </a:r>
            <a:r>
              <a:rPr lang="en-US" sz="100" dirty="0" err="1" smtClean="0"/>
              <a:t>prop.r</a:t>
            </a:r>
            <a:r>
              <a:rPr lang="en-US" sz="100" dirty="0" smtClean="0"/>
              <a:t> = FALSE, </a:t>
            </a:r>
            <a:r>
              <a:rPr lang="en-US" sz="100" dirty="0" err="1" smtClean="0"/>
              <a:t>dnn</a:t>
            </a:r>
            <a:r>
              <a:rPr lang="en-US" sz="100" dirty="0" smtClean="0"/>
              <a:t> = c('predicted', 'actual'))</a:t>
            </a:r>
          </a:p>
          <a:p>
            <a:endParaRPr lang="en-US" sz="100" dirty="0" smtClean="0"/>
          </a:p>
          <a:p>
            <a:endParaRPr lang="en-US" sz="100" dirty="0" smtClean="0"/>
          </a:p>
          <a:p>
            <a:r>
              <a:rPr lang="en-US" sz="100" dirty="0" smtClean="0"/>
              <a:t>#try to improve model performance</a:t>
            </a:r>
          </a:p>
          <a:p>
            <a:r>
              <a:rPr lang="en-US" sz="100" dirty="0" smtClean="0"/>
              <a:t>iris_classifier2=</a:t>
            </a:r>
            <a:r>
              <a:rPr lang="en-US" sz="100" dirty="0" err="1" smtClean="0"/>
              <a:t>naiveBayes</a:t>
            </a:r>
            <a:r>
              <a:rPr lang="en-US" sz="100" dirty="0" smtClean="0"/>
              <a:t>(</a:t>
            </a:r>
            <a:r>
              <a:rPr lang="en-US" sz="100" dirty="0" err="1" smtClean="0"/>
              <a:t>iris_training,iris_training_labels,laplace</a:t>
            </a:r>
            <a:r>
              <a:rPr lang="en-US" sz="100" dirty="0" smtClean="0"/>
              <a:t> = 1)</a:t>
            </a:r>
          </a:p>
          <a:p>
            <a:r>
              <a:rPr lang="en-US" sz="100" dirty="0" smtClean="0"/>
              <a:t>iris_test_pred2=predict(iris_classifier2,iris_test)</a:t>
            </a:r>
          </a:p>
          <a:p>
            <a:r>
              <a:rPr lang="en-US" sz="100" dirty="0" smtClean="0"/>
              <a:t>iris_test_pred2</a:t>
            </a:r>
          </a:p>
          <a:p>
            <a:endParaRPr lang="en-US" sz="100" dirty="0" smtClean="0"/>
          </a:p>
          <a:p>
            <a:r>
              <a:rPr lang="en-US" sz="100" dirty="0" err="1" smtClean="0"/>
              <a:t>CrossTable</a:t>
            </a:r>
            <a:r>
              <a:rPr lang="en-US" sz="100" dirty="0" smtClean="0"/>
              <a:t>(iris_test_pred2,iris_test_labels,prop.chisq = FALSE, prop.t = FALSE, </a:t>
            </a:r>
            <a:r>
              <a:rPr lang="en-US" sz="100" dirty="0" err="1" smtClean="0"/>
              <a:t>prop.r</a:t>
            </a:r>
            <a:r>
              <a:rPr lang="en-US" sz="100" dirty="0" smtClean="0"/>
              <a:t> = FALSE, </a:t>
            </a:r>
            <a:r>
              <a:rPr lang="en-US" sz="100" dirty="0" err="1" smtClean="0"/>
              <a:t>dnn</a:t>
            </a:r>
            <a:r>
              <a:rPr lang="en-US" sz="100" dirty="0" smtClean="0"/>
              <a:t> = c('predicted', 'actual'))</a:t>
            </a:r>
          </a:p>
          <a:p>
            <a:endParaRPr lang="en-US" sz="100" dirty="0" smtClean="0"/>
          </a:p>
          <a:p>
            <a:endParaRPr lang="en-US" sz="100" dirty="0" smtClean="0"/>
          </a:p>
          <a:p>
            <a:endParaRPr lang="en-US" sz="100" dirty="0" smtClean="0"/>
          </a:p>
          <a:p>
            <a:r>
              <a:rPr lang="en-US" sz="100" dirty="0" smtClean="0"/>
              <a:t>iris_classifier3=</a:t>
            </a:r>
            <a:r>
              <a:rPr lang="en-US" sz="100" dirty="0" err="1" smtClean="0"/>
              <a:t>naiveBayes</a:t>
            </a:r>
            <a:r>
              <a:rPr lang="en-US" sz="100" dirty="0" smtClean="0"/>
              <a:t>(</a:t>
            </a:r>
            <a:r>
              <a:rPr lang="en-US" sz="100" dirty="0" err="1" smtClean="0"/>
              <a:t>iris_training,iris_training_labels,laplace</a:t>
            </a:r>
            <a:r>
              <a:rPr lang="en-US" sz="100" dirty="0" smtClean="0"/>
              <a:t> = 2)</a:t>
            </a:r>
          </a:p>
          <a:p>
            <a:r>
              <a:rPr lang="en-US" sz="100" dirty="0" smtClean="0"/>
              <a:t>iris_test_pred3=predict(iris_classifier3,iris_test)</a:t>
            </a:r>
          </a:p>
          <a:p>
            <a:r>
              <a:rPr lang="en-US" sz="100" dirty="0" smtClean="0"/>
              <a:t>iris_test_pred3</a:t>
            </a:r>
          </a:p>
          <a:p>
            <a:endParaRPr lang="en-US" sz="100" dirty="0" smtClean="0"/>
          </a:p>
          <a:p>
            <a:r>
              <a:rPr lang="en-US" sz="100" dirty="0" err="1" smtClean="0"/>
              <a:t>CrossTable</a:t>
            </a:r>
            <a:r>
              <a:rPr lang="en-US" sz="100" dirty="0" smtClean="0"/>
              <a:t>(iris_test_pred3,iris_test_labels,prop.chisq = FALSE, prop.t = FALSE, </a:t>
            </a:r>
            <a:r>
              <a:rPr lang="en-US" sz="100" dirty="0" err="1" smtClean="0"/>
              <a:t>prop.r</a:t>
            </a:r>
            <a:r>
              <a:rPr lang="en-US" sz="100" dirty="0" smtClean="0"/>
              <a:t> = FALSE, </a:t>
            </a:r>
            <a:r>
              <a:rPr lang="en-US" sz="100" dirty="0" err="1" smtClean="0"/>
              <a:t>dnn</a:t>
            </a:r>
            <a:r>
              <a:rPr lang="en-US" sz="100" dirty="0" smtClean="0"/>
              <a:t> = c('predicted', 'actual'))</a:t>
            </a:r>
          </a:p>
          <a:p>
            <a:endParaRPr lang="en-US" sz="100" dirty="0" smtClean="0"/>
          </a:p>
          <a:p>
            <a:endParaRPr lang="en-US" sz="100" dirty="0" smtClean="0"/>
          </a:p>
          <a:p>
            <a:endParaRPr lang="en-US" sz="1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0256" y="1690688"/>
            <a:ext cx="5188993" cy="2682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37612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1046</TotalTime>
  <Words>2049</Words>
  <Application>Microsoft Office PowerPoint</Application>
  <PresentationFormat>Widescreen</PresentationFormat>
  <Paragraphs>500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Arial</vt:lpstr>
      <vt:lpstr>Calibri</vt:lpstr>
      <vt:lpstr>Calibri Light</vt:lpstr>
      <vt:lpstr>Cambria Math</vt:lpstr>
      <vt:lpstr>Microsoft Sans Serif</vt:lpstr>
      <vt:lpstr>Times New Roman</vt:lpstr>
      <vt:lpstr>Tw Cen MT</vt:lpstr>
      <vt:lpstr>Wingdings</vt:lpstr>
      <vt:lpstr>Office Theme</vt:lpstr>
      <vt:lpstr>Latihan Performance Evaluation</vt:lpstr>
      <vt:lpstr>PowerPoint Presentation</vt:lpstr>
      <vt:lpstr>PowerPoint Presentation</vt:lpstr>
      <vt:lpstr>PowerPoint Presentation</vt:lpstr>
      <vt:lpstr>PowerPoint Presentation</vt:lpstr>
      <vt:lpstr>Latihan</vt:lpstr>
      <vt:lpstr>Latihan</vt:lpstr>
      <vt:lpstr>Performance Evaluation dengan WEKA</vt:lpstr>
      <vt:lpstr>Confusion Matrix : IRIS datasets dengan R</vt:lpstr>
      <vt:lpstr>Confusion Matrix : IRIS datasets in R + SVM</vt:lpstr>
      <vt:lpstr>Performance : ROC Curve dengan R</vt:lpstr>
      <vt:lpstr>Performance : Cutoff Probabilities</vt:lpstr>
      <vt:lpstr>Uji coba menghapus salah satu fitur  (buka lagi materi Dimensionality Reduction)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Latihan Performance Evaluation</dc:title>
  <dc:creator>ACER</dc:creator>
  <cp:lastModifiedBy>ACER</cp:lastModifiedBy>
  <cp:revision>38</cp:revision>
  <dcterms:created xsi:type="dcterms:W3CDTF">2019-08-22T02:56:27Z</dcterms:created>
  <dcterms:modified xsi:type="dcterms:W3CDTF">2019-09-25T14:28:34Z</dcterms:modified>
</cp:coreProperties>
</file>