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6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E9A3-47D5-4D8A-9284-B17A81A98238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8BED-57D6-47B7-9DF5-141590475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229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E9A3-47D5-4D8A-9284-B17A81A98238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8BED-57D6-47B7-9DF5-141590475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43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E9A3-47D5-4D8A-9284-B17A81A98238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8BED-57D6-47B7-9DF5-141590475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41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E9A3-47D5-4D8A-9284-B17A81A98238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8BED-57D6-47B7-9DF5-141590475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00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E9A3-47D5-4D8A-9284-B17A81A98238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8BED-57D6-47B7-9DF5-141590475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88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E9A3-47D5-4D8A-9284-B17A81A98238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8BED-57D6-47B7-9DF5-141590475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002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E9A3-47D5-4D8A-9284-B17A81A98238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8BED-57D6-47B7-9DF5-141590475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56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E9A3-47D5-4D8A-9284-B17A81A98238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8BED-57D6-47B7-9DF5-141590475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569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E9A3-47D5-4D8A-9284-B17A81A98238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8BED-57D6-47B7-9DF5-141590475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721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E9A3-47D5-4D8A-9284-B17A81A98238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8BED-57D6-47B7-9DF5-141590475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108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E9A3-47D5-4D8A-9284-B17A81A98238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8BED-57D6-47B7-9DF5-141590475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617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FE9A3-47D5-4D8A-9284-B17A81A98238}" type="datetimeFigureOut">
              <a:rPr lang="en-US" smtClean="0"/>
              <a:t>11/14/2019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B8BED-57D6-47B7-9DF5-141590475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6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emf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Praktik</a:t>
            </a:r>
            <a:r>
              <a:rPr lang="en-US" dirty="0" smtClean="0"/>
              <a:t> Association Rules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79392"/>
            <a:ext cx="9144000" cy="978408"/>
          </a:xfrm>
        </p:spPr>
        <p:txBody>
          <a:bodyPr/>
          <a:lstStyle/>
          <a:p>
            <a:r>
              <a:rPr lang="en-US" dirty="0" smtClean="0"/>
              <a:t>atjahyanto@gmail.com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090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5-Point Star 1"/>
          <p:cNvSpPr/>
          <p:nvPr/>
        </p:nvSpPr>
        <p:spPr>
          <a:xfrm>
            <a:off x="2812473" y="1593273"/>
            <a:ext cx="1690254" cy="110836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n 2"/>
          <p:cNvSpPr/>
          <p:nvPr/>
        </p:nvSpPr>
        <p:spPr>
          <a:xfrm>
            <a:off x="5569527" y="2521527"/>
            <a:ext cx="1967346" cy="19812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23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856018" cy="1325563"/>
          </a:xfrm>
        </p:spPr>
        <p:txBody>
          <a:bodyPr/>
          <a:lstStyle/>
          <a:p>
            <a:r>
              <a:rPr lang="en-US" dirty="0" smtClean="0"/>
              <a:t>Association Rules using WEKA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0499" y="365125"/>
            <a:ext cx="5512067" cy="4161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27362" y="2106330"/>
            <a:ext cx="4440383" cy="34778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/>
              <a:t>@relation </a:t>
            </a:r>
            <a:r>
              <a:rPr lang="en-US" sz="1100" dirty="0" smtClean="0"/>
              <a:t>faceplate-</a:t>
            </a:r>
            <a:r>
              <a:rPr lang="en-US" sz="1100" dirty="0" err="1" smtClean="0"/>
              <a:t>weka.filters.unsupervised.attribute.Remove</a:t>
            </a:r>
            <a:r>
              <a:rPr lang="en-US" sz="1100" dirty="0" smtClean="0"/>
              <a:t>-</a:t>
            </a:r>
            <a:r>
              <a:rPr lang="en-US" sz="1100" dirty="0" err="1" smtClean="0"/>
              <a:t>Rt</a:t>
            </a:r>
            <a:endParaRPr lang="en-US" sz="1100" dirty="0" smtClean="0"/>
          </a:p>
          <a:p>
            <a:r>
              <a:rPr lang="en-US" sz="1100" dirty="0" smtClean="0"/>
              <a:t>@</a:t>
            </a:r>
            <a:r>
              <a:rPr lang="en-US" sz="1100" dirty="0"/>
              <a:t>attribute Red {t</a:t>
            </a:r>
            <a:r>
              <a:rPr lang="en-US" sz="1100" dirty="0" smtClean="0"/>
              <a:t>}</a:t>
            </a:r>
          </a:p>
          <a:p>
            <a:r>
              <a:rPr lang="en-US" sz="1100" dirty="0" smtClean="0"/>
              <a:t>@</a:t>
            </a:r>
            <a:r>
              <a:rPr lang="en-US" sz="1100" dirty="0"/>
              <a:t>attribute White {t</a:t>
            </a:r>
            <a:r>
              <a:rPr lang="en-US" sz="1100" dirty="0" smtClean="0"/>
              <a:t>}</a:t>
            </a:r>
          </a:p>
          <a:p>
            <a:r>
              <a:rPr lang="en-US" sz="1100" dirty="0" smtClean="0"/>
              <a:t>@</a:t>
            </a:r>
            <a:r>
              <a:rPr lang="en-US" sz="1100" dirty="0"/>
              <a:t>attribute Blue {t</a:t>
            </a:r>
            <a:r>
              <a:rPr lang="en-US" sz="1100" dirty="0" smtClean="0"/>
              <a:t>}</a:t>
            </a:r>
          </a:p>
          <a:p>
            <a:r>
              <a:rPr lang="en-US" sz="1100" dirty="0" smtClean="0"/>
              <a:t>@</a:t>
            </a:r>
            <a:r>
              <a:rPr lang="en-US" sz="1100" dirty="0"/>
              <a:t>attribute Orange {t</a:t>
            </a:r>
            <a:r>
              <a:rPr lang="en-US" sz="1100" dirty="0" smtClean="0"/>
              <a:t>}</a:t>
            </a:r>
          </a:p>
          <a:p>
            <a:r>
              <a:rPr lang="en-US" sz="1100" dirty="0" smtClean="0"/>
              <a:t>@</a:t>
            </a:r>
            <a:r>
              <a:rPr lang="en-US" sz="1100" dirty="0"/>
              <a:t>attribute Green {t</a:t>
            </a:r>
            <a:r>
              <a:rPr lang="en-US" sz="1100" dirty="0" smtClean="0"/>
              <a:t>}</a:t>
            </a:r>
          </a:p>
          <a:p>
            <a:r>
              <a:rPr lang="en-US" sz="1100" dirty="0" smtClean="0"/>
              <a:t>@</a:t>
            </a:r>
            <a:r>
              <a:rPr lang="en-US" sz="1100" dirty="0"/>
              <a:t>attribute Yellow {t</a:t>
            </a:r>
            <a:r>
              <a:rPr lang="en-US" sz="1100" dirty="0" smtClean="0"/>
              <a:t>}</a:t>
            </a:r>
          </a:p>
          <a:p>
            <a:endParaRPr lang="en-US" sz="1100" dirty="0"/>
          </a:p>
          <a:p>
            <a:r>
              <a:rPr lang="en-US" sz="1100" dirty="0" smtClean="0"/>
              <a:t>@data</a:t>
            </a:r>
          </a:p>
          <a:p>
            <a:r>
              <a:rPr lang="en-US" sz="1100" dirty="0" err="1" smtClean="0"/>
              <a:t>t,t</a:t>
            </a:r>
            <a:r>
              <a:rPr lang="en-US" sz="1100" dirty="0"/>
              <a:t>,?,?,t,?</a:t>
            </a:r>
          </a:p>
          <a:p>
            <a:r>
              <a:rPr lang="en-US" sz="1100" dirty="0"/>
              <a:t>?,</a:t>
            </a:r>
            <a:r>
              <a:rPr lang="en-US" sz="1100" dirty="0" err="1"/>
              <a:t>t,?,t</a:t>
            </a:r>
            <a:r>
              <a:rPr lang="en-US" sz="1100" dirty="0"/>
              <a:t>,?,?</a:t>
            </a:r>
          </a:p>
          <a:p>
            <a:r>
              <a:rPr lang="en-US" sz="1100" dirty="0"/>
              <a:t>?,</a:t>
            </a:r>
            <a:r>
              <a:rPr lang="en-US" sz="1100" dirty="0" err="1"/>
              <a:t>t,t</a:t>
            </a:r>
            <a:r>
              <a:rPr lang="en-US" sz="1100" dirty="0"/>
              <a:t>,?,?,?</a:t>
            </a:r>
          </a:p>
          <a:p>
            <a:r>
              <a:rPr lang="en-US" sz="1100" dirty="0" err="1"/>
              <a:t>t,t,?,t</a:t>
            </a:r>
            <a:r>
              <a:rPr lang="en-US" sz="1100" dirty="0"/>
              <a:t>,?,?</a:t>
            </a:r>
          </a:p>
          <a:p>
            <a:r>
              <a:rPr lang="en-US" sz="1100" dirty="0" err="1"/>
              <a:t>t,?,t</a:t>
            </a:r>
            <a:r>
              <a:rPr lang="en-US" sz="1100" dirty="0"/>
              <a:t>,?,?,?</a:t>
            </a:r>
          </a:p>
          <a:p>
            <a:r>
              <a:rPr lang="en-US" sz="1100" dirty="0"/>
              <a:t>?,</a:t>
            </a:r>
            <a:r>
              <a:rPr lang="en-US" sz="1100" dirty="0" err="1"/>
              <a:t>t,t</a:t>
            </a:r>
            <a:r>
              <a:rPr lang="en-US" sz="1100" dirty="0"/>
              <a:t>,?,?,?</a:t>
            </a:r>
          </a:p>
          <a:p>
            <a:r>
              <a:rPr lang="en-US" sz="1100" dirty="0" err="1"/>
              <a:t>t,?,t</a:t>
            </a:r>
            <a:r>
              <a:rPr lang="en-US" sz="1100" dirty="0"/>
              <a:t>,?,?,?</a:t>
            </a:r>
          </a:p>
          <a:p>
            <a:r>
              <a:rPr lang="en-US" sz="1100" dirty="0" err="1"/>
              <a:t>t,t,t,?,t</a:t>
            </a:r>
            <a:r>
              <a:rPr lang="en-US" sz="1100" dirty="0"/>
              <a:t>,?</a:t>
            </a:r>
          </a:p>
          <a:p>
            <a:r>
              <a:rPr lang="en-US" sz="1100" dirty="0" err="1"/>
              <a:t>t,t,t</a:t>
            </a:r>
            <a:r>
              <a:rPr lang="en-US" sz="1100" dirty="0"/>
              <a:t>,?,?,?</a:t>
            </a:r>
          </a:p>
          <a:p>
            <a:r>
              <a:rPr lang="en-US" sz="1100" dirty="0"/>
              <a:t>?,?,?,?,?,t</a:t>
            </a:r>
          </a:p>
          <a:p>
            <a:endParaRPr lang="en-US" sz="11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0893" y="4391891"/>
            <a:ext cx="4535107" cy="2026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747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Dataset Faceplate.csv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620768" cy="4351338"/>
          </a:xfrm>
        </p:spPr>
        <p:txBody>
          <a:bodyPr/>
          <a:lstStyle/>
          <a:p>
            <a:r>
              <a:rPr lang="en-US" dirty="0" err="1" smtClean="0"/>
              <a:t>Jalankan</a:t>
            </a:r>
            <a:r>
              <a:rPr lang="en-US" dirty="0" smtClean="0"/>
              <a:t> program </a:t>
            </a:r>
            <a:r>
              <a:rPr lang="en-US" dirty="0" err="1" smtClean="0"/>
              <a:t>berikut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35608" y="2496312"/>
            <a:ext cx="3575304" cy="17081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# </a:t>
            </a:r>
            <a:r>
              <a:rPr lang="en-US" sz="500" dirty="0" err="1" smtClean="0"/>
              <a:t>install.packages</a:t>
            </a:r>
            <a:r>
              <a:rPr lang="en-US" sz="500" dirty="0" smtClean="0"/>
              <a:t>("</a:t>
            </a:r>
            <a:r>
              <a:rPr lang="en-US" sz="500" dirty="0" err="1" smtClean="0"/>
              <a:t>arules</a:t>
            </a:r>
            <a:r>
              <a:rPr lang="en-US" sz="500" dirty="0" smtClean="0"/>
              <a:t>")</a:t>
            </a:r>
          </a:p>
          <a:p>
            <a:r>
              <a:rPr lang="en-US" sz="500" dirty="0" smtClean="0"/>
              <a:t>library(</a:t>
            </a:r>
            <a:r>
              <a:rPr lang="en-US" sz="500" dirty="0" err="1" smtClean="0"/>
              <a:t>arules</a:t>
            </a:r>
            <a:r>
              <a:rPr lang="en-US" sz="500" dirty="0" smtClean="0"/>
              <a:t>)</a:t>
            </a:r>
          </a:p>
          <a:p>
            <a:endParaRPr lang="en-US" sz="500" dirty="0" smtClean="0"/>
          </a:p>
          <a:p>
            <a:r>
              <a:rPr lang="en-US" sz="500" dirty="0" err="1" smtClean="0"/>
              <a:t>fp.df</a:t>
            </a:r>
            <a:r>
              <a:rPr lang="en-US" sz="500" dirty="0" smtClean="0"/>
              <a:t> &lt;- read.csv("Faceplate.csv")</a:t>
            </a:r>
          </a:p>
          <a:p>
            <a:endParaRPr lang="en-US" sz="500" dirty="0" smtClean="0"/>
          </a:p>
          <a:p>
            <a:r>
              <a:rPr lang="en-US" sz="500" dirty="0" smtClean="0"/>
              <a:t># remove first column and convert to matrix</a:t>
            </a:r>
          </a:p>
          <a:p>
            <a:r>
              <a:rPr lang="en-US" sz="500" dirty="0" err="1" smtClean="0"/>
              <a:t>fp.mat</a:t>
            </a:r>
            <a:r>
              <a:rPr lang="en-US" sz="500" dirty="0" smtClean="0"/>
              <a:t> &lt;- </a:t>
            </a:r>
            <a:r>
              <a:rPr lang="en-US" sz="500" dirty="0" err="1" smtClean="0"/>
              <a:t>as.matrix</a:t>
            </a:r>
            <a:r>
              <a:rPr lang="en-US" sz="500" dirty="0" smtClean="0"/>
              <a:t>(</a:t>
            </a:r>
            <a:r>
              <a:rPr lang="en-US" sz="500" dirty="0" err="1" smtClean="0"/>
              <a:t>fp.df</a:t>
            </a:r>
            <a:r>
              <a:rPr lang="en-US" sz="500" dirty="0" smtClean="0"/>
              <a:t>[, -1])</a:t>
            </a:r>
          </a:p>
          <a:p>
            <a:endParaRPr lang="en-US" sz="500" dirty="0" smtClean="0"/>
          </a:p>
          <a:p>
            <a:r>
              <a:rPr lang="en-US" sz="500" dirty="0" smtClean="0"/>
              <a:t># convert the binary incidence matrix into a transactions database</a:t>
            </a:r>
          </a:p>
          <a:p>
            <a:r>
              <a:rPr lang="en-US" sz="500" dirty="0" err="1" smtClean="0"/>
              <a:t>fp.trans</a:t>
            </a:r>
            <a:r>
              <a:rPr lang="en-US" sz="500" dirty="0" smtClean="0"/>
              <a:t> &lt;- as(</a:t>
            </a:r>
            <a:r>
              <a:rPr lang="en-US" sz="500" dirty="0" err="1" smtClean="0"/>
              <a:t>fp.mat</a:t>
            </a:r>
            <a:r>
              <a:rPr lang="en-US" sz="500" dirty="0" smtClean="0"/>
              <a:t>, "transactions")</a:t>
            </a:r>
          </a:p>
          <a:p>
            <a:r>
              <a:rPr lang="en-US" sz="500" dirty="0" smtClean="0"/>
              <a:t>inspect(</a:t>
            </a:r>
            <a:r>
              <a:rPr lang="en-US" sz="500" dirty="0" err="1" smtClean="0"/>
              <a:t>fp.trans</a:t>
            </a:r>
            <a:r>
              <a:rPr lang="en-US" sz="500" dirty="0" smtClean="0"/>
              <a:t>)</a:t>
            </a:r>
          </a:p>
          <a:p>
            <a:endParaRPr lang="en-US" sz="500" dirty="0" smtClean="0"/>
          </a:p>
          <a:p>
            <a:r>
              <a:rPr lang="en-US" sz="500" dirty="0" smtClean="0"/>
              <a:t>## get rules</a:t>
            </a:r>
          </a:p>
          <a:p>
            <a:r>
              <a:rPr lang="en-US" sz="500" dirty="0" smtClean="0"/>
              <a:t># when running </a:t>
            </a:r>
            <a:r>
              <a:rPr lang="en-US" sz="500" dirty="0" err="1" smtClean="0"/>
              <a:t>apriori</a:t>
            </a:r>
            <a:r>
              <a:rPr lang="en-US" sz="500" dirty="0" smtClean="0"/>
              <a:t>(), include the minimum support, minimum confidence, and target</a:t>
            </a:r>
          </a:p>
          <a:p>
            <a:r>
              <a:rPr lang="en-US" sz="500" dirty="0" smtClean="0"/>
              <a:t># as arguments.</a:t>
            </a:r>
          </a:p>
          <a:p>
            <a:r>
              <a:rPr lang="en-US" sz="500" dirty="0" smtClean="0"/>
              <a:t>rules &lt;- </a:t>
            </a:r>
            <a:r>
              <a:rPr lang="en-US" sz="500" dirty="0" err="1" smtClean="0"/>
              <a:t>apriori</a:t>
            </a:r>
            <a:r>
              <a:rPr lang="en-US" sz="500" dirty="0" smtClean="0"/>
              <a:t>(</a:t>
            </a:r>
            <a:r>
              <a:rPr lang="en-US" sz="500" dirty="0" err="1" smtClean="0"/>
              <a:t>fp.trans</a:t>
            </a:r>
            <a:r>
              <a:rPr lang="en-US" sz="500" dirty="0" smtClean="0"/>
              <a:t>, parameter = list(</a:t>
            </a:r>
            <a:r>
              <a:rPr lang="en-US" sz="500" dirty="0" err="1" smtClean="0"/>
              <a:t>supp</a:t>
            </a:r>
            <a:r>
              <a:rPr lang="en-US" sz="500" dirty="0" smtClean="0"/>
              <a:t> = 0.2, </a:t>
            </a:r>
            <a:r>
              <a:rPr lang="en-US" sz="500" dirty="0" err="1" smtClean="0"/>
              <a:t>conf</a:t>
            </a:r>
            <a:r>
              <a:rPr lang="en-US" sz="500" dirty="0" smtClean="0"/>
              <a:t> = 0.5, target = "rules"))</a:t>
            </a:r>
          </a:p>
          <a:p>
            <a:endParaRPr lang="en-US" sz="500" dirty="0" smtClean="0"/>
          </a:p>
          <a:p>
            <a:r>
              <a:rPr lang="en-US" sz="500" dirty="0" smtClean="0"/>
              <a:t># inspect the first six rules, sorted by their lift</a:t>
            </a:r>
          </a:p>
          <a:p>
            <a:r>
              <a:rPr lang="en-US" sz="500" dirty="0" smtClean="0"/>
              <a:t>inspect(head(sort(rules, by = "lift"), n = 6))</a:t>
            </a:r>
          </a:p>
          <a:p>
            <a:endParaRPr lang="en-US" sz="500" dirty="0" smtClean="0"/>
          </a:p>
          <a:p>
            <a:endParaRPr lang="en-US" sz="5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5406" y="2722906"/>
            <a:ext cx="4142532" cy="18511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5976" y="256528"/>
            <a:ext cx="4797361" cy="2062999"/>
          </a:xfrm>
          <a:prstGeom prst="rect">
            <a:avLst/>
          </a:prstGeom>
        </p:spPr>
      </p:pic>
      <p:sp>
        <p:nvSpPr>
          <p:cNvPr id="7" name="Down Arrow 6"/>
          <p:cNvSpPr/>
          <p:nvPr/>
        </p:nvSpPr>
        <p:spPr>
          <a:xfrm>
            <a:off x="8668512" y="2319527"/>
            <a:ext cx="722376" cy="3139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1804" y="1799285"/>
            <a:ext cx="1203388" cy="155743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047488" y="5010912"/>
            <a:ext cx="6647688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Possible rule :</a:t>
            </a:r>
          </a:p>
          <a:p>
            <a:endParaRPr lang="en-US" dirty="0" smtClean="0"/>
          </a:p>
          <a:p>
            <a:r>
              <a:rPr lang="en-US" b="1" dirty="0" smtClean="0"/>
              <a:t>if </a:t>
            </a:r>
            <a:r>
              <a:rPr lang="en-US" b="1" dirty="0"/>
              <a:t>red, then </a:t>
            </a:r>
            <a:r>
              <a:rPr lang="en-US" b="1" dirty="0" smtClean="0"/>
              <a:t>white</a:t>
            </a:r>
          </a:p>
          <a:p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/>
              <a:t>meaning that if a red faceplate is purchased, </a:t>
            </a:r>
            <a:r>
              <a:rPr lang="en-US" dirty="0" smtClean="0"/>
              <a:t>a white </a:t>
            </a:r>
            <a:r>
              <a:rPr lang="en-US" dirty="0"/>
              <a:t>one is, </a:t>
            </a:r>
            <a:r>
              <a:rPr lang="en-US" dirty="0" smtClean="0"/>
              <a:t>too.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635252" y="4774829"/>
            <a:ext cx="2615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inspect(</a:t>
            </a:r>
            <a:r>
              <a:rPr lang="en-US" dirty="0" err="1"/>
              <a:t>fp.trans</a:t>
            </a:r>
            <a:r>
              <a:rPr lang="en-US" dirty="0"/>
              <a:t>)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635252" y="5416880"/>
            <a:ext cx="2245510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500" dirty="0" err="1"/>
              <a:t>Transaction,Red,White,Blue,Orange,Green,Yellow</a:t>
            </a:r>
            <a:endParaRPr lang="en-US" sz="500" dirty="0"/>
          </a:p>
          <a:p>
            <a:r>
              <a:rPr lang="en-US" sz="500" dirty="0"/>
              <a:t>1,1,1,0,0,1,0</a:t>
            </a:r>
          </a:p>
          <a:p>
            <a:r>
              <a:rPr lang="en-US" sz="500" dirty="0"/>
              <a:t>2,0,1,0,1,0,0</a:t>
            </a:r>
          </a:p>
          <a:p>
            <a:r>
              <a:rPr lang="en-US" sz="500" dirty="0"/>
              <a:t>3,0,1,1,0,0,0</a:t>
            </a:r>
          </a:p>
          <a:p>
            <a:r>
              <a:rPr lang="en-US" sz="500" dirty="0"/>
              <a:t>4,1,1,0,1,0,0</a:t>
            </a:r>
          </a:p>
          <a:p>
            <a:r>
              <a:rPr lang="en-US" sz="500" dirty="0"/>
              <a:t>5,1,0,1,0,0,0</a:t>
            </a:r>
          </a:p>
          <a:p>
            <a:r>
              <a:rPr lang="en-US" sz="500" dirty="0"/>
              <a:t>6,0,1,1,0,0,0</a:t>
            </a:r>
          </a:p>
          <a:p>
            <a:r>
              <a:rPr lang="en-US" sz="500" dirty="0"/>
              <a:t>7,1,0,1,0,0,0</a:t>
            </a:r>
          </a:p>
          <a:p>
            <a:r>
              <a:rPr lang="en-US" sz="500" dirty="0"/>
              <a:t>8,1,1,1,0,1,0</a:t>
            </a:r>
          </a:p>
          <a:p>
            <a:r>
              <a:rPr lang="en-US" sz="500" dirty="0"/>
              <a:t>9,1,1,1,0,0,0</a:t>
            </a:r>
          </a:p>
          <a:p>
            <a:r>
              <a:rPr lang="en-US" sz="500" dirty="0"/>
              <a:t>10,0,0,0,0,0,1</a:t>
            </a:r>
          </a:p>
          <a:p>
            <a:endParaRPr lang="en-US" sz="500" dirty="0"/>
          </a:p>
        </p:txBody>
      </p:sp>
    </p:spTree>
    <p:extLst>
      <p:ext uri="{BB962C8B-B14F-4D97-AF65-F5344CB8AC3E}">
        <p14:creationId xmlns:p14="http://schemas.microsoft.com/office/powerpoint/2010/main" val="169934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Interpreting the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452872" cy="2618359"/>
          </a:xfrm>
        </p:spPr>
        <p:txBody>
          <a:bodyPr/>
          <a:lstStyle/>
          <a:p>
            <a:r>
              <a:rPr lang="en-US" dirty="0" smtClean="0"/>
              <a:t>For example, we can read rule #4 as follows: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99032" y="2800965"/>
            <a:ext cx="4178808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If </a:t>
            </a:r>
            <a:r>
              <a:rPr lang="en-US" b="1" dirty="0" smtClean="0"/>
              <a:t>orange</a:t>
            </a:r>
            <a:r>
              <a:rPr lang="en-US" dirty="0" smtClean="0"/>
              <a:t> is purchased, then with confidence 100% </a:t>
            </a:r>
            <a:r>
              <a:rPr lang="en-US" b="1" dirty="0" smtClean="0"/>
              <a:t>white</a:t>
            </a:r>
            <a:r>
              <a:rPr lang="en-US" dirty="0" smtClean="0"/>
              <a:t> will also be</a:t>
            </a:r>
          </a:p>
          <a:p>
            <a:r>
              <a:rPr lang="en-US" dirty="0" smtClean="0"/>
              <a:t>purchased. This rule has a lift ratio of 1.43.</a:t>
            </a:r>
          </a:p>
          <a:p>
            <a:endParaRPr lang="en-US" dirty="0"/>
          </a:p>
        </p:txBody>
      </p:sp>
      <p:cxnSp>
        <p:nvCxnSpPr>
          <p:cNvPr id="7" name="Straight Arrow Connector 6"/>
          <p:cNvCxnSpPr>
            <a:stCxn id="4" idx="3"/>
          </p:cNvCxnSpPr>
          <p:nvPr/>
        </p:nvCxnSpPr>
        <p:spPr>
          <a:xfrm>
            <a:off x="5577840" y="3401130"/>
            <a:ext cx="1408176" cy="6444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986016" y="2688336"/>
            <a:ext cx="4507992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inspect(head(sort(rules, by = "lift"), n = 6))</a:t>
            </a:r>
          </a:p>
          <a:p>
            <a:r>
              <a:rPr lang="en-US" sz="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lhs              </a:t>
            </a:r>
            <a:r>
              <a:rPr lang="en-US" sz="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support confidence lift     count</a:t>
            </a:r>
          </a:p>
          <a:p>
            <a:r>
              <a:rPr lang="en-US" sz="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[1] {</a:t>
            </a:r>
            <a:r>
              <a:rPr lang="en-US" sz="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Red,White</a:t>
            </a:r>
            <a:r>
              <a:rPr lang="en-US" sz="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  =&gt; {Green} 0.2     0.5        2.500000 2    </a:t>
            </a:r>
          </a:p>
          <a:p>
            <a:r>
              <a:rPr lang="en-US" sz="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[2] {Green}       =&gt; {Red}   0.2     1.0        1.666667 2    </a:t>
            </a:r>
          </a:p>
          <a:p>
            <a:r>
              <a:rPr lang="en-US" sz="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[3] {</a:t>
            </a:r>
            <a:r>
              <a:rPr lang="en-US" sz="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White,Green</a:t>
            </a:r>
            <a:r>
              <a:rPr lang="en-US" sz="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=&gt; {Red}   0.2     1.0        1.666667 2    </a:t>
            </a:r>
          </a:p>
          <a:p>
            <a:r>
              <a:rPr lang="en-US" sz="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[4] {Orange}      =&gt; {White} 0.2     1.0        1.428571 2 </a:t>
            </a:r>
            <a:r>
              <a:rPr lang="en-US" sz="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</a:p>
          <a:p>
            <a:r>
              <a:rPr lang="en-US" sz="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[5] {Green}       =&gt; {White} 0.2     1.0        1.428571 2    </a:t>
            </a:r>
          </a:p>
          <a:p>
            <a:r>
              <a:rPr lang="en-US" sz="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[6] {</a:t>
            </a:r>
            <a:r>
              <a:rPr lang="en-US" sz="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Red,Green</a:t>
            </a:r>
            <a:r>
              <a:rPr lang="en-US" sz="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  =&gt; {White} 0.2     1.0        1.428571 2 </a:t>
            </a:r>
            <a:endParaRPr lang="en-US" sz="9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2480" y="4492096"/>
            <a:ext cx="3438144" cy="72783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5175" y="5399203"/>
            <a:ext cx="4735449" cy="43142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4946" y="6009907"/>
            <a:ext cx="7075678" cy="71551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406640" y="1014984"/>
            <a:ext cx="394716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Red,White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   =&gt; {Green}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986016" y="1690688"/>
            <a:ext cx="1874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antecedent</a:t>
            </a:r>
            <a:endParaRPr lang="en-US" dirty="0"/>
          </a:p>
        </p:txBody>
      </p:sp>
      <p:cxnSp>
        <p:nvCxnSpPr>
          <p:cNvPr id="14" name="Straight Arrow Connector 13"/>
          <p:cNvCxnSpPr>
            <a:endCxn id="12" idx="0"/>
          </p:cNvCxnSpPr>
          <p:nvPr/>
        </p:nvCxnSpPr>
        <p:spPr>
          <a:xfrm flipH="1">
            <a:off x="7923276" y="1316736"/>
            <a:ext cx="416052" cy="3739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797796" y="1690688"/>
            <a:ext cx="1696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consequent</a:t>
            </a:r>
            <a:endParaRPr lang="en-US" dirty="0"/>
          </a:p>
        </p:txBody>
      </p:sp>
      <p:cxnSp>
        <p:nvCxnSpPr>
          <p:cNvPr id="17" name="Straight Arrow Connector 16"/>
          <p:cNvCxnSpPr>
            <a:endCxn id="15" idx="0"/>
          </p:cNvCxnSpPr>
          <p:nvPr/>
        </p:nvCxnSpPr>
        <p:spPr>
          <a:xfrm>
            <a:off x="10497312" y="1384316"/>
            <a:ext cx="148590" cy="3063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4746" y="4443984"/>
            <a:ext cx="4142532" cy="1851100"/>
          </a:xfrm>
          <a:prstGeom prst="rect">
            <a:avLst/>
          </a:prstGeom>
        </p:spPr>
      </p:pic>
      <p:sp>
        <p:nvSpPr>
          <p:cNvPr id="20" name="Oval 19"/>
          <p:cNvSpPr/>
          <p:nvPr/>
        </p:nvSpPr>
        <p:spPr>
          <a:xfrm>
            <a:off x="1280160" y="4492096"/>
            <a:ext cx="2624328" cy="3639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280160" y="5645991"/>
            <a:ext cx="2624328" cy="3639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072492" y="4511011"/>
            <a:ext cx="1544320" cy="372641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072492" y="5050861"/>
            <a:ext cx="1544320" cy="372641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1072492" y="5672943"/>
            <a:ext cx="1544320" cy="372641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1072492" y="5854288"/>
            <a:ext cx="1544320" cy="372641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6633972" y="149941"/>
            <a:ext cx="2725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Confidence = 2/4 = 0.5</a:t>
            </a:r>
            <a:endParaRPr lang="en-US" dirty="0"/>
          </a:p>
        </p:txBody>
      </p:sp>
      <p:cxnSp>
        <p:nvCxnSpPr>
          <p:cNvPr id="28" name="Straight Arrow Connector 27"/>
          <p:cNvCxnSpPr>
            <a:endCxn id="26" idx="2"/>
          </p:cNvCxnSpPr>
          <p:nvPr/>
        </p:nvCxnSpPr>
        <p:spPr>
          <a:xfrm flipH="1" flipV="1">
            <a:off x="7996936" y="519273"/>
            <a:ext cx="1238504" cy="4502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6385560" y="2919451"/>
            <a:ext cx="557784" cy="13819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9235440" y="274320"/>
            <a:ext cx="2615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Lift ratio = 0.5 / 0.2 = 2.5</a:t>
            </a:r>
            <a:endParaRPr lang="en-US" dirty="0"/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9580880" y="643652"/>
            <a:ext cx="690880" cy="3259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2632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683240" cy="4351338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goal is to </a:t>
            </a:r>
            <a:r>
              <a:rPr lang="en-US" dirty="0" smtClean="0"/>
              <a:t>find </a:t>
            </a:r>
            <a:r>
              <a:rPr lang="en-US" dirty="0"/>
              <a:t>only the rules </a:t>
            </a:r>
            <a:r>
              <a:rPr lang="en-US" dirty="0" smtClean="0"/>
              <a:t>that indicate </a:t>
            </a:r>
            <a:r>
              <a:rPr lang="en-US" dirty="0"/>
              <a:t>a </a:t>
            </a:r>
            <a:r>
              <a:rPr lang="en-US" b="1" dirty="0"/>
              <a:t>strong</a:t>
            </a:r>
            <a:r>
              <a:rPr lang="en-US" dirty="0"/>
              <a:t> </a:t>
            </a:r>
            <a:r>
              <a:rPr lang="en-US" b="1" dirty="0"/>
              <a:t>dependence</a:t>
            </a:r>
            <a:r>
              <a:rPr lang="en-US" dirty="0"/>
              <a:t> between the antecedent and consequent </a:t>
            </a:r>
            <a:r>
              <a:rPr lang="en-US" dirty="0" err="1"/>
              <a:t>itemsets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 smtClean="0"/>
              <a:t>To </a:t>
            </a:r>
            <a:r>
              <a:rPr lang="en-US" dirty="0"/>
              <a:t>measure the strength of association implied by a rule, we use the measures </a:t>
            </a:r>
            <a:r>
              <a:rPr lang="en-US" dirty="0" smtClean="0"/>
              <a:t>of confidence </a:t>
            </a:r>
            <a:r>
              <a:rPr lang="en-US" dirty="0"/>
              <a:t>and lift </a:t>
            </a:r>
            <a:r>
              <a:rPr lang="en-US" dirty="0" smtClean="0"/>
              <a:t>ratio</a:t>
            </a:r>
            <a:r>
              <a:rPr lang="en-US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481705"/>
            <a:ext cx="10972800" cy="311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668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719320" cy="1325563"/>
          </a:xfrm>
        </p:spPr>
        <p:txBody>
          <a:bodyPr/>
          <a:lstStyle/>
          <a:p>
            <a:r>
              <a:rPr lang="en-US" dirty="0" smtClean="0"/>
              <a:t>Implementation of association rules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8564" y="538480"/>
            <a:ext cx="3948316" cy="556011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85520" y="2682240"/>
            <a:ext cx="52120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RECOMMENDATIONS UNDER “</a:t>
            </a:r>
            <a:r>
              <a:rPr lang="en-US" b="1" dirty="0"/>
              <a:t>FREQUENTLY BOUGHT TOGETHER</a:t>
            </a:r>
            <a:r>
              <a:rPr lang="en-US" dirty="0"/>
              <a:t>” ARE BASED ON</a:t>
            </a:r>
          </a:p>
          <a:p>
            <a:r>
              <a:rPr lang="en-US" u="sng" dirty="0"/>
              <a:t>ASSOCIATION RULES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4358640" y="3318535"/>
            <a:ext cx="2397760" cy="2870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051560" y="4407408"/>
            <a:ext cx="51460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Users who buy </a:t>
            </a:r>
            <a:r>
              <a:rPr lang="en-US" b="1" dirty="0"/>
              <a:t>this item</a:t>
            </a:r>
            <a:r>
              <a:rPr lang="en-US" dirty="0"/>
              <a:t> often buy </a:t>
            </a:r>
            <a:r>
              <a:rPr lang="en-US" b="1" dirty="0" smtClean="0"/>
              <a:t>that </a:t>
            </a:r>
            <a:r>
              <a:rPr lang="en-US" b="1" dirty="0"/>
              <a:t>item</a:t>
            </a:r>
            <a:r>
              <a:rPr lang="en-US" dirty="0"/>
              <a:t> as well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Users who watched James Bond movies, also watched Jason Bourne movies. 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61288" y="4038076"/>
            <a:ext cx="2221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Recommendations :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65589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Dataset Movies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565904" cy="4351338"/>
          </a:xfrm>
        </p:spPr>
        <p:txBody>
          <a:bodyPr/>
          <a:lstStyle/>
          <a:p>
            <a:r>
              <a:rPr lang="en-US" dirty="0" smtClean="0"/>
              <a:t>Survey </a:t>
            </a:r>
            <a:r>
              <a:rPr lang="en-US" dirty="0" err="1" smtClean="0"/>
              <a:t>terhadap</a:t>
            </a:r>
            <a:r>
              <a:rPr lang="en-US" dirty="0" smtClean="0"/>
              <a:t> 6 orang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4 </a:t>
            </a:r>
            <a:r>
              <a:rPr lang="en-US" dirty="0" err="1" smtClean="0"/>
              <a:t>buah</a:t>
            </a:r>
            <a:r>
              <a:rPr lang="en-US" dirty="0" smtClean="0"/>
              <a:t> film</a:t>
            </a:r>
          </a:p>
          <a:p>
            <a:r>
              <a:rPr lang="en-US" dirty="0" err="1" smtClean="0"/>
              <a:t>Jalankan</a:t>
            </a:r>
            <a:r>
              <a:rPr lang="en-US" dirty="0" smtClean="0"/>
              <a:t> program </a:t>
            </a:r>
            <a:r>
              <a:rPr lang="en-US" dirty="0" err="1" smtClean="0"/>
              <a:t>berikut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8700" y="2133828"/>
            <a:ext cx="3360375" cy="118216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70432" y="3315995"/>
            <a:ext cx="3538728" cy="17081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500" dirty="0" smtClean="0"/>
              <a:t># </a:t>
            </a:r>
            <a:r>
              <a:rPr lang="en-US" sz="500" dirty="0" err="1" smtClean="0"/>
              <a:t>install.packages</a:t>
            </a:r>
            <a:r>
              <a:rPr lang="en-US" sz="500" dirty="0" smtClean="0"/>
              <a:t>("</a:t>
            </a:r>
            <a:r>
              <a:rPr lang="en-US" sz="500" dirty="0" err="1" smtClean="0"/>
              <a:t>arules</a:t>
            </a:r>
            <a:r>
              <a:rPr lang="en-US" sz="500" dirty="0" smtClean="0"/>
              <a:t>")</a:t>
            </a:r>
          </a:p>
          <a:p>
            <a:r>
              <a:rPr lang="en-US" sz="500" dirty="0" smtClean="0"/>
              <a:t>library(</a:t>
            </a:r>
            <a:r>
              <a:rPr lang="en-US" sz="500" dirty="0" err="1" smtClean="0"/>
              <a:t>arules</a:t>
            </a:r>
            <a:r>
              <a:rPr lang="en-US" sz="500" dirty="0" smtClean="0"/>
              <a:t>)</a:t>
            </a:r>
          </a:p>
          <a:p>
            <a:endParaRPr lang="en-US" sz="500" dirty="0" smtClean="0"/>
          </a:p>
          <a:p>
            <a:r>
              <a:rPr lang="en-US" sz="500" dirty="0" err="1" smtClean="0"/>
              <a:t>fp.df</a:t>
            </a:r>
            <a:r>
              <a:rPr lang="en-US" sz="500" dirty="0" smtClean="0"/>
              <a:t> &lt;- read.csv("movies.csv")</a:t>
            </a:r>
          </a:p>
          <a:p>
            <a:endParaRPr lang="en-US" sz="500" dirty="0" smtClean="0"/>
          </a:p>
          <a:p>
            <a:r>
              <a:rPr lang="en-US" sz="500" dirty="0" smtClean="0"/>
              <a:t># remove first column and convert to matrix</a:t>
            </a:r>
          </a:p>
          <a:p>
            <a:r>
              <a:rPr lang="en-US" sz="500" dirty="0" err="1" smtClean="0"/>
              <a:t>fp.mat</a:t>
            </a:r>
            <a:r>
              <a:rPr lang="en-US" sz="500" dirty="0" smtClean="0"/>
              <a:t> &lt;- </a:t>
            </a:r>
            <a:r>
              <a:rPr lang="en-US" sz="500" dirty="0" err="1" smtClean="0"/>
              <a:t>as.matrix</a:t>
            </a:r>
            <a:r>
              <a:rPr lang="en-US" sz="500" dirty="0" smtClean="0"/>
              <a:t>(</a:t>
            </a:r>
            <a:r>
              <a:rPr lang="en-US" sz="500" dirty="0" err="1" smtClean="0"/>
              <a:t>fp.df</a:t>
            </a:r>
            <a:r>
              <a:rPr lang="en-US" sz="500" dirty="0" smtClean="0"/>
              <a:t>[, -1])</a:t>
            </a:r>
          </a:p>
          <a:p>
            <a:endParaRPr lang="en-US" sz="500" dirty="0" smtClean="0"/>
          </a:p>
          <a:p>
            <a:r>
              <a:rPr lang="en-US" sz="500" dirty="0" smtClean="0"/>
              <a:t># convert the binary incidence matrix into a transactions database</a:t>
            </a:r>
          </a:p>
          <a:p>
            <a:r>
              <a:rPr lang="en-US" sz="500" dirty="0" err="1" smtClean="0"/>
              <a:t>fp.trans</a:t>
            </a:r>
            <a:r>
              <a:rPr lang="en-US" sz="500" dirty="0" smtClean="0"/>
              <a:t> &lt;- as(</a:t>
            </a:r>
            <a:r>
              <a:rPr lang="en-US" sz="500" dirty="0" err="1" smtClean="0"/>
              <a:t>fp.mat</a:t>
            </a:r>
            <a:r>
              <a:rPr lang="en-US" sz="500" dirty="0" smtClean="0"/>
              <a:t>, "transactions")</a:t>
            </a:r>
          </a:p>
          <a:p>
            <a:r>
              <a:rPr lang="en-US" sz="500" dirty="0" smtClean="0"/>
              <a:t>inspect(</a:t>
            </a:r>
            <a:r>
              <a:rPr lang="en-US" sz="500" dirty="0" err="1" smtClean="0"/>
              <a:t>fp.trans</a:t>
            </a:r>
            <a:r>
              <a:rPr lang="en-US" sz="500" dirty="0" smtClean="0"/>
              <a:t>)</a:t>
            </a:r>
          </a:p>
          <a:p>
            <a:endParaRPr lang="en-US" sz="500" dirty="0" smtClean="0"/>
          </a:p>
          <a:p>
            <a:r>
              <a:rPr lang="en-US" sz="500" dirty="0" smtClean="0"/>
              <a:t>## get rules</a:t>
            </a:r>
          </a:p>
          <a:p>
            <a:r>
              <a:rPr lang="en-US" sz="500" dirty="0" smtClean="0"/>
              <a:t># when running </a:t>
            </a:r>
            <a:r>
              <a:rPr lang="en-US" sz="500" dirty="0" err="1" smtClean="0"/>
              <a:t>apriori</a:t>
            </a:r>
            <a:r>
              <a:rPr lang="en-US" sz="500" dirty="0" smtClean="0"/>
              <a:t>(), include the minimum support, minimum confidence, and target</a:t>
            </a:r>
          </a:p>
          <a:p>
            <a:r>
              <a:rPr lang="en-US" sz="500" dirty="0" smtClean="0"/>
              <a:t># as arguments.</a:t>
            </a:r>
          </a:p>
          <a:p>
            <a:r>
              <a:rPr lang="en-US" sz="500" dirty="0" smtClean="0"/>
              <a:t>rules &lt;- </a:t>
            </a:r>
            <a:r>
              <a:rPr lang="en-US" sz="500" dirty="0" err="1" smtClean="0"/>
              <a:t>apriori</a:t>
            </a:r>
            <a:r>
              <a:rPr lang="en-US" sz="500" dirty="0" smtClean="0"/>
              <a:t>(</a:t>
            </a:r>
            <a:r>
              <a:rPr lang="en-US" sz="500" dirty="0" err="1" smtClean="0"/>
              <a:t>fp.trans</a:t>
            </a:r>
            <a:r>
              <a:rPr lang="en-US" sz="500" dirty="0" smtClean="0"/>
              <a:t>, parameter = list(</a:t>
            </a:r>
            <a:r>
              <a:rPr lang="en-US" sz="500" dirty="0" err="1" smtClean="0"/>
              <a:t>supp</a:t>
            </a:r>
            <a:r>
              <a:rPr lang="en-US" sz="500" dirty="0" smtClean="0"/>
              <a:t> = 0.2, </a:t>
            </a:r>
            <a:r>
              <a:rPr lang="en-US" sz="500" dirty="0" err="1" smtClean="0"/>
              <a:t>conf</a:t>
            </a:r>
            <a:r>
              <a:rPr lang="en-US" sz="500" dirty="0" smtClean="0"/>
              <a:t> = 0.5, target = "rules"))</a:t>
            </a:r>
          </a:p>
          <a:p>
            <a:endParaRPr lang="en-US" sz="500" dirty="0" smtClean="0"/>
          </a:p>
          <a:p>
            <a:r>
              <a:rPr lang="en-US" sz="500" dirty="0" smtClean="0"/>
              <a:t># inspect the first six rules, sorted by their lift</a:t>
            </a:r>
          </a:p>
          <a:p>
            <a:r>
              <a:rPr lang="en-US" sz="500" dirty="0" smtClean="0"/>
              <a:t>inspect(head(sort(rules, by = "lift"), n = 6))</a:t>
            </a:r>
          </a:p>
          <a:p>
            <a:endParaRPr lang="en-US" sz="500" dirty="0" smtClean="0"/>
          </a:p>
          <a:p>
            <a:endParaRPr lang="en-US" sz="500" dirty="0"/>
          </a:p>
        </p:txBody>
      </p:sp>
      <p:sp>
        <p:nvSpPr>
          <p:cNvPr id="6" name="TextBox 5"/>
          <p:cNvSpPr txBox="1"/>
          <p:nvPr/>
        </p:nvSpPr>
        <p:spPr>
          <a:xfrm>
            <a:off x="5506211" y="3694176"/>
            <a:ext cx="6245352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inspect(head(sort(rules, by = "lift"), n = 6))</a:t>
            </a:r>
          </a:p>
          <a:p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lhs                      </a:t>
            </a:r>
            <a:r>
              <a:rPr lang="en-US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support confidence lift count</a:t>
            </a:r>
          </a:p>
          <a:p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[1] {</a:t>
            </a:r>
            <a:r>
              <a:rPr lang="en-US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Interstellar,Hobbit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=&gt; {Frozen}        0.5     0.75       1.5  3    </a:t>
            </a:r>
          </a:p>
          <a:p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[2] {</a:t>
            </a:r>
            <a:r>
              <a:rPr lang="en-US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ImitationGame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      =&gt; {Interstellar}  0.5     1.00       1.2  3    </a:t>
            </a:r>
          </a:p>
          <a:p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[3] {Interstellar}        =&gt; {</a:t>
            </a:r>
            <a:r>
              <a:rPr lang="en-US" sz="11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ImitationGame</a:t>
            </a:r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0.5     0.60       1.2  3    </a:t>
            </a:r>
          </a:p>
          <a:p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[4] {Frozen}              =&gt; {Hobbit}        0.5     1.00       1.2  3    </a:t>
            </a:r>
          </a:p>
          <a:p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[5] {Hobbit}              =&gt; {Frozen}        0.5     0.60       1.2  3    </a:t>
            </a:r>
          </a:p>
          <a:p>
            <a:r>
              <a:rPr lang="en-US" sz="1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[6] {Frozen}              =&gt; {Interstellar}  0.5     1.00       1.2  3 </a:t>
            </a:r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39012" y="5239512"/>
            <a:ext cx="3401568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 err="1"/>
              <a:t>Survey,ImitationGame,Frozen,Interstellar,Hobbit</a:t>
            </a:r>
            <a:endParaRPr lang="en-US" sz="900" dirty="0"/>
          </a:p>
          <a:p>
            <a:r>
              <a:rPr lang="en-US" sz="900" dirty="0"/>
              <a:t>1,1,0,1,0</a:t>
            </a:r>
          </a:p>
          <a:p>
            <a:r>
              <a:rPr lang="en-US" sz="900" dirty="0"/>
              <a:t>2,0,2,2,2</a:t>
            </a:r>
          </a:p>
          <a:p>
            <a:r>
              <a:rPr lang="en-US" sz="900" dirty="0"/>
              <a:t>3,0,0,0,1</a:t>
            </a:r>
          </a:p>
          <a:p>
            <a:r>
              <a:rPr lang="en-US" sz="900" dirty="0"/>
              <a:t>4,1,2,3,2</a:t>
            </a:r>
          </a:p>
          <a:p>
            <a:r>
              <a:rPr lang="en-US" sz="900" dirty="0"/>
              <a:t>5,1,0,1,1</a:t>
            </a:r>
          </a:p>
          <a:p>
            <a:r>
              <a:rPr lang="en-US" sz="900" dirty="0"/>
              <a:t>6,0,2,2,3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03503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Dataset Charles Book Club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7626" y="1361169"/>
            <a:ext cx="6129788" cy="201833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13638" y="1523949"/>
            <a:ext cx="4335780" cy="16927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dirty="0"/>
              <a:t>ChildBks,YouthBks,CookBks,DoItYBks,cefBks,ArtBks,GeogBks,ItalCook,ItalAtlas,ItalArt,Florence</a:t>
            </a:r>
          </a:p>
          <a:p>
            <a:r>
              <a:rPr lang="en-US" sz="800" dirty="0"/>
              <a:t>0,1,0,1,0,0,1,0,0,0,0</a:t>
            </a:r>
          </a:p>
          <a:p>
            <a:r>
              <a:rPr lang="en-US" sz="800" dirty="0"/>
              <a:t>1,0,0,0,0,0,0,0,0,0,0</a:t>
            </a:r>
          </a:p>
          <a:p>
            <a:r>
              <a:rPr lang="en-US" sz="800" dirty="0"/>
              <a:t>0,0,0,0,0,0,0,0,0,0,0</a:t>
            </a:r>
          </a:p>
          <a:p>
            <a:r>
              <a:rPr lang="en-US" sz="800" dirty="0"/>
              <a:t>1,1,1,0,1,0,1,0,0,0,0</a:t>
            </a:r>
          </a:p>
          <a:p>
            <a:r>
              <a:rPr lang="en-US" sz="800" dirty="0"/>
              <a:t>0,0,1,0,0,0,1,0,0,0,0</a:t>
            </a:r>
          </a:p>
          <a:p>
            <a:r>
              <a:rPr lang="en-US" sz="800" dirty="0"/>
              <a:t>1,0,0,0,0,1,0,0,0,0,1</a:t>
            </a:r>
          </a:p>
          <a:p>
            <a:r>
              <a:rPr lang="en-US" sz="800" dirty="0"/>
              <a:t>0,1,0,0,0,0,0,0,0,0,0</a:t>
            </a:r>
          </a:p>
          <a:p>
            <a:r>
              <a:rPr lang="en-US" sz="800" dirty="0"/>
              <a:t>0,1,0,0,1,0,0,0,0,0,0</a:t>
            </a:r>
          </a:p>
          <a:p>
            <a:r>
              <a:rPr lang="en-US" sz="800" dirty="0"/>
              <a:t>1,0,0,1,0,0,0,0,0,0,0</a:t>
            </a:r>
          </a:p>
          <a:p>
            <a:r>
              <a:rPr lang="en-US" sz="800" dirty="0"/>
              <a:t>1,1,1,0,0,0,1,0,0,0,0</a:t>
            </a:r>
          </a:p>
          <a:p>
            <a:r>
              <a:rPr lang="en-US" sz="800" dirty="0"/>
              <a:t>0,0,0,0,0,0,0,0,0,0,0</a:t>
            </a:r>
          </a:p>
          <a:p>
            <a:endParaRPr lang="en-US" sz="800" dirty="0"/>
          </a:p>
        </p:txBody>
      </p:sp>
      <p:sp>
        <p:nvSpPr>
          <p:cNvPr id="8" name="TextBox 7"/>
          <p:cNvSpPr txBox="1"/>
          <p:nvPr/>
        </p:nvSpPr>
        <p:spPr>
          <a:xfrm>
            <a:off x="1167955" y="4645933"/>
            <a:ext cx="3136392" cy="175432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dirty="0"/>
              <a:t># </a:t>
            </a:r>
            <a:r>
              <a:rPr lang="en-US" sz="600" dirty="0" err="1"/>
              <a:t>install.packages</a:t>
            </a:r>
            <a:r>
              <a:rPr lang="en-US" sz="600" dirty="0"/>
              <a:t>("</a:t>
            </a:r>
            <a:r>
              <a:rPr lang="en-US" sz="600" dirty="0" err="1"/>
              <a:t>arules</a:t>
            </a:r>
            <a:r>
              <a:rPr lang="en-US" sz="600" dirty="0"/>
              <a:t>")</a:t>
            </a:r>
          </a:p>
          <a:p>
            <a:r>
              <a:rPr lang="en-US" sz="600" dirty="0"/>
              <a:t>library(</a:t>
            </a:r>
            <a:r>
              <a:rPr lang="en-US" sz="600" dirty="0" err="1"/>
              <a:t>arules</a:t>
            </a:r>
            <a:r>
              <a:rPr lang="en-US" sz="600" dirty="0"/>
              <a:t>)</a:t>
            </a:r>
          </a:p>
          <a:p>
            <a:endParaRPr lang="en-US" sz="600" dirty="0"/>
          </a:p>
          <a:p>
            <a:r>
              <a:rPr lang="en-US" sz="600" dirty="0" err="1"/>
              <a:t>all.books.df</a:t>
            </a:r>
            <a:r>
              <a:rPr lang="en-US" sz="600" dirty="0"/>
              <a:t> &lt;- read.csv("CharlesBookClub.csv")</a:t>
            </a:r>
          </a:p>
          <a:p>
            <a:r>
              <a:rPr lang="en-US" sz="600" dirty="0"/>
              <a:t># create a binary incidence matrix</a:t>
            </a:r>
          </a:p>
          <a:p>
            <a:r>
              <a:rPr lang="en-US" sz="600" dirty="0" err="1"/>
              <a:t>count.books.df</a:t>
            </a:r>
            <a:r>
              <a:rPr lang="en-US" sz="600" dirty="0"/>
              <a:t> &lt;- </a:t>
            </a:r>
            <a:r>
              <a:rPr lang="en-US" sz="600" dirty="0" err="1"/>
              <a:t>all.books.df</a:t>
            </a:r>
            <a:r>
              <a:rPr lang="en-US" sz="600" dirty="0"/>
              <a:t>[, 8:18]</a:t>
            </a:r>
          </a:p>
          <a:p>
            <a:r>
              <a:rPr lang="en-US" sz="600" dirty="0" err="1"/>
              <a:t>incid.books.df</a:t>
            </a:r>
            <a:r>
              <a:rPr lang="en-US" sz="600" dirty="0"/>
              <a:t> &lt;- </a:t>
            </a:r>
            <a:r>
              <a:rPr lang="en-US" sz="600" dirty="0" err="1"/>
              <a:t>ifelse</a:t>
            </a:r>
            <a:r>
              <a:rPr lang="en-US" sz="600" dirty="0"/>
              <a:t>(</a:t>
            </a:r>
            <a:r>
              <a:rPr lang="en-US" sz="600" dirty="0" err="1"/>
              <a:t>count.books.df</a:t>
            </a:r>
            <a:r>
              <a:rPr lang="en-US" sz="600" dirty="0"/>
              <a:t> &gt; 0, 1, 0)</a:t>
            </a:r>
          </a:p>
          <a:p>
            <a:r>
              <a:rPr lang="en-US" sz="600" dirty="0" err="1"/>
              <a:t>incid.books.mat</a:t>
            </a:r>
            <a:r>
              <a:rPr lang="en-US" sz="600" dirty="0"/>
              <a:t> &lt;- </a:t>
            </a:r>
            <a:r>
              <a:rPr lang="en-US" sz="600" dirty="0" err="1"/>
              <a:t>as.matrix</a:t>
            </a:r>
            <a:r>
              <a:rPr lang="en-US" sz="600" dirty="0"/>
              <a:t>(</a:t>
            </a:r>
            <a:r>
              <a:rPr lang="en-US" sz="600" dirty="0" err="1"/>
              <a:t>incid.books.df</a:t>
            </a:r>
            <a:r>
              <a:rPr lang="en-US" sz="600" dirty="0"/>
              <a:t>[, -1])</a:t>
            </a:r>
          </a:p>
          <a:p>
            <a:r>
              <a:rPr lang="en-US" sz="600" dirty="0"/>
              <a:t># convert the binary incidence matrix into a transactions database</a:t>
            </a:r>
          </a:p>
          <a:p>
            <a:r>
              <a:rPr lang="en-US" sz="600" dirty="0" err="1"/>
              <a:t>books.trans</a:t>
            </a:r>
            <a:r>
              <a:rPr lang="en-US" sz="600" dirty="0"/>
              <a:t> &lt;- as(</a:t>
            </a:r>
            <a:r>
              <a:rPr lang="en-US" sz="600" dirty="0" err="1"/>
              <a:t>incid.books.mat</a:t>
            </a:r>
            <a:r>
              <a:rPr lang="en-US" sz="600" dirty="0"/>
              <a:t>, "transactions")</a:t>
            </a:r>
          </a:p>
          <a:p>
            <a:r>
              <a:rPr lang="en-US" sz="600" dirty="0"/>
              <a:t>inspect(</a:t>
            </a:r>
            <a:r>
              <a:rPr lang="en-US" sz="600" dirty="0" err="1"/>
              <a:t>books.trans</a:t>
            </a:r>
            <a:r>
              <a:rPr lang="en-US" sz="600" dirty="0"/>
              <a:t>)</a:t>
            </a:r>
          </a:p>
          <a:p>
            <a:r>
              <a:rPr lang="en-US" sz="600" dirty="0"/>
              <a:t># plot data</a:t>
            </a:r>
          </a:p>
          <a:p>
            <a:r>
              <a:rPr lang="en-US" sz="600" dirty="0" err="1"/>
              <a:t>itemFrequencyPlot</a:t>
            </a:r>
            <a:r>
              <a:rPr lang="en-US" sz="600" dirty="0"/>
              <a:t>(</a:t>
            </a:r>
            <a:r>
              <a:rPr lang="en-US" sz="600" dirty="0" err="1"/>
              <a:t>books.trans</a:t>
            </a:r>
            <a:r>
              <a:rPr lang="en-US" sz="600" dirty="0"/>
              <a:t>)</a:t>
            </a:r>
          </a:p>
          <a:p>
            <a:r>
              <a:rPr lang="en-US" sz="600" dirty="0"/>
              <a:t># run </a:t>
            </a:r>
            <a:r>
              <a:rPr lang="en-US" sz="600" dirty="0" err="1"/>
              <a:t>apriori</a:t>
            </a:r>
            <a:r>
              <a:rPr lang="en-US" sz="600" dirty="0"/>
              <a:t> function</a:t>
            </a:r>
          </a:p>
          <a:p>
            <a:r>
              <a:rPr lang="en-US" sz="600" dirty="0"/>
              <a:t>rules &lt;- </a:t>
            </a:r>
            <a:r>
              <a:rPr lang="en-US" sz="600" dirty="0" err="1"/>
              <a:t>apriori</a:t>
            </a:r>
            <a:r>
              <a:rPr lang="en-US" sz="600" dirty="0"/>
              <a:t>(</a:t>
            </a:r>
            <a:r>
              <a:rPr lang="en-US" sz="600" dirty="0" err="1"/>
              <a:t>books.trans</a:t>
            </a:r>
            <a:r>
              <a:rPr lang="en-US" sz="600" dirty="0"/>
              <a:t>,</a:t>
            </a:r>
          </a:p>
          <a:p>
            <a:r>
              <a:rPr lang="en-US" sz="600" dirty="0"/>
              <a:t>parameter = list(</a:t>
            </a:r>
            <a:r>
              <a:rPr lang="en-US" sz="600" dirty="0" err="1"/>
              <a:t>supp</a:t>
            </a:r>
            <a:r>
              <a:rPr lang="en-US" sz="600" dirty="0"/>
              <a:t>= 200/4000, </a:t>
            </a:r>
            <a:r>
              <a:rPr lang="en-US" sz="600" dirty="0" err="1"/>
              <a:t>conf</a:t>
            </a:r>
            <a:r>
              <a:rPr lang="en-US" sz="600" dirty="0"/>
              <a:t> = 0.5, target = "rules"))</a:t>
            </a:r>
          </a:p>
          <a:p>
            <a:r>
              <a:rPr lang="en-US" sz="600" dirty="0"/>
              <a:t># inspect rules</a:t>
            </a:r>
          </a:p>
          <a:p>
            <a:r>
              <a:rPr lang="en-US" sz="600" dirty="0"/>
              <a:t>inspect(sort(rules, by = "lift"))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55848" y="6334747"/>
            <a:ext cx="8101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https://raw.githubusercontent.com/prnvg/Charles-Book-Club/master/CBC.csv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0343" y="3785616"/>
            <a:ext cx="2250877" cy="235306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439030" y="3498381"/>
            <a:ext cx="4782312" cy="2569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&gt; inspect(sort(rules, by = "lift"))</a:t>
            </a:r>
          </a:p>
          <a:p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     lhs                    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support confidence lift     count</a:t>
            </a:r>
          </a:p>
          <a:p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[1] 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DoItYBks,GeoBks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 =&gt;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YouthBks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0.05450 0.5396040  2.264864 218  </a:t>
            </a:r>
          </a:p>
          <a:p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[2] 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CookBks,GeoBks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  =&gt;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YouthBks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0.08025 0.5136000  2.155719 321  </a:t>
            </a:r>
          </a:p>
          <a:p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[3] 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CookBks,RefBks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  =&gt;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DoItYBks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0.07450 0.5330948  2.092619 298  </a:t>
            </a:r>
          </a:p>
          <a:p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[4] 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YouthBks,GeoBks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 =&gt;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DoItYBks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0.05450 0.5215311  2.047227 218  </a:t>
            </a:r>
          </a:p>
          <a:p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[5] 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YouthBks,CookBks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=&gt;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DoItYBks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0.08375 0.5201863  2.041948 335  </a:t>
            </a:r>
          </a:p>
          <a:p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[6] 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YouthBks,RefBks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 =&gt;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CookBks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0.06825 0.8400000  2.021661 273  </a:t>
            </a:r>
          </a:p>
          <a:p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[7] 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YouthBks,DoItYBks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=&gt;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GeoBks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 0.05450 0.5278450  1.978801 218  </a:t>
            </a:r>
          </a:p>
          <a:p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[8] 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YouthBks,DoItYBks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=&gt;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CookBks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0.08375 0.8111380  1.952197 335  </a:t>
            </a:r>
          </a:p>
          <a:p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[9] 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DoItYBks,RefBks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 =&gt;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CookBks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0.07450 0.8054054  1.938400 298  </a:t>
            </a:r>
          </a:p>
          <a:p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[10]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RefBks,GeoBks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   =&gt;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CookBks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0.06450 0.7889908  1.898895 258  </a:t>
            </a:r>
          </a:p>
          <a:p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[11]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YouthBks,GeoBks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 =&gt;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CookBks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0.08025 0.7679426  1.848237 321  </a:t>
            </a:r>
          </a:p>
          <a:p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[12]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DoItYBks,GeoBks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 =&gt;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CookBks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0.07750 0.7673267  1.846755 310  </a:t>
            </a:r>
          </a:p>
          <a:p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[13]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YouthBks,ArtBks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 =&gt;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CookBks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0.05150 0.7410072  1.783411 206  </a:t>
            </a:r>
          </a:p>
          <a:p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[14]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DoItYBks,ArtBks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 =&gt;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CookBks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0.05300 0.7114094  1.712177 212  </a:t>
            </a:r>
          </a:p>
          <a:p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[15]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RefBks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          =&gt;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CookBks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0.13975 0.6825397  1.642695 559  </a:t>
            </a:r>
          </a:p>
          <a:p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[16]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ArtBks,GeoBks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   =&gt;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CookBks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0.05525 0.6800000  1.636582 221  </a:t>
            </a:r>
          </a:p>
          <a:p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[17]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YouthBks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        =&gt;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CookBks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0.16100 0.6757608  1.626380 644  </a:t>
            </a:r>
          </a:p>
          <a:p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[18]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DoItYBks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        =&gt;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CookBks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0.16875 0.6624141  1.594258 675  </a:t>
            </a:r>
          </a:p>
          <a:p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[19]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ItalCook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        =&gt;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CookBks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0.06875 0.6395349  1.539193 275  </a:t>
            </a:r>
          </a:p>
          <a:p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[20]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GeoBks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          =&gt;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CookBks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0.15625 0.5857545  1.409758 625  </a:t>
            </a:r>
          </a:p>
          <a:p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[21]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ArtBks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          =&gt; {</a:t>
            </a:r>
            <a:r>
              <a:rPr lang="en-US" sz="7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CookBks</a:t>
            </a:r>
            <a:r>
              <a:rPr lang="en-US" sz="700" dirty="0">
                <a:latin typeface="Courier New" panose="02070309020205020404" pitchFamily="49" charset="0"/>
                <a:cs typeface="Courier New" panose="02070309020205020404" pitchFamily="49" charset="0"/>
              </a:rPr>
              <a:t>}  0.11300 0.5067265  1.219558 452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33272" y="3412072"/>
            <a:ext cx="34057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&gt; inspect(head(sort(rules, by = "lift"), n = 6))</a:t>
            </a:r>
          </a:p>
          <a:p>
            <a:r>
              <a:rPr lang="en-US" sz="1000" dirty="0"/>
              <a:t>    lhs           </a:t>
            </a:r>
            <a:r>
              <a:rPr lang="en-US" sz="1000" dirty="0" err="1"/>
              <a:t>rhs</a:t>
            </a:r>
            <a:r>
              <a:rPr lang="en-US" sz="1000" dirty="0"/>
              <a:t>        support   confidence lift count</a:t>
            </a:r>
          </a:p>
          <a:p>
            <a:r>
              <a:rPr lang="en-US" sz="1000" dirty="0"/>
              <a:t>[1] {</a:t>
            </a:r>
            <a:r>
              <a:rPr lang="en-US" sz="1000" dirty="0" err="1"/>
              <a:t>CookBks</a:t>
            </a:r>
            <a:r>
              <a:rPr lang="en-US" sz="1000" dirty="0"/>
              <a:t>}  =&gt; {</a:t>
            </a:r>
            <a:r>
              <a:rPr lang="en-US" sz="1000" dirty="0" err="1"/>
              <a:t>GeogBks</a:t>
            </a:r>
            <a:r>
              <a:rPr lang="en-US" sz="1000" dirty="0"/>
              <a:t>}  0.2727273 1.00       2.75 3    </a:t>
            </a:r>
          </a:p>
          <a:p>
            <a:r>
              <a:rPr lang="en-US" sz="1000" dirty="0"/>
              <a:t>[2] {</a:t>
            </a:r>
            <a:r>
              <a:rPr lang="en-US" sz="1000" dirty="0" err="1"/>
              <a:t>GeogBks</a:t>
            </a:r>
            <a:r>
              <a:rPr lang="en-US" sz="1000" dirty="0"/>
              <a:t>}  =&gt; {</a:t>
            </a:r>
            <a:r>
              <a:rPr lang="en-US" sz="1000" dirty="0" err="1"/>
              <a:t>CookBks</a:t>
            </a:r>
            <a:r>
              <a:rPr lang="en-US" sz="1000" dirty="0"/>
              <a:t>}  0.2727273 0.75       2.75 3    </a:t>
            </a:r>
          </a:p>
          <a:p>
            <a:r>
              <a:rPr lang="en-US" sz="1000" dirty="0"/>
              <a:t>[3] {</a:t>
            </a:r>
            <a:r>
              <a:rPr lang="en-US" sz="1000" dirty="0" err="1"/>
              <a:t>GeogBks</a:t>
            </a:r>
            <a:r>
              <a:rPr lang="en-US" sz="1000" dirty="0"/>
              <a:t>}  =&gt; {</a:t>
            </a:r>
            <a:r>
              <a:rPr lang="en-US" sz="1000" dirty="0" err="1"/>
              <a:t>YouthBks</a:t>
            </a:r>
            <a:r>
              <a:rPr lang="en-US" sz="1000" dirty="0"/>
              <a:t>} 0.2727273 0.75       1.65 3    </a:t>
            </a:r>
          </a:p>
          <a:p>
            <a:r>
              <a:rPr lang="en-US" sz="1000" dirty="0"/>
              <a:t>[4] {</a:t>
            </a:r>
            <a:r>
              <a:rPr lang="en-US" sz="1000" dirty="0" err="1"/>
              <a:t>YouthBks</a:t>
            </a:r>
            <a:r>
              <a:rPr lang="en-US" sz="1000" dirty="0"/>
              <a:t>} =&gt; {</a:t>
            </a:r>
            <a:r>
              <a:rPr lang="en-US" sz="1000" dirty="0" err="1"/>
              <a:t>GeogBks</a:t>
            </a:r>
            <a:r>
              <a:rPr lang="en-US" sz="1000" dirty="0"/>
              <a:t>}  0.2727273 0.60       1.65 3 </a:t>
            </a:r>
          </a:p>
        </p:txBody>
      </p:sp>
    </p:spTree>
    <p:extLst>
      <p:ext uri="{BB962C8B-B14F-4D97-AF65-F5344CB8AC3E}">
        <p14:creationId xmlns:p14="http://schemas.microsoft.com/office/powerpoint/2010/main" val="321921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User-Based Collaborative Filtering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626608" cy="43513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Algorithm :</a:t>
            </a:r>
          </a:p>
          <a:p>
            <a:pPr lvl="1"/>
            <a:r>
              <a:rPr lang="en-US" dirty="0" smtClean="0"/>
              <a:t>Find </a:t>
            </a:r>
            <a:r>
              <a:rPr lang="en-US" dirty="0"/>
              <a:t>users who are most similar to the user of interest (neighbors). </a:t>
            </a:r>
            <a:r>
              <a:rPr lang="en-US" dirty="0" smtClean="0"/>
              <a:t>This is </a:t>
            </a:r>
            <a:r>
              <a:rPr lang="en-US" dirty="0"/>
              <a:t>done by comparing the preference of our user to the preferences </a:t>
            </a:r>
            <a:r>
              <a:rPr lang="en-US" dirty="0" smtClean="0"/>
              <a:t>of other </a:t>
            </a:r>
            <a:r>
              <a:rPr lang="en-US" dirty="0"/>
              <a:t>users.</a:t>
            </a:r>
          </a:p>
          <a:p>
            <a:pPr lvl="1"/>
            <a:r>
              <a:rPr lang="en-US" dirty="0" smtClean="0"/>
              <a:t>Considering </a:t>
            </a:r>
            <a:r>
              <a:rPr lang="en-US" dirty="0"/>
              <a:t>only the items that the user has not yet purchased, recommend the ones that are most preferred by the user’s neighbors</a:t>
            </a:r>
            <a:r>
              <a:rPr lang="en-US" dirty="0" smtClean="0"/>
              <a:t>.</a:t>
            </a:r>
          </a:p>
          <a:p>
            <a:r>
              <a:rPr lang="en-US" dirty="0"/>
              <a:t>This is the approach behind Amazon’s “Customers Who Bought This Item </a:t>
            </a:r>
            <a:r>
              <a:rPr lang="en-US" dirty="0" smtClean="0"/>
              <a:t>Also Bought</a:t>
            </a:r>
            <a:r>
              <a:rPr lang="en-US" dirty="0"/>
              <a:t>…”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0350" y="1545336"/>
            <a:ext cx="3603450" cy="5074462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5678424" y="5056632"/>
            <a:ext cx="2167128" cy="2194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9742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Dataset Bread and Milk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796758" y="3497633"/>
            <a:ext cx="2607406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dirty="0"/>
              <a:t>transaksi,barang1,barang2,barang3,barang4</a:t>
            </a:r>
          </a:p>
          <a:p>
            <a:r>
              <a:rPr lang="en-US" sz="800" dirty="0"/>
              <a:t>1,bread,coke,milk,</a:t>
            </a:r>
          </a:p>
          <a:p>
            <a:r>
              <a:rPr lang="en-US" sz="800" dirty="0"/>
              <a:t>2,beer,bread,,</a:t>
            </a:r>
          </a:p>
          <a:p>
            <a:r>
              <a:rPr lang="en-US" sz="800" dirty="0"/>
              <a:t>3,beer,coke,diaper,milk</a:t>
            </a:r>
          </a:p>
          <a:p>
            <a:r>
              <a:rPr lang="en-US" sz="800" dirty="0"/>
              <a:t>4,beer,bread,diaper,milk</a:t>
            </a:r>
          </a:p>
          <a:p>
            <a:r>
              <a:rPr lang="en-US" sz="800" dirty="0"/>
              <a:t>5,coke,diaper,milk,</a:t>
            </a:r>
            <a:endParaRPr lang="en-US" sz="800" dirty="0"/>
          </a:p>
        </p:txBody>
      </p:sp>
      <p:sp>
        <p:nvSpPr>
          <p:cNvPr id="6" name="TextBox 5"/>
          <p:cNvSpPr txBox="1"/>
          <p:nvPr/>
        </p:nvSpPr>
        <p:spPr>
          <a:xfrm>
            <a:off x="973455" y="5199917"/>
            <a:ext cx="3136392" cy="118494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00" dirty="0"/>
          </a:p>
          <a:p>
            <a:endParaRPr lang="en-US" sz="100" dirty="0"/>
          </a:p>
          <a:p>
            <a:endParaRPr lang="en-US" sz="100" dirty="0"/>
          </a:p>
          <a:p>
            <a:r>
              <a:rPr lang="en-US" sz="100" dirty="0"/>
              <a:t># </a:t>
            </a:r>
            <a:r>
              <a:rPr lang="en-US" sz="100" dirty="0" err="1"/>
              <a:t>install.packages</a:t>
            </a:r>
            <a:r>
              <a:rPr lang="en-US" sz="100" dirty="0"/>
              <a:t>("</a:t>
            </a:r>
            <a:r>
              <a:rPr lang="en-US" sz="100" dirty="0" err="1"/>
              <a:t>arules</a:t>
            </a:r>
            <a:r>
              <a:rPr lang="en-US" sz="100" dirty="0"/>
              <a:t>")</a:t>
            </a:r>
          </a:p>
          <a:p>
            <a:r>
              <a:rPr lang="en-US" sz="100" dirty="0"/>
              <a:t>library(</a:t>
            </a:r>
            <a:r>
              <a:rPr lang="en-US" sz="100" dirty="0" err="1"/>
              <a:t>arules</a:t>
            </a:r>
            <a:r>
              <a:rPr lang="en-US" sz="100" dirty="0"/>
              <a:t>)</a:t>
            </a:r>
          </a:p>
          <a:p>
            <a:r>
              <a:rPr lang="en-US" sz="100" dirty="0"/>
              <a:t># </a:t>
            </a:r>
            <a:r>
              <a:rPr lang="en-US" sz="100" dirty="0" err="1"/>
              <a:t>install.packages</a:t>
            </a:r>
            <a:r>
              <a:rPr lang="en-US" sz="100" dirty="0"/>
              <a:t>("</a:t>
            </a:r>
            <a:r>
              <a:rPr lang="en-US" sz="100" dirty="0" err="1"/>
              <a:t>stringr</a:t>
            </a:r>
            <a:r>
              <a:rPr lang="en-US" sz="100" dirty="0"/>
              <a:t>")</a:t>
            </a:r>
          </a:p>
          <a:p>
            <a:r>
              <a:rPr lang="en-US" sz="100" dirty="0"/>
              <a:t>library(</a:t>
            </a:r>
            <a:r>
              <a:rPr lang="en-US" sz="100" dirty="0" err="1"/>
              <a:t>stringr</a:t>
            </a:r>
            <a:r>
              <a:rPr lang="en-US" sz="100" dirty="0"/>
              <a:t>)</a:t>
            </a:r>
          </a:p>
          <a:p>
            <a:endParaRPr lang="en-US" sz="100" dirty="0"/>
          </a:p>
          <a:p>
            <a:r>
              <a:rPr lang="en-US" sz="100" dirty="0"/>
              <a:t>data &lt;- read.csv("bread-milk.csv")</a:t>
            </a:r>
          </a:p>
          <a:p>
            <a:endParaRPr lang="en-US" sz="100" dirty="0"/>
          </a:p>
          <a:p>
            <a:r>
              <a:rPr lang="en-US" sz="100" dirty="0" err="1"/>
              <a:t>datax</a:t>
            </a:r>
            <a:r>
              <a:rPr lang="en-US" sz="100" dirty="0"/>
              <a:t> &lt;- data[,c(1,2)]</a:t>
            </a:r>
          </a:p>
          <a:p>
            <a:r>
              <a:rPr lang="en-US" sz="100" dirty="0" err="1"/>
              <a:t>colnames</a:t>
            </a:r>
            <a:r>
              <a:rPr lang="en-US" sz="100" dirty="0"/>
              <a:t>(</a:t>
            </a:r>
            <a:r>
              <a:rPr lang="en-US" sz="100" dirty="0" err="1"/>
              <a:t>datax</a:t>
            </a:r>
            <a:r>
              <a:rPr lang="en-US" sz="100" dirty="0"/>
              <a:t>) &lt;- c("</a:t>
            </a:r>
            <a:r>
              <a:rPr lang="en-US" sz="100" dirty="0" err="1"/>
              <a:t>transaksi</a:t>
            </a:r>
            <a:r>
              <a:rPr lang="en-US" sz="100" dirty="0"/>
              <a:t>", "</a:t>
            </a:r>
            <a:r>
              <a:rPr lang="en-US" sz="100" dirty="0" err="1"/>
              <a:t>barang</a:t>
            </a:r>
            <a:r>
              <a:rPr lang="en-US" sz="100" dirty="0"/>
              <a:t>")</a:t>
            </a:r>
          </a:p>
          <a:p>
            <a:endParaRPr lang="en-US" sz="100" dirty="0"/>
          </a:p>
          <a:p>
            <a:r>
              <a:rPr lang="en-US" sz="100" dirty="0"/>
              <a:t>for (</a:t>
            </a:r>
            <a:r>
              <a:rPr lang="en-US" sz="100" dirty="0" err="1"/>
              <a:t>i</a:t>
            </a:r>
            <a:r>
              <a:rPr lang="en-US" sz="100" dirty="0"/>
              <a:t> in c(3:dim(data)[2])) {</a:t>
            </a:r>
          </a:p>
          <a:p>
            <a:r>
              <a:rPr lang="en-US" sz="100" dirty="0"/>
              <a:t>  data1 &lt;- data[,c(1,i)]</a:t>
            </a:r>
          </a:p>
          <a:p>
            <a:r>
              <a:rPr lang="en-US" sz="100" dirty="0"/>
              <a:t>  </a:t>
            </a:r>
            <a:r>
              <a:rPr lang="en-US" sz="100" dirty="0" err="1"/>
              <a:t>colnames</a:t>
            </a:r>
            <a:r>
              <a:rPr lang="en-US" sz="100" dirty="0"/>
              <a:t>(data1) &lt;- c("</a:t>
            </a:r>
            <a:r>
              <a:rPr lang="en-US" sz="100" dirty="0" err="1"/>
              <a:t>transaksi</a:t>
            </a:r>
            <a:r>
              <a:rPr lang="en-US" sz="100" dirty="0"/>
              <a:t>", "</a:t>
            </a:r>
            <a:r>
              <a:rPr lang="en-US" sz="100" dirty="0" err="1"/>
              <a:t>barang</a:t>
            </a:r>
            <a:r>
              <a:rPr lang="en-US" sz="100" dirty="0"/>
              <a:t>")</a:t>
            </a:r>
          </a:p>
          <a:p>
            <a:r>
              <a:rPr lang="en-US" sz="100" dirty="0"/>
              <a:t>  </a:t>
            </a:r>
            <a:r>
              <a:rPr lang="en-US" sz="100" dirty="0" err="1"/>
              <a:t>datax</a:t>
            </a:r>
            <a:r>
              <a:rPr lang="en-US" sz="100" dirty="0"/>
              <a:t> &lt;- </a:t>
            </a:r>
            <a:r>
              <a:rPr lang="en-US" sz="100" dirty="0" err="1"/>
              <a:t>rbind</a:t>
            </a:r>
            <a:r>
              <a:rPr lang="en-US" sz="100" dirty="0"/>
              <a:t>(</a:t>
            </a:r>
            <a:r>
              <a:rPr lang="en-US" sz="100" dirty="0" err="1"/>
              <a:t>datax</a:t>
            </a:r>
            <a:r>
              <a:rPr lang="en-US" sz="100" dirty="0"/>
              <a:t>, data1)</a:t>
            </a:r>
          </a:p>
          <a:p>
            <a:r>
              <a:rPr lang="en-US" sz="100" dirty="0"/>
              <a:t>}</a:t>
            </a:r>
          </a:p>
          <a:p>
            <a:endParaRPr lang="en-US" sz="100" dirty="0"/>
          </a:p>
          <a:p>
            <a:endParaRPr lang="en-US" sz="100" dirty="0"/>
          </a:p>
          <a:p>
            <a:r>
              <a:rPr lang="en-US" sz="100" dirty="0"/>
              <a:t>## </a:t>
            </a:r>
            <a:r>
              <a:rPr lang="en-US" sz="100" dirty="0" err="1"/>
              <a:t>menghapus</a:t>
            </a:r>
            <a:r>
              <a:rPr lang="en-US" sz="100" dirty="0"/>
              <a:t> </a:t>
            </a:r>
            <a:r>
              <a:rPr lang="en-US" sz="100" dirty="0" err="1"/>
              <a:t>barang</a:t>
            </a:r>
            <a:r>
              <a:rPr lang="en-US" sz="100" dirty="0"/>
              <a:t> </a:t>
            </a:r>
            <a:r>
              <a:rPr lang="en-US" sz="100" dirty="0" err="1"/>
              <a:t>kosong</a:t>
            </a:r>
            <a:endParaRPr lang="en-US" sz="100" dirty="0"/>
          </a:p>
          <a:p>
            <a:endParaRPr lang="en-US" sz="100" dirty="0"/>
          </a:p>
          <a:p>
            <a:r>
              <a:rPr lang="en-US" sz="100" dirty="0" err="1"/>
              <a:t>dataX</a:t>
            </a:r>
            <a:r>
              <a:rPr lang="en-US" sz="100" dirty="0"/>
              <a:t> &lt;- </a:t>
            </a:r>
            <a:r>
              <a:rPr lang="en-US" sz="100" dirty="0" err="1"/>
              <a:t>datax</a:t>
            </a:r>
            <a:r>
              <a:rPr lang="en-US" sz="100" dirty="0"/>
              <a:t>[1,]</a:t>
            </a:r>
          </a:p>
          <a:p>
            <a:endParaRPr lang="en-US" sz="100" dirty="0"/>
          </a:p>
          <a:p>
            <a:r>
              <a:rPr lang="en-US" sz="100" dirty="0"/>
              <a:t>for (</a:t>
            </a:r>
            <a:r>
              <a:rPr lang="en-US" sz="100" dirty="0" err="1"/>
              <a:t>i</a:t>
            </a:r>
            <a:r>
              <a:rPr lang="en-US" sz="100" dirty="0"/>
              <a:t> in c(2:dim(</a:t>
            </a:r>
            <a:r>
              <a:rPr lang="en-US" sz="100" dirty="0" err="1"/>
              <a:t>datax</a:t>
            </a:r>
            <a:r>
              <a:rPr lang="en-US" sz="100" dirty="0"/>
              <a:t>)[1])) {</a:t>
            </a:r>
          </a:p>
          <a:p>
            <a:r>
              <a:rPr lang="en-US" sz="100" dirty="0"/>
              <a:t>  data1 &lt;- </a:t>
            </a:r>
            <a:r>
              <a:rPr lang="en-US" sz="100" dirty="0" err="1"/>
              <a:t>datax</a:t>
            </a:r>
            <a:r>
              <a:rPr lang="en-US" sz="100" dirty="0"/>
              <a:t>[</a:t>
            </a:r>
            <a:r>
              <a:rPr lang="en-US" sz="100" dirty="0" err="1"/>
              <a:t>i</a:t>
            </a:r>
            <a:r>
              <a:rPr lang="en-US" sz="100" dirty="0"/>
              <a:t>,]</a:t>
            </a:r>
          </a:p>
          <a:p>
            <a:r>
              <a:rPr lang="en-US" sz="100" dirty="0"/>
              <a:t>  </a:t>
            </a:r>
            <a:r>
              <a:rPr lang="en-US" sz="100" dirty="0" err="1"/>
              <a:t>mystr</a:t>
            </a:r>
            <a:r>
              <a:rPr lang="en-US" sz="100" dirty="0"/>
              <a:t> &lt;- data1$barang</a:t>
            </a:r>
          </a:p>
          <a:p>
            <a:r>
              <a:rPr lang="en-US" sz="100" dirty="0"/>
              <a:t>  </a:t>
            </a:r>
            <a:r>
              <a:rPr lang="en-US" sz="100" dirty="0" err="1"/>
              <a:t>lenstr</a:t>
            </a:r>
            <a:r>
              <a:rPr lang="en-US" sz="100" dirty="0"/>
              <a:t> &lt;- </a:t>
            </a:r>
            <a:r>
              <a:rPr lang="en-US" sz="100" dirty="0" err="1"/>
              <a:t>str_length</a:t>
            </a:r>
            <a:r>
              <a:rPr lang="en-US" sz="100" dirty="0"/>
              <a:t>(</a:t>
            </a:r>
            <a:r>
              <a:rPr lang="en-US" sz="100" dirty="0" err="1"/>
              <a:t>mystr</a:t>
            </a:r>
            <a:r>
              <a:rPr lang="en-US" sz="100" dirty="0"/>
              <a:t>)</a:t>
            </a:r>
          </a:p>
          <a:p>
            <a:r>
              <a:rPr lang="en-US" sz="100" dirty="0"/>
              <a:t>  if (</a:t>
            </a:r>
            <a:r>
              <a:rPr lang="en-US" sz="100" dirty="0" err="1"/>
              <a:t>lenstr</a:t>
            </a:r>
            <a:r>
              <a:rPr lang="en-US" sz="100" dirty="0"/>
              <a:t>&gt;0) {</a:t>
            </a:r>
          </a:p>
          <a:p>
            <a:r>
              <a:rPr lang="en-US" sz="100" dirty="0"/>
              <a:t>     </a:t>
            </a:r>
            <a:r>
              <a:rPr lang="en-US" sz="100" dirty="0" err="1"/>
              <a:t>dataX</a:t>
            </a:r>
            <a:r>
              <a:rPr lang="en-US" sz="100" dirty="0"/>
              <a:t> &lt;- </a:t>
            </a:r>
            <a:r>
              <a:rPr lang="en-US" sz="100" dirty="0" err="1"/>
              <a:t>rbind</a:t>
            </a:r>
            <a:r>
              <a:rPr lang="en-US" sz="100" dirty="0"/>
              <a:t>(</a:t>
            </a:r>
            <a:r>
              <a:rPr lang="en-US" sz="100" dirty="0" err="1"/>
              <a:t>dataX</a:t>
            </a:r>
            <a:r>
              <a:rPr lang="en-US" sz="100" dirty="0"/>
              <a:t>, data1)</a:t>
            </a:r>
          </a:p>
          <a:p>
            <a:r>
              <a:rPr lang="en-US" sz="100" dirty="0"/>
              <a:t>     print (</a:t>
            </a:r>
            <a:r>
              <a:rPr lang="en-US" sz="100" dirty="0" err="1"/>
              <a:t>sprintf</a:t>
            </a:r>
            <a:r>
              <a:rPr lang="en-US" sz="100" dirty="0"/>
              <a:t> ("[%s - %d]", data1$barang, </a:t>
            </a:r>
            <a:r>
              <a:rPr lang="en-US" sz="100" dirty="0" err="1"/>
              <a:t>lenstr</a:t>
            </a:r>
            <a:r>
              <a:rPr lang="en-US" sz="100" dirty="0"/>
              <a:t>))</a:t>
            </a:r>
          </a:p>
          <a:p>
            <a:r>
              <a:rPr lang="en-US" sz="100" dirty="0"/>
              <a:t>    }</a:t>
            </a:r>
          </a:p>
          <a:p>
            <a:endParaRPr lang="en-US" sz="100" dirty="0"/>
          </a:p>
          <a:p>
            <a:r>
              <a:rPr lang="en-US" sz="100" dirty="0"/>
              <a:t>}</a:t>
            </a:r>
          </a:p>
          <a:p>
            <a:endParaRPr lang="en-US" sz="100" dirty="0"/>
          </a:p>
          <a:p>
            <a:endParaRPr lang="en-US" sz="100" dirty="0"/>
          </a:p>
          <a:p>
            <a:endParaRPr lang="en-US" sz="100" dirty="0"/>
          </a:p>
          <a:p>
            <a:r>
              <a:rPr lang="en-US" sz="100" dirty="0"/>
              <a:t>X &lt;- with(</a:t>
            </a:r>
            <a:r>
              <a:rPr lang="en-US" sz="100" dirty="0" err="1"/>
              <a:t>dataX</a:t>
            </a:r>
            <a:r>
              <a:rPr lang="en-US" sz="100" dirty="0"/>
              <a:t>, table(</a:t>
            </a:r>
            <a:r>
              <a:rPr lang="en-US" sz="100" dirty="0" err="1"/>
              <a:t>transaksi,barang</a:t>
            </a:r>
            <a:r>
              <a:rPr lang="en-US" sz="100" dirty="0"/>
              <a:t>))</a:t>
            </a:r>
          </a:p>
          <a:p>
            <a:endParaRPr lang="en-US" sz="100" dirty="0"/>
          </a:p>
          <a:p>
            <a:r>
              <a:rPr lang="en-US" sz="100" dirty="0"/>
              <a:t>## Massage it into the format you're wanting </a:t>
            </a:r>
          </a:p>
          <a:p>
            <a:r>
              <a:rPr lang="en-US" sz="100" dirty="0" err="1"/>
              <a:t>hasilz</a:t>
            </a:r>
            <a:r>
              <a:rPr lang="en-US" sz="100" dirty="0"/>
              <a:t> &lt;- </a:t>
            </a:r>
            <a:r>
              <a:rPr lang="en-US" sz="100" dirty="0" err="1"/>
              <a:t>cbind</a:t>
            </a:r>
            <a:r>
              <a:rPr lang="en-US" sz="100" dirty="0"/>
              <a:t>(name = </a:t>
            </a:r>
            <a:r>
              <a:rPr lang="en-US" sz="100" dirty="0" err="1"/>
              <a:t>rownames</a:t>
            </a:r>
            <a:r>
              <a:rPr lang="en-US" sz="100" dirty="0"/>
              <a:t>(X), apply(X, 2, </a:t>
            </a:r>
            <a:r>
              <a:rPr lang="en-US" sz="100" dirty="0" err="1"/>
              <a:t>as.numeric</a:t>
            </a:r>
            <a:r>
              <a:rPr lang="en-US" sz="100" dirty="0"/>
              <a:t>))</a:t>
            </a:r>
          </a:p>
          <a:p>
            <a:endParaRPr lang="en-US" sz="100" dirty="0"/>
          </a:p>
          <a:p>
            <a:r>
              <a:rPr lang="en-US" sz="100" dirty="0"/>
              <a:t># remove first column and convert to matrix</a:t>
            </a:r>
          </a:p>
          <a:p>
            <a:r>
              <a:rPr lang="en-US" sz="100" dirty="0" err="1"/>
              <a:t>fp.matx</a:t>
            </a:r>
            <a:r>
              <a:rPr lang="en-US" sz="100" dirty="0"/>
              <a:t> &lt;- </a:t>
            </a:r>
            <a:r>
              <a:rPr lang="en-US" sz="100" dirty="0" err="1"/>
              <a:t>as.matrix</a:t>
            </a:r>
            <a:r>
              <a:rPr lang="en-US" sz="100" dirty="0"/>
              <a:t>(</a:t>
            </a:r>
            <a:r>
              <a:rPr lang="en-US" sz="100" dirty="0" err="1"/>
              <a:t>hasilz</a:t>
            </a:r>
            <a:r>
              <a:rPr lang="en-US" sz="100" dirty="0"/>
              <a:t>[,-1])</a:t>
            </a:r>
          </a:p>
          <a:p>
            <a:r>
              <a:rPr lang="en-US" sz="100" dirty="0" err="1"/>
              <a:t>nmkol</a:t>
            </a:r>
            <a:r>
              <a:rPr lang="en-US" sz="100" dirty="0"/>
              <a:t> &lt;- </a:t>
            </a:r>
            <a:r>
              <a:rPr lang="en-US" sz="100" dirty="0" err="1"/>
              <a:t>colnames</a:t>
            </a:r>
            <a:r>
              <a:rPr lang="en-US" sz="100" dirty="0"/>
              <a:t>(</a:t>
            </a:r>
            <a:r>
              <a:rPr lang="en-US" sz="100" dirty="0" err="1"/>
              <a:t>fp.matx</a:t>
            </a:r>
            <a:r>
              <a:rPr lang="en-US" sz="100" dirty="0"/>
              <a:t>)</a:t>
            </a:r>
          </a:p>
          <a:p>
            <a:endParaRPr lang="en-US" sz="100" dirty="0"/>
          </a:p>
          <a:p>
            <a:endParaRPr lang="en-US" sz="100" dirty="0"/>
          </a:p>
          <a:p>
            <a:r>
              <a:rPr lang="en-US" sz="100" dirty="0"/>
              <a:t>#---------------</a:t>
            </a:r>
          </a:p>
          <a:p>
            <a:r>
              <a:rPr lang="en-US" sz="100" dirty="0"/>
              <a:t>aa &lt;- </a:t>
            </a:r>
            <a:r>
              <a:rPr lang="en-US" sz="100" dirty="0" err="1"/>
              <a:t>as.numeric</a:t>
            </a:r>
            <a:r>
              <a:rPr lang="en-US" sz="100" dirty="0"/>
              <a:t>(factor(</a:t>
            </a:r>
            <a:r>
              <a:rPr lang="en-US" sz="100" dirty="0" err="1"/>
              <a:t>fp.matx</a:t>
            </a:r>
            <a:r>
              <a:rPr lang="en-US" sz="100" dirty="0"/>
              <a:t>))</a:t>
            </a:r>
          </a:p>
          <a:p>
            <a:r>
              <a:rPr lang="en-US" sz="100" dirty="0"/>
              <a:t>bb &lt;- matrix(aa, </a:t>
            </a:r>
            <a:r>
              <a:rPr lang="en-US" sz="100" dirty="0" err="1"/>
              <a:t>nrow</a:t>
            </a:r>
            <a:r>
              <a:rPr lang="en-US" sz="100" dirty="0"/>
              <a:t> = dim(</a:t>
            </a:r>
            <a:r>
              <a:rPr lang="en-US" sz="100" dirty="0" err="1"/>
              <a:t>fp.matx</a:t>
            </a:r>
            <a:r>
              <a:rPr lang="en-US" sz="100" dirty="0"/>
              <a:t>)[1],</a:t>
            </a:r>
            <a:r>
              <a:rPr lang="en-US" sz="100" dirty="0" err="1"/>
              <a:t>ncol</a:t>
            </a:r>
            <a:r>
              <a:rPr lang="en-US" sz="100" dirty="0"/>
              <a:t> = dim(</a:t>
            </a:r>
            <a:r>
              <a:rPr lang="en-US" sz="100" dirty="0" err="1"/>
              <a:t>fp.matx</a:t>
            </a:r>
            <a:r>
              <a:rPr lang="en-US" sz="100" dirty="0"/>
              <a:t>)[2])</a:t>
            </a:r>
          </a:p>
          <a:p>
            <a:r>
              <a:rPr lang="en-US" sz="100" dirty="0"/>
              <a:t>cc &lt;- bb - 1</a:t>
            </a:r>
          </a:p>
          <a:p>
            <a:r>
              <a:rPr lang="en-US" sz="100" dirty="0" err="1"/>
              <a:t>colnames</a:t>
            </a:r>
            <a:r>
              <a:rPr lang="en-US" sz="100" dirty="0"/>
              <a:t>(cc) &lt;- </a:t>
            </a:r>
            <a:r>
              <a:rPr lang="en-US" sz="100" dirty="0" err="1"/>
              <a:t>nmkol</a:t>
            </a:r>
            <a:endParaRPr lang="en-US" sz="100" dirty="0"/>
          </a:p>
          <a:p>
            <a:r>
              <a:rPr lang="en-US" sz="100" dirty="0" err="1"/>
              <a:t>fp.mat</a:t>
            </a:r>
            <a:r>
              <a:rPr lang="en-US" sz="100" dirty="0"/>
              <a:t> &lt;- cc</a:t>
            </a:r>
          </a:p>
          <a:p>
            <a:r>
              <a:rPr lang="en-US" sz="100" dirty="0"/>
              <a:t>#---------------</a:t>
            </a:r>
          </a:p>
          <a:p>
            <a:endParaRPr lang="en-US" sz="100" dirty="0"/>
          </a:p>
          <a:p>
            <a:r>
              <a:rPr lang="en-US" sz="100" dirty="0"/>
              <a:t># convert the binary incidence matrix into a transactions database</a:t>
            </a:r>
          </a:p>
          <a:p>
            <a:r>
              <a:rPr lang="en-US" sz="100" dirty="0" err="1"/>
              <a:t>fp.trans</a:t>
            </a:r>
            <a:r>
              <a:rPr lang="en-US" sz="100" dirty="0"/>
              <a:t> &lt;- as(</a:t>
            </a:r>
            <a:r>
              <a:rPr lang="en-US" sz="100" dirty="0" err="1"/>
              <a:t>fp.mat</a:t>
            </a:r>
            <a:r>
              <a:rPr lang="en-US" sz="100" dirty="0"/>
              <a:t>, "transactions")</a:t>
            </a:r>
          </a:p>
          <a:p>
            <a:r>
              <a:rPr lang="en-US" sz="100" dirty="0"/>
              <a:t>inspect(</a:t>
            </a:r>
            <a:r>
              <a:rPr lang="en-US" sz="100" dirty="0" err="1"/>
              <a:t>fp.trans</a:t>
            </a:r>
            <a:r>
              <a:rPr lang="en-US" sz="100" dirty="0"/>
              <a:t>)</a:t>
            </a:r>
          </a:p>
          <a:p>
            <a:endParaRPr lang="en-US" sz="100" dirty="0"/>
          </a:p>
          <a:p>
            <a:r>
              <a:rPr lang="en-US" sz="100" dirty="0"/>
              <a:t>## get rules</a:t>
            </a:r>
          </a:p>
          <a:p>
            <a:r>
              <a:rPr lang="en-US" sz="100" dirty="0"/>
              <a:t># when running </a:t>
            </a:r>
            <a:r>
              <a:rPr lang="en-US" sz="100" dirty="0" err="1"/>
              <a:t>apriori</a:t>
            </a:r>
            <a:r>
              <a:rPr lang="en-US" sz="100" dirty="0"/>
              <a:t>(), include the minimum support, minimum confidence, and target</a:t>
            </a:r>
          </a:p>
          <a:p>
            <a:r>
              <a:rPr lang="en-US" sz="100" dirty="0"/>
              <a:t># as arguments.</a:t>
            </a:r>
          </a:p>
          <a:p>
            <a:r>
              <a:rPr lang="en-US" sz="100" dirty="0"/>
              <a:t>rules &lt;- </a:t>
            </a:r>
            <a:r>
              <a:rPr lang="en-US" sz="100" dirty="0" err="1"/>
              <a:t>apriori</a:t>
            </a:r>
            <a:r>
              <a:rPr lang="en-US" sz="100" dirty="0"/>
              <a:t>(</a:t>
            </a:r>
            <a:r>
              <a:rPr lang="en-US" sz="100" dirty="0" err="1"/>
              <a:t>fp.trans</a:t>
            </a:r>
            <a:r>
              <a:rPr lang="en-US" sz="100" dirty="0"/>
              <a:t>, parameter = list(</a:t>
            </a:r>
            <a:r>
              <a:rPr lang="en-US" sz="100" dirty="0" err="1"/>
              <a:t>supp</a:t>
            </a:r>
            <a:r>
              <a:rPr lang="en-US" sz="100" dirty="0"/>
              <a:t> = 0.2, </a:t>
            </a:r>
            <a:r>
              <a:rPr lang="en-US" sz="100" dirty="0" err="1"/>
              <a:t>conf</a:t>
            </a:r>
            <a:r>
              <a:rPr lang="en-US" sz="100" dirty="0"/>
              <a:t> = 0.5, target = "rules"))</a:t>
            </a:r>
          </a:p>
          <a:p>
            <a:endParaRPr lang="en-US" sz="100" dirty="0"/>
          </a:p>
          <a:p>
            <a:r>
              <a:rPr lang="en-US" sz="100" dirty="0"/>
              <a:t># inspect the first six rules, sorted by their lift</a:t>
            </a:r>
          </a:p>
          <a:p>
            <a:r>
              <a:rPr lang="en-US" sz="100" dirty="0"/>
              <a:t>inspect(head(sort(rules, by = "lift"), n = 17))</a:t>
            </a:r>
          </a:p>
          <a:p>
            <a:endParaRPr lang="en-US" sz="100" dirty="0"/>
          </a:p>
          <a:p>
            <a:endParaRPr lang="en-US" sz="100" dirty="0"/>
          </a:p>
          <a:p>
            <a:r>
              <a:rPr lang="en-US" sz="100" dirty="0" err="1"/>
              <a:t>freq_is</a:t>
            </a:r>
            <a:r>
              <a:rPr lang="en-US" sz="100" dirty="0"/>
              <a:t> &lt;- </a:t>
            </a:r>
            <a:r>
              <a:rPr lang="en-US" sz="100" dirty="0" err="1"/>
              <a:t>apriori</a:t>
            </a:r>
            <a:r>
              <a:rPr lang="en-US" sz="100" dirty="0"/>
              <a:t>(</a:t>
            </a:r>
            <a:r>
              <a:rPr lang="en-US" sz="100" dirty="0" err="1"/>
              <a:t>fp.trans</a:t>
            </a:r>
            <a:r>
              <a:rPr lang="en-US" sz="100" dirty="0"/>
              <a:t>, parameter = list(target = "frequent </a:t>
            </a:r>
            <a:r>
              <a:rPr lang="en-US" sz="100" dirty="0" err="1"/>
              <a:t>itemsets</a:t>
            </a:r>
            <a:r>
              <a:rPr lang="en-US" sz="100" dirty="0"/>
              <a:t>", support = 0.2))</a:t>
            </a:r>
          </a:p>
          <a:p>
            <a:r>
              <a:rPr lang="en-US" sz="100" dirty="0"/>
              <a:t>inspect(head(sort(</a:t>
            </a:r>
            <a:r>
              <a:rPr lang="en-US" sz="100" dirty="0" err="1"/>
              <a:t>freq_is</a:t>
            </a:r>
            <a:r>
              <a:rPr lang="en-US" sz="100" dirty="0"/>
              <a:t>, by = "support"), n = 10))</a:t>
            </a:r>
          </a:p>
          <a:p>
            <a:endParaRPr lang="en-US" sz="100" dirty="0"/>
          </a:p>
        </p:txBody>
      </p:sp>
      <p:sp>
        <p:nvSpPr>
          <p:cNvPr id="8" name="TextBox 7"/>
          <p:cNvSpPr txBox="1"/>
          <p:nvPr/>
        </p:nvSpPr>
        <p:spPr>
          <a:xfrm>
            <a:off x="6651878" y="328776"/>
            <a:ext cx="537248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&gt; inspect(head(sort(rules, by = "lift"), n = 30))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     lhs                    </a:t>
            </a:r>
            <a:r>
              <a:rPr lang="en-US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rhs</a:t>
            </a:r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      support confidence lift     count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[1]  {</a:t>
            </a:r>
            <a:r>
              <a:rPr lang="en-US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bread,diaper</a:t>
            </a:r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}      =&gt; {beer}   0.2     1.0000000  1.666667 1    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[2]  {</a:t>
            </a:r>
            <a:r>
              <a:rPr lang="en-US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beer,coke</a:t>
            </a:r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}         =&gt; {diaper} 0.2     1.0000000  1.666667 1    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[3]  {</a:t>
            </a:r>
            <a:r>
              <a:rPr lang="en-US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beer,milk</a:t>
            </a:r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}         =&gt; {diaper} 0.4     1.0000000  1.666667 2    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[4]  {</a:t>
            </a:r>
            <a:r>
              <a:rPr lang="en-US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beer,bread,milk</a:t>
            </a:r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}   =&gt; {diaper} 0.2     1.0000000  1.666667 1    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[5]  {</a:t>
            </a:r>
            <a:r>
              <a:rPr lang="en-US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bread,diaper,milk</a:t>
            </a:r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} =&gt; {beer}   0.2     1.0000000  1.666667 1    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[6]  {</a:t>
            </a:r>
            <a:r>
              <a:rPr lang="en-US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beer,coke,milk</a:t>
            </a:r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}    =&gt; {diaper} 0.2     1.0000000  1.666667 1    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[7]  {coke}              =&gt; {milk}   0.6     1.0000000  1.250000 3    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[8]  {milk}              =&gt; {coke}   0.6     0.7500000  1.250000 3    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[9]  {diaper}            =&gt; {milk}   0.6     1.0000000  1.250000 3    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[10] {milk}              =&gt; {diaper} 0.6     0.7500000  1.250000 3    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[11] {</a:t>
            </a:r>
            <a:r>
              <a:rPr lang="en-US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bread,coke</a:t>
            </a:r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}        =&gt; {milk}   0.2     1.0000000  1.250000 1    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[12] {</a:t>
            </a:r>
            <a:r>
              <a:rPr lang="en-US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bread,diaper</a:t>
            </a:r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}      =&gt; {milk}   0.2     1.0000000  1.250000 1    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[13] {</a:t>
            </a:r>
            <a:r>
              <a:rPr lang="en-US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beer,coke</a:t>
            </a:r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}         =&gt; {milk}   0.2     1.0000000  1.250000 1    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[14] {</a:t>
            </a:r>
            <a:r>
              <a:rPr lang="en-US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coke,diaper</a:t>
            </a:r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}       =&gt; {milk}   0.4     1.0000000  1.250000 2    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[15] {</a:t>
            </a:r>
            <a:r>
              <a:rPr lang="en-US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beer,diaper</a:t>
            </a:r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}       =&gt; {milk}   0.4     1.0000000  1.250000 2    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[16] {</a:t>
            </a:r>
            <a:r>
              <a:rPr lang="en-US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beer,bread,diaper</a:t>
            </a:r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} =&gt; {milk}   0.2     1.0000000  1.250000 1    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[17] {</a:t>
            </a:r>
            <a:r>
              <a:rPr lang="en-US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beer,coke,diaper</a:t>
            </a:r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}  =&gt; {milk}   0.2     1.0000000  1.250000 1    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[18] {bread}             =&gt; {beer}   0.4     0.6666667  1.111111 2    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[19] {beer}              =&gt; {bread}  0.4     0.6666667  1.111111 2    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[20] {coke}              =&gt; {diaper} 0.4     0.6666667  1.111111 2    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[21] {diaper}            =&gt; {coke}   0.4     0.6666667  1.111111 2    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[22] {beer}              =&gt; {diaper} 0.4     0.6666667  1.111111 2    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[23] {diaper}            =&gt; {beer}   0.4     0.6666667  1.111111 2    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[24] {</a:t>
            </a:r>
            <a:r>
              <a:rPr lang="en-US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coke,milk</a:t>
            </a:r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}         =&gt; {diaper} 0.4     0.6666667  1.111111 2    </a:t>
            </a:r>
          </a:p>
          <a:p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[25] {</a:t>
            </a:r>
            <a:r>
              <a:rPr lang="en-US" sz="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diaper,milk</a:t>
            </a:r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}       =&gt; {coke}   0.4     0.6666667  1.111111 2    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[26] {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diaper,milk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}       =&gt; {beer}   0.4     0.6666667  1.111111 2</a:t>
            </a:r>
            <a:r>
              <a:rPr lang="en-US" sz="9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endParaRPr lang="en-US" sz="9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37071" y="3199078"/>
            <a:ext cx="3405758" cy="1731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&gt; 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inspect(head(sort(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freq_is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, by = "support"), n = 10))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     items         support count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[1]  {milk}        0.8     4    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[2]  {bread}       0.6     3    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[3]  {coke}        0.6     3    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[4]  {beer}        0.6     3    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[5]  {diaper}      0.6     3    </a:t>
            </a:r>
          </a:p>
          <a:p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[6]  {</a:t>
            </a:r>
            <a:r>
              <a:rPr lang="en-US" sz="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coke,milk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   0.6     3    </a:t>
            </a:r>
          </a:p>
          <a:p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[7]  {</a:t>
            </a:r>
            <a:r>
              <a:rPr lang="en-US" sz="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diaper,milk</a:t>
            </a:r>
            <a:r>
              <a:rPr lang="en-US" sz="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 0.6     3    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[8]  {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beer,bread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}  0.4     2    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[9]  {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bread,milk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}  0.4     2    </a:t>
            </a:r>
          </a:p>
          <a:p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[10] {</a:t>
            </a:r>
            <a:r>
              <a:rPr lang="en-US" sz="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coke,diaper</a:t>
            </a:r>
            <a:r>
              <a:rPr lang="en-US" sz="800" dirty="0">
                <a:latin typeface="Courier New" panose="02070309020205020404" pitchFamily="49" charset="0"/>
                <a:cs typeface="Courier New" panose="02070309020205020404" pitchFamily="49" charset="0"/>
              </a:rPr>
              <a:t>} 0.4     2 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4761293" y="5635089"/>
            <a:ext cx="3443288" cy="976313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0" dirty="0">
                <a:latin typeface="Times New Roman" pitchFamily="18" charset="0"/>
              </a:rPr>
              <a:t>Rules Discovered:</a:t>
            </a:r>
          </a:p>
          <a:p>
            <a:r>
              <a:rPr lang="en-US" sz="2000" b="0" dirty="0">
                <a:latin typeface="Times New Roman" pitchFamily="18" charset="0"/>
              </a:rPr>
              <a:t>    </a:t>
            </a:r>
            <a:r>
              <a:rPr lang="en-US" sz="1800" dirty="0">
                <a:solidFill>
                  <a:srgbClr val="CC0000"/>
                </a:solidFill>
                <a:latin typeface="Tahoma" pitchFamily="34" charset="0"/>
              </a:rPr>
              <a:t>{Milk} --&gt; {Coke}</a:t>
            </a:r>
          </a:p>
          <a:p>
            <a:r>
              <a:rPr lang="en-US" sz="1800" dirty="0">
                <a:solidFill>
                  <a:srgbClr val="CC0000"/>
                </a:solidFill>
                <a:latin typeface="Tahoma" pitchFamily="34" charset="0"/>
              </a:rPr>
              <a:t>    {</a:t>
            </a:r>
            <a:r>
              <a:rPr lang="en-US" sz="1800" dirty="0" smtClean="0">
                <a:solidFill>
                  <a:srgbClr val="CC0000"/>
                </a:solidFill>
                <a:latin typeface="Tahoma" pitchFamily="34" charset="0"/>
              </a:rPr>
              <a:t>Diaper</a:t>
            </a:r>
            <a:r>
              <a:rPr lang="en-US" sz="1800" dirty="0">
                <a:solidFill>
                  <a:srgbClr val="CC0000"/>
                </a:solidFill>
                <a:latin typeface="Tahoma" pitchFamily="34" charset="0"/>
              </a:rPr>
              <a:t>, Milk} --&gt; {Beer}</a:t>
            </a:r>
            <a:endParaRPr lang="en-US" sz="2400" b="0" dirty="0">
              <a:latin typeface="Times New Roman" pitchFamily="18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4761293" y="4507014"/>
            <a:ext cx="2337499" cy="984885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 b="0" dirty="0" err="1" smtClean="0">
                <a:latin typeface="Times New Roman" pitchFamily="18" charset="0"/>
              </a:rPr>
              <a:t>Itemsets</a:t>
            </a:r>
            <a:r>
              <a:rPr lang="en-US" sz="2000" b="0" dirty="0" smtClean="0">
                <a:latin typeface="Times New Roman" pitchFamily="18" charset="0"/>
              </a:rPr>
              <a:t> Discovered</a:t>
            </a:r>
            <a:r>
              <a:rPr lang="en-US" sz="2000" b="0" dirty="0">
                <a:latin typeface="Times New Roman" pitchFamily="18" charset="0"/>
              </a:rPr>
              <a:t>:</a:t>
            </a:r>
          </a:p>
          <a:p>
            <a:r>
              <a:rPr lang="en-US" sz="2000" b="0" dirty="0">
                <a:latin typeface="Times New Roman" pitchFamily="18" charset="0"/>
              </a:rPr>
              <a:t>    </a:t>
            </a:r>
            <a:r>
              <a:rPr lang="en-US" sz="1800" dirty="0">
                <a:solidFill>
                  <a:srgbClr val="CC0000"/>
                </a:solidFill>
                <a:latin typeface="Tahoma" pitchFamily="34" charset="0"/>
              </a:rPr>
              <a:t>{</a:t>
            </a:r>
            <a:r>
              <a:rPr lang="en-US" sz="1800" dirty="0" err="1" smtClean="0">
                <a:solidFill>
                  <a:srgbClr val="CC0000"/>
                </a:solidFill>
                <a:latin typeface="Tahoma" pitchFamily="34" charset="0"/>
              </a:rPr>
              <a:t>Milk,Coke</a:t>
            </a:r>
            <a:r>
              <a:rPr lang="en-US" sz="1800" dirty="0">
                <a:solidFill>
                  <a:srgbClr val="CC0000"/>
                </a:solidFill>
                <a:latin typeface="Tahoma" pitchFamily="34" charset="0"/>
              </a:rPr>
              <a:t>}</a:t>
            </a:r>
          </a:p>
          <a:p>
            <a:r>
              <a:rPr lang="en-US" sz="1800" dirty="0">
                <a:solidFill>
                  <a:srgbClr val="CC0000"/>
                </a:solidFill>
                <a:latin typeface="Tahoma" pitchFamily="34" charset="0"/>
              </a:rPr>
              <a:t>    {</a:t>
            </a:r>
            <a:r>
              <a:rPr lang="en-US" sz="1800" dirty="0" smtClean="0">
                <a:solidFill>
                  <a:srgbClr val="CC0000"/>
                </a:solidFill>
                <a:latin typeface="Tahoma" pitchFamily="34" charset="0"/>
              </a:rPr>
              <a:t>Diaper</a:t>
            </a:r>
            <a:r>
              <a:rPr lang="en-US" sz="1800" dirty="0">
                <a:solidFill>
                  <a:srgbClr val="CC0000"/>
                </a:solidFill>
                <a:latin typeface="Tahoma" pitchFamily="34" charset="0"/>
              </a:rPr>
              <a:t>, </a:t>
            </a:r>
            <a:r>
              <a:rPr lang="en-US" sz="1800" dirty="0" smtClean="0">
                <a:solidFill>
                  <a:srgbClr val="CC0000"/>
                </a:solidFill>
                <a:latin typeface="Tahoma" pitchFamily="34" charset="0"/>
              </a:rPr>
              <a:t>Milk}</a:t>
            </a:r>
            <a:endParaRPr lang="en-US" sz="2400" b="0" dirty="0">
              <a:latin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61293" y="2705105"/>
            <a:ext cx="1642871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supp</a:t>
            </a:r>
            <a:r>
              <a:rPr lang="en-US" dirty="0"/>
              <a:t> = </a:t>
            </a:r>
            <a:r>
              <a:rPr lang="en-US" dirty="0" smtClean="0"/>
              <a:t>0.2</a:t>
            </a:r>
          </a:p>
          <a:p>
            <a:r>
              <a:rPr lang="en-US" dirty="0" err="1" smtClean="0"/>
              <a:t>conf</a:t>
            </a:r>
            <a:r>
              <a:rPr lang="en-US" dirty="0" smtClean="0"/>
              <a:t> </a:t>
            </a:r>
            <a:r>
              <a:rPr lang="en-US" dirty="0"/>
              <a:t>= 0.5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38200" y="1444752"/>
            <a:ext cx="53888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Identify sets of items (</a:t>
            </a:r>
            <a:r>
              <a:rPr lang="en-US" dirty="0" err="1"/>
              <a:t>itemsets</a:t>
            </a:r>
            <a:r>
              <a:rPr lang="en-US" dirty="0"/>
              <a:t>) occurring frequently together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Produce dependency rules which will predict occurrence of an item based on occurrences of other items.</a:t>
            </a:r>
          </a:p>
          <a:p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838200" y="4480560"/>
            <a:ext cx="2417064" cy="18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385048" y="4378354"/>
            <a:ext cx="3639312" cy="230832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 classic rule --</a:t>
            </a:r>
          </a:p>
          <a:p>
            <a:r>
              <a:rPr lang="en-US" dirty="0" smtClean="0"/>
              <a:t>“If </a:t>
            </a:r>
            <a:r>
              <a:rPr lang="en-US" dirty="0"/>
              <a:t>a customer buys diaper and milk, then he is very likely to buy beer</a:t>
            </a:r>
            <a:r>
              <a:rPr lang="en-US" dirty="0" smtClean="0"/>
              <a:t>.”</a:t>
            </a:r>
          </a:p>
          <a:p>
            <a:endParaRPr lang="en-US" dirty="0"/>
          </a:p>
          <a:p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heran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berbadan</a:t>
            </a:r>
            <a:r>
              <a:rPr lang="en-US" dirty="0" smtClean="0"/>
              <a:t> </a:t>
            </a:r>
            <a:r>
              <a:rPr lang="en-US" dirty="0" err="1" smtClean="0"/>
              <a:t>kekar</a:t>
            </a:r>
            <a:r>
              <a:rPr lang="en-US" dirty="0" smtClean="0"/>
              <a:t> </a:t>
            </a:r>
            <a:r>
              <a:rPr lang="en-US" dirty="0" err="1" smtClean="0"/>
              <a:t>berdiri</a:t>
            </a:r>
            <a:r>
              <a:rPr lang="en-US" dirty="0" smtClean="0"/>
              <a:t> di </a:t>
            </a:r>
            <a:r>
              <a:rPr lang="en-US" dirty="0" err="1" smtClean="0"/>
              <a:t>dekat</a:t>
            </a:r>
            <a:r>
              <a:rPr lang="en-US" dirty="0" smtClean="0"/>
              <a:t> diapers. </a:t>
            </a:r>
            <a:r>
              <a:rPr lang="en-US" dirty="0" smtClean="0">
                <a:sym typeface="Wingdings" panose="05000000000000000000" pitchFamily="2" charset="2"/>
              </a:rPr>
              <a:t>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162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1894</TotalTime>
  <Words>2216</Words>
  <Application>Microsoft Office PowerPoint</Application>
  <PresentationFormat>Widescreen</PresentationFormat>
  <Paragraphs>324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Tahoma</vt:lpstr>
      <vt:lpstr>Times New Roman</vt:lpstr>
      <vt:lpstr>Wingdings</vt:lpstr>
      <vt:lpstr>Office Theme</vt:lpstr>
      <vt:lpstr>Praktik Association Rules</vt:lpstr>
      <vt:lpstr>Dataset Faceplate.csv</vt:lpstr>
      <vt:lpstr>Interpreting the Results</vt:lpstr>
      <vt:lpstr>Rule selection</vt:lpstr>
      <vt:lpstr>Implementation of association rules</vt:lpstr>
      <vt:lpstr>Dataset Movies</vt:lpstr>
      <vt:lpstr>Dataset Charles Book Club</vt:lpstr>
      <vt:lpstr>User-Based Collaborative Filtering</vt:lpstr>
      <vt:lpstr>Dataset Bread and Milk</vt:lpstr>
      <vt:lpstr>PowerPoint Presentation</vt:lpstr>
      <vt:lpstr>Association Rules using WEKA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Praktik Association Rules</dc:title>
  <dc:creator>ACER</dc:creator>
  <cp:lastModifiedBy>ACER</cp:lastModifiedBy>
  <cp:revision>45</cp:revision>
  <dcterms:created xsi:type="dcterms:W3CDTF">2019-10-06T13:22:44Z</dcterms:created>
  <dcterms:modified xsi:type="dcterms:W3CDTF">2019-11-15T04:11:37Z</dcterms:modified>
</cp:coreProperties>
</file>