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75" r:id="rId11"/>
    <p:sldId id="265"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p:cViewPr varScale="1">
        <p:scale>
          <a:sx n="57" d="100"/>
          <a:sy n="57" d="100"/>
        </p:scale>
        <p:origin x="9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5E15C-D30F-4F59-AAEA-0009DF08321D}" type="datetimeFigureOut">
              <a:rPr lang="id-ID" smtClean="0"/>
              <a:t>24/02/2020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4FB98-846A-4C53-AB62-143ACB708812}" type="slidenum">
              <a:rPr lang="id-ID" smtClean="0"/>
              <a:t>‹#›</a:t>
            </a:fld>
            <a:endParaRPr lang="id-ID"/>
          </a:p>
        </p:txBody>
      </p:sp>
    </p:spTree>
    <p:extLst>
      <p:ext uri="{BB962C8B-B14F-4D97-AF65-F5344CB8AC3E}">
        <p14:creationId xmlns:p14="http://schemas.microsoft.com/office/powerpoint/2010/main" val="158096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7E4FB98-846A-4C53-AB62-143ACB708812}" type="slidenum">
              <a:rPr lang="id-ID" smtClean="0"/>
              <a:t>1</a:t>
            </a:fld>
            <a:endParaRPr lang="id-ID"/>
          </a:p>
        </p:txBody>
      </p:sp>
    </p:spTree>
    <p:extLst>
      <p:ext uri="{BB962C8B-B14F-4D97-AF65-F5344CB8AC3E}">
        <p14:creationId xmlns:p14="http://schemas.microsoft.com/office/powerpoint/2010/main" val="2036877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6468DF-0EFA-4E43-BE29-8EC026D11455}"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299158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468DF-0EFA-4E43-BE29-8EC026D11455}"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394575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468DF-0EFA-4E43-BE29-8EC026D11455}"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4112559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468DF-0EFA-4E43-BE29-8EC026D11455}"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198696-CD37-4256-B451-AD3EEAA73737}" type="slidenum">
              <a:rPr lang="id-ID" smtClean="0"/>
              <a:t>‹#›</a:t>
            </a:fld>
            <a:endParaRPr lang="id-ID"/>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7832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468DF-0EFA-4E43-BE29-8EC026D11455}"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251600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A6468DF-0EFA-4E43-BE29-8EC026D11455}" type="datetimeFigureOut">
              <a:rPr lang="id-ID" smtClean="0"/>
              <a:t>24/02/2020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640282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A6468DF-0EFA-4E43-BE29-8EC026D11455}" type="datetimeFigureOut">
              <a:rPr lang="id-ID" smtClean="0"/>
              <a:t>24/02/2020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330944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468DF-0EFA-4E43-BE29-8EC026D11455}"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125435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468DF-0EFA-4E43-BE29-8EC026D11455}"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185791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468DF-0EFA-4E43-BE29-8EC026D11455}"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339506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6468DF-0EFA-4E43-BE29-8EC026D11455}"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180053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468DF-0EFA-4E43-BE29-8EC026D11455}"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375401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6468DF-0EFA-4E43-BE29-8EC026D11455}" type="datetimeFigureOut">
              <a:rPr lang="id-ID" smtClean="0"/>
              <a:t>24/02/2020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122643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6468DF-0EFA-4E43-BE29-8EC026D11455}" type="datetimeFigureOut">
              <a:rPr lang="id-ID" smtClean="0"/>
              <a:t>24/02/2020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124969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A6468DF-0EFA-4E43-BE29-8EC026D11455}" type="datetimeFigureOut">
              <a:rPr lang="id-ID" smtClean="0"/>
              <a:t>24/02/2020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178779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468DF-0EFA-4E43-BE29-8EC026D11455}"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217911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468DF-0EFA-4E43-BE29-8EC026D11455}"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198696-CD37-4256-B451-AD3EEAA73737}" type="slidenum">
              <a:rPr lang="id-ID" smtClean="0"/>
              <a:t>‹#›</a:t>
            </a:fld>
            <a:endParaRPr lang="id-ID"/>
          </a:p>
        </p:txBody>
      </p:sp>
    </p:spTree>
    <p:extLst>
      <p:ext uri="{BB962C8B-B14F-4D97-AF65-F5344CB8AC3E}">
        <p14:creationId xmlns:p14="http://schemas.microsoft.com/office/powerpoint/2010/main" val="287508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A6468DF-0EFA-4E43-BE29-8EC026D11455}" type="datetimeFigureOut">
              <a:rPr lang="id-ID" smtClean="0"/>
              <a:t>24/02/2020</a:t>
            </a:fld>
            <a:endParaRPr lang="id-ID"/>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d-ID"/>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D198696-CD37-4256-B451-AD3EEAA73737}" type="slidenum">
              <a:rPr lang="id-ID" smtClean="0"/>
              <a:t>‹#›</a:t>
            </a:fld>
            <a:endParaRPr lang="id-ID"/>
          </a:p>
        </p:txBody>
      </p:sp>
    </p:spTree>
    <p:extLst>
      <p:ext uri="{BB962C8B-B14F-4D97-AF65-F5344CB8AC3E}">
        <p14:creationId xmlns:p14="http://schemas.microsoft.com/office/powerpoint/2010/main" val="33473616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611E5-7793-421C-85C2-DBB316A7A378}"/>
              </a:ext>
            </a:extLst>
          </p:cNvPr>
          <p:cNvSpPr>
            <a:spLocks noGrp="1"/>
          </p:cNvSpPr>
          <p:nvPr>
            <p:ph type="ctrTitle"/>
          </p:nvPr>
        </p:nvSpPr>
        <p:spPr>
          <a:xfrm>
            <a:off x="1751012" y="1300786"/>
            <a:ext cx="8689976" cy="1751904"/>
          </a:xfrm>
        </p:spPr>
        <p:txBody>
          <a:bodyPr/>
          <a:lstStyle/>
          <a:p>
            <a:r>
              <a:rPr lang="id-ID" dirty="0">
                <a:solidFill>
                  <a:srgbClr val="FF0000"/>
                </a:solidFill>
              </a:rPr>
              <a:t>KARAKTERISTIK &amp; KOMPOSISI TELUR</a:t>
            </a:r>
          </a:p>
        </p:txBody>
      </p:sp>
      <p:sp>
        <p:nvSpPr>
          <p:cNvPr id="3" name="Subtitle 2">
            <a:extLst>
              <a:ext uri="{FF2B5EF4-FFF2-40B4-BE49-F238E27FC236}">
                <a16:creationId xmlns:a16="http://schemas.microsoft.com/office/drawing/2014/main" id="{241FDE72-096C-4D3D-BA15-7D88345BE2D9}"/>
              </a:ext>
            </a:extLst>
          </p:cNvPr>
          <p:cNvSpPr>
            <a:spLocks noGrp="1"/>
          </p:cNvSpPr>
          <p:nvPr>
            <p:ph type="subTitle" idx="1"/>
          </p:nvPr>
        </p:nvSpPr>
        <p:spPr>
          <a:xfrm>
            <a:off x="1751012" y="4364503"/>
            <a:ext cx="8689976" cy="1009356"/>
          </a:xfrm>
          <a:solidFill>
            <a:srgbClr val="FFFF00"/>
          </a:solidFill>
          <a:ln w="38100">
            <a:solidFill>
              <a:schemeClr val="accent1">
                <a:lumMod val="50000"/>
              </a:schemeClr>
            </a:solidFill>
          </a:ln>
        </p:spPr>
        <p:txBody>
          <a:bodyPr>
            <a:normAutofit/>
          </a:bodyPr>
          <a:lstStyle/>
          <a:p>
            <a:r>
              <a:rPr lang="id-ID" dirty="0">
                <a:solidFill>
                  <a:schemeClr val="tx1"/>
                </a:solidFill>
              </a:rPr>
              <a:t>LABORATORIUM TEKNOLOGI HASIL TERNAK (PERTEMUAN -7)</a:t>
            </a:r>
          </a:p>
          <a:p>
            <a:r>
              <a:rPr lang="id-ID" dirty="0">
                <a:solidFill>
                  <a:schemeClr val="tx1"/>
                </a:solidFill>
              </a:rPr>
              <a:t>20</a:t>
            </a:r>
            <a:r>
              <a:rPr lang="en-US" dirty="0">
                <a:solidFill>
                  <a:schemeClr val="tx1"/>
                </a:solidFill>
              </a:rPr>
              <a:t>20</a:t>
            </a:r>
            <a:endParaRPr lang="id-ID" dirty="0">
              <a:solidFill>
                <a:schemeClr val="tx1"/>
              </a:solidFill>
            </a:endParaRPr>
          </a:p>
        </p:txBody>
      </p:sp>
    </p:spTree>
    <p:extLst>
      <p:ext uri="{BB962C8B-B14F-4D97-AF65-F5344CB8AC3E}">
        <p14:creationId xmlns:p14="http://schemas.microsoft.com/office/powerpoint/2010/main" val="130857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E815B-19E0-4201-AD5D-F814C9FC74DF}"/>
              </a:ext>
            </a:extLst>
          </p:cNvPr>
          <p:cNvPicPr>
            <a:picLocks noChangeAspect="1"/>
          </p:cNvPicPr>
          <p:nvPr/>
        </p:nvPicPr>
        <p:blipFill>
          <a:blip r:embed="rId2"/>
          <a:stretch>
            <a:fillRect/>
          </a:stretch>
        </p:blipFill>
        <p:spPr>
          <a:xfrm>
            <a:off x="691484" y="114522"/>
            <a:ext cx="4084674" cy="2999492"/>
          </a:xfrm>
          <a:prstGeom prst="rect">
            <a:avLst/>
          </a:prstGeom>
        </p:spPr>
      </p:pic>
      <p:pic>
        <p:nvPicPr>
          <p:cNvPr id="3" name="Picture 2">
            <a:extLst>
              <a:ext uri="{FF2B5EF4-FFF2-40B4-BE49-F238E27FC236}">
                <a16:creationId xmlns:a16="http://schemas.microsoft.com/office/drawing/2014/main" id="{686F3589-4A14-4A0A-A2D6-8DBD92037C1A}"/>
              </a:ext>
            </a:extLst>
          </p:cNvPr>
          <p:cNvPicPr>
            <a:picLocks noChangeAspect="1"/>
          </p:cNvPicPr>
          <p:nvPr/>
        </p:nvPicPr>
        <p:blipFill>
          <a:blip r:embed="rId3"/>
          <a:stretch>
            <a:fillRect/>
          </a:stretch>
        </p:blipFill>
        <p:spPr>
          <a:xfrm>
            <a:off x="6341073" y="370576"/>
            <a:ext cx="4011516" cy="2743438"/>
          </a:xfrm>
          <a:prstGeom prst="rect">
            <a:avLst/>
          </a:prstGeom>
        </p:spPr>
      </p:pic>
      <p:pic>
        <p:nvPicPr>
          <p:cNvPr id="4" name="Picture 3">
            <a:extLst>
              <a:ext uri="{FF2B5EF4-FFF2-40B4-BE49-F238E27FC236}">
                <a16:creationId xmlns:a16="http://schemas.microsoft.com/office/drawing/2014/main" id="{027796E1-1102-41A3-9DA0-E7A7A4231208}"/>
              </a:ext>
            </a:extLst>
          </p:cNvPr>
          <p:cNvPicPr>
            <a:picLocks noChangeAspect="1"/>
          </p:cNvPicPr>
          <p:nvPr/>
        </p:nvPicPr>
        <p:blipFill>
          <a:blip r:embed="rId4"/>
          <a:stretch>
            <a:fillRect/>
          </a:stretch>
        </p:blipFill>
        <p:spPr>
          <a:xfrm>
            <a:off x="445536" y="3429000"/>
            <a:ext cx="4041998" cy="2962913"/>
          </a:xfrm>
          <a:prstGeom prst="rect">
            <a:avLst/>
          </a:prstGeom>
        </p:spPr>
      </p:pic>
      <p:pic>
        <p:nvPicPr>
          <p:cNvPr id="5" name="Picture 4">
            <a:extLst>
              <a:ext uri="{FF2B5EF4-FFF2-40B4-BE49-F238E27FC236}">
                <a16:creationId xmlns:a16="http://schemas.microsoft.com/office/drawing/2014/main" id="{66C9E148-518F-4562-9666-F39C26651AAA}"/>
              </a:ext>
            </a:extLst>
          </p:cNvPr>
          <p:cNvPicPr>
            <a:picLocks noChangeAspect="1"/>
          </p:cNvPicPr>
          <p:nvPr/>
        </p:nvPicPr>
        <p:blipFill>
          <a:blip r:embed="rId5"/>
          <a:stretch>
            <a:fillRect/>
          </a:stretch>
        </p:blipFill>
        <p:spPr>
          <a:xfrm>
            <a:off x="6341073" y="3429000"/>
            <a:ext cx="3420152" cy="2810500"/>
          </a:xfrm>
          <a:prstGeom prst="rect">
            <a:avLst/>
          </a:prstGeom>
        </p:spPr>
      </p:pic>
    </p:spTree>
    <p:extLst>
      <p:ext uri="{BB962C8B-B14F-4D97-AF65-F5344CB8AC3E}">
        <p14:creationId xmlns:p14="http://schemas.microsoft.com/office/powerpoint/2010/main" val="366962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40592-4E41-43C1-A639-0EF18CE492C8}"/>
              </a:ext>
            </a:extLst>
          </p:cNvPr>
          <p:cNvSpPr/>
          <p:nvPr/>
        </p:nvSpPr>
        <p:spPr>
          <a:xfrm>
            <a:off x="900333" y="1031873"/>
            <a:ext cx="10663309" cy="5649239"/>
          </a:xfrm>
          <a:prstGeom prst="rect">
            <a:avLst/>
          </a:prstGeom>
          <a:solidFill>
            <a:schemeClr val="accent4">
              <a:lumMod val="40000"/>
              <a:lumOff val="60000"/>
            </a:schemeClr>
          </a:solidFill>
          <a:ln w="28575">
            <a:solidFill>
              <a:srgbClr val="FF0000"/>
            </a:solidFill>
          </a:ln>
        </p:spPr>
        <p:txBody>
          <a:bodyPr wrap="square">
            <a:spAutoFit/>
          </a:bodyPr>
          <a:lstStyle/>
          <a:p>
            <a:pPr marL="457200" indent="-457200">
              <a:lnSpc>
                <a:spcPct val="107000"/>
              </a:lnSpc>
              <a:spcAft>
                <a:spcPts val="0"/>
              </a:spcAft>
            </a:pP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d-ID" sz="2000" dirty="0">
                <a:latin typeface="Calibri" panose="020F0502020204030204" pitchFamily="34" charset="0"/>
                <a:ea typeface="Calibri" panose="020F0502020204030204" pitchFamily="34" charset="0"/>
                <a:cs typeface="Times New Roman" panose="02020603050405020304" pitchFamily="18" charset="0"/>
              </a:rPr>
              <a:t>Telur utuh mempunyai kandungan protein 12.8 -13.4.  Beberapa jenis protein spesifik pada telur adalah : </a:t>
            </a:r>
          </a:p>
          <a:p>
            <a:pPr marL="800100" lvl="1" indent="-342900">
              <a:lnSpc>
                <a:spcPct val="150000"/>
              </a:lnSpc>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Conalbumin (13%); </a:t>
            </a:r>
            <a:r>
              <a:rPr lang="en-US" sz="2000" dirty="0" err="1">
                <a:latin typeface="Calibri" panose="020F0502020204030204" pitchFamily="34" charset="0"/>
                <a:ea typeface="Calibri" panose="020F0502020204030204" pitchFamily="34" charset="0"/>
                <a:cs typeface="Times New Roman" panose="02020603050405020304" pitchFamily="18" charset="0"/>
              </a:rPr>
              <a:t>mengikat</a:t>
            </a:r>
            <a:r>
              <a:rPr lang="en-US" sz="2000" dirty="0">
                <a:latin typeface="Calibri" panose="020F0502020204030204" pitchFamily="34" charset="0"/>
                <a:ea typeface="Calibri" panose="020F0502020204030204" pitchFamily="34" charset="0"/>
                <a:cs typeface="Times New Roman" panose="02020603050405020304" pitchFamily="18" charset="0"/>
              </a:rPr>
              <a:t> Fe, Cu, Zn</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Ovomucin (3.5%); </a:t>
            </a:r>
            <a:r>
              <a:rPr lang="en-US" sz="2000" dirty="0" err="1">
                <a:latin typeface="Calibri" panose="020F0502020204030204" pitchFamily="34" charset="0"/>
                <a:ea typeface="Calibri" panose="020F0502020204030204" pitchFamily="34" charset="0"/>
                <a:cs typeface="Times New Roman" panose="02020603050405020304" pitchFamily="18" charset="0"/>
              </a:rPr>
              <a:t>mengikat</a:t>
            </a:r>
            <a:r>
              <a:rPr lang="en-US" sz="2000" dirty="0">
                <a:latin typeface="Calibri" panose="020F0502020204030204" pitchFamily="34" charset="0"/>
                <a:ea typeface="Calibri" panose="020F0502020204030204" pitchFamily="34" charset="0"/>
                <a:cs typeface="Times New Roman" panose="02020603050405020304" pitchFamily="18" charset="0"/>
              </a:rPr>
              <a:t> riboflavin</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ID" sz="2000" dirty="0">
                <a:latin typeface="Calibri" panose="020F0502020204030204" pitchFamily="34" charset="0"/>
                <a:ea typeface="Calibri" panose="020F0502020204030204" pitchFamily="34" charset="0"/>
                <a:cs typeface="Times New Roman" panose="02020603050405020304" pitchFamily="18" charset="0"/>
              </a:rPr>
              <a:t>	</a:t>
            </a:r>
            <a:r>
              <a:rPr lang="id-ID" sz="2000" dirty="0">
                <a:latin typeface="Calibri" panose="020F0502020204030204" pitchFamily="34" charset="0"/>
                <a:ea typeface="Calibri" panose="020F0502020204030204" pitchFamily="34" charset="0"/>
                <a:cs typeface="Times New Roman" panose="02020603050405020304" pitchFamily="18" charset="0"/>
              </a:rPr>
              <a:t>Ovomucin merupakan </a:t>
            </a:r>
            <a:r>
              <a:rPr lang="id-ID" sz="2000" i="1" dirty="0">
                <a:latin typeface="Calibri" panose="020F0502020204030204" pitchFamily="34" charset="0"/>
                <a:ea typeface="Calibri" panose="020F0502020204030204" pitchFamily="34" charset="0"/>
                <a:cs typeface="Times New Roman" panose="02020603050405020304" pitchFamily="18" charset="0"/>
              </a:rPr>
              <a:t>glikoprotein sulfated </a:t>
            </a:r>
            <a:r>
              <a:rPr lang="id-ID" sz="2000" dirty="0">
                <a:latin typeface="Calibri" panose="020F0502020204030204" pitchFamily="34" charset="0"/>
                <a:ea typeface="Calibri" panose="020F0502020204030204" pitchFamily="34" charset="0"/>
                <a:cs typeface="Times New Roman" panose="02020603050405020304" pitchFamily="18" charset="0"/>
              </a:rPr>
              <a:t>yang membentuk struktu</a:t>
            </a:r>
            <a:r>
              <a:rPr lang="en-ID" sz="2000" dirty="0">
                <a:latin typeface="Calibri" panose="020F0502020204030204" pitchFamily="34" charset="0"/>
                <a:ea typeface="Calibri" panose="020F0502020204030204" pitchFamily="34" charset="0"/>
                <a:cs typeface="Times New Roman" panose="02020603050405020304" pitchFamily="18" charset="0"/>
              </a:rPr>
              <a:t>r</a:t>
            </a:r>
            <a:r>
              <a:rPr lang="id-ID" sz="2000" dirty="0">
                <a:latin typeface="Calibri" panose="020F0502020204030204" pitchFamily="34" charset="0"/>
                <a:ea typeface="Calibri" panose="020F0502020204030204" pitchFamily="34" charset="0"/>
                <a:cs typeface="Times New Roman" panose="02020603050405020304" pitchFamily="18" charset="0"/>
              </a:rPr>
              <a:t> seperti jeli pada </a:t>
            </a:r>
            <a:r>
              <a:rPr lang="en-ID" sz="2000" dirty="0">
                <a:latin typeface="Calibri" panose="020F0502020204030204" pitchFamily="34" charset="0"/>
                <a:ea typeface="Calibri" panose="020F0502020204030204" pitchFamily="34" charset="0"/>
                <a:cs typeface="Times New Roman" panose="02020603050405020304" pitchFamily="18" charset="0"/>
              </a:rPr>
              <a:t>	</a:t>
            </a:r>
            <a:r>
              <a:rPr lang="id-ID" sz="2000" dirty="0">
                <a:latin typeface="Calibri" panose="020F0502020204030204" pitchFamily="34" charset="0"/>
                <a:ea typeface="Calibri" panose="020F0502020204030204" pitchFamily="34" charset="0"/>
                <a:cs typeface="Times New Roman" panose="02020603050405020304" pitchFamily="18" charset="0"/>
              </a:rPr>
              <a:t>albumen telur. </a:t>
            </a:r>
          </a:p>
          <a:p>
            <a:pPr marL="742950" indent="-285750">
              <a:lnSpc>
                <a:spcPct val="150000"/>
              </a:lnSpc>
              <a:spcAft>
                <a:spcPts val="0"/>
              </a:spcAft>
              <a:buFont typeface="Arial" panose="020B0604020202020204" pitchFamily="34" charset="0"/>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Lisosim</a:t>
            </a:r>
            <a:r>
              <a:rPr lang="en-US" sz="2000" dirty="0">
                <a:latin typeface="Calibri" panose="020F0502020204030204" pitchFamily="34" charset="0"/>
                <a:ea typeface="Calibri" panose="020F0502020204030204" pitchFamily="34" charset="0"/>
                <a:cs typeface="Times New Roman" panose="02020603050405020304" pitchFamily="18" charset="0"/>
              </a:rPr>
              <a:t> (3.4%); </a:t>
            </a:r>
            <a:r>
              <a:rPr lang="en-US" sz="2000" dirty="0" err="1">
                <a:latin typeface="Calibri" panose="020F0502020204030204" pitchFamily="34" charset="0"/>
                <a:ea typeface="Calibri" panose="020F0502020204030204" pitchFamily="34" charset="0"/>
                <a:cs typeface="Times New Roman" panose="02020603050405020304" pitchFamily="18" charset="0"/>
              </a:rPr>
              <a:t>melisiskan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dinding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sel</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bakteri</a:t>
            </a:r>
            <a:endParaRPr lang="id-ID"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ID" sz="2000" dirty="0">
                <a:latin typeface="Calibri" panose="020F0502020204030204" pitchFamily="34" charset="0"/>
                <a:ea typeface="Calibri" panose="020F0502020204030204" pitchFamily="34" charset="0"/>
                <a:cs typeface="Times New Roman" panose="02020603050405020304" pitchFamily="18" charset="0"/>
              </a:rPr>
              <a:t>     </a:t>
            </a:r>
            <a:r>
              <a:rPr lang="id-ID" sz="2000" dirty="0">
                <a:latin typeface="Calibri" panose="020F0502020204030204" pitchFamily="34" charset="0"/>
                <a:ea typeface="Calibri" panose="020F0502020204030204" pitchFamily="34" charset="0"/>
                <a:cs typeface="Times New Roman" panose="02020603050405020304" pitchFamily="18" charset="0"/>
              </a:rPr>
              <a:t>Lisosim terdapat pada putih telur, merupakan protein yang terdiri dari 129 asam amino residu.</a:t>
            </a:r>
            <a:endParaRPr lang="en-ID"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ID" sz="2000" dirty="0">
                <a:latin typeface="Calibri" panose="020F0502020204030204" pitchFamily="34" charset="0"/>
                <a:ea typeface="Calibri" panose="020F0502020204030204" pitchFamily="34" charset="0"/>
                <a:cs typeface="Times New Roman" panose="02020603050405020304" pitchFamily="18" charset="0"/>
              </a:rPr>
              <a:t>   </a:t>
            </a:r>
            <a:r>
              <a:rPr lang="id-ID" sz="2000" dirty="0">
                <a:latin typeface="Calibri" panose="020F0502020204030204" pitchFamily="34" charset="0"/>
                <a:ea typeface="Calibri" panose="020F0502020204030204" pitchFamily="34" charset="0"/>
                <a:cs typeface="Times New Roman" panose="02020603050405020304" pitchFamily="18" charset="0"/>
              </a:rPr>
              <a:t>  Lisosim mempunyai aktivitas sebagai antimikroba, dimana aktivitas lisosim dipengaruhi oleh</a:t>
            </a:r>
            <a:endParaRPr lang="en-ID"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ID" sz="2000" dirty="0">
                <a:latin typeface="Calibri" panose="020F0502020204030204" pitchFamily="34" charset="0"/>
                <a:ea typeface="Calibri" panose="020F0502020204030204" pitchFamily="34" charset="0"/>
                <a:cs typeface="Times New Roman" panose="02020603050405020304" pitchFamily="18" charset="0"/>
              </a:rPr>
              <a:t>     </a:t>
            </a:r>
            <a:r>
              <a:rPr lang="id-ID" sz="2000" dirty="0">
                <a:latin typeface="Calibri" panose="020F0502020204030204" pitchFamily="34" charset="0"/>
                <a:ea typeface="Calibri" panose="020F0502020204030204" pitchFamily="34" charset="0"/>
                <a:cs typeface="Times New Roman" panose="02020603050405020304" pitchFamily="18" charset="0"/>
              </a:rPr>
              <a:t> beberapa faktor seperti umur ternak, kondisi penyimpanan telur, perlakuan suhu pada putih</a:t>
            </a:r>
            <a:endParaRPr lang="en-ID"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ID" sz="2000" dirty="0">
                <a:latin typeface="Calibri" panose="020F0502020204030204" pitchFamily="34" charset="0"/>
                <a:ea typeface="Calibri" panose="020F0502020204030204" pitchFamily="34" charset="0"/>
                <a:cs typeface="Times New Roman" panose="02020603050405020304" pitchFamily="18" charset="0"/>
              </a:rPr>
              <a:t>     </a:t>
            </a:r>
            <a:r>
              <a:rPr lang="id-ID" sz="2000" dirty="0">
                <a:latin typeface="Calibri" panose="020F0502020204030204" pitchFamily="34" charset="0"/>
                <a:ea typeface="Calibri" panose="020F0502020204030204" pitchFamily="34" charset="0"/>
                <a:cs typeface="Times New Roman" panose="02020603050405020304" pitchFamily="18" charset="0"/>
              </a:rPr>
              <a:t> telur</a:t>
            </a:r>
          </a:p>
          <a:p>
            <a:pPr marL="800100" lvl="1" indent="-342900">
              <a:lnSpc>
                <a:spcPct val="150000"/>
              </a:lnSpc>
              <a:spcAft>
                <a:spcPts val="800"/>
              </a:spcAft>
              <a:buFont typeface="Arial" panose="020B0604020202020204" pitchFamily="34" charset="0"/>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Avidin (0.05%); </a:t>
            </a:r>
            <a:r>
              <a:rPr lang="en-US" sz="2000" dirty="0" err="1">
                <a:latin typeface="Calibri" panose="020F0502020204030204" pitchFamily="34" charset="0"/>
                <a:ea typeface="Calibri" panose="020F0502020204030204" pitchFamily="34" charset="0"/>
                <a:cs typeface="Times New Roman" panose="02020603050405020304" pitchFamily="18" charset="0"/>
              </a:rPr>
              <a:t>mengikat</a:t>
            </a:r>
            <a:r>
              <a:rPr lang="en-US" sz="2000" dirty="0">
                <a:latin typeface="Calibri" panose="020F0502020204030204" pitchFamily="34" charset="0"/>
                <a:ea typeface="Calibri" panose="020F0502020204030204" pitchFamily="34" charset="0"/>
                <a:cs typeface="Times New Roman" panose="02020603050405020304" pitchFamily="18" charset="0"/>
              </a:rPr>
              <a:t> biotin</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E9188F3-CA88-4FDA-B65B-0B0A7AFD55BC}"/>
              </a:ext>
            </a:extLst>
          </p:cNvPr>
          <p:cNvSpPr txBox="1"/>
          <p:nvPr/>
        </p:nvSpPr>
        <p:spPr>
          <a:xfrm>
            <a:off x="9101796" y="295421"/>
            <a:ext cx="2686931" cy="523220"/>
          </a:xfrm>
          <a:prstGeom prst="rect">
            <a:avLst/>
          </a:prstGeom>
          <a:solidFill>
            <a:schemeClr val="accent1">
              <a:lumMod val="60000"/>
              <a:lumOff val="40000"/>
            </a:schemeClr>
          </a:solidFill>
        </p:spPr>
        <p:txBody>
          <a:bodyPr wrap="square" rtlCol="0">
            <a:spAutoFit/>
          </a:bodyPr>
          <a:lstStyle/>
          <a:p>
            <a:r>
              <a:rPr lang="id-ID" sz="2800" dirty="0"/>
              <a:t>PROTEIN TELUR</a:t>
            </a:r>
          </a:p>
        </p:txBody>
      </p:sp>
    </p:spTree>
    <p:extLst>
      <p:ext uri="{BB962C8B-B14F-4D97-AF65-F5344CB8AC3E}">
        <p14:creationId xmlns:p14="http://schemas.microsoft.com/office/powerpoint/2010/main" val="5142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E38B4D-1CB3-4157-B3CD-3D78BE641DA6}"/>
              </a:ext>
            </a:extLst>
          </p:cNvPr>
          <p:cNvSpPr/>
          <p:nvPr/>
        </p:nvSpPr>
        <p:spPr>
          <a:xfrm>
            <a:off x="2613877" y="3177860"/>
            <a:ext cx="7615313" cy="2862322"/>
          </a:xfrm>
          <a:prstGeom prst="rect">
            <a:avLst/>
          </a:prstGeom>
          <a:solidFill>
            <a:srgbClr val="FFC000"/>
          </a:solidFill>
        </p:spPr>
        <p:txBody>
          <a:bodyPr wrap="square">
            <a:spAutoFit/>
          </a:bodyPr>
          <a:lstStyle/>
          <a:p>
            <a:pPr marL="457200" indent="-457200" algn="just">
              <a:lnSpc>
                <a:spcPct val="150000"/>
              </a:lnSpc>
              <a:spcAft>
                <a:spcPts val="0"/>
              </a:spcAft>
            </a:pPr>
            <a:r>
              <a:rPr lang="id-ID" sz="2400" dirty="0">
                <a:latin typeface="Calibri" panose="020F0502020204030204" pitchFamily="34" charset="0"/>
                <a:ea typeface="Calibri" panose="020F0502020204030204" pitchFamily="34" charset="0"/>
                <a:cs typeface="Times New Roman" panose="02020603050405020304" pitchFamily="18" charset="0"/>
              </a:rPr>
              <a:t>Protein utama yang terdapat dalam putih telur adalah : </a:t>
            </a:r>
          </a:p>
          <a:p>
            <a:pPr marL="457200" indent="-457200" algn="just">
              <a:lnSpc>
                <a:spcPct val="150000"/>
              </a:lnSpc>
              <a:spcAft>
                <a:spcPts val="0"/>
              </a:spcAft>
            </a:pPr>
            <a:r>
              <a:rPr lang="id-ID" sz="2400" dirty="0">
                <a:latin typeface="Calibri" panose="020F0502020204030204" pitchFamily="34" charset="0"/>
                <a:ea typeface="Calibri" panose="020F0502020204030204" pitchFamily="34" charset="0"/>
                <a:cs typeface="Times New Roman" panose="02020603050405020304" pitchFamily="18" charset="0"/>
              </a:rPr>
              <a:t>		Ovalbumin</a:t>
            </a:r>
          </a:p>
          <a:p>
            <a:pPr marL="457200" indent="-457200" algn="just">
              <a:lnSpc>
                <a:spcPct val="150000"/>
              </a:lnSpc>
              <a:spcAft>
                <a:spcPts val="0"/>
              </a:spcAft>
            </a:pPr>
            <a:r>
              <a:rPr lang="id-ID" sz="2400" dirty="0">
                <a:latin typeface="Calibri" panose="020F0502020204030204" pitchFamily="34" charset="0"/>
                <a:ea typeface="Calibri" panose="020F0502020204030204" pitchFamily="34" charset="0"/>
                <a:cs typeface="Times New Roman" panose="02020603050405020304" pitchFamily="18" charset="0"/>
              </a:rPr>
              <a:t>		Ovotransferin</a:t>
            </a:r>
          </a:p>
          <a:p>
            <a:pPr lvl="0" algn="just">
              <a:lnSpc>
                <a:spcPct val="150000"/>
              </a:lnSpc>
              <a:spcAft>
                <a:spcPts val="0"/>
              </a:spcAft>
            </a:pPr>
            <a:r>
              <a:rPr lang="id-ID" sz="2400" dirty="0">
                <a:latin typeface="Calibri" panose="020F0502020204030204" pitchFamily="34" charset="0"/>
                <a:ea typeface="Calibri" panose="020F0502020204030204" pitchFamily="34" charset="0"/>
                <a:cs typeface="Times New Roman" panose="02020603050405020304" pitchFamily="18" charset="0"/>
              </a:rPr>
              <a:t>		Ovomukoid</a:t>
            </a:r>
          </a:p>
          <a:p>
            <a:pPr lvl="0" algn="just">
              <a:lnSpc>
                <a:spcPct val="150000"/>
              </a:lnSpc>
              <a:spcAft>
                <a:spcPts val="0"/>
              </a:spcAft>
            </a:pPr>
            <a:r>
              <a:rPr lang="id-ID" sz="2400" dirty="0">
                <a:latin typeface="Calibri" panose="020F0502020204030204" pitchFamily="34" charset="0"/>
                <a:ea typeface="Calibri" panose="020F0502020204030204" pitchFamily="34" charset="0"/>
                <a:cs typeface="Times New Roman" panose="02020603050405020304" pitchFamily="18" charset="0"/>
              </a:rPr>
              <a:t>		Ovoglobulin</a:t>
            </a:r>
          </a:p>
        </p:txBody>
      </p:sp>
      <p:sp>
        <p:nvSpPr>
          <p:cNvPr id="4" name="TextBox 3">
            <a:extLst>
              <a:ext uri="{FF2B5EF4-FFF2-40B4-BE49-F238E27FC236}">
                <a16:creationId xmlns:a16="http://schemas.microsoft.com/office/drawing/2014/main" id="{518074E2-9F5F-40D3-8F92-32551AD73DCD}"/>
              </a:ext>
            </a:extLst>
          </p:cNvPr>
          <p:cNvSpPr txBox="1"/>
          <p:nvPr/>
        </p:nvSpPr>
        <p:spPr>
          <a:xfrm>
            <a:off x="9420664" y="1500835"/>
            <a:ext cx="2771336" cy="707886"/>
          </a:xfrm>
          <a:prstGeom prst="rect">
            <a:avLst/>
          </a:prstGeom>
          <a:noFill/>
        </p:spPr>
        <p:txBody>
          <a:bodyPr wrap="square" rtlCol="0">
            <a:spAutoFit/>
          </a:bodyPr>
          <a:lstStyle/>
          <a:p>
            <a:r>
              <a:rPr lang="id-ID" sz="4000" dirty="0"/>
              <a:t>PROTEIN</a:t>
            </a:r>
          </a:p>
        </p:txBody>
      </p:sp>
      <p:pic>
        <p:nvPicPr>
          <p:cNvPr id="5" name="Picture 4">
            <a:extLst>
              <a:ext uri="{FF2B5EF4-FFF2-40B4-BE49-F238E27FC236}">
                <a16:creationId xmlns:a16="http://schemas.microsoft.com/office/drawing/2014/main" id="{6F72C6E8-8DD8-4703-81F4-EFFF181BC5E9}"/>
              </a:ext>
            </a:extLst>
          </p:cNvPr>
          <p:cNvPicPr>
            <a:picLocks noChangeAspect="1"/>
          </p:cNvPicPr>
          <p:nvPr/>
        </p:nvPicPr>
        <p:blipFill>
          <a:blip r:embed="rId2"/>
          <a:stretch>
            <a:fillRect/>
          </a:stretch>
        </p:blipFill>
        <p:spPr>
          <a:xfrm>
            <a:off x="525558" y="10172"/>
            <a:ext cx="5895975" cy="2981325"/>
          </a:xfrm>
          <a:prstGeom prst="rect">
            <a:avLst/>
          </a:prstGeom>
        </p:spPr>
      </p:pic>
    </p:spTree>
    <p:extLst>
      <p:ext uri="{BB962C8B-B14F-4D97-AF65-F5344CB8AC3E}">
        <p14:creationId xmlns:p14="http://schemas.microsoft.com/office/powerpoint/2010/main" val="151237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90800" y="1600200"/>
          <a:ext cx="7467600" cy="27432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r>
                        <a:rPr lang="en-US" sz="2400" dirty="0" err="1"/>
                        <a:t>Asam</a:t>
                      </a:r>
                      <a:r>
                        <a:rPr lang="en-US" sz="2400" dirty="0"/>
                        <a:t> amino</a:t>
                      </a:r>
                    </a:p>
                  </a:txBody>
                  <a:tcPr/>
                </a:tc>
                <a:tc>
                  <a:txBody>
                    <a:bodyPr/>
                    <a:lstStyle/>
                    <a:p>
                      <a:pPr algn="ctr"/>
                      <a:r>
                        <a:rPr lang="en-US" sz="2400" dirty="0" err="1"/>
                        <a:t>Kandungan</a:t>
                      </a:r>
                      <a:r>
                        <a:rPr lang="en-US" sz="2400" dirty="0"/>
                        <a:t> (per 100 g)</a:t>
                      </a:r>
                    </a:p>
                  </a:txBody>
                  <a:tcPr/>
                </a:tc>
                <a:extLst>
                  <a:ext uri="{0D108BD9-81ED-4DB2-BD59-A6C34878D82A}">
                    <a16:rowId xmlns:a16="http://schemas.microsoft.com/office/drawing/2014/main" val="10000"/>
                  </a:ext>
                </a:extLst>
              </a:tr>
              <a:tr h="370840">
                <a:tc>
                  <a:txBody>
                    <a:bodyPr/>
                    <a:lstStyle/>
                    <a:p>
                      <a:r>
                        <a:rPr lang="en-US" sz="2400" dirty="0" err="1"/>
                        <a:t>Leucine</a:t>
                      </a:r>
                      <a:endParaRPr lang="en-US" sz="2400" dirty="0"/>
                    </a:p>
                  </a:txBody>
                  <a:tcPr/>
                </a:tc>
                <a:tc>
                  <a:txBody>
                    <a:bodyPr/>
                    <a:lstStyle/>
                    <a:p>
                      <a:pPr algn="ctr"/>
                      <a:r>
                        <a:rPr lang="en-US" sz="2400" dirty="0"/>
                        <a:t>1.088 g</a:t>
                      </a:r>
                    </a:p>
                  </a:txBody>
                  <a:tcPr/>
                </a:tc>
                <a:extLst>
                  <a:ext uri="{0D108BD9-81ED-4DB2-BD59-A6C34878D82A}">
                    <a16:rowId xmlns:a16="http://schemas.microsoft.com/office/drawing/2014/main" val="10001"/>
                  </a:ext>
                </a:extLst>
              </a:tr>
              <a:tr h="370840">
                <a:tc>
                  <a:txBody>
                    <a:bodyPr/>
                    <a:lstStyle/>
                    <a:p>
                      <a:r>
                        <a:rPr lang="en-US" sz="2400" dirty="0"/>
                        <a:t>Lysine</a:t>
                      </a:r>
                    </a:p>
                  </a:txBody>
                  <a:tcPr/>
                </a:tc>
                <a:tc>
                  <a:txBody>
                    <a:bodyPr/>
                    <a:lstStyle/>
                    <a:p>
                      <a:pPr algn="ctr"/>
                      <a:r>
                        <a:rPr lang="en-US" sz="2400" dirty="0"/>
                        <a:t>0.914 g</a:t>
                      </a:r>
                    </a:p>
                  </a:txBody>
                  <a:tcPr/>
                </a:tc>
                <a:extLst>
                  <a:ext uri="{0D108BD9-81ED-4DB2-BD59-A6C34878D82A}">
                    <a16:rowId xmlns:a16="http://schemas.microsoft.com/office/drawing/2014/main" val="10002"/>
                  </a:ext>
                </a:extLst>
              </a:tr>
              <a:tr h="370840">
                <a:tc>
                  <a:txBody>
                    <a:bodyPr/>
                    <a:lstStyle/>
                    <a:p>
                      <a:r>
                        <a:rPr lang="en-US" sz="2400" dirty="0"/>
                        <a:t>Aspartic acid</a:t>
                      </a:r>
                    </a:p>
                  </a:txBody>
                  <a:tcPr/>
                </a:tc>
                <a:tc>
                  <a:txBody>
                    <a:bodyPr/>
                    <a:lstStyle/>
                    <a:p>
                      <a:pPr algn="ctr"/>
                      <a:r>
                        <a:rPr lang="en-US" sz="2400" dirty="0"/>
                        <a:t>1.300 g</a:t>
                      </a:r>
                    </a:p>
                  </a:txBody>
                  <a:tcPr/>
                </a:tc>
                <a:extLst>
                  <a:ext uri="{0D108BD9-81ED-4DB2-BD59-A6C34878D82A}">
                    <a16:rowId xmlns:a16="http://schemas.microsoft.com/office/drawing/2014/main" val="10003"/>
                  </a:ext>
                </a:extLst>
              </a:tr>
              <a:tr h="370840">
                <a:tc>
                  <a:txBody>
                    <a:bodyPr/>
                    <a:lstStyle/>
                    <a:p>
                      <a:r>
                        <a:rPr lang="en-US" sz="2400" dirty="0"/>
                        <a:t>Glutamic acid</a:t>
                      </a:r>
                    </a:p>
                  </a:txBody>
                  <a:tcPr/>
                </a:tc>
                <a:tc>
                  <a:txBody>
                    <a:bodyPr/>
                    <a:lstStyle/>
                    <a:p>
                      <a:pPr algn="ctr"/>
                      <a:r>
                        <a:rPr lang="en-US" sz="2400" dirty="0"/>
                        <a:t>1.676 g</a:t>
                      </a:r>
                    </a:p>
                  </a:txBody>
                  <a:tcPr/>
                </a:tc>
                <a:extLst>
                  <a:ext uri="{0D108BD9-81ED-4DB2-BD59-A6C34878D82A}">
                    <a16:rowId xmlns:a16="http://schemas.microsoft.com/office/drawing/2014/main" val="10004"/>
                  </a:ext>
                </a:extLst>
              </a:tr>
              <a:tr h="370840">
                <a:tc>
                  <a:txBody>
                    <a:bodyPr/>
                    <a:lstStyle/>
                    <a:p>
                      <a:r>
                        <a:rPr lang="en-US" sz="2400" dirty="0"/>
                        <a:t>Serine</a:t>
                      </a:r>
                    </a:p>
                  </a:txBody>
                  <a:tcPr/>
                </a:tc>
                <a:tc>
                  <a:txBody>
                    <a:bodyPr/>
                    <a:lstStyle/>
                    <a:p>
                      <a:pPr algn="ctr"/>
                      <a:r>
                        <a:rPr lang="en-US" sz="2400" dirty="0"/>
                        <a:t>0.973 g</a:t>
                      </a:r>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4419600" y="914401"/>
            <a:ext cx="3758080" cy="461665"/>
          </a:xfrm>
          <a:prstGeom prst="rect">
            <a:avLst/>
          </a:prstGeom>
          <a:noFill/>
        </p:spPr>
        <p:txBody>
          <a:bodyPr wrap="none" rtlCol="0">
            <a:spAutoFit/>
          </a:bodyPr>
          <a:lstStyle/>
          <a:p>
            <a:r>
              <a:rPr lang="en-US" sz="2400" b="1" dirty="0"/>
              <a:t>ASAM AMINO PADA TELUR</a:t>
            </a:r>
          </a:p>
        </p:txBody>
      </p:sp>
      <p:sp>
        <p:nvSpPr>
          <p:cNvPr id="4" name="Oval 3"/>
          <p:cNvSpPr/>
          <p:nvPr/>
        </p:nvSpPr>
        <p:spPr>
          <a:xfrm>
            <a:off x="7696200" y="34290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5775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1752600"/>
          <a:ext cx="7467600" cy="22860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r>
                        <a:rPr lang="en-US" sz="2400" dirty="0" err="1"/>
                        <a:t>Asam</a:t>
                      </a:r>
                      <a:r>
                        <a:rPr lang="en-US" sz="2400" dirty="0"/>
                        <a:t> </a:t>
                      </a:r>
                      <a:r>
                        <a:rPr lang="en-US" sz="2400" dirty="0" err="1"/>
                        <a:t>lemak</a:t>
                      </a:r>
                      <a:endParaRPr lang="en-US" sz="2400" dirty="0"/>
                    </a:p>
                  </a:txBody>
                  <a:tcPr/>
                </a:tc>
                <a:tc>
                  <a:txBody>
                    <a:bodyPr/>
                    <a:lstStyle/>
                    <a:p>
                      <a:pPr algn="ctr"/>
                      <a:r>
                        <a:rPr lang="en-US" sz="2400" dirty="0" err="1"/>
                        <a:t>Kandungan</a:t>
                      </a:r>
                      <a:r>
                        <a:rPr lang="en-US" sz="2400" dirty="0"/>
                        <a:t> (per 100 g)</a:t>
                      </a:r>
                    </a:p>
                  </a:txBody>
                  <a:tcPr/>
                </a:tc>
                <a:extLst>
                  <a:ext uri="{0D108BD9-81ED-4DB2-BD59-A6C34878D82A}">
                    <a16:rowId xmlns:a16="http://schemas.microsoft.com/office/drawing/2014/main" val="10000"/>
                  </a:ext>
                </a:extLst>
              </a:tr>
              <a:tr h="370840">
                <a:tc>
                  <a:txBody>
                    <a:bodyPr/>
                    <a:lstStyle/>
                    <a:p>
                      <a:r>
                        <a:rPr lang="en-US" sz="2400" dirty="0" err="1"/>
                        <a:t>Asam</a:t>
                      </a:r>
                      <a:r>
                        <a:rPr lang="en-US" sz="2400" baseline="0" dirty="0"/>
                        <a:t> </a:t>
                      </a:r>
                      <a:r>
                        <a:rPr lang="en-US" sz="2400" baseline="0" dirty="0" err="1"/>
                        <a:t>lemak</a:t>
                      </a:r>
                      <a:r>
                        <a:rPr lang="en-US" sz="2400" baseline="0" dirty="0"/>
                        <a:t> </a:t>
                      </a:r>
                      <a:r>
                        <a:rPr lang="en-US" sz="2400" baseline="0" dirty="0" err="1"/>
                        <a:t>jenuh</a:t>
                      </a:r>
                      <a:r>
                        <a:rPr lang="en-US" sz="2400" baseline="0" dirty="0"/>
                        <a:t> total</a:t>
                      </a:r>
                      <a:endParaRPr lang="en-US" sz="2400" dirty="0"/>
                    </a:p>
                  </a:txBody>
                  <a:tcPr/>
                </a:tc>
                <a:tc>
                  <a:txBody>
                    <a:bodyPr/>
                    <a:lstStyle/>
                    <a:p>
                      <a:pPr algn="ctr"/>
                      <a:r>
                        <a:rPr lang="en-US" sz="2400" dirty="0"/>
                        <a:t>3.099 g</a:t>
                      </a:r>
                    </a:p>
                  </a:txBody>
                  <a:tcPr/>
                </a:tc>
                <a:extLst>
                  <a:ext uri="{0D108BD9-81ED-4DB2-BD59-A6C34878D82A}">
                    <a16:rowId xmlns:a16="http://schemas.microsoft.com/office/drawing/2014/main" val="10001"/>
                  </a:ext>
                </a:extLst>
              </a:tr>
              <a:tr h="370840">
                <a:tc>
                  <a:txBody>
                    <a:bodyPr/>
                    <a:lstStyle/>
                    <a:p>
                      <a:r>
                        <a:rPr lang="en-US" sz="2400" dirty="0"/>
                        <a:t>MUFA total</a:t>
                      </a:r>
                    </a:p>
                  </a:txBody>
                  <a:tcPr/>
                </a:tc>
                <a:tc>
                  <a:txBody>
                    <a:bodyPr/>
                    <a:lstStyle/>
                    <a:p>
                      <a:pPr algn="ctr"/>
                      <a:r>
                        <a:rPr lang="en-US" sz="2400" dirty="0"/>
                        <a:t>3.810 g</a:t>
                      </a:r>
                    </a:p>
                  </a:txBody>
                  <a:tcPr/>
                </a:tc>
                <a:extLst>
                  <a:ext uri="{0D108BD9-81ED-4DB2-BD59-A6C34878D82A}">
                    <a16:rowId xmlns:a16="http://schemas.microsoft.com/office/drawing/2014/main" val="10002"/>
                  </a:ext>
                </a:extLst>
              </a:tr>
              <a:tr h="370840">
                <a:tc>
                  <a:txBody>
                    <a:bodyPr/>
                    <a:lstStyle/>
                    <a:p>
                      <a:r>
                        <a:rPr lang="en-US" sz="2400" dirty="0"/>
                        <a:t>PUFA total</a:t>
                      </a:r>
                    </a:p>
                  </a:txBody>
                  <a:tcPr/>
                </a:tc>
                <a:tc>
                  <a:txBody>
                    <a:bodyPr/>
                    <a:lstStyle/>
                    <a:p>
                      <a:pPr algn="ctr"/>
                      <a:r>
                        <a:rPr lang="en-US" sz="2400" dirty="0"/>
                        <a:t>1.364 g</a:t>
                      </a:r>
                    </a:p>
                  </a:txBody>
                  <a:tcPr/>
                </a:tc>
                <a:extLst>
                  <a:ext uri="{0D108BD9-81ED-4DB2-BD59-A6C34878D82A}">
                    <a16:rowId xmlns:a16="http://schemas.microsoft.com/office/drawing/2014/main" val="10003"/>
                  </a:ext>
                </a:extLst>
              </a:tr>
              <a:tr h="370840">
                <a:tc>
                  <a:txBody>
                    <a:bodyPr/>
                    <a:lstStyle/>
                    <a:p>
                      <a:r>
                        <a:rPr lang="en-US" sz="2400" dirty="0"/>
                        <a:t>Cholesterol</a:t>
                      </a:r>
                    </a:p>
                  </a:txBody>
                  <a:tcPr/>
                </a:tc>
                <a:tc>
                  <a:txBody>
                    <a:bodyPr/>
                    <a:lstStyle/>
                    <a:p>
                      <a:pPr algn="ctr"/>
                      <a:r>
                        <a:rPr lang="en-US" sz="2400" dirty="0"/>
                        <a:t>423 mg</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4191001" y="678935"/>
            <a:ext cx="3698833" cy="584775"/>
          </a:xfrm>
          <a:prstGeom prst="rect">
            <a:avLst/>
          </a:prstGeom>
          <a:noFill/>
        </p:spPr>
        <p:txBody>
          <a:bodyPr wrap="none" rtlCol="0">
            <a:spAutoFit/>
          </a:bodyPr>
          <a:lstStyle/>
          <a:p>
            <a:r>
              <a:rPr lang="en-US" sz="3200" b="1" dirty="0"/>
              <a:t>LEMAK PADA TELUR</a:t>
            </a:r>
          </a:p>
        </p:txBody>
      </p:sp>
      <p:pic>
        <p:nvPicPr>
          <p:cNvPr id="4" name="Picture 3">
            <a:extLst>
              <a:ext uri="{FF2B5EF4-FFF2-40B4-BE49-F238E27FC236}">
                <a16:creationId xmlns:a16="http://schemas.microsoft.com/office/drawing/2014/main" id="{FF6B9263-A9A2-496A-B110-52D5C46B7688}"/>
              </a:ext>
            </a:extLst>
          </p:cNvPr>
          <p:cNvPicPr>
            <a:picLocks noChangeAspect="1"/>
          </p:cNvPicPr>
          <p:nvPr/>
        </p:nvPicPr>
        <p:blipFill>
          <a:blip r:embed="rId2"/>
          <a:stretch>
            <a:fillRect/>
          </a:stretch>
        </p:blipFill>
        <p:spPr>
          <a:xfrm>
            <a:off x="0" y="4038600"/>
            <a:ext cx="5214938" cy="2763917"/>
          </a:xfrm>
          <a:prstGeom prst="rect">
            <a:avLst/>
          </a:prstGeom>
        </p:spPr>
      </p:pic>
    </p:spTree>
    <p:extLst>
      <p:ext uri="{BB962C8B-B14F-4D97-AF65-F5344CB8AC3E}">
        <p14:creationId xmlns:p14="http://schemas.microsoft.com/office/powerpoint/2010/main" val="307156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295400"/>
            <a:ext cx="679565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1" y="1219201"/>
            <a:ext cx="3094437" cy="46166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2400" b="1" dirty="0"/>
              <a:t>MINERAL PADA TELUR</a:t>
            </a:r>
          </a:p>
        </p:txBody>
      </p:sp>
      <p:pic>
        <p:nvPicPr>
          <p:cNvPr id="3" name="Picture 2">
            <a:extLst>
              <a:ext uri="{FF2B5EF4-FFF2-40B4-BE49-F238E27FC236}">
                <a16:creationId xmlns:a16="http://schemas.microsoft.com/office/drawing/2014/main" id="{35662B37-9FBF-45CC-9382-09F9D6F4DE73}"/>
              </a:ext>
            </a:extLst>
          </p:cNvPr>
          <p:cNvPicPr>
            <a:picLocks noChangeAspect="1"/>
          </p:cNvPicPr>
          <p:nvPr/>
        </p:nvPicPr>
        <p:blipFill>
          <a:blip r:embed="rId3"/>
          <a:stretch>
            <a:fillRect/>
          </a:stretch>
        </p:blipFill>
        <p:spPr>
          <a:xfrm>
            <a:off x="8982222" y="146600"/>
            <a:ext cx="3209778" cy="2145202"/>
          </a:xfrm>
          <a:prstGeom prst="rect">
            <a:avLst/>
          </a:prstGeom>
        </p:spPr>
      </p:pic>
      <p:pic>
        <p:nvPicPr>
          <p:cNvPr id="4" name="Picture 3">
            <a:extLst>
              <a:ext uri="{FF2B5EF4-FFF2-40B4-BE49-F238E27FC236}">
                <a16:creationId xmlns:a16="http://schemas.microsoft.com/office/drawing/2014/main" id="{45578433-62CF-407D-BA28-5D99639373C3}"/>
              </a:ext>
            </a:extLst>
          </p:cNvPr>
          <p:cNvPicPr>
            <a:picLocks noChangeAspect="1"/>
          </p:cNvPicPr>
          <p:nvPr/>
        </p:nvPicPr>
        <p:blipFill>
          <a:blip r:embed="rId4"/>
          <a:stretch>
            <a:fillRect/>
          </a:stretch>
        </p:blipFill>
        <p:spPr>
          <a:xfrm>
            <a:off x="0" y="3779330"/>
            <a:ext cx="2486025" cy="3078669"/>
          </a:xfrm>
          <a:prstGeom prst="rect">
            <a:avLst/>
          </a:prstGeom>
        </p:spPr>
      </p:pic>
    </p:spTree>
    <p:extLst>
      <p:ext uri="{BB962C8B-B14F-4D97-AF65-F5344CB8AC3E}">
        <p14:creationId xmlns:p14="http://schemas.microsoft.com/office/powerpoint/2010/main" val="418528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1752601"/>
            <a:ext cx="5445850" cy="461665"/>
          </a:xfrm>
          <a:prstGeom prst="rect">
            <a:avLst/>
          </a:prstGeom>
          <a:noFill/>
        </p:spPr>
        <p:txBody>
          <a:bodyPr wrap="none" rtlCol="0">
            <a:spAutoFit/>
          </a:bodyPr>
          <a:lstStyle/>
          <a:p>
            <a:r>
              <a:rPr lang="en-US" sz="2400" dirty="0">
                <a:latin typeface="Bell Gothic Std Light" pitchFamily="34" charset="0"/>
              </a:rPr>
              <a:t>BEBERAPA PENGUKURAN KUALITAS TELUR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14600"/>
            <a:ext cx="336550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00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1886"/>
            <a:ext cx="33909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40422"/>
            <a:ext cx="3390900" cy="297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409" y="3540421"/>
            <a:ext cx="3674992"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409" y="377372"/>
            <a:ext cx="3674992"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62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532" y="781050"/>
            <a:ext cx="2984500" cy="309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93" y="781050"/>
            <a:ext cx="3264807" cy="321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35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Artikel\Telur Omega 3\TelurOme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696" y="1690914"/>
            <a:ext cx="4357522" cy="328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0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3215-8C49-4E9C-969B-BE3C3AA50ED7}"/>
              </a:ext>
            </a:extLst>
          </p:cNvPr>
          <p:cNvSpPr>
            <a:spLocks noGrp="1"/>
          </p:cNvSpPr>
          <p:nvPr>
            <p:ph type="title"/>
          </p:nvPr>
        </p:nvSpPr>
        <p:spPr>
          <a:xfrm>
            <a:off x="7779434" y="801397"/>
            <a:ext cx="3165231" cy="844523"/>
          </a:xfrm>
          <a:solidFill>
            <a:srgbClr val="FFFF00"/>
          </a:solidFill>
        </p:spPr>
        <p:txBody>
          <a:bodyPr/>
          <a:lstStyle/>
          <a:p>
            <a:r>
              <a:rPr lang="id-ID" dirty="0"/>
              <a:t>TELUR</a:t>
            </a:r>
          </a:p>
        </p:txBody>
      </p:sp>
      <p:sp>
        <p:nvSpPr>
          <p:cNvPr id="3" name="Content Placeholder 2">
            <a:extLst>
              <a:ext uri="{FF2B5EF4-FFF2-40B4-BE49-F238E27FC236}">
                <a16:creationId xmlns:a16="http://schemas.microsoft.com/office/drawing/2014/main" id="{0B9098D0-669B-46C9-AB69-7C38819EB1A0}"/>
              </a:ext>
            </a:extLst>
          </p:cNvPr>
          <p:cNvSpPr>
            <a:spLocks noGrp="1"/>
          </p:cNvSpPr>
          <p:nvPr>
            <p:ph sz="quarter" idx="13"/>
          </p:nvPr>
        </p:nvSpPr>
        <p:spPr>
          <a:xfrm>
            <a:off x="913773" y="1645920"/>
            <a:ext cx="11001561" cy="2504049"/>
          </a:xfrm>
          <a:solidFill>
            <a:schemeClr val="accent1">
              <a:lumMod val="60000"/>
              <a:lumOff val="40000"/>
            </a:schemeClr>
          </a:solidFill>
          <a:ln w="28575">
            <a:solidFill>
              <a:schemeClr val="tx1"/>
            </a:solidFill>
          </a:ln>
        </p:spPr>
        <p:txBody>
          <a:bodyPr>
            <a:normAutofit fontScale="92500" lnSpcReduction="20000"/>
          </a:bodyPr>
          <a:lstStyle/>
          <a:p>
            <a:r>
              <a:rPr lang="id-ID" dirty="0"/>
              <a:t>Telur sebagai produk hasil ternak lebih sering dikonsumsi oleh masyarakat di Indonesia, karena : (1) harga telur lebih murah dibandingkan daging karena pesatnya perkembangan  industri perunggasan di Indonesia; (2)  telur mempunyai masa simpan relatif lebih lama dibandingkan susu dan daging pada suhu kamar; (3) telur mudah diperoleh hampir semua tempat, baik diwarung, supermarket ataupun di pasar; (4) cara pengolahan telur sangat praktis dan mudah dan (5) telur disukai oleh semua kalangan. Berbagai jenis telur dapat diolah menjadi produk olahan seperti telur asin, telur pindang, telur hitam atau telur dalam bentuk bubuk, cair dan beku.</a:t>
            </a:r>
          </a:p>
          <a:p>
            <a:endParaRPr lang="id-ID" dirty="0"/>
          </a:p>
        </p:txBody>
      </p:sp>
      <p:pic>
        <p:nvPicPr>
          <p:cNvPr id="4" name="Picture 3">
            <a:extLst>
              <a:ext uri="{FF2B5EF4-FFF2-40B4-BE49-F238E27FC236}">
                <a16:creationId xmlns:a16="http://schemas.microsoft.com/office/drawing/2014/main" id="{DA7C7BE4-EFFA-4D91-B422-0D4FA35F65B1}"/>
              </a:ext>
            </a:extLst>
          </p:cNvPr>
          <p:cNvPicPr>
            <a:picLocks noChangeAspect="1"/>
          </p:cNvPicPr>
          <p:nvPr/>
        </p:nvPicPr>
        <p:blipFill>
          <a:blip r:embed="rId2"/>
          <a:stretch>
            <a:fillRect/>
          </a:stretch>
        </p:blipFill>
        <p:spPr>
          <a:xfrm>
            <a:off x="157676" y="4149969"/>
            <a:ext cx="3584330" cy="2688248"/>
          </a:xfrm>
          <a:prstGeom prst="rect">
            <a:avLst/>
          </a:prstGeom>
          <a:ln>
            <a:noFill/>
          </a:ln>
          <a:effectLst>
            <a:softEdge rad="112500"/>
          </a:effectLst>
        </p:spPr>
      </p:pic>
    </p:spTree>
    <p:extLst>
      <p:ext uri="{BB962C8B-B14F-4D97-AF65-F5344CB8AC3E}">
        <p14:creationId xmlns:p14="http://schemas.microsoft.com/office/powerpoint/2010/main" val="213488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0F3D498-1FC4-40C5-BCF4-41E2FEFC9A56}"/>
              </a:ext>
            </a:extLst>
          </p:cNvPr>
          <p:cNvGraphicFramePr>
            <a:graphicFrameLocks noGrp="1"/>
          </p:cNvGraphicFramePr>
          <p:nvPr>
            <p:extLst>
              <p:ext uri="{D42A27DB-BD31-4B8C-83A1-F6EECF244321}">
                <p14:modId xmlns:p14="http://schemas.microsoft.com/office/powerpoint/2010/main" val="1589086498"/>
              </p:ext>
            </p:extLst>
          </p:nvPr>
        </p:nvGraphicFramePr>
        <p:xfrm>
          <a:off x="2496457" y="1364342"/>
          <a:ext cx="7479573" cy="4209144"/>
        </p:xfrm>
        <a:graphic>
          <a:graphicData uri="http://schemas.openxmlformats.org/drawingml/2006/table">
            <a:tbl>
              <a:tblPr firstRow="1" firstCol="1" bandRow="1">
                <a:tableStyleId>{5A111915-BE36-4E01-A7E5-04B1672EAD32}</a:tableStyleId>
              </a:tblPr>
              <a:tblGrid>
                <a:gridCol w="1015359">
                  <a:extLst>
                    <a:ext uri="{9D8B030D-6E8A-4147-A177-3AD203B41FA5}">
                      <a16:colId xmlns:a16="http://schemas.microsoft.com/office/drawing/2014/main" val="2403829611"/>
                    </a:ext>
                  </a:extLst>
                </a:gridCol>
                <a:gridCol w="3232107">
                  <a:extLst>
                    <a:ext uri="{9D8B030D-6E8A-4147-A177-3AD203B41FA5}">
                      <a16:colId xmlns:a16="http://schemas.microsoft.com/office/drawing/2014/main" val="1176514627"/>
                    </a:ext>
                  </a:extLst>
                </a:gridCol>
                <a:gridCol w="3232107">
                  <a:extLst>
                    <a:ext uri="{9D8B030D-6E8A-4147-A177-3AD203B41FA5}">
                      <a16:colId xmlns:a16="http://schemas.microsoft.com/office/drawing/2014/main" val="3025818578"/>
                    </a:ext>
                  </a:extLst>
                </a:gridCol>
              </a:tblGrid>
              <a:tr h="701524">
                <a:tc>
                  <a:txBody>
                    <a:bodyPr/>
                    <a:lstStyle/>
                    <a:p>
                      <a:pPr algn="ctr">
                        <a:lnSpc>
                          <a:spcPct val="150000"/>
                        </a:lnSpc>
                        <a:spcAft>
                          <a:spcPts val="0"/>
                        </a:spcAft>
                      </a:pPr>
                      <a:r>
                        <a:rPr lang="id-ID" sz="2400">
                          <a:effectLst/>
                        </a:rPr>
                        <a:t>No.</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a:effectLst/>
                        </a:rPr>
                        <a:t>Unggas</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a:effectLst/>
                        </a:rPr>
                        <a:t>Berat telur (g)</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4000521"/>
                  </a:ext>
                </a:extLst>
              </a:tr>
              <a:tr h="701524">
                <a:tc>
                  <a:txBody>
                    <a:bodyPr/>
                    <a:lstStyle/>
                    <a:p>
                      <a:pPr algn="ctr">
                        <a:lnSpc>
                          <a:spcPct val="150000"/>
                        </a:lnSpc>
                        <a:spcAft>
                          <a:spcPts val="0"/>
                        </a:spcAft>
                      </a:pPr>
                      <a:r>
                        <a:rPr lang="id-ID" sz="2400">
                          <a:effectLst/>
                        </a:rPr>
                        <a:t>1.</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dirty="0">
                          <a:effectLst/>
                        </a:rPr>
                        <a:t>Ayam</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a:effectLst/>
                        </a:rPr>
                        <a:t>50 - 70</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8900886"/>
                  </a:ext>
                </a:extLst>
              </a:tr>
              <a:tr h="701524">
                <a:tc>
                  <a:txBody>
                    <a:bodyPr/>
                    <a:lstStyle/>
                    <a:p>
                      <a:pPr algn="ctr">
                        <a:lnSpc>
                          <a:spcPct val="150000"/>
                        </a:lnSpc>
                        <a:spcAft>
                          <a:spcPts val="0"/>
                        </a:spcAft>
                      </a:pPr>
                      <a:r>
                        <a:rPr lang="id-ID" sz="2400" dirty="0">
                          <a:effectLst/>
                        </a:rPr>
                        <a:t>2.</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dirty="0">
                          <a:effectLst/>
                        </a:rPr>
                        <a:t>Kalkun</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dirty="0">
                          <a:effectLst/>
                        </a:rPr>
                        <a:t>80 - 90</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7492697"/>
                  </a:ext>
                </a:extLst>
              </a:tr>
              <a:tr h="701524">
                <a:tc>
                  <a:txBody>
                    <a:bodyPr/>
                    <a:lstStyle/>
                    <a:p>
                      <a:pPr algn="ctr">
                        <a:lnSpc>
                          <a:spcPct val="150000"/>
                        </a:lnSpc>
                        <a:spcAft>
                          <a:spcPts val="0"/>
                        </a:spcAft>
                      </a:pPr>
                      <a:r>
                        <a:rPr lang="id-ID" sz="2400">
                          <a:effectLst/>
                        </a:rPr>
                        <a:t>3.</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dirty="0">
                          <a:effectLst/>
                        </a:rPr>
                        <a:t>Puyuh</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a:effectLst/>
                        </a:rPr>
                        <a:t>8 - 10</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1705441"/>
                  </a:ext>
                </a:extLst>
              </a:tr>
              <a:tr h="701524">
                <a:tc>
                  <a:txBody>
                    <a:bodyPr/>
                    <a:lstStyle/>
                    <a:p>
                      <a:pPr algn="ctr">
                        <a:lnSpc>
                          <a:spcPct val="150000"/>
                        </a:lnSpc>
                        <a:spcAft>
                          <a:spcPts val="0"/>
                        </a:spcAft>
                      </a:pPr>
                      <a:r>
                        <a:rPr lang="id-ID" sz="2400">
                          <a:effectLst/>
                        </a:rPr>
                        <a:t>4.</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a:effectLst/>
                        </a:rPr>
                        <a:t>Itik muskovi</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a:effectLst/>
                        </a:rPr>
                        <a:t>75 - 85</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323519"/>
                  </a:ext>
                </a:extLst>
              </a:tr>
              <a:tr h="701524">
                <a:tc>
                  <a:txBody>
                    <a:bodyPr/>
                    <a:lstStyle/>
                    <a:p>
                      <a:pPr algn="ctr">
                        <a:lnSpc>
                          <a:spcPct val="150000"/>
                        </a:lnSpc>
                        <a:spcAft>
                          <a:spcPts val="0"/>
                        </a:spcAft>
                      </a:pPr>
                      <a:r>
                        <a:rPr lang="id-ID" sz="2400">
                          <a:effectLst/>
                        </a:rPr>
                        <a:t>5.</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a:effectLst/>
                        </a:rPr>
                        <a:t>Itik</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400" dirty="0">
                          <a:effectLst/>
                        </a:rPr>
                        <a:t>55 – 65</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475860"/>
                  </a:ext>
                </a:extLst>
              </a:tr>
            </a:tbl>
          </a:graphicData>
        </a:graphic>
      </p:graphicFrame>
      <p:sp>
        <p:nvSpPr>
          <p:cNvPr id="9" name="TextBox 8">
            <a:extLst>
              <a:ext uri="{FF2B5EF4-FFF2-40B4-BE49-F238E27FC236}">
                <a16:creationId xmlns:a16="http://schemas.microsoft.com/office/drawing/2014/main" id="{E24D8D42-6023-4EAF-BE53-04606D2A545F}"/>
              </a:ext>
            </a:extLst>
          </p:cNvPr>
          <p:cNvSpPr txBox="1"/>
          <p:nvPr/>
        </p:nvSpPr>
        <p:spPr>
          <a:xfrm>
            <a:off x="2670629" y="566057"/>
            <a:ext cx="6241142" cy="523220"/>
          </a:xfrm>
          <a:prstGeom prst="rect">
            <a:avLst/>
          </a:prstGeom>
          <a:solidFill>
            <a:srgbClr val="92D050"/>
          </a:solidFill>
        </p:spPr>
        <p:txBody>
          <a:bodyPr wrap="square" rtlCol="0">
            <a:spAutoFit/>
          </a:bodyPr>
          <a:lstStyle/>
          <a:p>
            <a:r>
              <a:rPr lang="id-ID" sz="2800" dirty="0">
                <a:latin typeface="Arial Black" panose="020B0A04020102020204" pitchFamily="34" charset="0"/>
              </a:rPr>
              <a:t>BERAT TELUR UNGGAS</a:t>
            </a:r>
          </a:p>
        </p:txBody>
      </p:sp>
    </p:spTree>
    <p:extLst>
      <p:ext uri="{BB962C8B-B14F-4D97-AF65-F5344CB8AC3E}">
        <p14:creationId xmlns:p14="http://schemas.microsoft.com/office/powerpoint/2010/main" val="426103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1"/>
            <a:ext cx="2971800" cy="3025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7400" y="3810000"/>
            <a:ext cx="8001000" cy="2492990"/>
          </a:xfrm>
          <a:prstGeom prst="rect">
            <a:avLst/>
          </a:prstGeom>
        </p:spPr>
        <p:txBody>
          <a:bodyPr wrap="square">
            <a:spAutoFit/>
          </a:bodyPr>
          <a:lstStyle/>
          <a:p>
            <a:pPr marL="285750" indent="-285750">
              <a:buFont typeface="Arial" pitchFamily="34" charset="0"/>
              <a:buChar char="•"/>
            </a:pPr>
            <a:r>
              <a:rPr lang="en-US" sz="2000" dirty="0" err="1"/>
              <a:t>Bentuk</a:t>
            </a:r>
            <a:r>
              <a:rPr lang="en-US" sz="2000" dirty="0"/>
              <a:t> </a:t>
            </a:r>
            <a:r>
              <a:rPr lang="en-US" sz="2000" dirty="0" err="1"/>
              <a:t>telur</a:t>
            </a:r>
            <a:r>
              <a:rPr lang="en-US" sz="2000" dirty="0"/>
              <a:t> </a:t>
            </a:r>
            <a:r>
              <a:rPr lang="en-US" sz="2000" dirty="0" err="1"/>
              <a:t>adalah</a:t>
            </a:r>
            <a:r>
              <a:rPr lang="en-US" sz="2000" dirty="0"/>
              <a:t> </a:t>
            </a:r>
            <a:r>
              <a:rPr lang="en-US" sz="2000" b="1" dirty="0"/>
              <a:t>oval</a:t>
            </a:r>
            <a:r>
              <a:rPr lang="en-US" sz="2000" dirty="0"/>
              <a:t> </a:t>
            </a:r>
            <a:r>
              <a:rPr lang="en-US" sz="2000" dirty="0" err="1"/>
              <a:t>dengan</a:t>
            </a:r>
            <a:r>
              <a:rPr lang="en-US" sz="2000" dirty="0"/>
              <a:t> </a:t>
            </a:r>
            <a:r>
              <a:rPr lang="en-US" sz="2000" dirty="0" err="1"/>
              <a:t>indeks</a:t>
            </a:r>
            <a:r>
              <a:rPr lang="en-US" sz="2000" dirty="0"/>
              <a:t> </a:t>
            </a:r>
            <a:r>
              <a:rPr lang="en-US" sz="2000" dirty="0" err="1"/>
              <a:t>bentuk</a:t>
            </a:r>
            <a:r>
              <a:rPr lang="en-US" sz="2000" dirty="0"/>
              <a:t> </a:t>
            </a:r>
            <a:r>
              <a:rPr lang="en-US" sz="2400" b="1" dirty="0"/>
              <a:t>(Shape Index, SI) = D/L</a:t>
            </a:r>
            <a:r>
              <a:rPr lang="en-US" sz="2000" dirty="0"/>
              <a:t>; </a:t>
            </a:r>
            <a:r>
              <a:rPr lang="en-US" sz="2000" dirty="0" err="1"/>
              <a:t>dimana</a:t>
            </a:r>
            <a:r>
              <a:rPr lang="en-US" sz="2000" dirty="0"/>
              <a:t> D: diameter </a:t>
            </a:r>
            <a:r>
              <a:rPr lang="en-US" sz="2000" dirty="0" err="1"/>
              <a:t>telur</a:t>
            </a:r>
            <a:r>
              <a:rPr lang="en-US" sz="2000" dirty="0"/>
              <a:t> yang </a:t>
            </a:r>
            <a:r>
              <a:rPr lang="en-US" sz="2000" dirty="0" err="1"/>
              <a:t>diukur</a:t>
            </a:r>
            <a:r>
              <a:rPr lang="en-US" sz="2000" dirty="0"/>
              <a:t> </a:t>
            </a:r>
            <a:r>
              <a:rPr lang="en-US" sz="2000" dirty="0" err="1"/>
              <a:t>pada</a:t>
            </a:r>
            <a:r>
              <a:rPr lang="en-US" sz="2000" dirty="0"/>
              <a:t> </a:t>
            </a:r>
            <a:r>
              <a:rPr lang="en-US" sz="2000" dirty="0" err="1"/>
              <a:t>bagian</a:t>
            </a:r>
            <a:r>
              <a:rPr lang="en-US" sz="2000" dirty="0"/>
              <a:t> </a:t>
            </a:r>
            <a:r>
              <a:rPr lang="en-US" sz="2000" dirty="0" err="1"/>
              <a:t>tengah</a:t>
            </a:r>
            <a:r>
              <a:rPr lang="en-US" sz="2000" dirty="0"/>
              <a:t> (</a:t>
            </a:r>
            <a:r>
              <a:rPr lang="en-US" sz="2000" dirty="0" err="1"/>
              <a:t>ekuator</a:t>
            </a:r>
            <a:r>
              <a:rPr lang="en-US" sz="2000" dirty="0"/>
              <a:t>) </a:t>
            </a:r>
            <a:r>
              <a:rPr lang="en-US" sz="2000" dirty="0" err="1"/>
              <a:t>sumbu</a:t>
            </a:r>
            <a:r>
              <a:rPr lang="en-US" sz="2000" dirty="0"/>
              <a:t> </a:t>
            </a:r>
            <a:r>
              <a:rPr lang="en-US" sz="2000" dirty="0" err="1"/>
              <a:t>pendek</a:t>
            </a:r>
            <a:r>
              <a:rPr lang="en-US" sz="2000" dirty="0"/>
              <a:t>, </a:t>
            </a:r>
            <a:r>
              <a:rPr lang="en-US" sz="2000" dirty="0" err="1"/>
              <a:t>dan</a:t>
            </a:r>
            <a:r>
              <a:rPr lang="en-US" sz="2000" dirty="0"/>
              <a:t> L </a:t>
            </a:r>
            <a:r>
              <a:rPr lang="en-US" sz="2000" dirty="0" err="1"/>
              <a:t>adalah</a:t>
            </a:r>
            <a:r>
              <a:rPr lang="en-US" sz="2000" dirty="0"/>
              <a:t> </a:t>
            </a:r>
            <a:r>
              <a:rPr lang="en-US" sz="2000" dirty="0" err="1"/>
              <a:t>panjang</a:t>
            </a:r>
            <a:r>
              <a:rPr lang="en-US" sz="2000" dirty="0"/>
              <a:t> </a:t>
            </a:r>
            <a:r>
              <a:rPr lang="en-US" sz="2000" dirty="0" err="1"/>
              <a:t>telur</a:t>
            </a:r>
            <a:r>
              <a:rPr lang="en-US" sz="2000" dirty="0"/>
              <a:t> yang </a:t>
            </a:r>
            <a:r>
              <a:rPr lang="en-US" sz="2000" dirty="0" err="1"/>
              <a:t>diukur</a:t>
            </a:r>
            <a:r>
              <a:rPr lang="en-US" sz="2000" dirty="0"/>
              <a:t> </a:t>
            </a:r>
            <a:r>
              <a:rPr lang="en-US" sz="2000" dirty="0" err="1"/>
              <a:t>pada</a:t>
            </a:r>
            <a:r>
              <a:rPr lang="en-US" sz="2000" dirty="0"/>
              <a:t> </a:t>
            </a:r>
            <a:r>
              <a:rPr lang="en-US" sz="2000" dirty="0" err="1"/>
              <a:t>sumbu</a:t>
            </a:r>
            <a:r>
              <a:rPr lang="en-US" sz="2000" dirty="0"/>
              <a:t> </a:t>
            </a:r>
            <a:r>
              <a:rPr lang="en-US" sz="2000" dirty="0" err="1"/>
              <a:t>panjang</a:t>
            </a:r>
            <a:r>
              <a:rPr lang="en-US" sz="2000" dirty="0"/>
              <a:t>. SI </a:t>
            </a:r>
            <a:r>
              <a:rPr lang="en-US" sz="2000" dirty="0" err="1"/>
              <a:t>berkisar</a:t>
            </a:r>
            <a:r>
              <a:rPr lang="en-US" sz="2000" dirty="0"/>
              <a:t> </a:t>
            </a:r>
            <a:r>
              <a:rPr lang="en-US" sz="2000" dirty="0" err="1"/>
              <a:t>antara</a:t>
            </a:r>
            <a:r>
              <a:rPr lang="en-US" sz="2000" dirty="0"/>
              <a:t> 0.7-0.75.</a:t>
            </a:r>
          </a:p>
          <a:p>
            <a:pPr marL="285750" indent="-285750">
              <a:buFont typeface="Arial" pitchFamily="34" charset="0"/>
              <a:buChar char="•"/>
            </a:pPr>
            <a:endParaRPr lang="en-US" sz="2000" dirty="0"/>
          </a:p>
          <a:p>
            <a:pPr marL="285750" indent="-285750">
              <a:buFont typeface="Arial" pitchFamily="34" charset="0"/>
              <a:buChar char="•"/>
            </a:pPr>
            <a:r>
              <a:rPr lang="en-US" sz="2000" dirty="0"/>
              <a:t>Volume </a:t>
            </a:r>
            <a:r>
              <a:rPr lang="en-US" sz="2000" dirty="0" err="1"/>
              <a:t>telur</a:t>
            </a:r>
            <a:r>
              <a:rPr lang="en-US" sz="2000" dirty="0"/>
              <a:t> </a:t>
            </a:r>
            <a:r>
              <a:rPr lang="en-US" sz="2000" dirty="0" err="1"/>
              <a:t>dapat</a:t>
            </a:r>
            <a:r>
              <a:rPr lang="en-US" sz="2000" dirty="0"/>
              <a:t> </a:t>
            </a:r>
            <a:r>
              <a:rPr lang="en-US" sz="2000" dirty="0" err="1"/>
              <a:t>diestimasi</a:t>
            </a:r>
            <a:r>
              <a:rPr lang="en-US" sz="2000" dirty="0"/>
              <a:t> </a:t>
            </a:r>
            <a:r>
              <a:rPr lang="en-US" sz="2000" dirty="0" err="1"/>
              <a:t>dari</a:t>
            </a:r>
            <a:r>
              <a:rPr lang="en-US" sz="2000" dirty="0"/>
              <a:t> </a:t>
            </a:r>
            <a:r>
              <a:rPr lang="en-US" sz="2000" dirty="0" err="1"/>
              <a:t>beratnya</a:t>
            </a:r>
            <a:r>
              <a:rPr lang="en-US" sz="2000" dirty="0"/>
              <a:t> </a:t>
            </a:r>
            <a:r>
              <a:rPr lang="en-US" sz="2000" dirty="0" err="1"/>
              <a:t>dengan</a:t>
            </a:r>
            <a:r>
              <a:rPr lang="en-US" sz="2000" dirty="0"/>
              <a:t> </a:t>
            </a:r>
            <a:r>
              <a:rPr lang="en-US" sz="2000" dirty="0" err="1"/>
              <a:t>rumus</a:t>
            </a:r>
            <a:r>
              <a:rPr lang="en-US" sz="2000" dirty="0"/>
              <a:t> </a:t>
            </a:r>
            <a:r>
              <a:rPr lang="en-US" sz="2400" b="1" dirty="0"/>
              <a:t>V=0.913 x W</a:t>
            </a:r>
            <a:r>
              <a:rPr lang="en-US" sz="2000" dirty="0"/>
              <a:t>; </a:t>
            </a:r>
            <a:r>
              <a:rPr lang="en-US" sz="2000" dirty="0" err="1"/>
              <a:t>dimana</a:t>
            </a:r>
            <a:r>
              <a:rPr lang="en-US" sz="2000" dirty="0"/>
              <a:t> W= </a:t>
            </a:r>
            <a:r>
              <a:rPr lang="en-US" sz="2000" dirty="0" err="1"/>
              <a:t>berat</a:t>
            </a:r>
            <a:r>
              <a:rPr lang="en-US" sz="2000" dirty="0"/>
              <a:t> </a:t>
            </a:r>
            <a:r>
              <a:rPr lang="en-US" sz="2000" dirty="0" err="1"/>
              <a:t>telur</a:t>
            </a:r>
            <a:r>
              <a:rPr lang="en-US" sz="2000" dirty="0"/>
              <a:t> (gr)</a:t>
            </a:r>
          </a:p>
        </p:txBody>
      </p:sp>
    </p:spTree>
    <p:extLst>
      <p:ext uri="{BB962C8B-B14F-4D97-AF65-F5344CB8AC3E}">
        <p14:creationId xmlns:p14="http://schemas.microsoft.com/office/powerpoint/2010/main" val="412050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58687" y="152401"/>
            <a:ext cx="7226323" cy="5919893"/>
            <a:chOff x="1447800" y="304800"/>
            <a:chExt cx="7226323" cy="5919893"/>
          </a:xfrm>
        </p:grpSpPr>
        <p:pic>
          <p:nvPicPr>
            <p:cNvPr id="1026" name="Picture 2" descr="D:\Gambar Gambar\telu\Eggcrossse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5791200" cy="59198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518886"/>
              <a:ext cx="1078693"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kerabang</a:t>
              </a:r>
              <a:endParaRPr lang="en-US" dirty="0"/>
            </a:p>
          </p:txBody>
        </p:sp>
        <p:sp>
          <p:nvSpPr>
            <p:cNvPr id="4" name="TextBox 3"/>
            <p:cNvSpPr txBox="1"/>
            <p:nvPr/>
          </p:nvSpPr>
          <p:spPr>
            <a:xfrm>
              <a:off x="5181600" y="1078468"/>
              <a:ext cx="1428276"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Albumen </a:t>
              </a:r>
              <a:r>
                <a:rPr lang="en-US" dirty="0" err="1"/>
                <a:t>cair</a:t>
              </a:r>
              <a:endParaRPr lang="en-US" dirty="0"/>
            </a:p>
          </p:txBody>
        </p:sp>
        <p:sp>
          <p:nvSpPr>
            <p:cNvPr id="5" name="TextBox 4"/>
            <p:cNvSpPr txBox="1"/>
            <p:nvPr/>
          </p:nvSpPr>
          <p:spPr>
            <a:xfrm>
              <a:off x="5475111" y="1535668"/>
              <a:ext cx="838884"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Kalaza</a:t>
              </a:r>
              <a:endParaRPr lang="en-US" dirty="0"/>
            </a:p>
          </p:txBody>
        </p:sp>
        <p:sp>
          <p:nvSpPr>
            <p:cNvPr id="6" name="TextBox 5"/>
            <p:cNvSpPr txBox="1"/>
            <p:nvPr/>
          </p:nvSpPr>
          <p:spPr>
            <a:xfrm>
              <a:off x="5582124" y="1916668"/>
              <a:ext cx="1590692"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Albumen </a:t>
              </a:r>
              <a:r>
                <a:rPr lang="en-US" dirty="0" err="1"/>
                <a:t>kental</a:t>
              </a:r>
              <a:endParaRPr lang="en-US" dirty="0"/>
            </a:p>
          </p:txBody>
        </p:sp>
        <p:sp>
          <p:nvSpPr>
            <p:cNvPr id="7" name="TextBox 6"/>
            <p:cNvSpPr txBox="1"/>
            <p:nvPr/>
          </p:nvSpPr>
          <p:spPr>
            <a:xfrm>
              <a:off x="5963124" y="2858869"/>
              <a:ext cx="2710999"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a:spcBef>
                  <a:spcPts val="600"/>
                </a:spcBef>
              </a:pPr>
              <a:r>
                <a:rPr lang="en-US" i="1" dirty="0"/>
                <a:t>Germinal disc/</a:t>
              </a:r>
              <a:r>
                <a:rPr lang="en-US" i="1" dirty="0" err="1"/>
                <a:t>Blastodisc</a:t>
              </a:r>
              <a:endParaRPr lang="en-US" i="1" dirty="0"/>
            </a:p>
            <a:p>
              <a:endParaRPr lang="en-US" i="1" dirty="0"/>
            </a:p>
          </p:txBody>
        </p:sp>
        <p:sp>
          <p:nvSpPr>
            <p:cNvPr id="8" name="TextBox 7"/>
            <p:cNvSpPr txBox="1"/>
            <p:nvPr/>
          </p:nvSpPr>
          <p:spPr>
            <a:xfrm>
              <a:off x="5886924" y="3316069"/>
              <a:ext cx="1849352"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endParaRPr lang="en-US" dirty="0"/>
            </a:p>
            <a:p>
              <a:r>
                <a:rPr lang="en-US" dirty="0" err="1"/>
                <a:t>Membran</a:t>
              </a:r>
              <a:r>
                <a:rPr lang="en-US" dirty="0"/>
                <a:t> </a:t>
              </a:r>
              <a:r>
                <a:rPr lang="en-US" dirty="0" err="1"/>
                <a:t>vitelina</a:t>
              </a:r>
              <a:endParaRPr lang="en-US" dirty="0"/>
            </a:p>
          </p:txBody>
        </p:sp>
        <p:sp>
          <p:nvSpPr>
            <p:cNvPr id="9" name="TextBox 8"/>
            <p:cNvSpPr txBox="1"/>
            <p:nvPr/>
          </p:nvSpPr>
          <p:spPr>
            <a:xfrm>
              <a:off x="5955153" y="4103916"/>
              <a:ext cx="1261243"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Kuning</a:t>
              </a:r>
              <a:r>
                <a:rPr lang="en-US" dirty="0"/>
                <a:t> </a:t>
              </a:r>
              <a:r>
                <a:rPr lang="en-US" dirty="0" err="1"/>
                <a:t>telur</a:t>
              </a:r>
              <a:endParaRPr lang="en-US" dirty="0"/>
            </a:p>
          </p:txBody>
        </p:sp>
        <p:sp>
          <p:nvSpPr>
            <p:cNvPr id="10" name="TextBox 9"/>
            <p:cNvSpPr txBox="1"/>
            <p:nvPr/>
          </p:nvSpPr>
          <p:spPr>
            <a:xfrm>
              <a:off x="5697123" y="4648200"/>
              <a:ext cx="838884"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Kalaza</a:t>
              </a:r>
              <a:endParaRPr lang="en-US" dirty="0"/>
            </a:p>
          </p:txBody>
        </p:sp>
        <p:sp>
          <p:nvSpPr>
            <p:cNvPr id="11" name="TextBox 10"/>
            <p:cNvSpPr txBox="1"/>
            <p:nvPr/>
          </p:nvSpPr>
          <p:spPr>
            <a:xfrm>
              <a:off x="5475111" y="5017532"/>
              <a:ext cx="2658805"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Membran</a:t>
              </a:r>
              <a:r>
                <a:rPr lang="en-US" dirty="0"/>
                <a:t> </a:t>
              </a:r>
              <a:r>
                <a:rPr lang="en-US" dirty="0" err="1"/>
                <a:t>kerabang</a:t>
              </a:r>
              <a:r>
                <a:rPr lang="en-US" dirty="0"/>
                <a:t> </a:t>
              </a:r>
              <a:r>
                <a:rPr lang="en-US" dirty="0" err="1"/>
                <a:t>dalam</a:t>
              </a:r>
              <a:endParaRPr lang="en-US" dirty="0"/>
            </a:p>
          </p:txBody>
        </p:sp>
        <p:sp>
          <p:nvSpPr>
            <p:cNvPr id="12" name="TextBox 11"/>
            <p:cNvSpPr txBox="1"/>
            <p:nvPr/>
          </p:nvSpPr>
          <p:spPr>
            <a:xfrm>
              <a:off x="5334000" y="5421868"/>
              <a:ext cx="2444002"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Membran</a:t>
              </a:r>
              <a:r>
                <a:rPr lang="en-US" dirty="0"/>
                <a:t> </a:t>
              </a:r>
              <a:r>
                <a:rPr lang="en-US" dirty="0" err="1"/>
                <a:t>kerabang</a:t>
              </a:r>
              <a:r>
                <a:rPr lang="en-US" dirty="0"/>
                <a:t> </a:t>
              </a:r>
              <a:r>
                <a:rPr lang="en-US" dirty="0" err="1"/>
                <a:t>luar</a:t>
              </a:r>
              <a:endParaRPr lang="en-US" dirty="0"/>
            </a:p>
          </p:txBody>
        </p:sp>
        <p:sp>
          <p:nvSpPr>
            <p:cNvPr id="13" name="TextBox 12"/>
            <p:cNvSpPr txBox="1"/>
            <p:nvPr/>
          </p:nvSpPr>
          <p:spPr>
            <a:xfrm>
              <a:off x="5029200" y="5755696"/>
              <a:ext cx="3045129"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t>Rongga</a:t>
              </a:r>
              <a:r>
                <a:rPr lang="en-US" dirty="0"/>
                <a:t> </a:t>
              </a:r>
              <a:r>
                <a:rPr lang="en-US" dirty="0" err="1"/>
                <a:t>udara</a:t>
              </a:r>
              <a:r>
                <a:rPr lang="en-US" dirty="0"/>
                <a:t> (air sac/air cell)</a:t>
              </a:r>
            </a:p>
          </p:txBody>
        </p:sp>
      </p:grpSp>
      <p:sp>
        <p:nvSpPr>
          <p:cNvPr id="14" name="TextBox 13"/>
          <p:cNvSpPr txBox="1"/>
          <p:nvPr/>
        </p:nvSpPr>
        <p:spPr>
          <a:xfrm>
            <a:off x="2667000" y="6248401"/>
            <a:ext cx="4718984" cy="461665"/>
          </a:xfrm>
          <a:prstGeom prst="rect">
            <a:avLst/>
          </a:prstGeom>
          <a:noFill/>
        </p:spPr>
        <p:txBody>
          <a:bodyPr wrap="none" rtlCol="0">
            <a:spAutoFit/>
          </a:bodyPr>
          <a:lstStyle/>
          <a:p>
            <a:r>
              <a:rPr lang="en-US" sz="2400" b="1" dirty="0"/>
              <a:t>ILUSTRASI BAGIAN-BAGIAN TELUR</a:t>
            </a:r>
          </a:p>
        </p:txBody>
      </p:sp>
    </p:spTree>
    <p:extLst>
      <p:ext uri="{BB962C8B-B14F-4D97-AF65-F5344CB8AC3E}">
        <p14:creationId xmlns:p14="http://schemas.microsoft.com/office/powerpoint/2010/main" val="32614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6200" y="2209800"/>
            <a:ext cx="1638590" cy="369332"/>
          </a:xfrm>
          <a:prstGeom prst="rect">
            <a:avLst/>
          </a:prstGeom>
        </p:spPr>
        <p:style>
          <a:lnRef idx="0">
            <a:scrgbClr r="0" g="0" b="0"/>
          </a:lnRef>
          <a:fillRef idx="1001">
            <a:schemeClr val="lt1"/>
          </a:fillRef>
          <a:effectRef idx="0">
            <a:scrgbClr r="0" g="0" b="0"/>
          </a:effectRef>
          <a:fontRef idx="major"/>
        </p:style>
        <p:txBody>
          <a:bodyPr wrap="none" rtlCol="0">
            <a:spAutoFit/>
          </a:bodyPr>
          <a:lstStyle/>
          <a:p>
            <a:r>
              <a:rPr lang="en-US" dirty="0"/>
              <a:t>ALBUMEN CAIR</a:t>
            </a:r>
          </a:p>
        </p:txBody>
      </p:sp>
      <p:sp>
        <p:nvSpPr>
          <p:cNvPr id="5" name="TextBox 4"/>
          <p:cNvSpPr txBox="1"/>
          <p:nvPr/>
        </p:nvSpPr>
        <p:spPr>
          <a:xfrm>
            <a:off x="7703460" y="2887312"/>
            <a:ext cx="1905906" cy="369332"/>
          </a:xfrm>
          <a:prstGeom prst="rect">
            <a:avLst/>
          </a:prstGeom>
        </p:spPr>
        <p:style>
          <a:lnRef idx="0">
            <a:scrgbClr r="0" g="0" b="0"/>
          </a:lnRef>
          <a:fillRef idx="1001">
            <a:schemeClr val="lt1"/>
          </a:fillRef>
          <a:effectRef idx="0">
            <a:scrgbClr r="0" g="0" b="0"/>
          </a:effectRef>
          <a:fontRef idx="major"/>
        </p:style>
        <p:txBody>
          <a:bodyPr wrap="none" rtlCol="0">
            <a:spAutoFit/>
          </a:bodyPr>
          <a:lstStyle/>
          <a:p>
            <a:r>
              <a:rPr lang="en-US" dirty="0"/>
              <a:t>ALBUMEN KENTAL</a:t>
            </a:r>
          </a:p>
        </p:txBody>
      </p:sp>
      <p:sp>
        <p:nvSpPr>
          <p:cNvPr id="6" name="TextBox 5"/>
          <p:cNvSpPr txBox="1"/>
          <p:nvPr/>
        </p:nvSpPr>
        <p:spPr>
          <a:xfrm>
            <a:off x="7696201" y="3595914"/>
            <a:ext cx="1593513" cy="369332"/>
          </a:xfrm>
          <a:prstGeom prst="rect">
            <a:avLst/>
          </a:prstGeom>
        </p:spPr>
        <p:style>
          <a:lnRef idx="0">
            <a:scrgbClr r="0" g="0" b="0"/>
          </a:lnRef>
          <a:fillRef idx="1001">
            <a:schemeClr val="lt1"/>
          </a:fillRef>
          <a:effectRef idx="0">
            <a:scrgbClr r="0" g="0" b="0"/>
          </a:effectRef>
          <a:fontRef idx="major"/>
        </p:style>
        <p:txBody>
          <a:bodyPr wrap="none" rtlCol="0">
            <a:spAutoFit/>
          </a:bodyPr>
          <a:lstStyle/>
          <a:p>
            <a:r>
              <a:rPr lang="en-US" dirty="0"/>
              <a:t>KUNING TELUR</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992" y="990600"/>
            <a:ext cx="4406109" cy="3878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a:endCxn id="2" idx="1"/>
          </p:cNvCxnSpPr>
          <p:nvPr/>
        </p:nvCxnSpPr>
        <p:spPr>
          <a:xfrm>
            <a:off x="5551714" y="2013466"/>
            <a:ext cx="2144486" cy="381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a:endCxn id="5" idx="1"/>
          </p:cNvCxnSpPr>
          <p:nvPr/>
        </p:nvCxnSpPr>
        <p:spPr>
          <a:xfrm>
            <a:off x="5359400" y="2394466"/>
            <a:ext cx="2344060" cy="677512"/>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5562600" y="3256644"/>
            <a:ext cx="2057400" cy="523936"/>
          </a:xfrm>
          <a:prstGeom prst="line">
            <a:avLst/>
          </a:prstGeom>
        </p:spPr>
        <p:style>
          <a:lnRef idx="2">
            <a:schemeClr val="accent2"/>
          </a:lnRef>
          <a:fillRef idx="0">
            <a:schemeClr val="accent2"/>
          </a:fillRef>
          <a:effectRef idx="1">
            <a:schemeClr val="accent2"/>
          </a:effectRef>
          <a:fontRef idx="minor">
            <a:schemeClr val="tx1"/>
          </a:fontRef>
        </p:style>
      </p:cxnSp>
      <p:pic>
        <p:nvPicPr>
          <p:cNvPr id="2050" name="Picture 2" descr="D:\Gambar Gambar\telu\broken_e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4114801"/>
            <a:ext cx="3313273" cy="2595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08992" y="5412499"/>
            <a:ext cx="3910809"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err="1"/>
              <a:t>Gambar</a:t>
            </a:r>
            <a:r>
              <a:rPr lang="en-US" sz="2000" dirty="0"/>
              <a:t> </a:t>
            </a:r>
            <a:r>
              <a:rPr lang="en-US" sz="2000" dirty="0" err="1"/>
              <a:t>sebutir</a:t>
            </a:r>
            <a:r>
              <a:rPr lang="en-US" sz="2000" dirty="0"/>
              <a:t> </a:t>
            </a:r>
            <a:r>
              <a:rPr lang="en-US" sz="2000" dirty="0" err="1"/>
              <a:t>telur</a:t>
            </a:r>
            <a:r>
              <a:rPr lang="en-US" sz="2000" dirty="0"/>
              <a:t> </a:t>
            </a:r>
            <a:r>
              <a:rPr lang="en-US" sz="2000" dirty="0" err="1"/>
              <a:t>setelah</a:t>
            </a:r>
            <a:r>
              <a:rPr lang="en-US" sz="2000" dirty="0"/>
              <a:t> </a:t>
            </a:r>
            <a:r>
              <a:rPr lang="en-US" sz="2000" dirty="0" err="1"/>
              <a:t>dipecah</a:t>
            </a:r>
            <a:r>
              <a:rPr lang="en-US" sz="2000" dirty="0"/>
              <a:t>; </a:t>
            </a:r>
            <a:r>
              <a:rPr lang="en-US" sz="2000" dirty="0" err="1"/>
              <a:t>memperlihatkan</a:t>
            </a:r>
            <a:r>
              <a:rPr lang="en-US" sz="2000" dirty="0"/>
              <a:t> </a:t>
            </a:r>
            <a:r>
              <a:rPr lang="en-US" sz="2000" dirty="0" err="1"/>
              <a:t>bagian</a:t>
            </a:r>
            <a:r>
              <a:rPr lang="en-US" sz="2000" dirty="0"/>
              <a:t> </a:t>
            </a:r>
            <a:r>
              <a:rPr lang="en-US" sz="2000" dirty="0" err="1"/>
              <a:t>kerabang</a:t>
            </a:r>
            <a:r>
              <a:rPr lang="en-US" sz="2000" dirty="0"/>
              <a:t>, albumen </a:t>
            </a:r>
            <a:r>
              <a:rPr lang="en-US" sz="2000" dirty="0" err="1"/>
              <a:t>dan</a:t>
            </a:r>
            <a:r>
              <a:rPr lang="en-US" sz="2000" dirty="0"/>
              <a:t> </a:t>
            </a:r>
            <a:r>
              <a:rPr lang="en-US" sz="2000" dirty="0" err="1"/>
              <a:t>kuning</a:t>
            </a:r>
            <a:r>
              <a:rPr lang="en-US" sz="2000" dirty="0"/>
              <a:t> </a:t>
            </a:r>
            <a:r>
              <a:rPr lang="en-US" sz="2000" dirty="0" err="1"/>
              <a:t>telur</a:t>
            </a:r>
            <a:endParaRPr lang="en-US" sz="2000" dirty="0"/>
          </a:p>
        </p:txBody>
      </p:sp>
    </p:spTree>
    <p:extLst>
      <p:ext uri="{BB962C8B-B14F-4D97-AF65-F5344CB8AC3E}">
        <p14:creationId xmlns:p14="http://schemas.microsoft.com/office/powerpoint/2010/main" val="417216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90712" y="381000"/>
            <a:ext cx="7691489" cy="4684514"/>
            <a:chOff x="1219200" y="990600"/>
            <a:chExt cx="7691489" cy="4684514"/>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15443" y="1008757"/>
              <a:ext cx="468451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76800" y="990600"/>
              <a:ext cx="1000787"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t>Pori-</a:t>
              </a:r>
              <a:r>
                <a:rPr lang="en-US" dirty="0" err="1"/>
                <a:t>pori</a:t>
              </a:r>
              <a:endParaRPr lang="en-US" dirty="0"/>
            </a:p>
          </p:txBody>
        </p:sp>
        <p:sp>
          <p:nvSpPr>
            <p:cNvPr id="4" name="TextBox 3"/>
            <p:cNvSpPr txBox="1"/>
            <p:nvPr/>
          </p:nvSpPr>
          <p:spPr>
            <a:xfrm>
              <a:off x="1600200" y="1611868"/>
              <a:ext cx="1682384"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a:t>Lapisan</a:t>
              </a:r>
              <a:r>
                <a:rPr lang="en-US" dirty="0"/>
                <a:t> </a:t>
              </a:r>
              <a:r>
                <a:rPr lang="en-US" dirty="0" err="1"/>
                <a:t>kutikula</a:t>
              </a:r>
              <a:endParaRPr lang="en-US" dirty="0"/>
            </a:p>
          </p:txBody>
        </p:sp>
        <p:sp>
          <p:nvSpPr>
            <p:cNvPr id="5" name="TextBox 4"/>
            <p:cNvSpPr txBox="1"/>
            <p:nvPr/>
          </p:nvSpPr>
          <p:spPr>
            <a:xfrm>
              <a:off x="2053770" y="3021581"/>
              <a:ext cx="1106713"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a:t>Kerabang</a:t>
              </a:r>
              <a:endParaRPr lang="en-US" dirty="0"/>
            </a:p>
          </p:txBody>
        </p:sp>
        <p:sp>
          <p:nvSpPr>
            <p:cNvPr id="6" name="TextBox 5"/>
            <p:cNvSpPr txBox="1"/>
            <p:nvPr/>
          </p:nvSpPr>
          <p:spPr>
            <a:xfrm>
              <a:off x="1219200" y="4419600"/>
              <a:ext cx="2078518"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a:t>Membran</a:t>
              </a:r>
              <a:r>
                <a:rPr lang="en-US" dirty="0"/>
                <a:t> </a:t>
              </a:r>
              <a:r>
                <a:rPr lang="en-US" dirty="0" err="1"/>
                <a:t>kerabang</a:t>
              </a:r>
              <a:r>
                <a:rPr lang="en-US" dirty="0"/>
                <a:t> </a:t>
              </a:r>
            </a:p>
            <a:p>
              <a:r>
                <a:rPr lang="en-US" dirty="0" err="1"/>
                <a:t>bagian</a:t>
              </a:r>
              <a:r>
                <a:rPr lang="en-US" dirty="0"/>
                <a:t> </a:t>
              </a:r>
              <a:r>
                <a:rPr lang="en-US" dirty="0" err="1"/>
                <a:t>luar</a:t>
              </a:r>
              <a:endParaRPr lang="en-US" dirty="0"/>
            </a:p>
          </p:txBody>
        </p:sp>
        <p:sp>
          <p:nvSpPr>
            <p:cNvPr id="7" name="TextBox 6"/>
            <p:cNvSpPr txBox="1"/>
            <p:nvPr/>
          </p:nvSpPr>
          <p:spPr>
            <a:xfrm>
              <a:off x="1219200" y="4992469"/>
              <a:ext cx="2078518"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a:t>Membran</a:t>
              </a:r>
              <a:r>
                <a:rPr lang="en-US" dirty="0"/>
                <a:t> </a:t>
              </a:r>
              <a:r>
                <a:rPr lang="en-US" dirty="0" err="1"/>
                <a:t>kerabang</a:t>
              </a:r>
              <a:r>
                <a:rPr lang="en-US" dirty="0"/>
                <a:t> </a:t>
              </a:r>
            </a:p>
            <a:p>
              <a:r>
                <a:rPr lang="en-US" dirty="0" err="1"/>
                <a:t>bagian</a:t>
              </a:r>
              <a:r>
                <a:rPr lang="en-US" dirty="0"/>
                <a:t> </a:t>
              </a:r>
              <a:r>
                <a:rPr lang="en-US" dirty="0" err="1"/>
                <a:t>dalam</a:t>
              </a:r>
              <a:endParaRPr lang="en-US" dirty="0"/>
            </a:p>
          </p:txBody>
        </p:sp>
        <p:sp>
          <p:nvSpPr>
            <p:cNvPr id="8" name="TextBox 7"/>
            <p:cNvSpPr txBox="1"/>
            <p:nvPr/>
          </p:nvSpPr>
          <p:spPr>
            <a:xfrm>
              <a:off x="7044260" y="2836915"/>
              <a:ext cx="1747594"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a:t>Lapisan</a:t>
              </a:r>
              <a:r>
                <a:rPr lang="en-US" dirty="0"/>
                <a:t> palisade</a:t>
              </a:r>
            </a:p>
          </p:txBody>
        </p:sp>
        <p:cxnSp>
          <p:nvCxnSpPr>
            <p:cNvPr id="9" name="Straight Connector 8"/>
            <p:cNvCxnSpPr>
              <a:endCxn id="8" idx="1"/>
            </p:cNvCxnSpPr>
            <p:nvPr/>
          </p:nvCxnSpPr>
          <p:spPr>
            <a:xfrm>
              <a:off x="6400800" y="3021581"/>
              <a:ext cx="643460"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086600" y="4050268"/>
              <a:ext cx="1824089"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a:t>Lapisan</a:t>
              </a:r>
              <a:r>
                <a:rPr lang="en-US" dirty="0"/>
                <a:t> </a:t>
              </a:r>
              <a:r>
                <a:rPr lang="en-US" dirty="0" err="1"/>
                <a:t>mamilary</a:t>
              </a:r>
              <a:endParaRPr lang="en-US" dirty="0"/>
            </a:p>
          </p:txBody>
        </p:sp>
        <p:cxnSp>
          <p:nvCxnSpPr>
            <p:cNvPr id="12" name="Straight Connector 11"/>
            <p:cNvCxnSpPr/>
            <p:nvPr/>
          </p:nvCxnSpPr>
          <p:spPr>
            <a:xfrm>
              <a:off x="6400800" y="4234542"/>
              <a:ext cx="64346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6858000" y="4355068"/>
              <a:ext cx="1541832"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a:t>Mamilary</a:t>
              </a:r>
              <a:r>
                <a:rPr lang="en-US" dirty="0"/>
                <a:t> core</a:t>
              </a:r>
            </a:p>
          </p:txBody>
        </p:sp>
      </p:grpSp>
      <p:sp>
        <p:nvSpPr>
          <p:cNvPr id="16" name="TextBox 15"/>
          <p:cNvSpPr txBox="1"/>
          <p:nvPr/>
        </p:nvSpPr>
        <p:spPr>
          <a:xfrm>
            <a:off x="4343401" y="5715000"/>
            <a:ext cx="4694811" cy="523220"/>
          </a:xfrm>
          <a:prstGeom prst="rect">
            <a:avLst/>
          </a:prstGeom>
          <a:noFill/>
        </p:spPr>
        <p:txBody>
          <a:bodyPr wrap="none" rtlCol="0">
            <a:spAutoFit/>
          </a:bodyPr>
          <a:lstStyle/>
          <a:p>
            <a:r>
              <a:rPr lang="en-US" sz="2800" b="1" dirty="0"/>
              <a:t>STRUKTUR KERABANG TELUR</a:t>
            </a:r>
          </a:p>
        </p:txBody>
      </p:sp>
    </p:spTree>
    <p:extLst>
      <p:ext uri="{BB962C8B-B14F-4D97-AF65-F5344CB8AC3E}">
        <p14:creationId xmlns:p14="http://schemas.microsoft.com/office/powerpoint/2010/main" val="55085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97755" y="1676400"/>
          <a:ext cx="8001000" cy="42672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464076">
                  <a:extLst>
                    <a:ext uri="{9D8B030D-6E8A-4147-A177-3AD203B41FA5}">
                      <a16:colId xmlns:a16="http://schemas.microsoft.com/office/drawing/2014/main" val="20001"/>
                    </a:ext>
                  </a:extLst>
                </a:gridCol>
                <a:gridCol w="2869924">
                  <a:extLst>
                    <a:ext uri="{9D8B030D-6E8A-4147-A177-3AD203B41FA5}">
                      <a16:colId xmlns:a16="http://schemas.microsoft.com/office/drawing/2014/main" val="20002"/>
                    </a:ext>
                  </a:extLst>
                </a:gridCol>
              </a:tblGrid>
              <a:tr h="243840">
                <a:tc gridSpan="2">
                  <a:txBody>
                    <a:bodyPr/>
                    <a:lstStyle/>
                    <a:p>
                      <a:pPr algn="ctr"/>
                      <a:r>
                        <a:rPr lang="en-US" dirty="0"/>
                        <a:t>ISTILAH</a:t>
                      </a:r>
                    </a:p>
                  </a:txBody>
                  <a:tcPr/>
                </a:tc>
                <a:tc hMerge="1">
                  <a:txBody>
                    <a:bodyPr/>
                    <a:lstStyle/>
                    <a:p>
                      <a:endParaRPr lang="en-US" dirty="0"/>
                    </a:p>
                  </a:txBody>
                  <a:tcPr/>
                </a:tc>
                <a:tc>
                  <a:txBody>
                    <a:bodyPr/>
                    <a:lstStyle/>
                    <a:p>
                      <a:r>
                        <a:rPr lang="en-US" dirty="0"/>
                        <a:t>PENYEBAB</a:t>
                      </a:r>
                    </a:p>
                  </a:txBody>
                  <a:tcPr/>
                </a:tc>
                <a:extLst>
                  <a:ext uri="{0D108BD9-81ED-4DB2-BD59-A6C34878D82A}">
                    <a16:rowId xmlns:a16="http://schemas.microsoft.com/office/drawing/2014/main" val="10000"/>
                  </a:ext>
                </a:extLst>
              </a:tr>
              <a:tr h="370840">
                <a:tc>
                  <a:txBody>
                    <a:bodyPr/>
                    <a:lstStyle/>
                    <a:p>
                      <a:r>
                        <a:rPr lang="en-US" sz="2000" dirty="0" err="1"/>
                        <a:t>Kerabang</a:t>
                      </a:r>
                      <a:r>
                        <a:rPr lang="en-US" sz="2000" baseline="0" dirty="0"/>
                        <a:t> </a:t>
                      </a:r>
                      <a:r>
                        <a:rPr lang="en-US" sz="2000" baseline="0" dirty="0" err="1"/>
                        <a:t>berlapis</a:t>
                      </a:r>
                      <a:endParaRPr lang="en-US" sz="2000" dirty="0"/>
                    </a:p>
                  </a:txBody>
                  <a:tcPr/>
                </a:tc>
                <a:tc>
                  <a:txBody>
                    <a:bodyPr/>
                    <a:lstStyle/>
                    <a:p>
                      <a:r>
                        <a:rPr lang="en-US" sz="2000" dirty="0"/>
                        <a:t>Coated Shell</a:t>
                      </a:r>
                    </a:p>
                  </a:txBody>
                  <a:tcPr/>
                </a:tc>
                <a:tc>
                  <a:txBody>
                    <a:bodyPr/>
                    <a:lstStyle/>
                    <a:p>
                      <a:r>
                        <a:rPr lang="en-US" sz="2000" dirty="0"/>
                        <a:t>Stress</a:t>
                      </a:r>
                    </a:p>
                  </a:txBody>
                  <a:tcPr/>
                </a:tc>
                <a:extLst>
                  <a:ext uri="{0D108BD9-81ED-4DB2-BD59-A6C34878D82A}">
                    <a16:rowId xmlns:a16="http://schemas.microsoft.com/office/drawing/2014/main" val="10001"/>
                  </a:ext>
                </a:extLst>
              </a:tr>
              <a:tr h="370840">
                <a:tc>
                  <a:txBody>
                    <a:bodyPr/>
                    <a:lstStyle/>
                    <a:p>
                      <a:r>
                        <a:rPr lang="en-US" sz="2000" dirty="0" err="1"/>
                        <a:t>Kerabang</a:t>
                      </a:r>
                      <a:r>
                        <a:rPr lang="en-US" sz="2000" dirty="0"/>
                        <a:t> </a:t>
                      </a:r>
                      <a:r>
                        <a:rPr lang="en-US" sz="2000" dirty="0" err="1"/>
                        <a:t>kasar</a:t>
                      </a:r>
                      <a:endParaRPr lang="en-US" sz="2000" dirty="0"/>
                    </a:p>
                  </a:txBody>
                  <a:tcPr/>
                </a:tc>
                <a:tc>
                  <a:txBody>
                    <a:bodyPr/>
                    <a:lstStyle/>
                    <a:p>
                      <a:r>
                        <a:rPr lang="en-US" sz="2000" dirty="0"/>
                        <a:t>Rough shelled eggs</a:t>
                      </a:r>
                    </a:p>
                  </a:txBody>
                  <a:tcPr/>
                </a:tc>
                <a:tc>
                  <a:txBody>
                    <a:bodyPr/>
                    <a:lstStyle/>
                    <a:p>
                      <a:r>
                        <a:rPr lang="en-US" sz="2000" dirty="0" err="1"/>
                        <a:t>Penyakit</a:t>
                      </a:r>
                      <a:r>
                        <a:rPr lang="en-US" sz="2000" dirty="0"/>
                        <a:t>,</a:t>
                      </a:r>
                      <a:r>
                        <a:rPr lang="en-US" sz="2000" baseline="0" dirty="0"/>
                        <a:t> </a:t>
                      </a:r>
                      <a:r>
                        <a:rPr lang="en-US" sz="2000" baseline="0" dirty="0" err="1"/>
                        <a:t>umur</a:t>
                      </a:r>
                      <a:endParaRPr lang="en-US" sz="2000" dirty="0"/>
                    </a:p>
                  </a:txBody>
                  <a:tcPr/>
                </a:tc>
                <a:extLst>
                  <a:ext uri="{0D108BD9-81ED-4DB2-BD59-A6C34878D82A}">
                    <a16:rowId xmlns:a16="http://schemas.microsoft.com/office/drawing/2014/main" val="10002"/>
                  </a:ext>
                </a:extLst>
              </a:tr>
              <a:tr h="370840">
                <a:tc>
                  <a:txBody>
                    <a:bodyPr/>
                    <a:lstStyle/>
                    <a:p>
                      <a:r>
                        <a:rPr lang="en-US" sz="2000" dirty="0" err="1"/>
                        <a:t>Kerabang</a:t>
                      </a:r>
                      <a:r>
                        <a:rPr lang="en-US" sz="2000" dirty="0"/>
                        <a:t> </a:t>
                      </a:r>
                      <a:r>
                        <a:rPr lang="en-US" sz="2000" dirty="0" err="1"/>
                        <a:t>pucat</a:t>
                      </a:r>
                      <a:endParaRPr lang="en-US" sz="2000" dirty="0"/>
                    </a:p>
                  </a:txBody>
                  <a:tcPr/>
                </a:tc>
                <a:tc>
                  <a:txBody>
                    <a:bodyPr/>
                    <a:lstStyle/>
                    <a:p>
                      <a:r>
                        <a:rPr lang="en-US" sz="2000" dirty="0"/>
                        <a:t>Pale shelled eggs</a:t>
                      </a:r>
                    </a:p>
                  </a:txBody>
                  <a:tcPr/>
                </a:tc>
                <a:tc>
                  <a:txBody>
                    <a:bodyPr/>
                    <a:lstStyle/>
                    <a:p>
                      <a:r>
                        <a:rPr lang="en-US" sz="2000" dirty="0" err="1"/>
                        <a:t>Penyakit</a:t>
                      </a:r>
                      <a:r>
                        <a:rPr lang="en-US" sz="2000" dirty="0"/>
                        <a:t>, </a:t>
                      </a:r>
                      <a:r>
                        <a:rPr lang="en-US" sz="2000" dirty="0" err="1"/>
                        <a:t>umur</a:t>
                      </a:r>
                      <a:endParaRPr lang="en-US" sz="2000" dirty="0"/>
                    </a:p>
                  </a:txBody>
                  <a:tcPr/>
                </a:tc>
                <a:extLst>
                  <a:ext uri="{0D108BD9-81ED-4DB2-BD59-A6C34878D82A}">
                    <a16:rowId xmlns:a16="http://schemas.microsoft.com/office/drawing/2014/main" val="10003"/>
                  </a:ext>
                </a:extLst>
              </a:tr>
              <a:tr h="370840">
                <a:tc>
                  <a:txBody>
                    <a:bodyPr/>
                    <a:lstStyle/>
                    <a:p>
                      <a:r>
                        <a:rPr lang="en-US" sz="2000" dirty="0" err="1"/>
                        <a:t>Kerabang</a:t>
                      </a:r>
                      <a:r>
                        <a:rPr lang="en-US" sz="2000" dirty="0"/>
                        <a:t> </a:t>
                      </a:r>
                      <a:r>
                        <a:rPr lang="en-US" sz="2000" dirty="0" err="1"/>
                        <a:t>lunak</a:t>
                      </a:r>
                      <a:endParaRPr lang="en-US" sz="2000" dirty="0"/>
                    </a:p>
                  </a:txBody>
                  <a:tcPr/>
                </a:tc>
                <a:tc>
                  <a:txBody>
                    <a:bodyPr/>
                    <a:lstStyle/>
                    <a:p>
                      <a:r>
                        <a:rPr lang="en-US" sz="2000" dirty="0"/>
                        <a:t>Soft &amp; weak shelled eggs</a:t>
                      </a:r>
                    </a:p>
                  </a:txBody>
                  <a:tcPr/>
                </a:tc>
                <a:tc>
                  <a:txBody>
                    <a:bodyPr/>
                    <a:lstStyle/>
                    <a:p>
                      <a:r>
                        <a:rPr lang="en-US" sz="2000" dirty="0" err="1"/>
                        <a:t>Umur</a:t>
                      </a:r>
                      <a:r>
                        <a:rPr lang="en-US" sz="2000" dirty="0"/>
                        <a:t>, stress, </a:t>
                      </a:r>
                      <a:r>
                        <a:rPr lang="en-US" sz="2000" dirty="0" err="1"/>
                        <a:t>pakan</a:t>
                      </a:r>
                      <a:endParaRPr lang="en-US" sz="2000" dirty="0"/>
                    </a:p>
                  </a:txBody>
                  <a:tcPr/>
                </a:tc>
                <a:extLst>
                  <a:ext uri="{0D108BD9-81ED-4DB2-BD59-A6C34878D82A}">
                    <a16:rowId xmlns:a16="http://schemas.microsoft.com/office/drawing/2014/main" val="10004"/>
                  </a:ext>
                </a:extLst>
              </a:tr>
              <a:tr h="370840">
                <a:tc>
                  <a:txBody>
                    <a:bodyPr/>
                    <a:lstStyle/>
                    <a:p>
                      <a:r>
                        <a:rPr lang="en-US" sz="2000" dirty="0" err="1"/>
                        <a:t>Kerabang</a:t>
                      </a:r>
                      <a:r>
                        <a:rPr lang="en-US" sz="2000" baseline="0" dirty="0"/>
                        <a:t> </a:t>
                      </a:r>
                      <a:r>
                        <a:rPr lang="en-US" sz="2000" baseline="0" dirty="0" err="1"/>
                        <a:t>retak</a:t>
                      </a:r>
                      <a:endParaRPr lang="en-US" sz="2000" baseline="0" dirty="0"/>
                    </a:p>
                    <a:p>
                      <a:r>
                        <a:rPr lang="en-US" sz="2000" baseline="0" dirty="0"/>
                        <a:t>-</a:t>
                      </a:r>
                      <a:r>
                        <a:rPr lang="en-US" sz="2000" baseline="0" dirty="0" err="1"/>
                        <a:t>retak</a:t>
                      </a:r>
                      <a:r>
                        <a:rPr lang="en-US" sz="2000" baseline="0" dirty="0"/>
                        <a:t> </a:t>
                      </a:r>
                      <a:r>
                        <a:rPr lang="en-US" sz="2000" baseline="0" dirty="0" err="1"/>
                        <a:t>rambut</a:t>
                      </a:r>
                      <a:endParaRPr lang="en-US" sz="2000" baseline="0" dirty="0"/>
                    </a:p>
                    <a:p>
                      <a:r>
                        <a:rPr lang="en-US" sz="2000" baseline="0" dirty="0"/>
                        <a:t>-</a:t>
                      </a:r>
                      <a:r>
                        <a:rPr lang="en-US" sz="2000" baseline="0" dirty="0" err="1"/>
                        <a:t>retak</a:t>
                      </a:r>
                      <a:r>
                        <a:rPr lang="en-US" sz="2000" baseline="0" dirty="0"/>
                        <a:t> pinhole</a:t>
                      </a:r>
                    </a:p>
                    <a:p>
                      <a:r>
                        <a:rPr lang="en-US" sz="2000" baseline="0" dirty="0"/>
                        <a:t>-</a:t>
                      </a:r>
                      <a:r>
                        <a:rPr lang="en-US" sz="2000" baseline="0" dirty="0" err="1"/>
                        <a:t>retak</a:t>
                      </a:r>
                      <a:r>
                        <a:rPr lang="en-US" sz="2000" baseline="0" dirty="0"/>
                        <a:t> </a:t>
                      </a:r>
                      <a:r>
                        <a:rPr lang="en-US" sz="2000" baseline="0" dirty="0" err="1"/>
                        <a:t>bintang</a:t>
                      </a:r>
                      <a:endParaRPr lang="en-US" sz="2000" dirty="0"/>
                    </a:p>
                  </a:txBody>
                  <a:tcPr/>
                </a:tc>
                <a:tc>
                  <a:txBody>
                    <a:bodyPr/>
                    <a:lstStyle/>
                    <a:p>
                      <a:r>
                        <a:rPr lang="en-US" sz="2000" dirty="0"/>
                        <a:t>Cracked Eggs</a:t>
                      </a:r>
                    </a:p>
                    <a:p>
                      <a:r>
                        <a:rPr lang="en-US" sz="2000" baseline="0" dirty="0"/>
                        <a:t>-hairline crack</a:t>
                      </a:r>
                    </a:p>
                    <a:p>
                      <a:r>
                        <a:rPr lang="en-US" sz="2000" baseline="0" dirty="0"/>
                        <a:t>-pinhole crack</a:t>
                      </a:r>
                    </a:p>
                    <a:p>
                      <a:r>
                        <a:rPr lang="en-US" sz="2000" baseline="0" dirty="0"/>
                        <a:t>-star crack</a:t>
                      </a:r>
                      <a:endParaRPr lang="en-US" sz="2000" dirty="0"/>
                    </a:p>
                    <a:p>
                      <a:endParaRPr lang="en-US" sz="2000" dirty="0"/>
                    </a:p>
                  </a:txBody>
                  <a:tcPr/>
                </a:tc>
                <a:tc>
                  <a:txBody>
                    <a:bodyPr/>
                    <a:lstStyle/>
                    <a:p>
                      <a:r>
                        <a:rPr lang="en-US" sz="2000" dirty="0" err="1"/>
                        <a:t>Benturan</a:t>
                      </a:r>
                      <a:r>
                        <a:rPr lang="en-US" sz="2000" dirty="0"/>
                        <a:t>, </a:t>
                      </a:r>
                      <a:r>
                        <a:rPr lang="en-US" sz="2000" dirty="0" err="1"/>
                        <a:t>terkena</a:t>
                      </a:r>
                      <a:r>
                        <a:rPr lang="en-US" sz="2000" dirty="0"/>
                        <a:t> </a:t>
                      </a:r>
                      <a:r>
                        <a:rPr lang="en-US" sz="2000" dirty="0" err="1"/>
                        <a:t>benda</a:t>
                      </a:r>
                      <a:r>
                        <a:rPr lang="en-US" sz="2000" dirty="0"/>
                        <a:t> </a:t>
                      </a:r>
                      <a:r>
                        <a:rPr lang="en-US" sz="2000" dirty="0" err="1"/>
                        <a:t>keras</a:t>
                      </a:r>
                      <a:endParaRPr lang="en-US" sz="2000" dirty="0"/>
                    </a:p>
                  </a:txBody>
                  <a:tcPr/>
                </a:tc>
                <a:extLst>
                  <a:ext uri="{0D108BD9-81ED-4DB2-BD59-A6C34878D82A}">
                    <a16:rowId xmlns:a16="http://schemas.microsoft.com/office/drawing/2014/main" val="10005"/>
                  </a:ext>
                </a:extLst>
              </a:tr>
              <a:tr h="370840">
                <a:tc>
                  <a:txBody>
                    <a:bodyPr/>
                    <a:lstStyle/>
                    <a:p>
                      <a:r>
                        <a:rPr lang="en-US" sz="2000" dirty="0" err="1"/>
                        <a:t>Kerabang</a:t>
                      </a:r>
                      <a:r>
                        <a:rPr lang="en-US" sz="2000" dirty="0"/>
                        <a:t> </a:t>
                      </a:r>
                      <a:r>
                        <a:rPr lang="en-US" sz="2000" dirty="0" err="1"/>
                        <a:t>kotor</a:t>
                      </a:r>
                      <a:endParaRPr lang="en-US" sz="2000" dirty="0"/>
                    </a:p>
                  </a:txBody>
                  <a:tcPr/>
                </a:tc>
                <a:tc>
                  <a:txBody>
                    <a:bodyPr/>
                    <a:lstStyle/>
                    <a:p>
                      <a:r>
                        <a:rPr lang="en-US" sz="2000" dirty="0"/>
                        <a:t>Dirty</a:t>
                      </a:r>
                      <a:r>
                        <a:rPr lang="en-US" sz="2000" baseline="0" dirty="0"/>
                        <a:t> or Glazy Shells</a:t>
                      </a:r>
                      <a:endParaRPr lang="en-US" sz="2000" dirty="0"/>
                    </a:p>
                  </a:txBody>
                  <a:tcPr/>
                </a:tc>
                <a:tc>
                  <a:txBody>
                    <a:bodyPr/>
                    <a:lstStyle/>
                    <a:p>
                      <a:r>
                        <a:rPr lang="en-US" sz="2000" dirty="0" err="1"/>
                        <a:t>Kotoran</a:t>
                      </a:r>
                      <a:endParaRPr lang="en-US" sz="2000"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2075984" y="528936"/>
            <a:ext cx="7890622" cy="461665"/>
          </a:xfrm>
          <a:prstGeom prst="rect">
            <a:avLst/>
          </a:prstGeom>
          <a:noFill/>
        </p:spPr>
        <p:txBody>
          <a:bodyPr wrap="none" rtlCol="0">
            <a:spAutoFit/>
          </a:bodyPr>
          <a:lstStyle/>
          <a:p>
            <a:r>
              <a:rPr lang="en-US" sz="2400" b="1" dirty="0"/>
              <a:t>PENYIMPANGAN/CACAT PADA BAGIAN KERABANG TELUR</a:t>
            </a:r>
          </a:p>
        </p:txBody>
      </p:sp>
    </p:spTree>
    <p:extLst>
      <p:ext uri="{BB962C8B-B14F-4D97-AF65-F5344CB8AC3E}">
        <p14:creationId xmlns:p14="http://schemas.microsoft.com/office/powerpoint/2010/main" val="62418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33600" y="1523999"/>
          <a:ext cx="8001000" cy="4663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464076">
                  <a:extLst>
                    <a:ext uri="{9D8B030D-6E8A-4147-A177-3AD203B41FA5}">
                      <a16:colId xmlns:a16="http://schemas.microsoft.com/office/drawing/2014/main" val="20001"/>
                    </a:ext>
                  </a:extLst>
                </a:gridCol>
                <a:gridCol w="2869924">
                  <a:extLst>
                    <a:ext uri="{9D8B030D-6E8A-4147-A177-3AD203B41FA5}">
                      <a16:colId xmlns:a16="http://schemas.microsoft.com/office/drawing/2014/main" val="20002"/>
                    </a:ext>
                  </a:extLst>
                </a:gridCol>
              </a:tblGrid>
              <a:tr h="243840">
                <a:tc gridSpan="2">
                  <a:txBody>
                    <a:bodyPr/>
                    <a:lstStyle/>
                    <a:p>
                      <a:pPr algn="ctr"/>
                      <a:r>
                        <a:rPr lang="en-US" dirty="0"/>
                        <a:t>ISTILAH</a:t>
                      </a:r>
                    </a:p>
                  </a:txBody>
                  <a:tcPr/>
                </a:tc>
                <a:tc hMerge="1">
                  <a:txBody>
                    <a:bodyPr/>
                    <a:lstStyle/>
                    <a:p>
                      <a:endParaRPr lang="en-US" dirty="0"/>
                    </a:p>
                  </a:txBody>
                  <a:tcPr/>
                </a:tc>
                <a:tc>
                  <a:txBody>
                    <a:bodyPr/>
                    <a:lstStyle/>
                    <a:p>
                      <a:r>
                        <a:rPr lang="en-US" dirty="0"/>
                        <a:t>PENYEBAB</a:t>
                      </a:r>
                    </a:p>
                  </a:txBody>
                  <a:tcPr/>
                </a:tc>
                <a:extLst>
                  <a:ext uri="{0D108BD9-81ED-4DB2-BD59-A6C34878D82A}">
                    <a16:rowId xmlns:a16="http://schemas.microsoft.com/office/drawing/2014/main" val="10000"/>
                  </a:ext>
                </a:extLst>
              </a:tr>
              <a:tr h="370840">
                <a:tc>
                  <a:txBody>
                    <a:bodyPr/>
                    <a:lstStyle/>
                    <a:p>
                      <a:r>
                        <a:rPr lang="en-US" sz="2000" dirty="0" err="1"/>
                        <a:t>Kuning</a:t>
                      </a:r>
                      <a:r>
                        <a:rPr lang="en-US" sz="2000" dirty="0"/>
                        <a:t> </a:t>
                      </a:r>
                      <a:r>
                        <a:rPr lang="en-US" sz="2000" dirty="0" err="1"/>
                        <a:t>telur</a:t>
                      </a:r>
                      <a:r>
                        <a:rPr lang="en-US" sz="2000" dirty="0"/>
                        <a:t> </a:t>
                      </a:r>
                      <a:r>
                        <a:rPr lang="en-US" sz="2000" dirty="0" err="1"/>
                        <a:t>ganda</a:t>
                      </a:r>
                      <a:endParaRPr lang="en-US" sz="2000" dirty="0"/>
                    </a:p>
                  </a:txBody>
                  <a:tcPr/>
                </a:tc>
                <a:tc>
                  <a:txBody>
                    <a:bodyPr/>
                    <a:lstStyle/>
                    <a:p>
                      <a:r>
                        <a:rPr lang="en-US" sz="2000" dirty="0"/>
                        <a:t>Double yolk</a:t>
                      </a:r>
                    </a:p>
                  </a:txBody>
                  <a:tcPr/>
                </a:tc>
                <a:tc>
                  <a:txBody>
                    <a:bodyPr/>
                    <a:lstStyle/>
                    <a:p>
                      <a:r>
                        <a:rPr lang="en-US" sz="2000" dirty="0" err="1"/>
                        <a:t>Ovulasi</a:t>
                      </a:r>
                      <a:r>
                        <a:rPr lang="en-US" sz="2000" baseline="0" dirty="0"/>
                        <a:t> 2 </a:t>
                      </a:r>
                      <a:r>
                        <a:rPr lang="en-US" sz="2000" baseline="0" dirty="0" err="1"/>
                        <a:t>sel</a:t>
                      </a:r>
                      <a:r>
                        <a:rPr lang="en-US" sz="2000" baseline="0" dirty="0"/>
                        <a:t> </a:t>
                      </a:r>
                      <a:r>
                        <a:rPr lang="en-US" sz="2000" baseline="0" dirty="0" err="1"/>
                        <a:t>telur</a:t>
                      </a:r>
                      <a:r>
                        <a:rPr lang="en-US" sz="2000" baseline="0" dirty="0"/>
                        <a:t> </a:t>
                      </a:r>
                      <a:r>
                        <a:rPr lang="en-US" sz="2000" baseline="0" dirty="0" err="1"/>
                        <a:t>terjadi</a:t>
                      </a:r>
                      <a:r>
                        <a:rPr lang="en-US" sz="2000" baseline="0" dirty="0"/>
                        <a:t> </a:t>
                      </a:r>
                      <a:r>
                        <a:rPr lang="en-US" sz="2000" baseline="0" dirty="0" err="1"/>
                        <a:t>bersamaan</a:t>
                      </a:r>
                      <a:endParaRPr lang="en-US" sz="2000" dirty="0"/>
                    </a:p>
                  </a:txBody>
                  <a:tcPr/>
                </a:tc>
                <a:extLst>
                  <a:ext uri="{0D108BD9-81ED-4DB2-BD59-A6C34878D82A}">
                    <a16:rowId xmlns:a16="http://schemas.microsoft.com/office/drawing/2014/main" val="10001"/>
                  </a:ext>
                </a:extLst>
              </a:tr>
              <a:tr h="370840">
                <a:tc>
                  <a:txBody>
                    <a:bodyPr/>
                    <a:lstStyle/>
                    <a:p>
                      <a:r>
                        <a:rPr lang="en-US" sz="2000" dirty="0" err="1"/>
                        <a:t>Bercak</a:t>
                      </a:r>
                      <a:r>
                        <a:rPr lang="en-US" sz="2000" dirty="0"/>
                        <a:t> </a:t>
                      </a:r>
                      <a:r>
                        <a:rPr lang="en-US" sz="2000" dirty="0" err="1"/>
                        <a:t>darah</a:t>
                      </a:r>
                      <a:endParaRPr lang="en-US" sz="2000" dirty="0"/>
                    </a:p>
                  </a:txBody>
                  <a:tcPr/>
                </a:tc>
                <a:tc>
                  <a:txBody>
                    <a:bodyPr/>
                    <a:lstStyle/>
                    <a:p>
                      <a:r>
                        <a:rPr lang="en-US" sz="2000" dirty="0"/>
                        <a:t>Blood spots</a:t>
                      </a:r>
                    </a:p>
                  </a:txBody>
                  <a:tcPr/>
                </a:tc>
                <a:tc>
                  <a:txBody>
                    <a:bodyPr/>
                    <a:lstStyle/>
                    <a:p>
                      <a:r>
                        <a:rPr lang="en-US" sz="2000" dirty="0" err="1"/>
                        <a:t>Pendarahan</a:t>
                      </a:r>
                      <a:r>
                        <a:rPr lang="en-US" sz="2000" dirty="0"/>
                        <a:t> di </a:t>
                      </a:r>
                      <a:r>
                        <a:rPr lang="en-US" sz="2000" dirty="0" err="1"/>
                        <a:t>ovarium</a:t>
                      </a:r>
                      <a:endParaRPr lang="en-US" sz="2000" dirty="0"/>
                    </a:p>
                  </a:txBody>
                  <a:tcPr/>
                </a:tc>
                <a:extLst>
                  <a:ext uri="{0D108BD9-81ED-4DB2-BD59-A6C34878D82A}">
                    <a16:rowId xmlns:a16="http://schemas.microsoft.com/office/drawing/2014/main" val="10002"/>
                  </a:ext>
                </a:extLst>
              </a:tr>
              <a:tr h="370840">
                <a:tc>
                  <a:txBody>
                    <a:bodyPr/>
                    <a:lstStyle/>
                    <a:p>
                      <a:r>
                        <a:rPr lang="en-US" sz="2000" dirty="0" err="1"/>
                        <a:t>Bercak</a:t>
                      </a:r>
                      <a:r>
                        <a:rPr lang="en-US" sz="2000" dirty="0"/>
                        <a:t> </a:t>
                      </a:r>
                      <a:r>
                        <a:rPr lang="en-US" sz="2000" dirty="0" err="1"/>
                        <a:t>daging</a:t>
                      </a:r>
                      <a:endParaRPr lang="en-US" sz="2000" dirty="0"/>
                    </a:p>
                  </a:txBody>
                  <a:tcPr/>
                </a:tc>
                <a:tc>
                  <a:txBody>
                    <a:bodyPr/>
                    <a:lstStyle/>
                    <a:p>
                      <a:r>
                        <a:rPr lang="en-US" sz="2000" dirty="0"/>
                        <a:t>Meat spots</a:t>
                      </a:r>
                    </a:p>
                  </a:txBody>
                  <a:tcPr/>
                </a:tc>
                <a:tc>
                  <a:txBody>
                    <a:bodyPr/>
                    <a:lstStyle/>
                    <a:p>
                      <a:r>
                        <a:rPr lang="en-US" sz="2000" dirty="0" err="1"/>
                        <a:t>Kerusakan</a:t>
                      </a:r>
                      <a:r>
                        <a:rPr lang="en-US" sz="2000" dirty="0"/>
                        <a:t> </a:t>
                      </a:r>
                      <a:r>
                        <a:rPr lang="en-US" sz="2000" dirty="0" err="1"/>
                        <a:t>pada</a:t>
                      </a:r>
                      <a:r>
                        <a:rPr lang="en-US" sz="2000" dirty="0"/>
                        <a:t> oviduct</a:t>
                      </a:r>
                    </a:p>
                  </a:txBody>
                  <a:tcPr/>
                </a:tc>
                <a:extLst>
                  <a:ext uri="{0D108BD9-81ED-4DB2-BD59-A6C34878D82A}">
                    <a16:rowId xmlns:a16="http://schemas.microsoft.com/office/drawing/2014/main" val="10003"/>
                  </a:ext>
                </a:extLst>
              </a:tr>
              <a:tr h="370840">
                <a:tc>
                  <a:txBody>
                    <a:bodyPr/>
                    <a:lstStyle/>
                    <a:p>
                      <a:r>
                        <a:rPr lang="en-US" sz="2000" dirty="0"/>
                        <a:t>Albumen </a:t>
                      </a:r>
                      <a:r>
                        <a:rPr lang="en-US" sz="2000" dirty="0" err="1"/>
                        <a:t>berair</a:t>
                      </a:r>
                      <a:r>
                        <a:rPr lang="en-US" sz="2000" dirty="0"/>
                        <a:t> (</a:t>
                      </a:r>
                      <a:r>
                        <a:rPr lang="en-US" sz="2000" dirty="0" err="1"/>
                        <a:t>cair</a:t>
                      </a:r>
                      <a:r>
                        <a:rPr lang="en-US" sz="2000" dirty="0"/>
                        <a:t>)</a:t>
                      </a:r>
                    </a:p>
                  </a:txBody>
                  <a:tcPr/>
                </a:tc>
                <a:tc>
                  <a:txBody>
                    <a:bodyPr/>
                    <a:lstStyle/>
                    <a:p>
                      <a:r>
                        <a:rPr lang="en-US" sz="2000" dirty="0"/>
                        <a:t>Watery white</a:t>
                      </a:r>
                    </a:p>
                  </a:txBody>
                  <a:tcPr/>
                </a:tc>
                <a:tc>
                  <a:txBody>
                    <a:bodyPr/>
                    <a:lstStyle/>
                    <a:p>
                      <a:r>
                        <a:rPr lang="en-US" sz="2000" dirty="0" err="1"/>
                        <a:t>Umur</a:t>
                      </a:r>
                      <a:r>
                        <a:rPr lang="en-US" sz="2000" baseline="0" dirty="0"/>
                        <a:t> </a:t>
                      </a:r>
                      <a:r>
                        <a:rPr lang="en-US" sz="2000" baseline="0" dirty="0" err="1"/>
                        <a:t>tua</a:t>
                      </a:r>
                      <a:r>
                        <a:rPr lang="en-US" sz="2000" baseline="0" dirty="0"/>
                        <a:t>; </a:t>
                      </a:r>
                      <a:r>
                        <a:rPr lang="en-US" sz="2000" baseline="0" dirty="0" err="1"/>
                        <a:t>penyakit</a:t>
                      </a:r>
                      <a:endParaRPr lang="en-US" sz="2000" dirty="0"/>
                    </a:p>
                  </a:txBody>
                  <a:tcPr/>
                </a:tc>
                <a:extLst>
                  <a:ext uri="{0D108BD9-81ED-4DB2-BD59-A6C34878D82A}">
                    <a16:rowId xmlns:a16="http://schemas.microsoft.com/office/drawing/2014/main" val="10004"/>
                  </a:ext>
                </a:extLst>
              </a:tr>
              <a:tr h="370840">
                <a:tc>
                  <a:txBody>
                    <a:bodyPr/>
                    <a:lstStyle/>
                    <a:p>
                      <a:r>
                        <a:rPr lang="en-US" sz="2000" dirty="0" err="1"/>
                        <a:t>Warna</a:t>
                      </a:r>
                      <a:r>
                        <a:rPr lang="en-US" sz="2000" dirty="0"/>
                        <a:t> yolk </a:t>
                      </a:r>
                      <a:r>
                        <a:rPr lang="en-US" sz="2000" dirty="0" err="1"/>
                        <a:t>tidak</a:t>
                      </a:r>
                      <a:r>
                        <a:rPr lang="en-US" sz="2000" dirty="0"/>
                        <a:t> normal</a:t>
                      </a:r>
                    </a:p>
                  </a:txBody>
                  <a:tcPr/>
                </a:tc>
                <a:tc>
                  <a:txBody>
                    <a:bodyPr/>
                    <a:lstStyle/>
                    <a:p>
                      <a:r>
                        <a:rPr lang="en-US" sz="2000" dirty="0"/>
                        <a:t>Abnormal yolk color</a:t>
                      </a:r>
                    </a:p>
                  </a:txBody>
                  <a:tcPr/>
                </a:tc>
                <a:tc>
                  <a:txBody>
                    <a:bodyPr/>
                    <a:lstStyle/>
                    <a:p>
                      <a:r>
                        <a:rPr lang="en-US" sz="2000" dirty="0" err="1"/>
                        <a:t>Pigmen</a:t>
                      </a:r>
                      <a:r>
                        <a:rPr lang="en-US" sz="2000" baseline="0" dirty="0"/>
                        <a:t> </a:t>
                      </a:r>
                      <a:r>
                        <a:rPr lang="en-US" sz="2000" baseline="0" dirty="0" err="1"/>
                        <a:t>pada</a:t>
                      </a:r>
                      <a:r>
                        <a:rPr lang="en-US" sz="2000" baseline="0" dirty="0"/>
                        <a:t> </a:t>
                      </a:r>
                      <a:r>
                        <a:rPr lang="en-US" sz="2000" baseline="0" dirty="0" err="1"/>
                        <a:t>pakan</a:t>
                      </a:r>
                      <a:endParaRPr lang="en-US" sz="2000" dirty="0"/>
                    </a:p>
                  </a:txBody>
                  <a:tcPr/>
                </a:tc>
                <a:extLst>
                  <a:ext uri="{0D108BD9-81ED-4DB2-BD59-A6C34878D82A}">
                    <a16:rowId xmlns:a16="http://schemas.microsoft.com/office/drawing/2014/main" val="10005"/>
                  </a:ext>
                </a:extLst>
              </a:tr>
              <a:tr h="370840">
                <a:tc>
                  <a:txBody>
                    <a:bodyPr/>
                    <a:lstStyle/>
                    <a:p>
                      <a:r>
                        <a:rPr lang="en-US" sz="2000" dirty="0" err="1"/>
                        <a:t>Rongga</a:t>
                      </a:r>
                      <a:r>
                        <a:rPr lang="en-US" sz="2000" dirty="0"/>
                        <a:t> </a:t>
                      </a:r>
                      <a:r>
                        <a:rPr lang="en-US" sz="2000" dirty="0" err="1"/>
                        <a:t>udara</a:t>
                      </a:r>
                      <a:r>
                        <a:rPr lang="en-US" sz="2000" dirty="0"/>
                        <a:t> </a:t>
                      </a:r>
                      <a:r>
                        <a:rPr lang="en-US" sz="2000" dirty="0" err="1"/>
                        <a:t>berbusa</a:t>
                      </a:r>
                      <a:endParaRPr lang="en-US" sz="2000" dirty="0"/>
                    </a:p>
                  </a:txBody>
                  <a:tcPr/>
                </a:tc>
                <a:tc>
                  <a:txBody>
                    <a:bodyPr/>
                    <a:lstStyle/>
                    <a:p>
                      <a:r>
                        <a:rPr lang="en-US" sz="2000" dirty="0"/>
                        <a:t>Mobile &amp; Bubbly air sac</a:t>
                      </a:r>
                    </a:p>
                  </a:txBody>
                  <a:tcPr/>
                </a:tc>
                <a:tc>
                  <a:txBody>
                    <a:bodyPr/>
                    <a:lstStyle/>
                    <a:p>
                      <a:r>
                        <a:rPr lang="en-US" sz="2000" dirty="0" err="1"/>
                        <a:t>Kerusakan</a:t>
                      </a:r>
                      <a:r>
                        <a:rPr lang="en-US" sz="2000" dirty="0"/>
                        <a:t> inner membrane</a:t>
                      </a:r>
                    </a:p>
                  </a:txBody>
                  <a:tcPr/>
                </a:tc>
                <a:extLst>
                  <a:ext uri="{0D108BD9-81ED-4DB2-BD59-A6C34878D82A}">
                    <a16:rowId xmlns:a16="http://schemas.microsoft.com/office/drawing/2014/main" val="10006"/>
                  </a:ext>
                </a:extLst>
              </a:tr>
              <a:tr h="370840">
                <a:tc>
                  <a:txBody>
                    <a:bodyPr/>
                    <a:lstStyle/>
                    <a:p>
                      <a:r>
                        <a:rPr lang="en-US" sz="2000" dirty="0" err="1"/>
                        <a:t>Kontaminasi</a:t>
                      </a:r>
                      <a:r>
                        <a:rPr lang="en-US" sz="2000" dirty="0"/>
                        <a:t> </a:t>
                      </a:r>
                      <a:r>
                        <a:rPr lang="en-US" sz="2000" dirty="0" err="1"/>
                        <a:t>bakteri</a:t>
                      </a:r>
                      <a:r>
                        <a:rPr lang="en-US" sz="2000" dirty="0"/>
                        <a:t> (</a:t>
                      </a:r>
                      <a:r>
                        <a:rPr lang="en-US" sz="2000" dirty="0" err="1"/>
                        <a:t>noda</a:t>
                      </a:r>
                      <a:r>
                        <a:rPr lang="en-US" sz="2000" dirty="0"/>
                        <a:t> </a:t>
                      </a:r>
                      <a:r>
                        <a:rPr lang="en-US" sz="2000" dirty="0" err="1"/>
                        <a:t>hitam</a:t>
                      </a:r>
                      <a:r>
                        <a:rPr lang="en-US" sz="2000" dirty="0"/>
                        <a:t>, </a:t>
                      </a:r>
                      <a:r>
                        <a:rPr lang="en-US" sz="2000" dirty="0" err="1"/>
                        <a:t>merah</a:t>
                      </a:r>
                      <a:r>
                        <a:rPr lang="en-US" sz="2000" dirty="0"/>
                        <a:t>, </a:t>
                      </a:r>
                      <a:r>
                        <a:rPr lang="en-US" sz="2000" dirty="0" err="1"/>
                        <a:t>hijau</a:t>
                      </a:r>
                      <a:r>
                        <a:rPr lang="en-US" sz="2000" dirty="0"/>
                        <a:t>)</a:t>
                      </a:r>
                    </a:p>
                  </a:txBody>
                  <a:tcPr/>
                </a:tc>
                <a:tc>
                  <a:txBody>
                    <a:bodyPr/>
                    <a:lstStyle/>
                    <a:p>
                      <a:r>
                        <a:rPr lang="en-US" sz="2000" dirty="0"/>
                        <a:t>Bacterial</a:t>
                      </a:r>
                      <a:r>
                        <a:rPr lang="en-US" sz="2000" baseline="0" dirty="0"/>
                        <a:t> contamination (black, red, green rots)</a:t>
                      </a:r>
                      <a:endParaRPr lang="en-US" sz="2000" dirty="0"/>
                    </a:p>
                  </a:txBody>
                  <a:tcPr/>
                </a:tc>
                <a:tc>
                  <a:txBody>
                    <a:bodyPr/>
                    <a:lstStyle/>
                    <a:p>
                      <a:r>
                        <a:rPr lang="en-US" sz="2000" dirty="0" err="1"/>
                        <a:t>Bakteri</a:t>
                      </a:r>
                      <a:endParaRPr lang="en-US" sz="2000" dirty="0"/>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2075984" y="757536"/>
            <a:ext cx="6670480" cy="461665"/>
          </a:xfrm>
          <a:prstGeom prst="rect">
            <a:avLst/>
          </a:prstGeom>
          <a:noFill/>
        </p:spPr>
        <p:txBody>
          <a:bodyPr wrap="none" rtlCol="0">
            <a:spAutoFit/>
          </a:bodyPr>
          <a:lstStyle/>
          <a:p>
            <a:r>
              <a:rPr lang="en-US" sz="2400" b="1" dirty="0"/>
              <a:t>PENYIMPANGAN/CACAT PADA BAGIAN ISI TELUR</a:t>
            </a:r>
          </a:p>
        </p:txBody>
      </p:sp>
    </p:spTree>
    <p:extLst>
      <p:ext uri="{BB962C8B-B14F-4D97-AF65-F5344CB8AC3E}">
        <p14:creationId xmlns:p14="http://schemas.microsoft.com/office/powerpoint/2010/main" val="2901872227"/>
      </p:ext>
    </p:extLst>
  </p:cSld>
  <p:clrMapOvr>
    <a:masterClrMapping/>
  </p:clrMapOvr>
</p:sld>
</file>

<file path=ppt/theme/theme1.xml><?xml version="1.0" encoding="utf-8"?>
<a:theme xmlns:a="http://schemas.openxmlformats.org/drawingml/2006/main" name="Dropl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165</TotalTime>
  <Words>680</Words>
  <Application>Microsoft Office PowerPoint</Application>
  <PresentationFormat>Widescreen</PresentationFormat>
  <Paragraphs>151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Bell Gothic Std Light</vt:lpstr>
      <vt:lpstr>Calibri</vt:lpstr>
      <vt:lpstr>Tw Cen MT</vt:lpstr>
      <vt:lpstr>Droplet</vt:lpstr>
      <vt:lpstr>KARAKTERISTIK &amp; KOMPOSISI TELUR</vt:lpstr>
      <vt:lpstr>TELUR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 &amp; KOMPOSISI TELUR</dc:title>
  <dc:creator>Bunda</dc:creator>
  <cp:lastModifiedBy>ASUS</cp:lastModifiedBy>
  <cp:revision>13</cp:revision>
  <dcterms:created xsi:type="dcterms:W3CDTF">2017-08-21T01:03:40Z</dcterms:created>
  <dcterms:modified xsi:type="dcterms:W3CDTF">2020-02-24T12:26:21Z</dcterms:modified>
</cp:coreProperties>
</file>