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9" r:id="rId1"/>
  </p:sldMasterIdLst>
  <p:notesMasterIdLst>
    <p:notesMasterId r:id="rId21"/>
  </p:notesMasterIdLst>
  <p:sldIdLst>
    <p:sldId id="256" r:id="rId2"/>
    <p:sldId id="263" r:id="rId3"/>
    <p:sldId id="259" r:id="rId4"/>
    <p:sldId id="267" r:id="rId5"/>
    <p:sldId id="268" r:id="rId6"/>
    <p:sldId id="278" r:id="rId7"/>
    <p:sldId id="269" r:id="rId8"/>
    <p:sldId id="266" r:id="rId9"/>
    <p:sldId id="270" r:id="rId10"/>
    <p:sldId id="272" r:id="rId11"/>
    <p:sldId id="273" r:id="rId12"/>
    <p:sldId id="264" r:id="rId13"/>
    <p:sldId id="261" r:id="rId14"/>
    <p:sldId id="274" r:id="rId15"/>
    <p:sldId id="275" r:id="rId16"/>
    <p:sldId id="276" r:id="rId17"/>
    <p:sldId id="277" r:id="rId18"/>
    <p:sldId id="265" r:id="rId19"/>
    <p:sldId id="279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CC99FF"/>
    <a:srgbClr val="3333CC"/>
    <a:srgbClr val="1082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4"/>
    <p:restoredTop sz="94643"/>
  </p:normalViewPr>
  <p:slideViewPr>
    <p:cSldViewPr snapToGrid="0" snapToObjects="1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hape 3">
            <a:extLst>
              <a:ext uri="{FF2B5EF4-FFF2-40B4-BE49-F238E27FC236}">
                <a16:creationId xmlns:a16="http://schemas.microsoft.com/office/drawing/2014/main" id="{6683754F-B49D-4217-B501-5EF1ABC6844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  <a:gd name="T10" fmla="*/ 0 w 120000"/>
              <a:gd name="T11" fmla="*/ 0 h 120000"/>
              <a:gd name="T12" fmla="*/ 120000 w 120000"/>
              <a:gd name="T13" fmla="*/ 12000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" name="Shape 4">
            <a:extLst>
              <a:ext uri="{FF2B5EF4-FFF2-40B4-BE49-F238E27FC236}">
                <a16:creationId xmlns:a16="http://schemas.microsoft.com/office/drawing/2014/main" id="{B4197525-9216-4FA7-8370-6B6ABEAD82B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pPr lvl="0"/>
            <a:endParaRPr noProof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4AAD347D-5ACD-4C99-B74B-A9C85AD731AF}" type="datetimeFigureOut">
              <a:rPr lang="en-US" smtClean="0"/>
              <a:t>10/31/2018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71012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79493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4509A250-FF31-4206-8172-F9D3106AACB1}" type="datetimeFigureOut">
              <a:rPr lang="en-US" smtClean="0"/>
              <a:t>10/31/2018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136865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53828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796027F-7875-4030-9381-8BD8C4F21935}" type="datetimeFigureOut">
              <a:rPr lang="en-US" smtClean="0"/>
              <a:t>10/31/2018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843951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10/31/2018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37664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10/31/2018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3000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10/31/2018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9158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10/31/2018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737975"/>
      </p:ext>
    </p:extLst>
  </p:cSld>
  <p:clrMapOvr>
    <a:masterClrMapping/>
  </p:clrMapOvr>
  <p:hf sldNum="0" hdr="0" ftr="0" dt="0"/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4509A250-FF31-4206-8172-F9D3106AACB1}" type="datetimeFigureOut">
              <a:rPr lang="en-US" smtClean="0"/>
              <a:t>10/31/2018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303780"/>
      </p:ext>
    </p:extLst>
  </p:cSld>
  <p:clrMapOvr>
    <a:masterClrMapping/>
  </p:clrMapOvr>
  <p:hf sldNum="0" hdr="0" ftr="0" dt="0"/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4509A250-FF31-4206-8172-F9D3106AACB1}" type="datetimeFigureOut">
              <a:rPr lang="en-US" smtClean="0"/>
              <a:t>10/31/2018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05752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AAD347D-5ACD-4C99-B74B-A9C85AD731AF}" type="datetimeFigureOut">
              <a:rPr lang="en-US" smtClean="0"/>
              <a:t>10/31/2018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6481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5EA488B-1E2F-46F1-B413-CA380E4C059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503EE66-5A1C-42AB-808A-E13D2530C2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2537" y="2418651"/>
            <a:ext cx="9586926" cy="3329581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Adobe Garamond Pro" panose="02020502060506020403" pitchFamily="18" charset="0"/>
              </a:rPr>
              <a:t>IMPLEMENTASI</a:t>
            </a:r>
          </a:p>
        </p:txBody>
      </p:sp>
      <p:sp>
        <p:nvSpPr>
          <p:cNvPr id="7" name="Frame 6">
            <a:extLst>
              <a:ext uri="{FF2B5EF4-FFF2-40B4-BE49-F238E27FC236}">
                <a16:creationId xmlns:a16="http://schemas.microsoft.com/office/drawing/2014/main" id="{AE08D119-48FA-4096-94A6-CA593F013B0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852"/>
            </a:avLst>
          </a:prstGeom>
          <a:solidFill>
            <a:srgbClr val="00206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026" name="Picture 2" descr="Image result for logo unud hd">
            <a:extLst>
              <a:ext uri="{FF2B5EF4-FFF2-40B4-BE49-F238E27FC236}">
                <a16:creationId xmlns:a16="http://schemas.microsoft.com/office/drawing/2014/main" id="{E3F51585-3014-4DA0-9AA7-EED1CD70F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9742" y="627328"/>
            <a:ext cx="1558981" cy="1755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02B7A1F4-8B52-42E7-9D17-D582096B40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33303" y="3302541"/>
            <a:ext cx="8915399" cy="1126283"/>
          </a:xfrm>
        </p:spPr>
        <p:txBody>
          <a:bodyPr>
            <a:normAutofit/>
          </a:bodyPr>
          <a:lstStyle/>
          <a:p>
            <a:r>
              <a:rPr lang="id-ID" sz="2400" dirty="0"/>
              <a:t>I Dewa Made Bayu Atmaja Darmawan,S.Kom.M.Cs.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39CEF8B-C8FB-4F10-BB4E-005C72976DEB}"/>
              </a:ext>
            </a:extLst>
          </p:cNvPr>
          <p:cNvSpPr txBox="1"/>
          <p:nvPr/>
        </p:nvSpPr>
        <p:spPr>
          <a:xfrm>
            <a:off x="3289238" y="3840177"/>
            <a:ext cx="56135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400" dirty="0"/>
              <a:t>PS. Teknik Informatika, Universitas Udayana</a:t>
            </a:r>
          </a:p>
        </p:txBody>
      </p:sp>
    </p:spTree>
    <p:extLst>
      <p:ext uri="{BB962C8B-B14F-4D97-AF65-F5344CB8AC3E}">
        <p14:creationId xmlns:p14="http://schemas.microsoft.com/office/powerpoint/2010/main" val="31844783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 invX="1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5EA488B-1E2F-46F1-B413-CA380E4C059B}"/>
              </a:ext>
            </a:extLst>
          </p:cNvPr>
          <p:cNvSpPr/>
          <p:nvPr/>
        </p:nvSpPr>
        <p:spPr>
          <a:xfrm>
            <a:off x="0" y="-11045"/>
            <a:ext cx="12192000" cy="6858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ame 6">
            <a:extLst>
              <a:ext uri="{FF2B5EF4-FFF2-40B4-BE49-F238E27FC236}">
                <a16:creationId xmlns:a16="http://schemas.microsoft.com/office/drawing/2014/main" id="{AE08D119-48FA-4096-94A6-CA593F013B0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665"/>
            </a:avLst>
          </a:prstGeom>
          <a:solidFill>
            <a:srgbClr val="108233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026" name="Picture 2" descr="Image result for logo unud hd">
            <a:extLst>
              <a:ext uri="{FF2B5EF4-FFF2-40B4-BE49-F238E27FC236}">
                <a16:creationId xmlns:a16="http://schemas.microsoft.com/office/drawing/2014/main" id="{E3F51585-3014-4DA0-9AA7-EED1CD70F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46" y="348205"/>
            <a:ext cx="1092515" cy="1230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C78081D-5059-4E32-921A-FA02D6D59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74253" y="280966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AD9B821-2181-41B0-98EA-82A97744CB8E}"/>
              </a:ext>
            </a:extLst>
          </p:cNvPr>
          <p:cNvSpPr/>
          <p:nvPr/>
        </p:nvSpPr>
        <p:spPr>
          <a:xfrm>
            <a:off x="1998941" y="2833180"/>
            <a:ext cx="909255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>
                <a:latin typeface="Berlin Sans FB Demi" panose="020E0802020502020306" pitchFamily="34" charset="0"/>
              </a:rPr>
              <a:t>Bagaimana</a:t>
            </a:r>
            <a:r>
              <a:rPr lang="en-US" sz="3200" dirty="0">
                <a:latin typeface="Berlin Sans FB Demi" panose="020E0802020502020306" pitchFamily="34" charset="0"/>
              </a:rPr>
              <a:t> </a:t>
            </a:r>
            <a:r>
              <a:rPr lang="en-US" sz="3200" dirty="0" err="1">
                <a:latin typeface="Berlin Sans FB Demi" panose="020E0802020502020306" pitchFamily="34" charset="0"/>
              </a:rPr>
              <a:t>kesuksesan</a:t>
            </a:r>
            <a:r>
              <a:rPr lang="en-US" sz="3200" dirty="0">
                <a:latin typeface="Berlin Sans FB Demi" panose="020E0802020502020306" pitchFamily="34" charset="0"/>
              </a:rPr>
              <a:t> project </a:t>
            </a:r>
            <a:r>
              <a:rPr lang="en-US" sz="3200" dirty="0" err="1">
                <a:latin typeface="Berlin Sans FB Demi" panose="020E0802020502020306" pitchFamily="34" charset="0"/>
              </a:rPr>
              <a:t>simulasi</a:t>
            </a:r>
            <a:r>
              <a:rPr lang="en-US" sz="3200" dirty="0">
                <a:latin typeface="Berlin Sans FB Demi" panose="020E0802020502020306" pitchFamily="34" charset="0"/>
              </a:rPr>
              <a:t> </a:t>
            </a:r>
            <a:r>
              <a:rPr lang="en-US" sz="3200" dirty="0" err="1">
                <a:latin typeface="Berlin Sans FB Demi" panose="020E0802020502020306" pitchFamily="34" charset="0"/>
              </a:rPr>
              <a:t>dicapai</a:t>
            </a:r>
            <a:r>
              <a:rPr lang="en-US" sz="3200" dirty="0">
                <a:latin typeface="Berlin Sans FB Demi" panose="020E0802020502020306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4395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5EA488B-1E2F-46F1-B413-CA380E4C059B}"/>
              </a:ext>
            </a:extLst>
          </p:cNvPr>
          <p:cNvSpPr/>
          <p:nvPr/>
        </p:nvSpPr>
        <p:spPr>
          <a:xfrm>
            <a:off x="0" y="-11045"/>
            <a:ext cx="12192000" cy="6858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ame 6">
            <a:extLst>
              <a:ext uri="{FF2B5EF4-FFF2-40B4-BE49-F238E27FC236}">
                <a16:creationId xmlns:a16="http://schemas.microsoft.com/office/drawing/2014/main" id="{AE08D119-48FA-4096-94A6-CA593F013B0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665"/>
            </a:avLst>
          </a:prstGeom>
          <a:solidFill>
            <a:srgbClr val="108233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026" name="Picture 2" descr="Image result for logo unud hd">
            <a:extLst>
              <a:ext uri="{FF2B5EF4-FFF2-40B4-BE49-F238E27FC236}">
                <a16:creationId xmlns:a16="http://schemas.microsoft.com/office/drawing/2014/main" id="{E3F51585-3014-4DA0-9AA7-EED1CD70F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46" y="348205"/>
            <a:ext cx="1092515" cy="1230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C78081D-5059-4E32-921A-FA02D6D59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74253" y="280966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6DF7333-8B1A-476C-ADAF-46FC312CD876}"/>
              </a:ext>
            </a:extLst>
          </p:cNvPr>
          <p:cNvSpPr/>
          <p:nvPr/>
        </p:nvSpPr>
        <p:spPr>
          <a:xfrm>
            <a:off x="3048000" y="255183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1C344F-A78B-45DE-816C-9D6B7373F114}"/>
              </a:ext>
            </a:extLst>
          </p:cNvPr>
          <p:cNvSpPr/>
          <p:nvPr/>
        </p:nvSpPr>
        <p:spPr>
          <a:xfrm>
            <a:off x="1924007" y="963338"/>
            <a:ext cx="8919107" cy="4454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br>
              <a:rPr lang="en-US" sz="2400" dirty="0">
                <a:latin typeface="Berlin Sans FB" panose="020E0602020502020306" pitchFamily="34" charset="0"/>
              </a:rPr>
            </a:br>
            <a:r>
              <a:rPr lang="en-US" sz="2400" dirty="0" err="1">
                <a:latin typeface="Berlin Sans FB" panose="020E0602020502020306" pitchFamily="34" charset="0"/>
              </a:rPr>
              <a:t>Tilanus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dkk</a:t>
            </a:r>
            <a:r>
              <a:rPr lang="en-US" sz="2400" dirty="0">
                <a:latin typeface="Berlin Sans FB" panose="020E0602020502020306" pitchFamily="34" charset="0"/>
              </a:rPr>
              <a:t>. (1986) </a:t>
            </a:r>
            <a:r>
              <a:rPr lang="en-US" sz="2400" dirty="0" err="1">
                <a:latin typeface="Berlin Sans FB" panose="020E0602020502020306" pitchFamily="34" charset="0"/>
              </a:rPr>
              <a:t>melakukan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studi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aplikasi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riset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operasional</a:t>
            </a:r>
            <a:r>
              <a:rPr lang="en-US" sz="2400" dirty="0">
                <a:latin typeface="Berlin Sans FB" panose="020E0602020502020306" pitchFamily="34" charset="0"/>
              </a:rPr>
              <a:t> di </a:t>
            </a:r>
            <a:r>
              <a:rPr lang="en-US" sz="2400" dirty="0" err="1">
                <a:latin typeface="Berlin Sans FB" panose="020E0602020502020306" pitchFamily="34" charset="0"/>
              </a:rPr>
              <a:t>Belanda</a:t>
            </a:r>
            <a:r>
              <a:rPr lang="en-US" sz="2400" dirty="0">
                <a:latin typeface="Berlin Sans FB" panose="020E0602020502020306" pitchFamily="34" charset="0"/>
              </a:rPr>
              <a:t> dan </a:t>
            </a:r>
            <a:r>
              <a:rPr lang="en-US" sz="2400" dirty="0" err="1">
                <a:latin typeface="Berlin Sans FB" panose="020E0602020502020306" pitchFamily="34" charset="0"/>
              </a:rPr>
              <a:t>Belgia</a:t>
            </a:r>
            <a:r>
              <a:rPr lang="en-US" sz="2400" dirty="0">
                <a:latin typeface="Berlin Sans FB" panose="020E0602020502020306" pitchFamily="34" charset="0"/>
              </a:rPr>
              <a:t> dan </a:t>
            </a:r>
            <a:r>
              <a:rPr lang="en-US" sz="2400" dirty="0" err="1">
                <a:latin typeface="Berlin Sans FB" panose="020E0602020502020306" pitchFamily="34" charset="0"/>
              </a:rPr>
              <a:t>mengidentifikasi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faktor-faktor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dalam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pemodelan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keberhasilan</a:t>
            </a:r>
            <a:r>
              <a:rPr lang="en-US" sz="2400" dirty="0">
                <a:latin typeface="Berlin Sans FB" panose="020E0602020502020306" pitchFamily="34" charset="0"/>
              </a:rPr>
              <a:t> dan </a:t>
            </a:r>
            <a:r>
              <a:rPr lang="en-US" sz="2400" dirty="0" err="1">
                <a:latin typeface="Berlin Sans FB" panose="020E0602020502020306" pitchFamily="34" charset="0"/>
              </a:rPr>
              <a:t>kegagalan</a:t>
            </a:r>
            <a:r>
              <a:rPr lang="en-US" sz="2400" dirty="0">
                <a:latin typeface="Berlin Sans FB" panose="020E0602020502020306" pitchFamily="34" charset="0"/>
              </a:rPr>
              <a:t>. Di </a:t>
            </a:r>
            <a:r>
              <a:rPr lang="en-US" sz="2400" dirty="0" err="1">
                <a:latin typeface="Berlin Sans FB" panose="020E0602020502020306" pitchFamily="34" charset="0"/>
              </a:rPr>
              <a:t>antara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faktor-faktor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keberhasilannya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adalah</a:t>
            </a:r>
            <a:endParaRPr lang="en-US" sz="2400" dirty="0">
              <a:latin typeface="Berlin Sans FB" panose="020E0602020502020306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400" dirty="0">
                <a:latin typeface="Berlin Sans FB" panose="020E0602020502020306" pitchFamily="34" charset="0"/>
              </a:rPr>
              <a:t>“ </a:t>
            </a:r>
            <a:r>
              <a:rPr lang="en-US" sz="2400" dirty="0" err="1">
                <a:latin typeface="Berlin Sans FB" panose="020E0602020502020306" pitchFamily="34" charset="0"/>
              </a:rPr>
              <a:t>peningkatan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pengambilan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keputusan</a:t>
            </a:r>
            <a:r>
              <a:rPr lang="en-US" sz="2400" dirty="0"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latin typeface="Berlin Sans FB" panose="020E0602020502020306" pitchFamily="34" charset="0"/>
              </a:rPr>
              <a:t>penggunaan</a:t>
            </a:r>
            <a:r>
              <a:rPr lang="en-US" sz="2400" dirty="0">
                <a:latin typeface="Berlin Sans FB" panose="020E0602020502020306" pitchFamily="34" charset="0"/>
              </a:rPr>
              <a:t> data yang </a:t>
            </a:r>
            <a:r>
              <a:rPr lang="en-US" sz="2400" dirty="0" err="1">
                <a:latin typeface="Berlin Sans FB" panose="020E0602020502020306" pitchFamily="34" charset="0"/>
              </a:rPr>
              <a:t>baik</a:t>
            </a:r>
            <a:r>
              <a:rPr lang="en-US" sz="2400" dirty="0"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latin typeface="Berlin Sans FB" panose="020E0602020502020306" pitchFamily="34" charset="0"/>
              </a:rPr>
              <a:t>perkembangan</a:t>
            </a:r>
            <a:r>
              <a:rPr lang="en-US" sz="2400" dirty="0">
                <a:latin typeface="Berlin Sans FB" panose="020E0602020502020306" pitchFamily="34" charset="0"/>
              </a:rPr>
              <a:t> yang </a:t>
            </a:r>
            <a:r>
              <a:rPr lang="en-US" sz="2400" dirty="0" err="1">
                <a:latin typeface="Berlin Sans FB" panose="020E0602020502020306" pitchFamily="34" charset="0"/>
              </a:rPr>
              <a:t>cepat</a:t>
            </a:r>
            <a:r>
              <a:rPr lang="en-US" sz="2400" dirty="0">
                <a:latin typeface="Berlin Sans FB" panose="020E0602020502020306" pitchFamily="34" charset="0"/>
              </a:rPr>
              <a:t>, model yang </a:t>
            </a:r>
            <a:r>
              <a:rPr lang="en-US" sz="2400" dirty="0" err="1">
                <a:latin typeface="Berlin Sans FB" panose="020E0602020502020306" pitchFamily="34" charset="0"/>
              </a:rPr>
              <a:t>sederhana</a:t>
            </a:r>
            <a:r>
              <a:rPr lang="en-US" sz="2400" dirty="0">
                <a:latin typeface="Berlin Sans FB" panose="020E0602020502020306" pitchFamily="34" charset="0"/>
              </a:rPr>
              <a:t> dan </a:t>
            </a:r>
            <a:r>
              <a:rPr lang="en-US" sz="2400" dirty="0" err="1">
                <a:latin typeface="Berlin Sans FB" panose="020E0602020502020306" pitchFamily="34" charset="0"/>
              </a:rPr>
              <a:t>jelas</a:t>
            </a:r>
            <a:r>
              <a:rPr lang="en-US" sz="2400" dirty="0">
                <a:latin typeface="Berlin Sans FB" panose="020E0602020502020306" pitchFamily="34" charset="0"/>
              </a:rPr>
              <a:t>, </a:t>
            </a:r>
            <a:r>
              <a:rPr lang="en-US" sz="2400" dirty="0" err="1">
                <a:latin typeface="Berlin Sans FB" panose="020E0602020502020306" pitchFamily="34" charset="0"/>
              </a:rPr>
              <a:t>dukungan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dari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manajemen</a:t>
            </a:r>
            <a:r>
              <a:rPr lang="en-US" sz="2400" dirty="0">
                <a:latin typeface="Berlin Sans FB" panose="020E0602020502020306" pitchFamily="34" charset="0"/>
              </a:rPr>
              <a:t> senior dan </a:t>
            </a:r>
            <a:r>
              <a:rPr lang="en-US" sz="2400" dirty="0" err="1">
                <a:latin typeface="Berlin Sans FB" panose="020E0602020502020306" pitchFamily="34" charset="0"/>
              </a:rPr>
              <a:t>kerjasama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dengan</a:t>
            </a:r>
            <a:r>
              <a:rPr lang="en-US" sz="2400" dirty="0"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</a:rPr>
              <a:t>klien</a:t>
            </a:r>
            <a:r>
              <a:rPr lang="en-US" sz="2400" dirty="0">
                <a:latin typeface="Berlin Sans FB" panose="020E0602020502020306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3108838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5EA488B-1E2F-46F1-B413-CA380E4C059B}"/>
              </a:ext>
            </a:extLst>
          </p:cNvPr>
          <p:cNvSpPr/>
          <p:nvPr/>
        </p:nvSpPr>
        <p:spPr>
          <a:xfrm>
            <a:off x="0" y="-11045"/>
            <a:ext cx="12192000" cy="6858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ame 6">
            <a:extLst>
              <a:ext uri="{FF2B5EF4-FFF2-40B4-BE49-F238E27FC236}">
                <a16:creationId xmlns:a16="http://schemas.microsoft.com/office/drawing/2014/main" id="{AE08D119-48FA-4096-94A6-CA593F013B0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665"/>
            </a:avLst>
          </a:prstGeom>
          <a:solidFill>
            <a:srgbClr val="108233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026" name="Picture 2" descr="Image result for logo unud hd">
            <a:extLst>
              <a:ext uri="{FF2B5EF4-FFF2-40B4-BE49-F238E27FC236}">
                <a16:creationId xmlns:a16="http://schemas.microsoft.com/office/drawing/2014/main" id="{E3F51585-3014-4DA0-9AA7-EED1CD70F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46" y="348205"/>
            <a:ext cx="1092515" cy="1230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8CAC294-28C2-4302-96BC-E3C4906C0422}"/>
              </a:ext>
            </a:extLst>
          </p:cNvPr>
          <p:cNvSpPr txBox="1">
            <a:spLocks/>
          </p:cNvSpPr>
          <p:nvPr/>
        </p:nvSpPr>
        <p:spPr>
          <a:xfrm>
            <a:off x="1622729" y="1013089"/>
            <a:ext cx="8946541" cy="51968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  <a:defRPr sz="200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20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8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Robinson dan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Pidd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( 1998)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memberikan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empat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tahap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kesuksesan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dari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model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yaitu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:</a:t>
            </a:r>
          </a:p>
          <a:p>
            <a:pPr marL="457200" indent="-457200" algn="just">
              <a:buFont typeface="Corbel" panose="020B0503020204020204" pitchFamily="34" charset="0"/>
              <a:buAutoNum type="arabicPeriod"/>
            </a:pP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simulasi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studi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harus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sudah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mencapai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tujuannya</a:t>
            </a:r>
            <a:endParaRPr lang="en-US" sz="2400" b="1" dirty="0">
              <a:solidFill>
                <a:schemeClr val="tx1"/>
              </a:solidFill>
              <a:latin typeface="Footlight MT Light" panose="0204060206030A020304" pitchFamily="18" charset="0"/>
            </a:endParaRPr>
          </a:p>
          <a:p>
            <a:pPr marL="457200" indent="-457200" algn="just">
              <a:buFont typeface="Corbel" panose="020B0503020204020204" pitchFamily="34" charset="0"/>
              <a:buAutoNum type="arabicPeriod"/>
            </a:pP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hasil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harus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dapat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diterima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</a:p>
          <a:p>
            <a:pPr marL="457200" indent="-457200" algn="just">
              <a:buFont typeface="Corbel" panose="020B0503020204020204" pitchFamily="34" charset="0"/>
              <a:buAutoNum type="arabicPeriod"/>
            </a:pP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kesuksesan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melibatkan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implementasi</a:t>
            </a:r>
            <a:endParaRPr lang="en-US" sz="2400" b="1" dirty="0">
              <a:solidFill>
                <a:schemeClr val="tx1"/>
              </a:solidFill>
              <a:latin typeface="Footlight MT Light" panose="0204060206030A020304" pitchFamily="18" charset="0"/>
            </a:endParaRPr>
          </a:p>
          <a:p>
            <a:pPr marL="457200" indent="-457200" algn="just">
              <a:buFont typeface="Corbel" panose="020B0503020204020204" pitchFamily="34" charset="0"/>
              <a:buAutoNum type="arabicPeriod"/>
            </a:pP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melibatkan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pengecekan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,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apakah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hasil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yang di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dapatkan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dari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studi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sudah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benar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ketika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rekomendasi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dari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simulasi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sudah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di </a:t>
            </a:r>
            <a:r>
              <a:rPr lang="en-US" sz="24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implementasikan</a:t>
            </a:r>
            <a:r>
              <a:rPr lang="en-US" sz="24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78081D-5059-4E32-921A-FA02D6D59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74253" y="280966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5885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23967-3C09-4788-9D22-805D6BE61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7638" y="821286"/>
            <a:ext cx="8770571" cy="964241"/>
          </a:xfrm>
        </p:spPr>
        <p:txBody>
          <a:bodyPr>
            <a:noAutofit/>
          </a:bodyPr>
          <a:lstStyle/>
          <a:p>
            <a:r>
              <a:rPr lang="en-US" sz="2800" dirty="0" err="1">
                <a:solidFill>
                  <a:schemeClr val="tx1"/>
                </a:solidFill>
              </a:rPr>
              <a:t>Sebuah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simulasi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memiliki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ukuran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dalam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menentukan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kualitas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dari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simulasi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itu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sendiri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br>
              <a:rPr lang="en-US" sz="2800" dirty="0">
                <a:solidFill>
                  <a:schemeClr val="tx1"/>
                </a:solidFill>
              </a:rPr>
            </a:b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39EF5-DC46-4EEF-8BC7-31BD9F57E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Menurut</a:t>
            </a:r>
            <a:r>
              <a:rPr lang="en-US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 Robinson (2002), </a:t>
            </a:r>
            <a:r>
              <a:rPr lang="en-US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menjelaskan</a:t>
            </a:r>
            <a:r>
              <a:rPr lang="en-US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trilogi</a:t>
            </a:r>
            <a:r>
              <a:rPr lang="en-US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kualitas</a:t>
            </a:r>
            <a:r>
              <a:rPr lang="en-US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dari</a:t>
            </a:r>
            <a:r>
              <a:rPr lang="en-US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simulasi</a:t>
            </a:r>
            <a:r>
              <a:rPr lang="en-US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melibatkan</a:t>
            </a:r>
            <a:r>
              <a:rPr lang="en-US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:</a:t>
            </a:r>
          </a:p>
          <a:p>
            <a:pPr marL="457200" indent="-457200">
              <a:buAutoNum type="arabicPeriod"/>
            </a:pPr>
            <a:r>
              <a:rPr lang="en-US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Kualitas</a:t>
            </a:r>
            <a:r>
              <a:rPr lang="en-US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konten</a:t>
            </a:r>
            <a:endParaRPr lang="en-US" sz="2800" dirty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pPr marL="457200" indent="-457200">
              <a:buAutoNum type="arabicPeriod"/>
            </a:pPr>
            <a:r>
              <a:rPr lang="en-US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Kualitas</a:t>
            </a:r>
            <a:r>
              <a:rPr lang="en-US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 proses </a:t>
            </a:r>
          </a:p>
          <a:p>
            <a:pPr marL="457200" indent="-457200">
              <a:buAutoNum type="arabicPeriod"/>
            </a:pPr>
            <a:r>
              <a:rPr lang="en-US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Kualitas</a:t>
            </a:r>
            <a:r>
              <a:rPr lang="en-US" sz="28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hasil</a:t>
            </a:r>
            <a:endParaRPr lang="en-US" sz="2800" dirty="0">
              <a:solidFill>
                <a:schemeClr val="tx1"/>
              </a:solidFill>
              <a:latin typeface="Berlin Sans FB" panose="020E0602020502020306" pitchFamily="34" charset="0"/>
            </a:endParaRPr>
          </a:p>
        </p:txBody>
      </p:sp>
      <p:sp>
        <p:nvSpPr>
          <p:cNvPr id="4" name="Frame 3">
            <a:extLst>
              <a:ext uri="{FF2B5EF4-FFF2-40B4-BE49-F238E27FC236}">
                <a16:creationId xmlns:a16="http://schemas.microsoft.com/office/drawing/2014/main" id="{3D39F9F2-B596-4FED-9E09-304D8E74BE1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665"/>
            </a:avLst>
          </a:prstGeom>
          <a:solidFill>
            <a:srgbClr val="FFC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Picture 2" descr="Image result for logo unud hd">
            <a:extLst>
              <a:ext uri="{FF2B5EF4-FFF2-40B4-BE49-F238E27FC236}">
                <a16:creationId xmlns:a16="http://schemas.microsoft.com/office/drawing/2014/main" id="{0C40514E-D363-4323-91EF-F012A347BA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46" y="348205"/>
            <a:ext cx="1092515" cy="1230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60216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3">
            <a:extLst>
              <a:ext uri="{FF2B5EF4-FFF2-40B4-BE49-F238E27FC236}">
                <a16:creationId xmlns:a16="http://schemas.microsoft.com/office/drawing/2014/main" id="{3D39F9F2-B596-4FED-9E09-304D8E74BE1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665"/>
            </a:avLst>
          </a:prstGeom>
          <a:solidFill>
            <a:srgbClr val="FFC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92D0993-01FE-4FF4-900D-4ED36DAA73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7369" y="593559"/>
            <a:ext cx="8951494" cy="5791200"/>
          </a:xfrm>
          <a:prstGeom prst="rect">
            <a:avLst/>
          </a:prstGeom>
        </p:spPr>
      </p:pic>
      <p:pic>
        <p:nvPicPr>
          <p:cNvPr id="10" name="Picture 2" descr="Image result for logo unud hd">
            <a:extLst>
              <a:ext uri="{FF2B5EF4-FFF2-40B4-BE49-F238E27FC236}">
                <a16:creationId xmlns:a16="http://schemas.microsoft.com/office/drawing/2014/main" id="{6D814735-A299-4CCA-9FED-FCB13A9BDD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46" y="348205"/>
            <a:ext cx="1092515" cy="1230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44055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B3675B8-DDC8-41EF-AF82-C11E8A23A32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987C44-6AF5-46B2-85A8-31686F029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" y="331725"/>
            <a:ext cx="11418521" cy="1560716"/>
          </a:xfrm>
        </p:spPr>
        <p:txBody>
          <a:bodyPr>
            <a:noAutofit/>
          </a:bodyPr>
          <a:lstStyle/>
          <a:p>
            <a:r>
              <a:rPr lang="en-US" sz="3200" dirty="0" err="1">
                <a:solidFill>
                  <a:schemeClr val="bg1"/>
                </a:solidFill>
              </a:rPr>
              <a:t>Menurut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robinson</a:t>
            </a:r>
            <a:r>
              <a:rPr lang="en-US" sz="3200" dirty="0">
                <a:solidFill>
                  <a:schemeClr val="bg1"/>
                </a:solidFill>
              </a:rPr>
              <a:t> dan </a:t>
            </a:r>
            <a:r>
              <a:rPr lang="en-US" sz="3200" dirty="0" err="1">
                <a:solidFill>
                  <a:schemeClr val="bg1"/>
                </a:solidFill>
              </a:rPr>
              <a:t>pidd</a:t>
            </a:r>
            <a:r>
              <a:rPr lang="en-US" sz="3200" dirty="0">
                <a:solidFill>
                  <a:schemeClr val="bg1"/>
                </a:solidFill>
              </a:rPr>
              <a:t>(1998) </a:t>
            </a:r>
            <a:r>
              <a:rPr lang="en-US" sz="3200" dirty="0" err="1">
                <a:solidFill>
                  <a:schemeClr val="bg1"/>
                </a:solidFill>
              </a:rPr>
              <a:t>kualitas</a:t>
            </a:r>
            <a:r>
              <a:rPr lang="en-US" sz="3200" dirty="0">
                <a:solidFill>
                  <a:schemeClr val="bg1"/>
                </a:solidFill>
              </a:rPr>
              <a:t> project </a:t>
            </a:r>
            <a:r>
              <a:rPr lang="en-US" sz="3200" dirty="0" err="1">
                <a:solidFill>
                  <a:schemeClr val="bg1"/>
                </a:solidFill>
              </a:rPr>
              <a:t>simulasi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memiliki</a:t>
            </a:r>
            <a:r>
              <a:rPr lang="en-US" sz="3200" dirty="0">
                <a:solidFill>
                  <a:schemeClr val="bg1"/>
                </a:solidFill>
              </a:rPr>
              <a:t> 18 </a:t>
            </a:r>
            <a:r>
              <a:rPr lang="en-US" sz="3200" dirty="0" err="1">
                <a:solidFill>
                  <a:schemeClr val="bg1"/>
                </a:solidFill>
              </a:rPr>
              <a:t>dimensi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dimana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diantaranya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adalah</a:t>
            </a:r>
            <a:r>
              <a:rPr lang="en-US" sz="3200" dirty="0">
                <a:solidFill>
                  <a:schemeClr val="bg1"/>
                </a:solidFill>
              </a:rPr>
              <a:t> : </a:t>
            </a:r>
            <a:br>
              <a:rPr lang="en-US" sz="3200" dirty="0">
                <a:solidFill>
                  <a:schemeClr val="bg1"/>
                </a:solidFill>
              </a:rPr>
            </a:b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48154-7BEB-4F61-80A5-BA91F178B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729" y="1625740"/>
            <a:ext cx="8770571" cy="4900535"/>
          </a:xfrm>
        </p:spPr>
        <p:txBody>
          <a:bodyPr>
            <a:noAutofit/>
          </a:bodyPr>
          <a:lstStyle/>
          <a:p>
            <a:pPr marL="457200" lvl="0" indent="-457200">
              <a:buAutoNum type="arabicPeriod"/>
            </a:pPr>
            <a:r>
              <a:rPr lang="en-US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The model</a:t>
            </a:r>
          </a:p>
          <a:p>
            <a:pPr marL="457200" lvl="0" indent="-457200">
              <a:buAutoNum type="arabicPeriod"/>
            </a:pPr>
            <a:r>
              <a:rPr lang="en-US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Confidence in the model</a:t>
            </a:r>
          </a:p>
          <a:p>
            <a:pPr marL="457200" lvl="0" indent="-457200">
              <a:buAutoNum type="arabicPeriod"/>
            </a:pPr>
            <a:r>
              <a:rPr lang="en-US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The data</a:t>
            </a:r>
          </a:p>
          <a:p>
            <a:pPr marL="457200" lvl="0" indent="-457200">
              <a:buAutoNum type="arabicPeriod"/>
            </a:pPr>
            <a:r>
              <a:rPr lang="en-US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Software</a:t>
            </a:r>
          </a:p>
          <a:p>
            <a:pPr marL="457200" lvl="0" indent="-457200">
              <a:buAutoNum type="arabicPeriod"/>
            </a:pPr>
            <a:r>
              <a:rPr lang="en-US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Credibility of the modeler</a:t>
            </a:r>
          </a:p>
          <a:p>
            <a:pPr marL="457200" lvl="0" indent="-457200">
              <a:buAutoNum type="arabicPeriod"/>
            </a:pPr>
            <a:r>
              <a:rPr lang="en-US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Competence of the modeler</a:t>
            </a:r>
          </a:p>
          <a:p>
            <a:pPr marL="457200" lvl="0" indent="-457200">
              <a:buAutoNum type="arabicPeriod"/>
            </a:pPr>
            <a:r>
              <a:rPr lang="en-US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Professionalism</a:t>
            </a:r>
          </a:p>
          <a:p>
            <a:pPr marL="457200" lvl="0" indent="-457200">
              <a:buAutoNum type="arabicPeriod"/>
            </a:pPr>
            <a:r>
              <a:rPr lang="en-US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Reliability of the modeler</a:t>
            </a:r>
          </a:p>
          <a:p>
            <a:pPr marL="457200" lvl="0" indent="-457200">
              <a:buAutoNum type="arabicPeriod"/>
            </a:pPr>
            <a:r>
              <a:rPr lang="en-US" sz="2400" dirty="0" err="1">
                <a:solidFill>
                  <a:schemeClr val="bg1"/>
                </a:solidFill>
                <a:latin typeface="Berlin Sans FB" panose="020E0602020502020306" pitchFamily="34" charset="0"/>
              </a:rPr>
              <a:t>Comunication</a:t>
            </a:r>
            <a:r>
              <a:rPr lang="en-US" sz="2400" dirty="0">
                <a:solidFill>
                  <a:schemeClr val="bg1"/>
                </a:solidFill>
                <a:latin typeface="Berlin Sans FB" panose="020E0602020502020306" pitchFamily="34" charset="0"/>
              </a:rPr>
              <a:t> and interaction</a:t>
            </a:r>
          </a:p>
          <a:p>
            <a:pPr marL="0" indent="0">
              <a:buNone/>
            </a:pPr>
            <a:endParaRPr lang="en-US" sz="2400" dirty="0">
              <a:solidFill>
                <a:schemeClr val="bg1"/>
              </a:solidFill>
              <a:latin typeface="Berlin Sans FB" panose="020E0602020502020306" pitchFamily="34" charset="0"/>
            </a:endParaRPr>
          </a:p>
        </p:txBody>
      </p:sp>
      <p:sp>
        <p:nvSpPr>
          <p:cNvPr id="6" name="Frame 5">
            <a:extLst>
              <a:ext uri="{FF2B5EF4-FFF2-40B4-BE49-F238E27FC236}">
                <a16:creationId xmlns:a16="http://schemas.microsoft.com/office/drawing/2014/main" id="{80C06480-D782-4E70-85CD-81C41DA0A32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665"/>
            </a:avLst>
          </a:prstGeom>
          <a:solidFill>
            <a:srgbClr val="FFC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715500"/>
      </p:ext>
    </p:extLst>
  </p:cSld>
  <p:clrMapOvr>
    <a:masterClrMapping/>
  </p:clrMapOvr>
  <p:transition spd="med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13309DE-55A6-444C-924E-24AC337D008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>
            <a:extLst>
              <a:ext uri="{FF2B5EF4-FFF2-40B4-BE49-F238E27FC236}">
                <a16:creationId xmlns:a16="http://schemas.microsoft.com/office/drawing/2014/main" id="{009A528B-7F26-4ECF-ACFD-1F8178A08B8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665"/>
            </a:avLst>
          </a:prstGeom>
          <a:solidFill>
            <a:srgbClr val="FFC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987C44-6AF5-46B2-85A8-31686F029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568345"/>
            <a:ext cx="11323271" cy="1560716"/>
          </a:xfrm>
        </p:spPr>
        <p:txBody>
          <a:bodyPr>
            <a:noAutofit/>
          </a:bodyPr>
          <a:lstStyle/>
          <a:p>
            <a:r>
              <a:rPr lang="en-US" sz="3200" dirty="0" err="1">
                <a:solidFill>
                  <a:schemeClr val="bg1"/>
                </a:solidFill>
              </a:rPr>
              <a:t>Menurut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robinson</a:t>
            </a:r>
            <a:r>
              <a:rPr lang="en-US" sz="3200" dirty="0">
                <a:solidFill>
                  <a:schemeClr val="bg1"/>
                </a:solidFill>
              </a:rPr>
              <a:t> dan </a:t>
            </a:r>
            <a:r>
              <a:rPr lang="en-US" sz="3200" dirty="0" err="1">
                <a:solidFill>
                  <a:schemeClr val="bg1"/>
                </a:solidFill>
              </a:rPr>
              <a:t>pidd</a:t>
            </a:r>
            <a:r>
              <a:rPr lang="en-US" sz="3200" dirty="0">
                <a:solidFill>
                  <a:schemeClr val="bg1"/>
                </a:solidFill>
              </a:rPr>
              <a:t>(1998) </a:t>
            </a:r>
            <a:r>
              <a:rPr lang="en-US" sz="3200" dirty="0" err="1">
                <a:solidFill>
                  <a:schemeClr val="bg1"/>
                </a:solidFill>
              </a:rPr>
              <a:t>kualitas</a:t>
            </a:r>
            <a:r>
              <a:rPr lang="en-US" sz="3200" dirty="0">
                <a:solidFill>
                  <a:schemeClr val="bg1"/>
                </a:solidFill>
              </a:rPr>
              <a:t> project </a:t>
            </a:r>
            <a:r>
              <a:rPr lang="en-US" sz="3200" dirty="0" err="1">
                <a:solidFill>
                  <a:schemeClr val="bg1"/>
                </a:solidFill>
              </a:rPr>
              <a:t>simulasi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memiliki</a:t>
            </a:r>
            <a:r>
              <a:rPr lang="en-US" sz="3200" dirty="0">
                <a:solidFill>
                  <a:schemeClr val="bg1"/>
                </a:solidFill>
              </a:rPr>
              <a:t> 18 </a:t>
            </a:r>
            <a:r>
              <a:rPr lang="en-US" sz="3200" dirty="0" err="1">
                <a:solidFill>
                  <a:schemeClr val="bg1"/>
                </a:solidFill>
              </a:rPr>
              <a:t>dimensi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dimana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diantaranya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adalah</a:t>
            </a:r>
            <a:r>
              <a:rPr lang="en-US" sz="3200" dirty="0">
                <a:solidFill>
                  <a:schemeClr val="bg1"/>
                </a:solidFill>
              </a:rPr>
              <a:t> : </a:t>
            </a:r>
            <a:br>
              <a:rPr lang="en-US" sz="3200" dirty="0">
                <a:solidFill>
                  <a:schemeClr val="bg1"/>
                </a:solidFill>
              </a:rPr>
            </a:b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B69E7E4-0965-4869-B3A6-0C77CF0B1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729" y="1943099"/>
            <a:ext cx="8770571" cy="4724401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400" dirty="0">
                <a:solidFill>
                  <a:schemeClr val="bg1"/>
                </a:solidFill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10. Involvement</a:t>
            </a:r>
          </a:p>
          <a:p>
            <a:pPr marL="0" lv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400" dirty="0">
                <a:solidFill>
                  <a:schemeClr val="bg1"/>
                </a:solidFill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11. Interpersonal</a:t>
            </a:r>
          </a:p>
          <a:p>
            <a:pPr marL="0" lv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400" dirty="0">
                <a:solidFill>
                  <a:schemeClr val="bg1"/>
                </a:solidFill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12. Education,</a:t>
            </a:r>
          </a:p>
          <a:p>
            <a:pPr marL="0" lv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400" dirty="0">
                <a:solidFill>
                  <a:schemeClr val="bg1"/>
                </a:solidFill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13. </a:t>
            </a:r>
            <a:r>
              <a:rPr lang="en-US" sz="2400" dirty="0" err="1">
                <a:solidFill>
                  <a:schemeClr val="bg1"/>
                </a:solidFill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Understandingthe</a:t>
            </a:r>
            <a:r>
              <a:rPr lang="en-US" sz="2400" dirty="0">
                <a:solidFill>
                  <a:schemeClr val="bg1"/>
                </a:solidFill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client</a:t>
            </a:r>
          </a:p>
          <a:p>
            <a:pPr marL="0" lv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400" dirty="0">
                <a:solidFill>
                  <a:schemeClr val="bg1"/>
                </a:solidFill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14. Responsiveness</a:t>
            </a:r>
          </a:p>
          <a:p>
            <a:pPr marL="0" lv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400" dirty="0">
                <a:solidFill>
                  <a:schemeClr val="bg1"/>
                </a:solidFill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15. Recovery</a:t>
            </a:r>
          </a:p>
          <a:p>
            <a:pPr marL="0" lv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400" dirty="0">
                <a:solidFill>
                  <a:schemeClr val="bg1"/>
                </a:solidFill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16. Access</a:t>
            </a:r>
          </a:p>
          <a:p>
            <a:pPr marL="0" lv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2400" dirty="0">
                <a:solidFill>
                  <a:schemeClr val="bg1"/>
                </a:solidFill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17. Fees</a:t>
            </a: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400" dirty="0">
                <a:solidFill>
                  <a:schemeClr val="bg1"/>
                </a:solidFill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18. The client organization</a:t>
            </a:r>
          </a:p>
        </p:txBody>
      </p:sp>
    </p:spTree>
    <p:extLst>
      <p:ext uri="{BB962C8B-B14F-4D97-AF65-F5344CB8AC3E}">
        <p14:creationId xmlns:p14="http://schemas.microsoft.com/office/powerpoint/2010/main" val="4180236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7D3B976-D24A-4D3B-BE4A-3D2BF0EB3BF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CCFF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ame 4">
            <a:extLst>
              <a:ext uri="{FF2B5EF4-FFF2-40B4-BE49-F238E27FC236}">
                <a16:creationId xmlns:a16="http://schemas.microsoft.com/office/drawing/2014/main" id="{510F4C84-CA87-40E6-B7E9-BBA1655406C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665"/>
            </a:avLst>
          </a:prstGeom>
          <a:solidFill>
            <a:srgbClr val="00CCFF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FFB64A-1DF9-423C-AD1C-AC4C8B56A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Bagaimana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kesuksesan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dari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simulasi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diukur</a:t>
            </a:r>
            <a:r>
              <a:rPr lang="en-US" b="1" dirty="0">
                <a:solidFill>
                  <a:schemeClr val="tx1"/>
                </a:solidFill>
              </a:rPr>
              <a:t>?</a:t>
            </a:r>
            <a:br>
              <a:rPr lang="en-US" b="1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81C26-FFCE-44B6-9391-64E8EB69E1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3700" y="7097486"/>
            <a:ext cx="8770571" cy="36515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Setelah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simulasi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studi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sangat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dianjurkan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membuat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sebuah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ulasan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simulasi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Dimana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ulasan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membahas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tentang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apa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berjalan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baik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apa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seharusnya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bisa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berjalan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baik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, dan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apa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ditingkatkan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lagi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selanjutnya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Ulasan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banyak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berpusat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keabsahan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model,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terutama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verifikasi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validasi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independen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.</a:t>
            </a:r>
          </a:p>
          <a:p>
            <a:pPr marL="0" indent="0" algn="just">
              <a:buNone/>
            </a:pPr>
            <a:endParaRPr lang="en-US" sz="2400" dirty="0">
              <a:solidFill>
                <a:schemeClr val="tx1"/>
              </a:solidFill>
              <a:latin typeface="Footlight MT Light" panose="0204060206030A020304" pitchFamily="18" charset="0"/>
            </a:endParaRPr>
          </a:p>
        </p:txBody>
      </p:sp>
      <p:sp>
        <p:nvSpPr>
          <p:cNvPr id="6" name="Frame 5">
            <a:extLst>
              <a:ext uri="{FF2B5EF4-FFF2-40B4-BE49-F238E27FC236}">
                <a16:creationId xmlns:a16="http://schemas.microsoft.com/office/drawing/2014/main" id="{98B00C51-F5A9-4735-8C53-312654DE88F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665"/>
            </a:avLst>
          </a:prstGeom>
          <a:solidFill>
            <a:srgbClr val="FFC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7" name="Picture 2" descr="Image result for logo unud hd">
            <a:extLst>
              <a:ext uri="{FF2B5EF4-FFF2-40B4-BE49-F238E27FC236}">
                <a16:creationId xmlns:a16="http://schemas.microsoft.com/office/drawing/2014/main" id="{1E59CBBF-DBD4-42E0-90FA-6944AA7616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46" y="348205"/>
            <a:ext cx="1092515" cy="1230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99246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8319E-16 0 L 1.48319E-16 -0.125 C 1.48319E-16 -0.18102 0.21745 -0.25 0.39388 -0.25 L 0.78776 -0.25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388" y="-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2.59259E-6 L -0.00339 -0.6238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-31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5EA488B-1E2F-46F1-B413-CA380E4C059B}"/>
              </a:ext>
            </a:extLst>
          </p:cNvPr>
          <p:cNvSpPr/>
          <p:nvPr/>
        </p:nvSpPr>
        <p:spPr>
          <a:xfrm>
            <a:off x="12879" y="0"/>
            <a:ext cx="12192000" cy="6858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ame 6">
            <a:extLst>
              <a:ext uri="{FF2B5EF4-FFF2-40B4-BE49-F238E27FC236}">
                <a16:creationId xmlns:a16="http://schemas.microsoft.com/office/drawing/2014/main" id="{AE08D119-48FA-4096-94A6-CA593F013B0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665"/>
            </a:avLst>
          </a:prstGeom>
          <a:solidFill>
            <a:srgbClr val="108233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026" name="Picture 2" descr="Image result for logo unud hd">
            <a:extLst>
              <a:ext uri="{FF2B5EF4-FFF2-40B4-BE49-F238E27FC236}">
                <a16:creationId xmlns:a16="http://schemas.microsoft.com/office/drawing/2014/main" id="{E3F51585-3014-4DA0-9AA7-EED1CD70F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46" y="348205"/>
            <a:ext cx="1092515" cy="1230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BCCF56D-983B-4DE0-9BA8-FD9C3302D196}"/>
              </a:ext>
            </a:extLst>
          </p:cNvPr>
          <p:cNvSpPr/>
          <p:nvPr/>
        </p:nvSpPr>
        <p:spPr>
          <a:xfrm>
            <a:off x="1751527" y="1354494"/>
            <a:ext cx="8834907" cy="4452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4800" b="1" dirty="0">
                <a:latin typeface="Berlin Sans FB Demi" panose="020E08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Kesimpulan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Implementasi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interpretasikan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bentuk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yaitu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implementasi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temuan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didapat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simulasi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implementasi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model, dan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implementasi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pembelajaran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Dan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studi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simulasi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mungkin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melibatkan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dua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ketiga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bentuk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implementasi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.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Keberhasilan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dicapai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hanya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memperhatikan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aspek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teknis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pekerjaan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tetapi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juga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memperhatikan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pembawaan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simulasi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itu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sendiri</a:t>
            </a:r>
            <a:r>
              <a:rPr lang="en-US" sz="2400" dirty="0">
                <a:latin typeface="Berlin Sans FB" panose="020E0602020502020306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8208055"/>
      </p:ext>
    </p:extLst>
  </p:cSld>
  <p:clrMapOvr>
    <a:masterClrMapping/>
  </p:clrMapOvr>
  <p:transition spd="slow">
    <p:wheel spokes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13309DE-55A6-444C-924E-24AC337D008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>
            <a:extLst>
              <a:ext uri="{FF2B5EF4-FFF2-40B4-BE49-F238E27FC236}">
                <a16:creationId xmlns:a16="http://schemas.microsoft.com/office/drawing/2014/main" id="{009A528B-7F26-4ECF-ACFD-1F8178A08B8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665"/>
            </a:avLst>
          </a:prstGeom>
          <a:solidFill>
            <a:srgbClr val="FFC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5205E8-0A11-48D1-A83E-3E8C31EF4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389" y="2305050"/>
            <a:ext cx="10923221" cy="22479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1500" dirty="0">
                <a:solidFill>
                  <a:schemeClr val="bg1"/>
                </a:solidFill>
                <a:latin typeface="Footlight MT Light" panose="0204060206030A020304" pitchFamily="18" charset="0"/>
              </a:rPr>
              <a:t>- TERIMAKASIH -</a:t>
            </a:r>
          </a:p>
        </p:txBody>
      </p:sp>
    </p:spTree>
    <p:extLst>
      <p:ext uri="{BB962C8B-B14F-4D97-AF65-F5344CB8AC3E}">
        <p14:creationId xmlns:p14="http://schemas.microsoft.com/office/powerpoint/2010/main" val="416318497"/>
      </p:ext>
    </p:extLst>
  </p:cSld>
  <p:clrMapOvr>
    <a:masterClrMapping/>
  </p:clrMapOvr>
  <p:transition spd="slow"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5EA488B-1E2F-46F1-B413-CA380E4C059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ame 6">
            <a:extLst>
              <a:ext uri="{FF2B5EF4-FFF2-40B4-BE49-F238E27FC236}">
                <a16:creationId xmlns:a16="http://schemas.microsoft.com/office/drawing/2014/main" id="{AE08D119-48FA-4096-94A6-CA593F013B0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665"/>
            </a:avLst>
          </a:prstGeom>
          <a:solidFill>
            <a:srgbClr val="108233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026" name="Picture 2" descr="Image result for logo unud hd">
            <a:extLst>
              <a:ext uri="{FF2B5EF4-FFF2-40B4-BE49-F238E27FC236}">
                <a16:creationId xmlns:a16="http://schemas.microsoft.com/office/drawing/2014/main" id="{E3F51585-3014-4DA0-9AA7-EED1CD70F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46" y="348205"/>
            <a:ext cx="1092515" cy="1230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7E248DE9-F6C6-4F88-8531-48D7C192E404}"/>
              </a:ext>
            </a:extLst>
          </p:cNvPr>
          <p:cNvSpPr txBox="1">
            <a:spLocks/>
          </p:cNvSpPr>
          <p:nvPr/>
        </p:nvSpPr>
        <p:spPr>
          <a:xfrm>
            <a:off x="1393638" y="1445282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5400" dirty="0" err="1">
                <a:solidFill>
                  <a:schemeClr val="tx1"/>
                </a:solidFill>
                <a:latin typeface="News701 BT" panose="02040603040505090204" pitchFamily="18" charset="0"/>
              </a:rPr>
              <a:t>Pengertian</a:t>
            </a:r>
            <a:r>
              <a:rPr lang="en-US" sz="5400" dirty="0">
                <a:solidFill>
                  <a:schemeClr val="tx1"/>
                </a:solidFill>
                <a:latin typeface="News701 BT" panose="02040603040505090204" pitchFamily="18" charset="0"/>
              </a:rPr>
              <a:t> </a:t>
            </a:r>
            <a:r>
              <a:rPr lang="en-US" sz="5400" dirty="0" err="1">
                <a:solidFill>
                  <a:schemeClr val="tx1"/>
                </a:solidFill>
                <a:latin typeface="News701 BT" panose="02040603040505090204" pitchFamily="18" charset="0"/>
              </a:rPr>
              <a:t>Implementasi</a:t>
            </a:r>
            <a:endParaRPr lang="en-US" sz="5400" dirty="0">
              <a:solidFill>
                <a:schemeClr val="tx1"/>
              </a:solidFill>
              <a:latin typeface="News701 BT" panose="02040603040505090204" pitchFamily="18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379ED12-251C-4E9B-8D8B-9AFAFFC2BE5F}"/>
              </a:ext>
            </a:extLst>
          </p:cNvPr>
          <p:cNvSpPr txBox="1">
            <a:spLocks/>
          </p:cNvSpPr>
          <p:nvPr/>
        </p:nvSpPr>
        <p:spPr>
          <a:xfrm>
            <a:off x="1508261" y="3429000"/>
            <a:ext cx="862937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pPr algn="ctr"/>
            <a:r>
              <a:rPr lang="en-US" sz="2800" cap="none" dirty="0" err="1">
                <a:solidFill>
                  <a:schemeClr val="tx1"/>
                </a:solidFill>
                <a:latin typeface="News701 BT" panose="02040603040505090204" pitchFamily="18" charset="0"/>
              </a:rPr>
              <a:t>Secara</a:t>
            </a:r>
            <a:r>
              <a:rPr lang="en-US" sz="2800" cap="none" dirty="0">
                <a:solidFill>
                  <a:schemeClr val="tx1"/>
                </a:solidFill>
                <a:latin typeface="News701 BT" panose="02040603040505090204" pitchFamily="18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News701 BT" panose="02040603040505090204" pitchFamily="18" charset="0"/>
              </a:rPr>
              <a:t>luas</a:t>
            </a:r>
            <a:r>
              <a:rPr lang="en-US" sz="2800" cap="none" dirty="0">
                <a:solidFill>
                  <a:schemeClr val="tx1"/>
                </a:solidFill>
                <a:latin typeface="News701 BT" panose="02040603040505090204" pitchFamily="18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News701 BT" panose="02040603040505090204" pitchFamily="18" charset="0"/>
              </a:rPr>
              <a:t>implementasi</a:t>
            </a:r>
            <a:r>
              <a:rPr lang="en-US" sz="2800" cap="none" dirty="0">
                <a:solidFill>
                  <a:schemeClr val="tx1"/>
                </a:solidFill>
                <a:latin typeface="News701 BT" panose="02040603040505090204" pitchFamily="18" charset="0"/>
              </a:rPr>
              <a:t> </a:t>
            </a:r>
            <a:r>
              <a:rPr lang="en-US" sz="2800" cap="none" dirty="0" err="1">
                <a:solidFill>
                  <a:schemeClr val="tx1"/>
                </a:solidFill>
                <a:latin typeface="News701 BT" panose="02040603040505090204" pitchFamily="18" charset="0"/>
              </a:rPr>
              <a:t>adalah</a:t>
            </a:r>
            <a:r>
              <a:rPr lang="en-US" sz="2800" cap="none" dirty="0">
                <a:solidFill>
                  <a:schemeClr val="tx1"/>
                </a:solidFill>
                <a:latin typeface="News701 BT" panose="02040603040505090204" pitchFamily="18" charset="0"/>
              </a:rPr>
              <a:t> </a:t>
            </a:r>
            <a:r>
              <a:rPr lang="fi-FI" sz="2800" cap="none" dirty="0">
                <a:solidFill>
                  <a:schemeClr val="tx1"/>
                </a:solidFill>
                <a:latin typeface="News701 BT" panose="02040603040505090204" pitchFamily="18" charset="0"/>
              </a:rPr>
              <a:t>menempatkan efek pada sesuatu atau melaksanakan sesuatu</a:t>
            </a:r>
            <a:endParaRPr lang="en-US" sz="2800" cap="none" dirty="0">
              <a:solidFill>
                <a:schemeClr val="tx1"/>
              </a:solidFill>
              <a:latin typeface="News701 BT" panose="0204060304050509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4499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E83F2-8726-4F07-B85A-15B5EC72A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3814" y="2438400"/>
            <a:ext cx="7750457" cy="365150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Mengimplementasi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temuan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didapat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simulasi</a:t>
            </a:r>
            <a:endParaRPr lang="en-US" sz="2400" dirty="0">
              <a:solidFill>
                <a:schemeClr val="tx1"/>
              </a:solidFill>
              <a:latin typeface="Footlight MT Light" panose="0204060206030A020304" pitchFamily="18" charset="0"/>
            </a:endParaRPr>
          </a:p>
          <a:p>
            <a:pPr marL="457200" indent="-457200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Mengimplementasikan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model</a:t>
            </a:r>
          </a:p>
          <a:p>
            <a:pPr marL="457200" indent="-457200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Implementasi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pembelajaran</a:t>
            </a:r>
            <a:endParaRPr lang="en-US" sz="2400" dirty="0">
              <a:solidFill>
                <a:schemeClr val="tx1"/>
              </a:solidFill>
              <a:latin typeface="Footlight MT Light" panose="0204060206030A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AE1FE6-A940-444F-9F3F-561A2463428B}"/>
              </a:ext>
            </a:extLst>
          </p:cNvPr>
          <p:cNvSpPr/>
          <p:nvPr/>
        </p:nvSpPr>
        <p:spPr>
          <a:xfrm>
            <a:off x="3750310" y="1595838"/>
            <a:ext cx="79535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latin typeface="Footlight MT Light" panose="0204060206030A020304" pitchFamily="18" charset="0"/>
              </a:rPr>
              <a:t>Implemetasi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dapat</a:t>
            </a:r>
            <a:r>
              <a:rPr lang="en-US" sz="2800" dirty="0">
                <a:latin typeface="Footlight MT Light" panose="0204060206030A020304" pitchFamily="18" charset="0"/>
              </a:rPr>
              <a:t> di-</a:t>
            </a:r>
            <a:r>
              <a:rPr lang="en-US" sz="2800" dirty="0" err="1">
                <a:latin typeface="Footlight MT Light" panose="0204060206030A020304" pitchFamily="18" charset="0"/>
              </a:rPr>
              <a:t>interpretasikan</a:t>
            </a:r>
            <a:r>
              <a:rPr lang="en-US" sz="2800" dirty="0"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</a:rPr>
              <a:t>melalui</a:t>
            </a:r>
            <a:r>
              <a:rPr lang="en-US" sz="2800" dirty="0">
                <a:latin typeface="Footlight MT Light" panose="0204060206030A020304" pitchFamily="18" charset="0"/>
              </a:rPr>
              <a:t> 3 </a:t>
            </a:r>
            <a:r>
              <a:rPr lang="en-US" sz="2800" dirty="0" err="1">
                <a:latin typeface="Footlight MT Light" panose="0204060206030A020304" pitchFamily="18" charset="0"/>
              </a:rPr>
              <a:t>cara</a:t>
            </a:r>
            <a:r>
              <a:rPr lang="en-US" sz="2800" dirty="0">
                <a:latin typeface="Footlight MT Light" panose="0204060206030A020304" pitchFamily="18" charset="0"/>
              </a:rPr>
              <a:t>:</a:t>
            </a:r>
          </a:p>
        </p:txBody>
      </p:sp>
      <p:sp>
        <p:nvSpPr>
          <p:cNvPr id="4" name="Frame 3">
            <a:extLst>
              <a:ext uri="{FF2B5EF4-FFF2-40B4-BE49-F238E27FC236}">
                <a16:creationId xmlns:a16="http://schemas.microsoft.com/office/drawing/2014/main" id="{AFD7EED9-EA65-40C6-89E4-33E60EBC939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665"/>
            </a:avLst>
          </a:prstGeom>
          <a:solidFill>
            <a:srgbClr val="00206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Picture 2" descr="Image result for logo unud hd">
            <a:extLst>
              <a:ext uri="{FF2B5EF4-FFF2-40B4-BE49-F238E27FC236}">
                <a16:creationId xmlns:a16="http://schemas.microsoft.com/office/drawing/2014/main" id="{8A4E16C5-7496-4F03-9B58-89B020B5B8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46" y="348205"/>
            <a:ext cx="1092515" cy="1230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06208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843467C-7C7C-4463-A5F3-17A5CABA70AA}"/>
              </a:ext>
            </a:extLst>
          </p:cNvPr>
          <p:cNvSpPr/>
          <p:nvPr/>
        </p:nvSpPr>
        <p:spPr>
          <a:xfrm>
            <a:off x="15240" y="15240"/>
            <a:ext cx="12192000" cy="6858000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E83F2-8726-4F07-B85A-15B5EC72A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1" y="612648"/>
            <a:ext cx="11315700" cy="5811012"/>
          </a:xfrm>
        </p:spPr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Mengimplementasi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temuan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yang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didapat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dari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simulasi</a:t>
            </a:r>
            <a:endParaRPr lang="en-US" sz="2800" dirty="0">
              <a:solidFill>
                <a:schemeClr val="tx1"/>
              </a:solidFill>
              <a:latin typeface="Footlight MT Light" panose="0204060206030A020304" pitchFamily="18" charset="0"/>
            </a:endParaRPr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  <a:latin typeface="Footlight MT Light" panose="0204060206030A020304" pitchFamily="18" charset="0"/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	Pada proses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ini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implementasi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ini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diperlukan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tim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pengembang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tersendiri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dimana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anggota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tim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pengembang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bisa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termasuk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modeler dan modeler user.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Keuntungannya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yaitu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mereka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memiliki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pemahaman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yang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lebih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dalam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pada model.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Kerugiannya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yaitu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memakan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waktu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yang lama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jika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modeler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memiliki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kebutuhan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ditempat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lain dan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akan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memakan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biaya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jika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konsultan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eksternal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dilibatkan</a:t>
            </a: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Footlight MT Light" panose="0204060206030A020304" pitchFamily="18" charset="0"/>
              </a:rPr>
              <a:t>	</a:t>
            </a:r>
          </a:p>
        </p:txBody>
      </p:sp>
      <p:sp>
        <p:nvSpPr>
          <p:cNvPr id="4" name="Frame 3">
            <a:extLst>
              <a:ext uri="{FF2B5EF4-FFF2-40B4-BE49-F238E27FC236}">
                <a16:creationId xmlns:a16="http://schemas.microsoft.com/office/drawing/2014/main" id="{AFD7EED9-EA65-40C6-89E4-33E60EBC939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665"/>
            </a:avLst>
          </a:prstGeom>
          <a:solidFill>
            <a:srgbClr val="00206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62A694-A4D5-4A64-9D9D-451769CD9F50}"/>
              </a:ext>
            </a:extLst>
          </p:cNvPr>
          <p:cNvSpPr/>
          <p:nvPr/>
        </p:nvSpPr>
        <p:spPr>
          <a:xfrm>
            <a:off x="891540" y="1234440"/>
            <a:ext cx="7978140" cy="4571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0681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C24361-D499-44EC-9997-5279B6F23024}"/>
              </a:ext>
            </a:extLst>
          </p:cNvPr>
          <p:cNvSpPr/>
          <p:nvPr/>
        </p:nvSpPr>
        <p:spPr>
          <a:xfrm>
            <a:off x="15240" y="15240"/>
            <a:ext cx="12192000" cy="6858000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E83F2-8726-4F07-B85A-15B5EC72A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342900"/>
            <a:ext cx="11361371" cy="6126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2. </a:t>
            </a:r>
            <a:r>
              <a:rPr lang="en-US" sz="28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Mengimplementasikan</a:t>
            </a:r>
            <a:r>
              <a:rPr lang="en-US" sz="28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model</a:t>
            </a:r>
          </a:p>
          <a:p>
            <a:pPr marL="0" indent="0">
              <a:buNone/>
            </a:pPr>
            <a:endParaRPr lang="en-US" sz="2800" b="1" dirty="0">
              <a:solidFill>
                <a:schemeClr val="tx1"/>
              </a:solidFill>
              <a:latin typeface="Footlight MT Light" panose="0204060206030A020304" pitchFamily="18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	</a:t>
            </a:r>
          </a:p>
          <a:p>
            <a:pPr marL="0" indent="0">
              <a:buNone/>
            </a:pPr>
            <a:endParaRPr lang="en-US" sz="2400" b="1" dirty="0">
              <a:solidFill>
                <a:schemeClr val="tx1"/>
              </a:solidFill>
              <a:latin typeface="Footlight MT Light" panose="0204060206030A020304" pitchFamily="18" charset="0"/>
            </a:endParaRPr>
          </a:p>
        </p:txBody>
      </p:sp>
      <p:sp>
        <p:nvSpPr>
          <p:cNvPr id="4" name="Frame 3">
            <a:extLst>
              <a:ext uri="{FF2B5EF4-FFF2-40B4-BE49-F238E27FC236}">
                <a16:creationId xmlns:a16="http://schemas.microsoft.com/office/drawing/2014/main" id="{AFD7EED9-EA65-40C6-89E4-33E60EBC939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665"/>
            </a:avLst>
          </a:prstGeom>
          <a:solidFill>
            <a:srgbClr val="00206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649D75-B38F-40AC-8652-42D0CC87CC43}"/>
              </a:ext>
            </a:extLst>
          </p:cNvPr>
          <p:cNvSpPr/>
          <p:nvPr/>
        </p:nvSpPr>
        <p:spPr>
          <a:xfrm>
            <a:off x="731520" y="982980"/>
            <a:ext cx="4411980" cy="4571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93546D-B5A2-402B-917C-DD4A93908E3B}"/>
              </a:ext>
            </a:extLst>
          </p:cNvPr>
          <p:cNvSpPr/>
          <p:nvPr/>
        </p:nvSpPr>
        <p:spPr>
          <a:xfrm>
            <a:off x="731520" y="1164556"/>
            <a:ext cx="10344150" cy="5499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Dari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perspektif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modeler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keikut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sertaan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mereka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simulasi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selalu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menuntun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langsung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rekomendasi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implementasikan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melainkan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model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ditangani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klien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kepentingan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mereka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dimana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kasus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klien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menjdi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modeller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mungkin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terjadi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klien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ingin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melakukan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eksperimen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mereka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sendiri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mereka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ingin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membagi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eksperimen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mereka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modeller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Pada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kasus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lain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simulasi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disain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membantu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membuat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rekuring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desision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contohnya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menentukan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jadwal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produksi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mingguan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daftar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nama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pegawai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Pada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situasi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ini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sangat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normal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klien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menjalankan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simulasi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ketika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keputusan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dibutuhkan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. </a:t>
            </a:r>
          </a:p>
        </p:txBody>
      </p:sp>
    </p:spTree>
    <p:extLst>
      <p:ext uri="{BB962C8B-B14F-4D97-AF65-F5344CB8AC3E}">
        <p14:creationId xmlns:p14="http://schemas.microsoft.com/office/powerpoint/2010/main" val="32241481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 invX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C24361-D499-44EC-9997-5279B6F23024}"/>
              </a:ext>
            </a:extLst>
          </p:cNvPr>
          <p:cNvSpPr/>
          <p:nvPr/>
        </p:nvSpPr>
        <p:spPr>
          <a:xfrm>
            <a:off x="15240" y="15240"/>
            <a:ext cx="12192000" cy="6858000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E83F2-8726-4F07-B85A-15B5EC72A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342900"/>
            <a:ext cx="11361371" cy="6126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2. </a:t>
            </a:r>
            <a:r>
              <a:rPr lang="en-US" sz="28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Mengimplementasikan</a:t>
            </a:r>
            <a:r>
              <a:rPr lang="en-US" sz="28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model</a:t>
            </a:r>
          </a:p>
          <a:p>
            <a:pPr marL="0" indent="0">
              <a:buNone/>
            </a:pPr>
            <a:endParaRPr lang="en-US" sz="2800" b="1" dirty="0">
              <a:solidFill>
                <a:schemeClr val="tx1"/>
              </a:solidFill>
              <a:latin typeface="Footlight MT Light" panose="0204060206030A020304" pitchFamily="18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	</a:t>
            </a:r>
          </a:p>
          <a:p>
            <a:pPr marL="0" indent="0">
              <a:buNone/>
            </a:pPr>
            <a:endParaRPr lang="en-US" sz="2400" b="1" dirty="0">
              <a:solidFill>
                <a:schemeClr val="tx1"/>
              </a:solidFill>
              <a:latin typeface="Footlight MT Light" panose="0204060206030A020304" pitchFamily="18" charset="0"/>
            </a:endParaRPr>
          </a:p>
        </p:txBody>
      </p:sp>
      <p:sp>
        <p:nvSpPr>
          <p:cNvPr id="4" name="Frame 3">
            <a:extLst>
              <a:ext uri="{FF2B5EF4-FFF2-40B4-BE49-F238E27FC236}">
                <a16:creationId xmlns:a16="http://schemas.microsoft.com/office/drawing/2014/main" id="{AFD7EED9-EA65-40C6-89E4-33E60EBC939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665"/>
            </a:avLst>
          </a:prstGeom>
          <a:solidFill>
            <a:srgbClr val="00206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649D75-B38F-40AC-8652-42D0CC87CC43}"/>
              </a:ext>
            </a:extLst>
          </p:cNvPr>
          <p:cNvSpPr/>
          <p:nvPr/>
        </p:nvSpPr>
        <p:spPr>
          <a:xfrm>
            <a:off x="731520" y="982980"/>
            <a:ext cx="4411980" cy="4571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56463A3-45B1-4DD6-AA9A-91A568C056F1}"/>
              </a:ext>
            </a:extLst>
          </p:cNvPr>
          <p:cNvSpPr/>
          <p:nvPr/>
        </p:nvSpPr>
        <p:spPr>
          <a:xfrm>
            <a:off x="731519" y="1422261"/>
            <a:ext cx="1097275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1000"/>
              </a:spcAft>
            </a:pP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Mengiplementasikan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model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membutuhkan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dokumentasi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pengguna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pelatihan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memadai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Penting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juga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mempertimbangkan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dukungan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lanjutan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model user dan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perbaikan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model (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maints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Modeller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mempunyai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yg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tersedia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menolong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model user ,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memperbaiki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masalah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pada model,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membuat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perbaikan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pada model dan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menjaga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model agar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segaris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dunia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nyata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konsultan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eksternal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dilibatkan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pengembangan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simulasi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maka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dibuatkan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kontrak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kelanjutan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sisi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hubungan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perbaikan</a:t>
            </a:r>
            <a:r>
              <a:rPr lang="en-US" sz="2800" dirty="0"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803418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2D4EA29-F5F7-4828-8F5C-01D24FD51528}"/>
              </a:ext>
            </a:extLst>
          </p:cNvPr>
          <p:cNvSpPr/>
          <p:nvPr/>
        </p:nvSpPr>
        <p:spPr>
          <a:xfrm>
            <a:off x="15240" y="15240"/>
            <a:ext cx="12192000" cy="6858000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E83F2-8726-4F07-B85A-15B5EC72A6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654" y="335280"/>
            <a:ext cx="11339526" cy="6156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3. </a:t>
            </a:r>
            <a:r>
              <a:rPr lang="en-US" sz="28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Implementasi</a:t>
            </a:r>
            <a:r>
              <a:rPr lang="en-US" sz="28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sebagai</a:t>
            </a:r>
            <a:r>
              <a:rPr lang="en-US" sz="2800" b="1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Footlight MT Light" panose="0204060206030A020304" pitchFamily="18" charset="0"/>
              </a:rPr>
              <a:t>pembelajaran</a:t>
            </a:r>
            <a:endParaRPr lang="en-US" sz="2800" b="1" dirty="0">
              <a:solidFill>
                <a:schemeClr val="tx1"/>
              </a:solidFill>
              <a:latin typeface="Footlight MT Light" panose="0204060206030A020304" pitchFamily="18" charset="0"/>
            </a:endParaRPr>
          </a:p>
        </p:txBody>
      </p:sp>
      <p:sp>
        <p:nvSpPr>
          <p:cNvPr id="4" name="Frame 3">
            <a:extLst>
              <a:ext uri="{FF2B5EF4-FFF2-40B4-BE49-F238E27FC236}">
                <a16:creationId xmlns:a16="http://schemas.microsoft.com/office/drawing/2014/main" id="{AFD7EED9-EA65-40C6-89E4-33E60EBC939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665"/>
            </a:avLst>
          </a:prstGeom>
          <a:solidFill>
            <a:srgbClr val="00206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701A2E-7E89-4EF5-8B64-8951B158DAA3}"/>
              </a:ext>
            </a:extLst>
          </p:cNvPr>
          <p:cNvSpPr/>
          <p:nvPr/>
        </p:nvSpPr>
        <p:spPr>
          <a:xfrm>
            <a:off x="845820" y="1374967"/>
            <a:ext cx="10546080" cy="43120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Modeller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, model user dan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klien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semuanya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mendapatkan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penambahan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pemahaman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kepada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dunia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nyata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,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tidak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hanya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dari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simulasi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melainkan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juga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didapat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dari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seluruh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hasil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pengembangan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dan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menggunakan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model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simulasi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.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Pembelajaran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ini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sering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kali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sangat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luas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dari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pada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fokus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dari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simulasi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karena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alasan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inilah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keluaran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dari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simulasi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tidak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hanya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di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deskripsikan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hanya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sebagai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solusi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dari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masalah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yang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dieksekusi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,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tetapi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juga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sebagai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pengembangan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pemahaman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karena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pembelajaran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bukanlah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sesuatu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yang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nyata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atau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dapat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diraba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dan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hal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itu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tidak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bisa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diindentifikasi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secara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langsung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.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Sehingga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tidak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ada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proses formal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kepada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implementasi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.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Namun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hal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ini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menyebabkan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perubahan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pada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sikap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dan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tingkah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laku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di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manajemen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 </a:t>
            </a:r>
            <a:r>
              <a:rPr lang="en-US" sz="2400" dirty="0" err="1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simulasi</a:t>
            </a:r>
            <a:r>
              <a:rPr lang="en-US" sz="2400" dirty="0">
                <a:latin typeface="Footlight MT Light" panose="0204060206030A020304" pitchFamily="18" charset="0"/>
                <a:ea typeface="Calibri" panose="020F0502020204030204" pitchFamily="34" charset="0"/>
                <a:cs typeface="MV Boli" panose="02000500030200090000" pitchFamily="2" charset="0"/>
              </a:rPr>
              <a:t>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E37F93-7615-4956-AE18-D23F252338CA}"/>
              </a:ext>
            </a:extLst>
          </p:cNvPr>
          <p:cNvSpPr/>
          <p:nvPr/>
        </p:nvSpPr>
        <p:spPr>
          <a:xfrm>
            <a:off x="845820" y="982980"/>
            <a:ext cx="5250180" cy="4571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7727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5EA488B-1E2F-46F1-B413-CA380E4C059B}"/>
              </a:ext>
            </a:extLst>
          </p:cNvPr>
          <p:cNvSpPr/>
          <p:nvPr/>
        </p:nvSpPr>
        <p:spPr>
          <a:xfrm>
            <a:off x="0" y="8823"/>
            <a:ext cx="12192000" cy="6858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ame 6">
            <a:extLst>
              <a:ext uri="{FF2B5EF4-FFF2-40B4-BE49-F238E27FC236}">
                <a16:creationId xmlns:a16="http://schemas.microsoft.com/office/drawing/2014/main" id="{AE08D119-48FA-4096-94A6-CA593F013B0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665"/>
            </a:avLst>
          </a:prstGeom>
          <a:solidFill>
            <a:srgbClr val="108233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026" name="Picture 2" descr="Image result for logo unud hd">
            <a:extLst>
              <a:ext uri="{FF2B5EF4-FFF2-40B4-BE49-F238E27FC236}">
                <a16:creationId xmlns:a16="http://schemas.microsoft.com/office/drawing/2014/main" id="{E3F51585-3014-4DA0-9AA7-EED1CD70F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46" y="348205"/>
            <a:ext cx="1092515" cy="1230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8CAC294-28C2-4302-96BC-E3C4906C0422}"/>
              </a:ext>
            </a:extLst>
          </p:cNvPr>
          <p:cNvSpPr txBox="1">
            <a:spLocks/>
          </p:cNvSpPr>
          <p:nvPr/>
        </p:nvSpPr>
        <p:spPr>
          <a:xfrm>
            <a:off x="1984429" y="7474087"/>
            <a:ext cx="8946541" cy="499642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  <a:defRPr sz="200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20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8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>
                <a:solidFill>
                  <a:schemeClr val="tx1"/>
                </a:solidFill>
                <a:latin typeface="Berlin Sans FB" panose="020E0602020502020306" pitchFamily="34" charset="0"/>
              </a:rPr>
              <a:t>	Kapan </a:t>
            </a:r>
            <a:r>
              <a:rPr lang="en-US" sz="3600" b="1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simulasi</a:t>
            </a:r>
            <a:r>
              <a:rPr lang="en-US" sz="3600" b="1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dinyatakan</a:t>
            </a:r>
            <a:r>
              <a:rPr lang="en-US" sz="3600" b="1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sukses</a:t>
            </a:r>
            <a:r>
              <a:rPr lang="en-US" sz="3600" b="1" dirty="0">
                <a:solidFill>
                  <a:schemeClr val="tx1"/>
                </a:solidFill>
                <a:latin typeface="Berlin Sans FB" panose="020E0602020502020306" pitchFamily="34" charset="0"/>
              </a:rPr>
              <a:t>?</a:t>
            </a:r>
            <a:endParaRPr lang="en-US" altLang="en-US" sz="3600" b="1" dirty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pPr algn="ctr"/>
            <a:endParaRPr lang="en-US" sz="3600" b="1" dirty="0">
              <a:solidFill>
                <a:schemeClr val="tx1"/>
              </a:solidFill>
              <a:latin typeface="Berlin Sans FB" panose="020E0602020502020306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78081D-5059-4E32-921A-FA02D6D59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74253" y="280966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08EE92E-0E88-4C91-B594-79BFAD43A21D}"/>
              </a:ext>
            </a:extLst>
          </p:cNvPr>
          <p:cNvSpPr txBox="1">
            <a:spLocks/>
          </p:cNvSpPr>
          <p:nvPr/>
        </p:nvSpPr>
        <p:spPr>
          <a:xfrm>
            <a:off x="1984429" y="1669984"/>
            <a:ext cx="9898879" cy="17678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105000"/>
              </a:lnSpc>
              <a:spcBef>
                <a:spcPct val="0"/>
              </a:spcBef>
              <a:buNone/>
              <a:defRPr sz="3900" kern="1200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 err="1">
                <a:solidFill>
                  <a:schemeClr val="tx1"/>
                </a:solidFill>
              </a:rPr>
              <a:t>Implementasi</a:t>
            </a:r>
            <a:r>
              <a:rPr lang="en-US" sz="3200" b="1" dirty="0">
                <a:solidFill>
                  <a:schemeClr val="tx1"/>
                </a:solidFill>
              </a:rPr>
              <a:t> dan </a:t>
            </a:r>
            <a:r>
              <a:rPr lang="en-US" sz="3200" b="1" dirty="0" err="1">
                <a:solidFill>
                  <a:schemeClr val="tx1"/>
                </a:solidFill>
              </a:rPr>
              <a:t>kesuksesan</a:t>
            </a:r>
            <a:r>
              <a:rPr lang="en-US" sz="3200" b="1" dirty="0">
                <a:solidFill>
                  <a:schemeClr val="tx1"/>
                </a:solidFill>
              </a:rPr>
              <a:t> project </a:t>
            </a:r>
            <a:r>
              <a:rPr lang="en-US" sz="3200" b="1" dirty="0" err="1">
                <a:solidFill>
                  <a:schemeClr val="tx1"/>
                </a:solidFill>
              </a:rPr>
              <a:t>simulasi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39118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7037E-6 L 1.11022E-16 -0.12893 C 1.11022E-16 -0.1868 0.22995 -0.25787 0.41654 -0.25787 L 0.83346 -0.25787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667" y="-12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6 -0.28542 L -0.00677 -0.8328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27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5EA488B-1E2F-46F1-B413-CA380E4C059B}"/>
              </a:ext>
            </a:extLst>
          </p:cNvPr>
          <p:cNvSpPr/>
          <p:nvPr/>
        </p:nvSpPr>
        <p:spPr>
          <a:xfrm>
            <a:off x="0" y="-11045"/>
            <a:ext cx="12192000" cy="6858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ame 6">
            <a:extLst>
              <a:ext uri="{FF2B5EF4-FFF2-40B4-BE49-F238E27FC236}">
                <a16:creationId xmlns:a16="http://schemas.microsoft.com/office/drawing/2014/main" id="{AE08D119-48FA-4096-94A6-CA593F013B0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1665"/>
            </a:avLst>
          </a:prstGeom>
          <a:solidFill>
            <a:srgbClr val="108233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026" name="Picture 2" descr="Image result for logo unud hd">
            <a:extLst>
              <a:ext uri="{FF2B5EF4-FFF2-40B4-BE49-F238E27FC236}">
                <a16:creationId xmlns:a16="http://schemas.microsoft.com/office/drawing/2014/main" id="{E3F51585-3014-4DA0-9AA7-EED1CD70F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46" y="348205"/>
            <a:ext cx="1092515" cy="1230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8CAC294-28C2-4302-96BC-E3C4906C0422}"/>
              </a:ext>
            </a:extLst>
          </p:cNvPr>
          <p:cNvSpPr txBox="1">
            <a:spLocks/>
          </p:cNvSpPr>
          <p:nvPr/>
        </p:nvSpPr>
        <p:spPr>
          <a:xfrm>
            <a:off x="1967699" y="2299210"/>
            <a:ext cx="8946541" cy="30355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  <a:defRPr sz="200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20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8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None/>
              <a:defRPr sz="16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	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Menurut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Balci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(1985)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menyatakan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studi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simulasi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dianggap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berhasil</a:t>
            </a:r>
            <a:r>
              <a:rPr 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erlin Sans FB" panose="020E0602020502020306" pitchFamily="34" charset="0"/>
              </a:rPr>
              <a:t>jika</a:t>
            </a:r>
            <a:endParaRPr lang="en-US" sz="2400" dirty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pPr algn="ctr"/>
            <a:r>
              <a:rPr lang="en-US" alt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“</a:t>
            </a:r>
            <a:r>
              <a:rPr lang="en-US" altLang="en-US" sz="2400" dirty="0" err="1">
                <a:solidFill>
                  <a:srgbClr val="212121"/>
                </a:solidFill>
                <a:latin typeface="Berlin Sans FB" panose="020E0602020502020306" pitchFamily="34" charset="0"/>
              </a:rPr>
              <a:t>hasilnya</a:t>
            </a:r>
            <a:r>
              <a:rPr lang="en-US" altLang="en-US" sz="2400" dirty="0">
                <a:solidFill>
                  <a:srgbClr val="212121"/>
                </a:solidFill>
                <a:latin typeface="Berlin Sans FB" panose="020E0602020502020306" pitchFamily="34" charset="0"/>
              </a:rPr>
              <a:t> </a:t>
            </a:r>
            <a:r>
              <a:rPr lang="en-US" altLang="en-US" sz="2400" dirty="0" err="1">
                <a:solidFill>
                  <a:srgbClr val="212121"/>
                </a:solidFill>
                <a:latin typeface="Berlin Sans FB" panose="020E0602020502020306" pitchFamily="34" charset="0"/>
              </a:rPr>
              <a:t>dapat</a:t>
            </a:r>
            <a:r>
              <a:rPr lang="en-US" altLang="en-US" sz="2400" dirty="0">
                <a:solidFill>
                  <a:srgbClr val="212121"/>
                </a:solidFill>
                <a:latin typeface="Berlin Sans FB" panose="020E0602020502020306" pitchFamily="34" charset="0"/>
              </a:rPr>
              <a:t> </a:t>
            </a:r>
            <a:r>
              <a:rPr lang="en-US" altLang="en-US" sz="2400" dirty="0" err="1">
                <a:solidFill>
                  <a:srgbClr val="212121"/>
                </a:solidFill>
                <a:latin typeface="Berlin Sans FB" panose="020E0602020502020306" pitchFamily="34" charset="0"/>
              </a:rPr>
              <a:t>dipercaya</a:t>
            </a:r>
            <a:r>
              <a:rPr lang="en-US" altLang="en-US" sz="2400" dirty="0">
                <a:solidFill>
                  <a:srgbClr val="212121"/>
                </a:solidFill>
                <a:latin typeface="Berlin Sans FB" panose="020E0602020502020306" pitchFamily="34" charset="0"/>
              </a:rPr>
              <a:t> dan </a:t>
            </a:r>
            <a:r>
              <a:rPr lang="en-US" altLang="en-US" sz="2400" dirty="0" err="1">
                <a:solidFill>
                  <a:srgbClr val="212121"/>
                </a:solidFill>
                <a:latin typeface="Berlin Sans FB" panose="020E0602020502020306" pitchFamily="34" charset="0"/>
              </a:rPr>
              <a:t>diterima</a:t>
            </a:r>
            <a:r>
              <a:rPr lang="en-US" altLang="en-US" sz="2400" dirty="0">
                <a:solidFill>
                  <a:srgbClr val="212121"/>
                </a:solidFill>
                <a:latin typeface="Berlin Sans FB" panose="020E0602020502020306" pitchFamily="34" charset="0"/>
              </a:rPr>
              <a:t> dan </a:t>
            </a:r>
            <a:r>
              <a:rPr lang="en-US" altLang="en-US" sz="2400" dirty="0" err="1">
                <a:solidFill>
                  <a:srgbClr val="212121"/>
                </a:solidFill>
                <a:latin typeface="Berlin Sans FB" panose="020E0602020502020306" pitchFamily="34" charset="0"/>
              </a:rPr>
              <a:t>digunakan</a:t>
            </a:r>
            <a:r>
              <a:rPr lang="en-US" altLang="en-US" sz="2400" dirty="0">
                <a:solidFill>
                  <a:srgbClr val="212121"/>
                </a:solidFill>
                <a:latin typeface="Berlin Sans FB" panose="020E0602020502020306" pitchFamily="34" charset="0"/>
              </a:rPr>
              <a:t> oleh orang yang </a:t>
            </a:r>
            <a:r>
              <a:rPr lang="en-US" altLang="en-US" sz="2400" dirty="0" err="1">
                <a:solidFill>
                  <a:srgbClr val="212121"/>
                </a:solidFill>
                <a:latin typeface="Berlin Sans FB" panose="020E0602020502020306" pitchFamily="34" charset="0"/>
              </a:rPr>
              <a:t>mengambil</a:t>
            </a:r>
            <a:r>
              <a:rPr lang="en-US" altLang="en-US" sz="2400" dirty="0">
                <a:solidFill>
                  <a:srgbClr val="212121"/>
                </a:solidFill>
                <a:latin typeface="Berlin Sans FB" panose="020E0602020502020306" pitchFamily="34" charset="0"/>
              </a:rPr>
              <a:t> </a:t>
            </a:r>
            <a:r>
              <a:rPr lang="en-US" altLang="en-US" sz="2400" dirty="0" err="1">
                <a:solidFill>
                  <a:srgbClr val="212121"/>
                </a:solidFill>
                <a:latin typeface="Berlin Sans FB" panose="020E0602020502020306" pitchFamily="34" charset="0"/>
              </a:rPr>
              <a:t>keputusan</a:t>
            </a:r>
            <a:r>
              <a:rPr lang="en-US" altLang="en-US" sz="2400" dirty="0">
                <a:solidFill>
                  <a:schemeClr val="tx1"/>
                </a:solidFill>
                <a:latin typeface="Berlin Sans FB" panose="020E0602020502020306" pitchFamily="34" charset="0"/>
              </a:rPr>
              <a:t> ”</a:t>
            </a:r>
          </a:p>
          <a:p>
            <a:pPr algn="ctr"/>
            <a:endParaRPr lang="en-US" sz="2400" dirty="0">
              <a:solidFill>
                <a:schemeClr val="tx1"/>
              </a:solidFill>
              <a:latin typeface="Berlin Sans FB" panose="020E0602020502020306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78081D-5059-4E32-921A-FA02D6D59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74253" y="280966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535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559</TotalTime>
  <Words>657</Words>
  <Application>Microsoft Office PowerPoint</Application>
  <PresentationFormat>Widescreen</PresentationFormat>
  <Paragraphs>68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2" baseType="lpstr">
      <vt:lpstr>Adobe Garamond Pro</vt:lpstr>
      <vt:lpstr>News701 BT</vt:lpstr>
      <vt:lpstr>Arial</vt:lpstr>
      <vt:lpstr>Berlin Sans FB</vt:lpstr>
      <vt:lpstr>Berlin Sans FB Demi</vt:lpstr>
      <vt:lpstr>Calibri</vt:lpstr>
      <vt:lpstr>Century Schoolbook</vt:lpstr>
      <vt:lpstr>Corbel</vt:lpstr>
      <vt:lpstr>Footlight MT Light</vt:lpstr>
      <vt:lpstr>MV Boli</vt:lpstr>
      <vt:lpstr>Times New Roman</vt:lpstr>
      <vt:lpstr>Wingdings 3</vt:lpstr>
      <vt:lpstr>Feathered</vt:lpstr>
      <vt:lpstr>IMPLEMENTASI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Sebuah simulasi memiliki ukuran dalam menentukan kualitas dari simulasi itu sendiri. </vt:lpstr>
      <vt:lpstr>PowerPoint Presentation</vt:lpstr>
      <vt:lpstr>Menurut robinson dan pidd(1998) kualitas project simulasi memiliki 18 dimensi dimana diantaranya adalah :  </vt:lpstr>
      <vt:lpstr>Menurut robinson dan pidd(1998) kualitas project simulasi memiliki 18 dimensi dimana diantaranya adalah :  </vt:lpstr>
      <vt:lpstr>Bagaimana kesuksesan dari simulasi diukur? 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Record a Presentation</dc:title>
  <dc:subject/>
  <dc:creator>Orians, A.J.</dc:creator>
  <cp:keywords/>
  <dc:description/>
  <cp:lastModifiedBy>Dewa Bayu</cp:lastModifiedBy>
  <cp:revision>42</cp:revision>
  <dcterms:modified xsi:type="dcterms:W3CDTF">2018-10-31T13:37:23Z</dcterms:modified>
  <cp:category/>
</cp:coreProperties>
</file>