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85" r:id="rId3"/>
    <p:sldId id="282" r:id="rId4"/>
    <p:sldId id="2138" r:id="rId5"/>
    <p:sldId id="258" r:id="rId6"/>
    <p:sldId id="2151" r:id="rId7"/>
    <p:sldId id="2170" r:id="rId8"/>
    <p:sldId id="2148" r:id="rId9"/>
    <p:sldId id="2171" r:id="rId10"/>
    <p:sldId id="2149" r:id="rId11"/>
    <p:sldId id="2150" r:id="rId12"/>
    <p:sldId id="2172" r:id="rId13"/>
    <p:sldId id="2152" r:id="rId14"/>
    <p:sldId id="2169" r:id="rId15"/>
    <p:sldId id="2173" r:id="rId16"/>
    <p:sldId id="2140" r:id="rId17"/>
    <p:sldId id="341" r:id="rId18"/>
    <p:sldId id="259" r:id="rId19"/>
    <p:sldId id="2176" r:id="rId20"/>
    <p:sldId id="260" r:id="rId21"/>
    <p:sldId id="2177" r:id="rId22"/>
    <p:sldId id="261" r:id="rId23"/>
    <p:sldId id="334" r:id="rId24"/>
    <p:sldId id="2174" r:id="rId25"/>
    <p:sldId id="2175" r:id="rId26"/>
    <p:sldId id="2178" r:id="rId27"/>
    <p:sldId id="2179" r:id="rId28"/>
    <p:sldId id="2180" r:id="rId29"/>
    <p:sldId id="2181" r:id="rId30"/>
    <p:sldId id="2182" r:id="rId31"/>
    <p:sldId id="2183" r:id="rId32"/>
    <p:sldId id="2147" r:id="rId33"/>
    <p:sldId id="2137" r:id="rId34"/>
    <p:sldId id="356" r:id="rId3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>
      <p:cViewPr varScale="1">
        <p:scale>
          <a:sx n="61" d="100"/>
          <a:sy n="61" d="100"/>
        </p:scale>
        <p:origin x="139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62C6B5C-4F5D-4058-B1ED-7EF48671C4D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8E7D1E9-0314-4F6B-97EF-CB102336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7D1E9-0314-4F6B-97EF-CB10233653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0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5D61D14B-A366-ABA7-F798-6EF914CB14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8AC20DAC-2581-475D-A2D1-6837FCAB8FC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F5610C21-0489-F1E4-FDFA-339519065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4D329816-33C9-06E9-C581-F5D380A6F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DA0765BF-E416-F4E4-D095-4F1E37A178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7B36E595-CC60-4263-97A1-078EBB8F170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4489AC70-E5D2-0471-6A55-9128F29B15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C4437B52-4F50-995D-6803-B87F6D42ED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54F54493-9FDF-21C3-EBE7-E8B893DA87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6C086C45-05D1-45F7-A12A-A4CA1F700C1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A029FD1-56D3-9646-3E40-025FC272CC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BF27CD99-7FA1-9CF2-E985-7EE21197C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4A4E748D-D77B-CB5B-77B8-203ACFE4E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AEB8D4AA-E1EA-45A3-9E8C-04F64E288CD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BB025EC4-7487-2B41-5E4E-0AB6484341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80B82C8F-E5D4-C5CA-6492-317FC7DF7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C9BC316B-0ACD-53B1-D2C0-084294EA22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391C6085-F586-45AA-874C-61D90D2DEFE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35016E73-A978-CEB8-0EF0-D48EC86AC6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6714FBBF-DC32-41B3-E64F-EBDA2244C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6D417171-ADB0-32F6-8F9C-A239A92FF3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B3D8698D-3E40-4EF7-B7E6-E30A557E062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3961001A-6AA7-01B9-3FB3-93F869EE75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803A76E0-673C-9CE7-C6B0-D4C04B85E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AE6600-2A21-4C30-8BAD-D3AC7532A5D7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-geeksforgeeks-org.translate.goog/difference-between-grant-and-revoke/?_x_tr_sl=auto&amp;_x_tr_tl=id&amp;_x_tr_hl=en-US&amp;_x_tr_pto=wapp" TargetMode="External"/><Relationship Id="rId2" Type="http://schemas.openxmlformats.org/officeDocument/2006/relationships/hyperlink" Target="https://www-geeksforgeeks-org.translate.goog/mysql-grant-revoke-privileges/?_x_tr_sl=auto&amp;_x_tr_tl=id&amp;_x_tr_hl=en-US&amp;_x_tr_pto=wap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-geeksforgeeks-org.translate.goog/sql-transactions/?_x_tr_sl=auto&amp;_x_tr_tl=id&amp;_x_tr_hl=en-US&amp;_x_tr_pto=wap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office/troubleshoot/access/database-normalization-descrip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-geeksforgeeks-org.translate.goog/features-of-structured-query-language-sql/?_x_tr_sl=auto&amp;_x_tr_tl=id&amp;_x_tr_hl=en-US&amp;_x_tr_pto=wap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1569" y="4539850"/>
            <a:ext cx="8458200" cy="1222375"/>
          </a:xfrm>
        </p:spPr>
        <p:txBody>
          <a:bodyPr/>
          <a:lstStyle/>
          <a:p>
            <a:pPr algn="r"/>
            <a:r>
              <a:rPr lang="en-US" dirty="0"/>
              <a:t>Basis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61569" y="5029200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es-ES" sz="2800" dirty="0"/>
              <a:t>SQL, </a:t>
            </a:r>
            <a:r>
              <a:rPr lang="es-ES" sz="2800" dirty="0" err="1"/>
              <a:t>DDL</a:t>
            </a:r>
            <a:r>
              <a:rPr lang="es-ES" sz="2800" dirty="0"/>
              <a:t> dan </a:t>
            </a:r>
            <a:r>
              <a:rPr lang="es-ES" sz="2800" dirty="0" err="1"/>
              <a:t>DML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3684" y="22123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 Made </a:t>
            </a:r>
            <a:r>
              <a:rPr lang="en-US" dirty="0" err="1"/>
              <a:t>Suartana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EDF44-7557-973C-7FEA-B57C7EB540C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600" y="1447800"/>
            <a:ext cx="5187361" cy="26348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C2FF-CC94-98BB-13E5-63E4DBDD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dirty="0" err="1"/>
              <a:t>DQL</a:t>
            </a:r>
            <a:r>
              <a:rPr lang="en-US" dirty="0"/>
              <a:t> – Data Query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7A587-7A62-152B-6129-51C1B2879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70000" lnSpcReduction="20000"/>
          </a:bodyPr>
          <a:lstStyle/>
          <a:p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DQL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digunakan untuk melakukan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kueri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pada data dalam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objek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skema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. </a:t>
            </a:r>
          </a:p>
          <a:p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Tujuan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dari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Perintah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DQL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adalah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untuk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mendapatkan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beberapa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relasi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skema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berdasarkan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kueri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</a:p>
          <a:p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DQL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adalah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komponen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pernyataan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SQL yang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memungkinkan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pengambilan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data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dari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database dan menerapkan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perintah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pada database. </a:t>
            </a:r>
          </a:p>
          <a:p>
            <a:pPr lvl="1"/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Contoh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: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pernyataan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SELECT.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Perintah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ini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memungkinkan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mengeluarkan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data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dari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database dan melakukan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operasi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</a:p>
          <a:p>
            <a:pPr lvl="1"/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Ketika SELECT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dijalankan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terhadap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sebuah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tabel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,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hasilnya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dikompilasi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ke dalam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tabel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sementara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selanjutnya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, yang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ditampilkan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atau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mungkin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diterima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oleh program,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yaitu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front-end.</a:t>
            </a:r>
          </a:p>
          <a:p>
            <a:endParaRPr lang="en-US" b="0" i="0" dirty="0">
              <a:solidFill>
                <a:srgbClr val="161616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Daftar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Perintah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DQL</a:t>
            </a:r>
            <a:r>
              <a:rPr lang="en-US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: </a:t>
            </a:r>
          </a:p>
          <a:p>
            <a:pPr marL="0" indent="0">
              <a:buNone/>
            </a:pPr>
            <a:r>
              <a:rPr lang="en-US" dirty="0">
                <a:solidFill>
                  <a:srgbClr val="161616"/>
                </a:solidFill>
                <a:latin typeface="Segoe UI" panose="020B0502040204020203" pitchFamily="34" charset="0"/>
              </a:rPr>
              <a:t>	</a:t>
            </a:r>
            <a:r>
              <a:rPr lang="en-US" b="1" dirty="0">
                <a:solidFill>
                  <a:srgbClr val="161616"/>
                </a:solidFill>
                <a:latin typeface="Segoe UI" panose="020B0502040204020203" pitchFamily="34" charset="0"/>
              </a:rPr>
              <a:t>SELECT</a:t>
            </a:r>
            <a:r>
              <a:rPr lang="en-US" dirty="0">
                <a:solidFill>
                  <a:srgbClr val="161616"/>
                </a:solidFill>
                <a:latin typeface="Segoe UI" panose="020B0502040204020203" pitchFamily="34" charset="0"/>
              </a:rPr>
              <a:t> : Digunakan untuk </a:t>
            </a:r>
            <a:r>
              <a:rPr lang="en-US" dirty="0" err="1">
                <a:solidFill>
                  <a:srgbClr val="161616"/>
                </a:solidFill>
                <a:latin typeface="Segoe UI" panose="020B0502040204020203" pitchFamily="34" charset="0"/>
              </a:rPr>
              <a:t>mengambil</a:t>
            </a:r>
            <a:r>
              <a:rPr lang="en-US" dirty="0">
                <a:solidFill>
                  <a:srgbClr val="161616"/>
                </a:solidFill>
                <a:latin typeface="Segoe UI" panose="020B0502040204020203" pitchFamily="34" charset="0"/>
              </a:rPr>
              <a:t> data </a:t>
            </a:r>
            <a:r>
              <a:rPr lang="en-US" dirty="0" err="1">
                <a:solidFill>
                  <a:srgbClr val="161616"/>
                </a:solidFill>
                <a:latin typeface="Segoe UI" panose="020B0502040204020203" pitchFamily="34" charset="0"/>
              </a:rPr>
              <a:t>dari</a:t>
            </a:r>
            <a:r>
              <a:rPr lang="en-US" dirty="0">
                <a:solidFill>
                  <a:srgbClr val="161616"/>
                </a:solidFill>
                <a:latin typeface="Segoe UI" panose="020B0502040204020203" pitchFamily="34" charset="0"/>
              </a:rPr>
              <a:t> database.</a:t>
            </a:r>
          </a:p>
        </p:txBody>
      </p:sp>
    </p:spTree>
    <p:extLst>
      <p:ext uri="{BB962C8B-B14F-4D97-AF65-F5344CB8AC3E}">
        <p14:creationId xmlns:p14="http://schemas.microsoft.com/office/powerpoint/2010/main" val="802450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6E672-FB47-43B7-50E3-AF46BD99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dirty="0" err="1"/>
              <a:t>DML</a:t>
            </a:r>
            <a:r>
              <a:rPr lang="en-US" dirty="0"/>
              <a:t> – Data Manipulation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34918-F9C4-F8D6-6983-D6038CEDE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Perintah</a:t>
            </a:r>
            <a:r>
              <a:rPr lang="en-US" dirty="0"/>
              <a:t> SQL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data yang </a:t>
            </a:r>
            <a:r>
              <a:rPr lang="en-US" dirty="0" err="1"/>
              <a:t>ada</a:t>
            </a:r>
            <a:r>
              <a:rPr lang="en-US" dirty="0"/>
              <a:t> dalam database </a:t>
            </a:r>
          </a:p>
          <a:p>
            <a:r>
              <a:rPr lang="en-US" dirty="0" err="1"/>
              <a:t>DML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SQL yang </a:t>
            </a:r>
            <a:r>
              <a:rPr lang="en-US" dirty="0" err="1"/>
              <a:t>mengontrol</a:t>
            </a:r>
            <a:r>
              <a:rPr lang="en-US" dirty="0"/>
              <a:t> akses ke data dan database. </a:t>
            </a:r>
          </a:p>
          <a:p>
            <a:r>
              <a:rPr lang="en-US" dirty="0"/>
              <a:t>Pada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DCL </a:t>
            </a:r>
            <a:r>
              <a:rPr lang="en-US" dirty="0" err="1"/>
              <a:t>dikelompokkan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DML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4099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EEE9E-230B-5ADB-D172-323A6B529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Daftar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DML</a:t>
            </a:r>
            <a:r>
              <a:rPr lang="en-US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6F1FD-3F54-FEE9-DA1E-D7E90F3E6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INSERT : Digunakan untuk memasukkan data ke dalam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r>
              <a:rPr lang="en-US" dirty="0"/>
              <a:t>UPDATE : Digunakan untuk </a:t>
            </a:r>
            <a:r>
              <a:rPr lang="en-US" dirty="0" err="1"/>
              <a:t>memperbarui</a:t>
            </a:r>
            <a:r>
              <a:rPr lang="en-US" dirty="0"/>
              <a:t> data yang </a:t>
            </a:r>
            <a:r>
              <a:rPr lang="en-US" dirty="0" err="1"/>
              <a:t>ada</a:t>
            </a:r>
            <a:r>
              <a:rPr lang="en-US" dirty="0"/>
              <a:t> dalam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r>
              <a:rPr lang="en-US" dirty="0"/>
              <a:t>DELETE : Digunakan untuk </a:t>
            </a:r>
            <a:r>
              <a:rPr lang="en-US" dirty="0" err="1"/>
              <a:t>menghapus</a:t>
            </a:r>
            <a:r>
              <a:rPr lang="en-US" dirty="0"/>
              <a:t> record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database.</a:t>
            </a:r>
          </a:p>
          <a:p>
            <a:r>
              <a:rPr lang="en-US" dirty="0"/>
              <a:t>LOCK: </a:t>
            </a:r>
            <a:r>
              <a:rPr lang="en-US" dirty="0" err="1"/>
              <a:t>Konkurensi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r>
              <a:rPr lang="en-US" dirty="0"/>
              <a:t>CALL: </a:t>
            </a:r>
            <a:r>
              <a:rPr lang="en-US" dirty="0" err="1"/>
              <a:t>Memanggil</a:t>
            </a:r>
            <a:r>
              <a:rPr lang="en-US" dirty="0"/>
              <a:t> subprogram PL/SQL atau JAVA.</a:t>
            </a:r>
          </a:p>
          <a:p>
            <a:r>
              <a:rPr lang="en-US" dirty="0"/>
              <a:t>EXPLAIN PLAN: Ini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akses ke data.</a:t>
            </a:r>
          </a:p>
        </p:txBody>
      </p:sp>
    </p:spTree>
    <p:extLst>
      <p:ext uri="{BB962C8B-B14F-4D97-AF65-F5344CB8AC3E}">
        <p14:creationId xmlns:p14="http://schemas.microsoft.com/office/powerpoint/2010/main" val="1216538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94E3-C199-8FCF-0B1A-38FA1593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DCL – Data Control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3B451-B8E3-F72A-2130-76FA6E302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/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DCL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mencakup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seperti GRANT dan REVOKE yang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terutama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berhubungan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dengan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hak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,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izin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, dan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kontrol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lain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dari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sistem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database. </a:t>
            </a:r>
          </a:p>
          <a:p>
            <a:pPr algn="l" fontAlgn="base"/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Daftar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DCL: </a:t>
            </a:r>
          </a:p>
          <a:p>
            <a:pPr lvl="1" fontAlgn="base"/>
            <a:r>
              <a:rPr lang="en-US" b="1" i="0" u="sng" dirty="0">
                <a:effectLst/>
                <a:latin typeface="Nunito" pitchFamily="2" charset="0"/>
                <a:hlinkClick r:id="rId2"/>
              </a:rPr>
              <a:t>GRANT: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ini</a:t>
            </a:r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memberi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pengguna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hak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akses ke database.</a:t>
            </a:r>
            <a:endParaRPr lang="en-US" dirty="0">
              <a:solidFill>
                <a:srgbClr val="273239"/>
              </a:solidFill>
              <a:latin typeface="Nunito" pitchFamily="2" charset="0"/>
            </a:endParaRPr>
          </a:p>
          <a:p>
            <a:pPr lvl="1" fontAlgn="base"/>
            <a:r>
              <a:rPr lang="en-US" b="1" i="0" u="sng" dirty="0">
                <a:effectLst/>
                <a:latin typeface="Nunito" pitchFamily="2" charset="0"/>
                <a:hlinkClick r:id="rId3"/>
              </a:rPr>
              <a:t>REVOKE:</a:t>
            </a:r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ini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mencabut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hak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akses pengguna yang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diberikan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dengan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menggunakan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GRANT.</a:t>
            </a:r>
          </a:p>
        </p:txBody>
      </p:sp>
    </p:spTree>
    <p:extLst>
      <p:ext uri="{BB962C8B-B14F-4D97-AF65-F5344CB8AC3E}">
        <p14:creationId xmlns:p14="http://schemas.microsoft.com/office/powerpoint/2010/main" val="209176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4AC5D-2F23-89A6-AD11-E96832B0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dirty="0"/>
              <a:t>TCL – Transaction Control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79CD-B821-6482-AE4C-A1A22760E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tugas ke dalam </a:t>
            </a:r>
            <a:r>
              <a:rPr lang="en-US" dirty="0" err="1"/>
              <a:t>satu</a:t>
            </a:r>
            <a:r>
              <a:rPr lang="en-US" dirty="0"/>
              <a:t> unit </a:t>
            </a:r>
            <a:r>
              <a:rPr lang="en-US" dirty="0" err="1"/>
              <a:t>eksekusi</a:t>
            </a:r>
            <a:r>
              <a:rPr lang="en-US" dirty="0"/>
              <a:t>.</a:t>
            </a:r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tugas </a:t>
            </a:r>
            <a:r>
              <a:rPr lang="en-US" dirty="0" err="1"/>
              <a:t>tertentu</a:t>
            </a:r>
            <a:r>
              <a:rPr lang="en-US" dirty="0"/>
              <a:t> dan </a:t>
            </a:r>
            <a:r>
              <a:rPr lang="en-US" dirty="0" err="1"/>
              <a:t>berakhir</a:t>
            </a:r>
            <a:r>
              <a:rPr lang="en-US" dirty="0"/>
              <a:t> ketika semua tugas dalam </a:t>
            </a:r>
            <a:r>
              <a:rPr lang="en-US" dirty="0" err="1"/>
              <a:t>grup</a:t>
            </a:r>
            <a:r>
              <a:rPr lang="en-US" dirty="0"/>
              <a:t> berhasil </a:t>
            </a:r>
            <a:r>
              <a:rPr lang="en-US" dirty="0" err="1"/>
              <a:t>diselesaikan</a:t>
            </a:r>
            <a:r>
              <a:rPr lang="en-US" dirty="0"/>
              <a:t>. </a:t>
            </a:r>
          </a:p>
          <a:p>
            <a:r>
              <a:rPr lang="en-US" dirty="0"/>
              <a:t>Jika salah </a:t>
            </a:r>
            <a:r>
              <a:rPr lang="en-US" dirty="0" err="1"/>
              <a:t>satu</a:t>
            </a:r>
            <a:r>
              <a:rPr lang="en-US" dirty="0"/>
              <a:t> tugas gagal, </a:t>
            </a:r>
            <a:r>
              <a:rPr lang="en-US" dirty="0" err="1"/>
              <a:t>transaksi</a:t>
            </a:r>
            <a:r>
              <a:rPr lang="en-US" dirty="0"/>
              <a:t> gagal. Oleh </a:t>
            </a:r>
            <a:r>
              <a:rPr lang="en-US" dirty="0" err="1"/>
              <a:t>karena</a:t>
            </a:r>
            <a:r>
              <a:rPr lang="en-US" dirty="0"/>
              <a:t> itu,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dua hasil: </a:t>
            </a:r>
            <a:r>
              <a:rPr lang="en-US" dirty="0" err="1"/>
              <a:t>sukses</a:t>
            </a:r>
            <a:r>
              <a:rPr lang="en-US" dirty="0"/>
              <a:t> atau gagal. </a:t>
            </a:r>
          </a:p>
        </p:txBody>
      </p:sp>
    </p:spTree>
    <p:extLst>
      <p:ext uri="{BB962C8B-B14F-4D97-AF65-F5344CB8AC3E}">
        <p14:creationId xmlns:p14="http://schemas.microsoft.com/office/powerpoint/2010/main" val="3677898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61993-3743-79A7-E03C-5E2694C05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0882B-072A-CC9D-B6DE-3D80E79E0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Perintah</a:t>
            </a:r>
            <a:r>
              <a:rPr lang="en-US" dirty="0"/>
              <a:t> TCL berikut digunakan untuk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: </a:t>
            </a:r>
          </a:p>
          <a:p>
            <a:pPr lvl="1"/>
            <a:r>
              <a:rPr lang="en-US" b="1" i="0" u="sng" dirty="0">
                <a:effectLst/>
                <a:latin typeface="Nunito" pitchFamily="2" charset="0"/>
                <a:hlinkClick r:id="rId2"/>
              </a:rPr>
              <a:t>COMMIT</a:t>
            </a:r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 :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 Melakukan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Transaksi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.</a:t>
            </a:r>
          </a:p>
          <a:p>
            <a:pPr lvl="1"/>
            <a:r>
              <a:rPr lang="en-US" b="1" i="0" u="sng" dirty="0">
                <a:effectLst/>
                <a:latin typeface="Nunito" pitchFamily="2" charset="0"/>
                <a:hlinkClick r:id="rId2"/>
              </a:rPr>
              <a:t>ROLLBACK</a:t>
            </a:r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 :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Mengembalikan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transaksi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jika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terjadi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kesalahan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.</a:t>
            </a:r>
            <a:endParaRPr lang="en-US" dirty="0">
              <a:solidFill>
                <a:srgbClr val="273239"/>
              </a:solidFill>
              <a:latin typeface="Nunito" pitchFamily="2" charset="0"/>
            </a:endParaRPr>
          </a:p>
          <a:p>
            <a:pPr lvl="1"/>
            <a:r>
              <a:rPr lang="en-US" b="1" i="0" u="sng" dirty="0" err="1">
                <a:effectLst/>
                <a:latin typeface="Nunito" pitchFamily="2" charset="0"/>
                <a:hlinkClick r:id="rId2"/>
              </a:rPr>
              <a:t>SAVEPOINT</a:t>
            </a:r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 :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Menetapkan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titik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penyimpanan dalam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suatu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transaksi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55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DDL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15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>
            <a:extLst>
              <a:ext uri="{FF2B5EF4-FFF2-40B4-BE49-F238E27FC236}">
                <a16:creationId xmlns:a16="http://schemas.microsoft.com/office/drawing/2014/main" id="{E26EFF7E-5B86-0A2F-BD57-3D495A31D8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Bahasa Definisi Data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A504022-BB25-2C99-F998-1CC533614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0687" y="1438236"/>
            <a:ext cx="7596188" cy="5191164"/>
          </a:xfrm>
        </p:spPr>
        <p:txBody>
          <a:bodyPr>
            <a:normAutofit fontScale="92500"/>
          </a:bodyPr>
          <a:lstStyle/>
          <a:p>
            <a:r>
              <a:rPr kumimoji="1" lang="en-US" altLang="en-US" dirty="0"/>
              <a:t>Data Definition Language </a:t>
            </a:r>
            <a:r>
              <a:rPr kumimoji="1" lang="id" altLang="en-US" sz="2800" dirty="0"/>
              <a:t>(DDL) memungkinkan spesifikasi informasi tentang relasi, termasuk:</a:t>
            </a:r>
          </a:p>
          <a:p>
            <a:r>
              <a:rPr lang="id" altLang="en-US" sz="2800" dirty="0"/>
              <a:t>Skema untuk setiap relasi.</a:t>
            </a:r>
          </a:p>
          <a:p>
            <a:r>
              <a:rPr lang="id" altLang="en-US" sz="2800" dirty="0"/>
              <a:t>Domain nilai yang terkait dengan setiap atribut.</a:t>
            </a:r>
          </a:p>
          <a:p>
            <a:r>
              <a:rPr lang="id" altLang="en-US" sz="2800" dirty="0"/>
              <a:t>Kendala integritas</a:t>
            </a:r>
          </a:p>
          <a:p>
            <a:r>
              <a:rPr lang="id" altLang="en-US" sz="2800" dirty="0"/>
              <a:t>Dan seperti yang akan kita lihat nanti, juga informasi lainnya seperti</a:t>
            </a:r>
          </a:p>
          <a:p>
            <a:pPr lvl="1"/>
            <a:r>
              <a:rPr lang="id" altLang="en-US" sz="2000" dirty="0"/>
              <a:t>Kumpulan indeks yang harus dipertahankan untuk setiap relasi.</a:t>
            </a:r>
          </a:p>
          <a:p>
            <a:pPr lvl="1"/>
            <a:r>
              <a:rPr lang="id" altLang="en-US" sz="2000" dirty="0"/>
              <a:t>Informasi keamanan dan otorisasi untuk setiap relasi.</a:t>
            </a:r>
          </a:p>
          <a:p>
            <a:pPr lvl="1"/>
            <a:r>
              <a:rPr lang="id" altLang="en-US" sz="2000" dirty="0"/>
              <a:t>Struktur penyimpanan fisik setiap relasi pada disk.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>
            <a:extLst>
              <a:ext uri="{FF2B5EF4-FFF2-40B4-BE49-F238E27FC236}">
                <a16:creationId xmlns:a16="http://schemas.microsoft.com/office/drawing/2014/main" id="{ED2F8C92-C5FE-7A32-D691-1AC1F931F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Tipe Domain di SQL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0E0B669-1806-1F91-038F-4CC7F2EDB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068" y="1557337"/>
            <a:ext cx="7789863" cy="4876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Char</a:t>
            </a:r>
            <a:r>
              <a:rPr lang="id" altLang="en-US" b="1" dirty="0">
                <a:solidFill>
                  <a:srgbClr val="000099"/>
                </a:solidFill>
              </a:rPr>
              <a:t>(n). </a:t>
            </a:r>
            <a:r>
              <a:rPr lang="id" altLang="en-US" dirty="0"/>
              <a:t>String karakter dengan panjang tetap, dengan panjang n yang ditentukan pengguna </a:t>
            </a:r>
            <a:r>
              <a:rPr lang="id" altLang="en-US" i="1" dirty="0"/>
              <a:t>.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V</a:t>
            </a:r>
            <a:r>
              <a:rPr lang="id" altLang="en-US" b="1" dirty="0">
                <a:solidFill>
                  <a:srgbClr val="000099"/>
                </a:solidFill>
              </a:rPr>
              <a:t>archar(n).</a:t>
            </a:r>
            <a:r>
              <a:rPr lang="id" altLang="en-US" b="1" dirty="0"/>
              <a:t> </a:t>
            </a:r>
            <a:r>
              <a:rPr lang="id" altLang="en-US" dirty="0"/>
              <a:t>String karakter dengan panjang variabel, dengan panjang maksimum n yang ditentukan pengguna </a:t>
            </a:r>
            <a:r>
              <a:rPr lang="id" altLang="en-US" i="1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Integer</a:t>
            </a:r>
            <a:r>
              <a:rPr lang="id" altLang="en-US" b="1" dirty="0">
                <a:solidFill>
                  <a:srgbClr val="000099"/>
                </a:solidFill>
              </a:rPr>
              <a:t>.</a:t>
            </a:r>
            <a:r>
              <a:rPr lang="id" altLang="en-US" b="1" dirty="0"/>
              <a:t>  </a:t>
            </a:r>
            <a:r>
              <a:rPr lang="id" altLang="en-US" dirty="0"/>
              <a:t>Integer (bagian terbatas dari bilangan bulat yang bergantung pada mesin).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Small Integer</a:t>
            </a:r>
            <a:r>
              <a:rPr lang="id" altLang="en-US" b="1" dirty="0">
                <a:solidFill>
                  <a:srgbClr val="000099"/>
                </a:solidFill>
              </a:rPr>
              <a:t>. </a:t>
            </a:r>
            <a:r>
              <a:rPr lang="id" altLang="en-US" dirty="0"/>
              <a:t>Bilangan bulat kecil (bagian yang bergantung pada mesin dari tipe domain bilangan bulat).</a:t>
            </a:r>
          </a:p>
          <a:p>
            <a:pPr>
              <a:lnSpc>
                <a:spcPct val="90000"/>
              </a:lnSpc>
            </a:pPr>
            <a:r>
              <a:rPr lang="id" altLang="en-US" b="1" dirty="0">
                <a:solidFill>
                  <a:srgbClr val="000099"/>
                </a:solidFill>
              </a:rPr>
              <a:t>numerik(p,d). Nomor titik tetap, dengan presisi </a:t>
            </a:r>
            <a:r>
              <a:rPr lang="id" altLang="en-US" i="1" dirty="0"/>
              <a:t>p digit </a:t>
            </a:r>
            <a:r>
              <a:rPr lang="id" altLang="en-US" dirty="0"/>
              <a:t>yang ditentukan pengguna , dengan digit </a:t>
            </a:r>
            <a:r>
              <a:rPr lang="id" altLang="en-US" i="1" dirty="0"/>
              <a:t>d </a:t>
            </a:r>
            <a:r>
              <a:rPr lang="id" altLang="en-US" dirty="0"/>
              <a:t>di sebelah kanan koma desimal. (mis., </a:t>
            </a:r>
            <a:r>
              <a:rPr lang="id" altLang="en-US" b="1" dirty="0"/>
              <a:t>numerik </a:t>
            </a:r>
            <a:r>
              <a:rPr lang="id" altLang="en-US" dirty="0"/>
              <a:t>(3,1), memungkinkan 44,5 disimpan secara tepat, tetapi tidak 444,5 atau 0,32)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Real</a:t>
            </a:r>
            <a:r>
              <a:rPr lang="id" altLang="en-US" b="1" dirty="0">
                <a:solidFill>
                  <a:srgbClr val="000099"/>
                </a:solidFill>
              </a:rPr>
              <a:t>, </a:t>
            </a:r>
            <a:r>
              <a:rPr lang="en-US" altLang="en-US" b="1" dirty="0">
                <a:solidFill>
                  <a:srgbClr val="000099"/>
                </a:solidFill>
              </a:rPr>
              <a:t>Double Precision</a:t>
            </a:r>
            <a:r>
              <a:rPr lang="id" altLang="en-US" b="1" dirty="0">
                <a:solidFill>
                  <a:srgbClr val="000099"/>
                </a:solidFill>
              </a:rPr>
              <a:t>. </a:t>
            </a:r>
            <a:r>
              <a:rPr lang="id" altLang="en-US" dirty="0"/>
              <a:t>Angka floating point dan angka floating point presisi ganda, dengan presisi yang bergantung pada mesin.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0099"/>
                </a:solidFill>
              </a:rPr>
              <a:t>float</a:t>
            </a:r>
            <a:r>
              <a:rPr lang="id" altLang="en-US" b="1" dirty="0">
                <a:solidFill>
                  <a:srgbClr val="000099"/>
                </a:solidFill>
              </a:rPr>
              <a:t>(n). </a:t>
            </a:r>
            <a:r>
              <a:rPr lang="id" altLang="en-US" dirty="0"/>
              <a:t>Angka floating point, dengan presisi yang ditentukan pengguna minimal </a:t>
            </a:r>
            <a:r>
              <a:rPr lang="id" altLang="en-US" i="1" dirty="0"/>
              <a:t>n </a:t>
            </a:r>
            <a:r>
              <a:rPr lang="id" altLang="en-US" dirty="0"/>
              <a:t>digit.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dll</a:t>
            </a:r>
            <a:endParaRPr lang="id" altLang="en-US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7B60-3913-6D69-2443-141B5D97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Membuat</a:t>
            </a:r>
            <a:r>
              <a:rPr lang="en-US" dirty="0"/>
              <a:t>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0F78A-1D2F-76A9-EDB3-EC11B514F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Perintah</a:t>
            </a:r>
            <a:r>
              <a:rPr lang="en-US" dirty="0"/>
              <a:t> CREATE DATABASE untuk </a:t>
            </a:r>
            <a:r>
              <a:rPr lang="en-US" dirty="0" err="1"/>
              <a:t>membuat</a:t>
            </a:r>
            <a:r>
              <a:rPr lang="en-US" dirty="0"/>
              <a:t> database baru.</a:t>
            </a:r>
          </a:p>
          <a:p>
            <a:r>
              <a:rPr lang="en-US" dirty="0" err="1"/>
              <a:t>Syntaks</a:t>
            </a:r>
            <a:endParaRPr lang="en-US" dirty="0"/>
          </a:p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	CREATE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DATABASE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databasename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dirty="0"/>
              <a:t>DROP DATABASE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Menghapus</a:t>
            </a:r>
            <a:r>
              <a:rPr lang="en-US" dirty="0">
                <a:sym typeface="Wingdings" panose="05000000000000000000" pitchFamily="2" charset="2"/>
              </a:rPr>
              <a:t> Database</a:t>
            </a:r>
          </a:p>
          <a:p>
            <a:r>
              <a:rPr lang="en-US" dirty="0" err="1">
                <a:sym typeface="Wingdings" panose="05000000000000000000" pitchFamily="2" charset="2"/>
              </a:rPr>
              <a:t>Syntaks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DROP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DATABASE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databasename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96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 Structure Query Language</a:t>
            </a:r>
          </a:p>
          <a:p>
            <a:r>
              <a:rPr lang="en-US" dirty="0"/>
              <a:t>Data Definition Language</a:t>
            </a:r>
          </a:p>
          <a:p>
            <a:r>
              <a:rPr lang="en-US" dirty="0"/>
              <a:t>Data Manipulation Language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669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>
            <a:extLst>
              <a:ext uri="{FF2B5EF4-FFF2-40B4-BE49-F238E27FC236}">
                <a16:creationId xmlns:a16="http://schemas.microsoft.com/office/drawing/2014/main" id="{107337CF-9147-C32D-7651-8444FFAA6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Buat Konstruksi Tabel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85406BB-DC1C-EE35-DD9D-B847BB2C2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2619" y="1447800"/>
            <a:ext cx="7878762" cy="5227638"/>
          </a:xfrm>
        </p:spPr>
        <p:txBody>
          <a:bodyPr>
            <a:normAutofit fontScale="62500" lnSpcReduction="20000"/>
          </a:bodyPr>
          <a:lstStyle/>
          <a:p>
            <a:pPr>
              <a:tabLst>
                <a:tab pos="1489075" algn="l"/>
                <a:tab pos="1949450" algn="l"/>
                <a:tab pos="3036888" algn="l"/>
              </a:tabLst>
            </a:pPr>
            <a:r>
              <a:rPr kumimoji="0" lang="id" altLang="en-US" dirty="0"/>
              <a:t>Relasi SQL didefinisikan menggunakan</a:t>
            </a:r>
            <a:r>
              <a:rPr kumimoji="0" lang="en-US" altLang="en-US" dirty="0"/>
              <a:t> </a:t>
            </a:r>
            <a:r>
              <a:rPr kumimoji="0" lang="en-US" altLang="en-US" dirty="0" err="1"/>
              <a:t>perintah</a:t>
            </a:r>
            <a:r>
              <a:rPr kumimoji="0" lang="en-US" altLang="en-US" dirty="0"/>
              <a:t> </a:t>
            </a: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</a:t>
            </a:r>
            <a:r>
              <a:rPr kumimoji="0" lang="id" altLang="en-US" dirty="0"/>
              <a:t> </a:t>
            </a:r>
            <a:r>
              <a:rPr lang="id" altLang="en-US" dirty="0"/>
              <a:t>: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r>
              <a:rPr lang="en-US" altLang="en-US" sz="23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create table </a:t>
            </a: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r 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23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3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23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23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23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3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23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, ..., </a:t>
            </a: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2300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3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2300" i="1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(integrity-</a:t>
            </a:r>
            <a:r>
              <a:rPr lang="en-US" alt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constraint</a:t>
            </a:r>
            <a:r>
              <a:rPr lang="en-US" altLang="en-US" sz="23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b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			...,</a:t>
            </a:r>
            <a:b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			(integrity-</a:t>
            </a:r>
            <a:r>
              <a:rPr lang="en-US" alt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constraint</a:t>
            </a:r>
            <a:r>
              <a:rPr lang="en-US" altLang="en-US" sz="23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r>
              <a:rPr lang="en-US" alt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		)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endParaRPr lang="en-US" alt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tabLst>
                <a:tab pos="1489075" algn="l"/>
                <a:tab pos="1949450" algn="l"/>
                <a:tab pos="3036888" algn="l"/>
              </a:tabLst>
            </a:pPr>
            <a:r>
              <a:rPr lang="id" altLang="en-US" i="1" dirty="0"/>
              <a:t>r </a:t>
            </a:r>
            <a:r>
              <a:rPr lang="id" altLang="en-US" dirty="0"/>
              <a:t>adalah nama relasinya</a:t>
            </a:r>
          </a:p>
          <a:p>
            <a:pPr lvl="1">
              <a:tabLst>
                <a:tab pos="1489075" algn="l"/>
                <a:tab pos="1949450" algn="l"/>
                <a:tab pos="3036888" algn="l"/>
              </a:tabLst>
            </a:pPr>
            <a:r>
              <a:rPr lang="id" altLang="en-US" dirty="0"/>
              <a:t>setiap </a:t>
            </a:r>
            <a:r>
              <a:rPr lang="id" altLang="en-US" i="1" dirty="0"/>
              <a:t>A </a:t>
            </a:r>
            <a:r>
              <a:rPr lang="id" altLang="en-US" i="1" baseline="-25000" dirty="0"/>
              <a:t>i </a:t>
            </a:r>
            <a:r>
              <a:rPr lang="id" altLang="en-US" dirty="0"/>
              <a:t>adalah nama atribut dalam skema relasi </a:t>
            </a:r>
            <a:r>
              <a:rPr lang="id" altLang="en-US" i="1" dirty="0"/>
              <a:t>r</a:t>
            </a:r>
          </a:p>
          <a:p>
            <a:pPr lvl="1">
              <a:tabLst>
                <a:tab pos="1489075" algn="l"/>
                <a:tab pos="1949450" algn="l"/>
                <a:tab pos="3036888" algn="l"/>
              </a:tabLst>
            </a:pPr>
            <a:r>
              <a:rPr lang="id" altLang="en-US" i="1" dirty="0"/>
              <a:t>D </a:t>
            </a:r>
            <a:r>
              <a:rPr lang="id" altLang="en-US" i="1" baseline="-25000" dirty="0"/>
              <a:t>i </a:t>
            </a:r>
            <a:r>
              <a:rPr lang="id" altLang="en-US" dirty="0"/>
              <a:t>adalah tipe data nilai dalam domain atribut </a:t>
            </a:r>
            <a:r>
              <a:rPr lang="id" altLang="en-US" i="1" dirty="0"/>
              <a:t>A </a:t>
            </a:r>
            <a:r>
              <a:rPr lang="id" altLang="en-US" i="1" baseline="-25000" dirty="0"/>
              <a:t>i</a:t>
            </a:r>
          </a:p>
          <a:p>
            <a:pPr lvl="1"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endParaRPr lang="en-US" altLang="en-US" dirty="0"/>
          </a:p>
          <a:p>
            <a:pPr>
              <a:tabLst>
                <a:tab pos="1489075" algn="l"/>
                <a:tab pos="1949450" algn="l"/>
                <a:tab pos="3036888" algn="l"/>
              </a:tabLst>
            </a:pPr>
            <a:r>
              <a:rPr kumimoji="0" lang="id" altLang="en-US" dirty="0"/>
              <a:t>Contoh </a:t>
            </a:r>
            <a:r>
              <a:rPr lang="id" altLang="en-US" dirty="0"/>
              <a:t>: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r>
              <a:rPr lang="id" altLang="en-US" dirty="0"/>
              <a:t>  </a:t>
            </a:r>
            <a:r>
              <a:rPr lang="en-US" altLang="en-US" dirty="0"/>
              <a:t>  </a:t>
            </a:r>
            <a:r>
              <a:rPr lang="id" altLang="en-US" dirty="0"/>
              <a:t> </a:t>
            </a:r>
            <a:r>
              <a:rPr lang="en-US" altLang="en-US" b="1" dirty="0"/>
              <a:t>create </a:t>
            </a:r>
            <a:r>
              <a:rPr lang="id" altLang="en-US" b="1" dirty="0"/>
              <a:t>tab</a:t>
            </a:r>
            <a:r>
              <a:rPr lang="en-US" altLang="en-US" b="1" dirty="0"/>
              <a:t>le</a:t>
            </a:r>
            <a:r>
              <a:rPr lang="id" altLang="en-US" dirty="0"/>
              <a:t> </a:t>
            </a:r>
            <a:r>
              <a:rPr lang="id" altLang="en-US" i="1" dirty="0"/>
              <a:t>instruktur </a:t>
            </a:r>
            <a:r>
              <a:rPr lang="id" altLang="en-US" dirty="0"/>
              <a:t>(</a:t>
            </a:r>
            <a:br>
              <a:rPr lang="en-US" altLang="en-US" dirty="0"/>
            </a:br>
            <a:r>
              <a:rPr lang="id" altLang="en-US" dirty="0"/>
              <a:t>                     </a:t>
            </a:r>
            <a:r>
              <a:rPr lang="en-US" altLang="en-US" dirty="0"/>
              <a:t>ID	</a:t>
            </a:r>
            <a:r>
              <a:rPr lang="id" altLang="en-US" dirty="0"/>
              <a:t>       </a:t>
            </a:r>
            <a:r>
              <a:rPr lang="en-US" altLang="en-US" dirty="0"/>
              <a:t>			</a:t>
            </a:r>
            <a:r>
              <a:rPr lang="en-US" altLang="en-US" b="1" dirty="0"/>
              <a:t>char</a:t>
            </a:r>
            <a:r>
              <a:rPr lang="id" altLang="en-US" b="1" dirty="0"/>
              <a:t> </a:t>
            </a:r>
            <a:r>
              <a:rPr lang="id" altLang="en-US" dirty="0"/>
              <a:t>(5),</a:t>
            </a:r>
            <a:br>
              <a:rPr lang="en-US" altLang="en-US" dirty="0"/>
            </a:br>
            <a:r>
              <a:rPr lang="id" altLang="en-US" dirty="0"/>
              <a:t>                     </a:t>
            </a:r>
            <a:r>
              <a:rPr lang="id" altLang="en-US" i="1" dirty="0"/>
              <a:t>nama </a:t>
            </a:r>
            <a:r>
              <a:rPr lang="en-US" altLang="en-US" i="1" dirty="0"/>
              <a:t>			</a:t>
            </a:r>
            <a:r>
              <a:rPr lang="id" altLang="en-US" b="1" dirty="0"/>
              <a:t>varchar </a:t>
            </a:r>
            <a:r>
              <a:rPr lang="id" altLang="en-US" dirty="0"/>
              <a:t>(20) </a:t>
            </a:r>
            <a:r>
              <a:rPr lang="id" altLang="en-US" b="1" dirty="0"/>
              <a:t>,</a:t>
            </a:r>
            <a:br>
              <a:rPr lang="en-US" altLang="en-US" b="1" i="1" dirty="0"/>
            </a:br>
            <a:r>
              <a:rPr lang="id" altLang="en-US" b="1" i="1" dirty="0"/>
              <a:t>                     </a:t>
            </a:r>
            <a:r>
              <a:rPr lang="en-US" altLang="en-US" b="1" i="1" dirty="0"/>
              <a:t>n</a:t>
            </a:r>
            <a:r>
              <a:rPr lang="id" altLang="en-US" i="1" dirty="0"/>
              <a:t>ama_departemen </a:t>
            </a:r>
            <a:r>
              <a:rPr lang="en-US" altLang="en-US" i="1" dirty="0"/>
              <a:t>	</a:t>
            </a:r>
            <a:r>
              <a:rPr lang="id" altLang="en-US" b="1" dirty="0"/>
              <a:t>varchar </a:t>
            </a:r>
            <a:r>
              <a:rPr lang="id" altLang="en-US" dirty="0"/>
              <a:t>(20),</a:t>
            </a:r>
            <a:br>
              <a:rPr lang="en-US" altLang="en-US" dirty="0"/>
            </a:br>
            <a:r>
              <a:rPr lang="id" altLang="en-US" dirty="0"/>
              <a:t>                     </a:t>
            </a:r>
            <a:r>
              <a:rPr lang="id" altLang="en-US" i="1" dirty="0"/>
              <a:t>gaji</a:t>
            </a:r>
            <a:r>
              <a:rPr lang="id" altLang="en-US" dirty="0"/>
              <a:t> </a:t>
            </a:r>
            <a:r>
              <a:rPr lang="en-US" altLang="en-US" dirty="0"/>
              <a:t>		 	</a:t>
            </a:r>
            <a:r>
              <a:rPr lang="id" altLang="en-US" b="1" dirty="0"/>
              <a:t>numerik </a:t>
            </a:r>
            <a:r>
              <a:rPr lang="id" altLang="en-US" dirty="0"/>
              <a:t>(8,2)</a:t>
            </a:r>
            <a:endParaRPr lang="en-US" altLang="en-US" dirty="0"/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r>
              <a:rPr lang="en-US" altLang="en-US" dirty="0"/>
              <a:t>	</a:t>
            </a:r>
            <a:r>
              <a:rPr lang="id" altLang="en-US" dirty="0"/>
              <a:t>)</a:t>
            </a:r>
          </a:p>
          <a:p>
            <a:pPr>
              <a:buFont typeface="Monotype Sorts" pitchFamily="2" charset="2"/>
              <a:buNone/>
              <a:tabLst>
                <a:tab pos="1489075" algn="l"/>
                <a:tab pos="1949450" algn="l"/>
                <a:tab pos="3036888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30139-37BD-8006-10CF-3544135E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ConstrainT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335A7-C7E1-4141-82E4-C3FCDB4A0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NOT NULL -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tidak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NULL</a:t>
            </a:r>
          </a:p>
          <a:p>
            <a:r>
              <a:rPr lang="en-US" dirty="0"/>
              <a:t>UNIQUE - </a:t>
            </a:r>
            <a:r>
              <a:rPr lang="en-US" dirty="0" err="1"/>
              <a:t>Memastikan</a:t>
            </a:r>
            <a:r>
              <a:rPr lang="en-US" dirty="0"/>
              <a:t> semua </a:t>
            </a:r>
            <a:r>
              <a:rPr lang="en-US" dirty="0" err="1"/>
              <a:t>nilai</a:t>
            </a:r>
            <a:r>
              <a:rPr lang="en-US" dirty="0"/>
              <a:t> dalam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r>
              <a:rPr lang="en-US" dirty="0"/>
              <a:t>PRIMARY KEY - </a:t>
            </a:r>
            <a:r>
              <a:rPr lang="en-US" dirty="0" err="1"/>
              <a:t>Kombinasi</a:t>
            </a:r>
            <a:r>
              <a:rPr lang="en-US" dirty="0"/>
              <a:t> NOT NULL dan UNIQUE.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baris dalam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  <a:p>
            <a:r>
              <a:rPr lang="en-US" dirty="0"/>
              <a:t>FOREIGN KEY -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  <a:p>
            <a:r>
              <a:rPr lang="en-US" dirty="0"/>
              <a:t>CHECK -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dalam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dirty="0"/>
              <a:t>DEFAULT -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default untuk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tidak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endParaRPr lang="en-US" dirty="0"/>
          </a:p>
          <a:p>
            <a:r>
              <a:rPr lang="en-US" dirty="0"/>
              <a:t>CREATE INDEX - Digunakan untuk </a:t>
            </a:r>
            <a:r>
              <a:rPr lang="en-US" dirty="0" err="1"/>
              <a:t>membuat</a:t>
            </a:r>
            <a:r>
              <a:rPr lang="en-US" dirty="0"/>
              <a:t> dan </a:t>
            </a:r>
            <a:r>
              <a:rPr lang="en-US" dirty="0" err="1"/>
              <a:t>mengambil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database </a:t>
            </a:r>
            <a:r>
              <a:rPr lang="en-US" dirty="0" err="1"/>
              <a:t>dengan</a:t>
            </a:r>
            <a:r>
              <a:rPr lang="en-US" dirty="0"/>
              <a:t> sangat </a:t>
            </a:r>
            <a:r>
              <a:rPr lang="en-US" dirty="0" err="1"/>
              <a:t>cepat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2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07052A7D-531C-6E29-34F5-6B47517D6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35421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Integrity Constraints</a:t>
            </a:r>
            <a:endParaRPr lang="id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94BC481-52FB-ADFD-1606-51CD3732B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3913" y="1098550"/>
            <a:ext cx="6638925" cy="1254125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not null</a:t>
            </a:r>
          </a:p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primary key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..., 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foreign key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..., 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references </a:t>
            </a:r>
            <a:r>
              <a:rPr lang="en-US" alt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159909DD-A0A3-993B-9315-3D8BB65B3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2395538"/>
            <a:ext cx="731996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1711325" algn="l"/>
                <a:tab pos="3319463" algn="l"/>
              </a:tabLs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id" altLang="en-US" i="1" dirty="0"/>
              <a:t>Contoh:</a:t>
            </a:r>
          </a:p>
          <a:p>
            <a:endParaRPr lang="en-US" altLang="en-US" b="1" dirty="0"/>
          </a:p>
          <a:p>
            <a:r>
              <a:rPr kumimoji="1" lang="en-US" altLang="en-US" b="1" dirty="0"/>
              <a:t>create table</a:t>
            </a:r>
            <a:r>
              <a:rPr kumimoji="1" lang="id" altLang="en-US" dirty="0"/>
              <a:t> </a:t>
            </a:r>
            <a:r>
              <a:rPr kumimoji="1" lang="id" altLang="en-US" i="1" dirty="0"/>
              <a:t>instruktur </a:t>
            </a:r>
            <a:r>
              <a:rPr kumimoji="1" lang="id" altLang="en-US" dirty="0"/>
              <a:t>(</a:t>
            </a:r>
            <a:endParaRPr kumimoji="1" lang="en-US" altLang="en-US" dirty="0"/>
          </a:p>
          <a:p>
            <a:r>
              <a:rPr kumimoji="1" lang="en-US" altLang="en-US" i="1" dirty="0"/>
              <a:t>	ID		</a:t>
            </a:r>
            <a:r>
              <a:rPr kumimoji="1" lang="id" altLang="en-US" dirty="0"/>
              <a:t>     </a:t>
            </a:r>
            <a:r>
              <a:rPr kumimoji="1" lang="en-US" altLang="en-US" b="1" dirty="0"/>
              <a:t>char</a:t>
            </a:r>
            <a:r>
              <a:rPr kumimoji="1" lang="id" altLang="en-US" b="1" dirty="0"/>
              <a:t> </a:t>
            </a:r>
            <a:r>
              <a:rPr kumimoji="1" lang="id" altLang="en-US" dirty="0"/>
              <a:t>(5),</a:t>
            </a:r>
            <a:br>
              <a:rPr kumimoji="1" lang="en-US" altLang="en-US" dirty="0"/>
            </a:br>
            <a:r>
              <a:rPr kumimoji="1" lang="id" altLang="en-US" dirty="0"/>
              <a:t>                      </a:t>
            </a:r>
            <a:r>
              <a:rPr kumimoji="1" lang="id" altLang="en-US" i="1" dirty="0"/>
              <a:t>nama </a:t>
            </a:r>
            <a:r>
              <a:rPr kumimoji="1" lang="en-US" altLang="en-US" i="1" dirty="0"/>
              <a:t>		</a:t>
            </a:r>
            <a:r>
              <a:rPr kumimoji="1" lang="id" altLang="en-US" b="1" dirty="0"/>
              <a:t>varchar </a:t>
            </a:r>
            <a:r>
              <a:rPr kumimoji="1" lang="id" altLang="en-US" dirty="0"/>
              <a:t>(20) </a:t>
            </a:r>
            <a:r>
              <a:rPr kumimoji="1" lang="en-US" altLang="en-US" b="1" dirty="0">
                <a:solidFill>
                  <a:srgbClr val="FF0000"/>
                </a:solidFill>
              </a:rPr>
              <a:t>not null</a:t>
            </a:r>
            <a:r>
              <a:rPr kumimoji="1" lang="id" altLang="en-US" b="1" dirty="0"/>
              <a:t>,</a:t>
            </a:r>
            <a:br>
              <a:rPr kumimoji="1" lang="en-US" altLang="en-US" b="1" i="1" dirty="0"/>
            </a:br>
            <a:r>
              <a:rPr kumimoji="1" lang="id" altLang="en-US" b="1" i="1" dirty="0"/>
              <a:t>                      </a:t>
            </a:r>
            <a:r>
              <a:rPr kumimoji="1" lang="id" altLang="en-US" i="1" dirty="0"/>
              <a:t>nama_departemen </a:t>
            </a:r>
            <a:r>
              <a:rPr kumimoji="1" lang="en-US" altLang="en-US" i="1" dirty="0"/>
              <a:t>	</a:t>
            </a:r>
            <a:r>
              <a:rPr kumimoji="1" lang="id" altLang="en-US" b="1" dirty="0"/>
              <a:t>varchar </a:t>
            </a:r>
            <a:r>
              <a:rPr kumimoji="1" lang="id" altLang="en-US" dirty="0"/>
              <a:t>(20),</a:t>
            </a:r>
            <a:br>
              <a:rPr kumimoji="1" lang="en-US" altLang="en-US" dirty="0"/>
            </a:br>
            <a:r>
              <a:rPr kumimoji="1" lang="id" altLang="en-US" dirty="0"/>
              <a:t>                      </a:t>
            </a:r>
            <a:r>
              <a:rPr kumimoji="1" lang="id" altLang="en-US" i="1" dirty="0"/>
              <a:t>gaji</a:t>
            </a:r>
            <a:r>
              <a:rPr kumimoji="1" lang="id" altLang="en-US" dirty="0"/>
              <a:t>           </a:t>
            </a:r>
            <a:r>
              <a:rPr kumimoji="1" lang="en-US" altLang="en-US" dirty="0"/>
              <a:t>		</a:t>
            </a:r>
            <a:r>
              <a:rPr kumimoji="1" lang="id" altLang="en-US" b="1" dirty="0"/>
              <a:t>numerik </a:t>
            </a:r>
            <a:r>
              <a:rPr kumimoji="1" lang="id" altLang="en-US" dirty="0"/>
              <a:t>(8,2),</a:t>
            </a:r>
            <a:br>
              <a:rPr kumimoji="1" lang="en-US" altLang="en-US" dirty="0"/>
            </a:br>
            <a:r>
              <a:rPr kumimoji="1" lang="id" altLang="en-US" sz="1600" dirty="0"/>
              <a:t>                        </a:t>
            </a:r>
            <a:r>
              <a:rPr kumimoji="1" lang="en-US" altLang="en-US" sz="1600" b="1" dirty="0"/>
              <a:t>primary key</a:t>
            </a:r>
            <a:r>
              <a:rPr kumimoji="1" lang="id" altLang="en-US" dirty="0"/>
              <a:t>( </a:t>
            </a:r>
            <a:r>
              <a:rPr lang="id" altLang="en-US" i="1" dirty="0"/>
              <a:t>ID </a:t>
            </a:r>
            <a:r>
              <a:rPr kumimoji="1" lang="id" altLang="en-US" dirty="0"/>
              <a:t>),</a:t>
            </a:r>
            <a:br>
              <a:rPr kumimoji="1" lang="en-US" altLang="en-US" dirty="0"/>
            </a:br>
            <a:r>
              <a:rPr kumimoji="1" lang="id" altLang="en-US" dirty="0"/>
              <a:t>                      </a:t>
            </a:r>
            <a:r>
              <a:rPr kumimoji="1" lang="en-US" altLang="en-US" b="1" dirty="0"/>
              <a:t>foreign key</a:t>
            </a:r>
            <a:r>
              <a:rPr kumimoji="1" lang="id" altLang="en-US" i="1" dirty="0"/>
              <a:t>(</a:t>
            </a:r>
            <a:r>
              <a:rPr kumimoji="1" lang="en-US" altLang="en-US" i="1" dirty="0" err="1"/>
              <a:t>nama</a:t>
            </a:r>
            <a:r>
              <a:rPr kumimoji="1" lang="id" altLang="en-US" i="1" dirty="0"/>
              <a:t>_</a:t>
            </a:r>
            <a:r>
              <a:rPr kumimoji="1" lang="en-US" altLang="en-US" i="1" dirty="0" err="1"/>
              <a:t>departemen</a:t>
            </a:r>
            <a:r>
              <a:rPr kumimoji="1" lang="id" altLang="en-US" dirty="0"/>
              <a:t>)</a:t>
            </a:r>
            <a:r>
              <a:rPr kumimoji="1" lang="en-US" altLang="en-US" dirty="0"/>
              <a:t> </a:t>
            </a:r>
            <a:r>
              <a:rPr kumimoji="1" lang="en-US" altLang="en-US" b="1" dirty="0"/>
              <a:t>reference</a:t>
            </a:r>
            <a:r>
              <a:rPr kumimoji="1" lang="id" altLang="en-US" dirty="0"/>
              <a:t> </a:t>
            </a:r>
            <a:r>
              <a:rPr kumimoji="1" lang="id" altLang="en-US" i="1" dirty="0"/>
              <a:t>departemen </a:t>
            </a:r>
            <a:r>
              <a:rPr kumimoji="1" lang="en-US" altLang="en-US" i="1" dirty="0"/>
              <a:t>	</a:t>
            </a:r>
            <a:r>
              <a:rPr lang="id" altLang="en-US" i="1" dirty="0"/>
              <a:t>);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>
            <a:extLst>
              <a:ext uri="{FF2B5EF4-FFF2-40B4-BE49-F238E27FC236}">
                <a16:creationId xmlns:a16="http://schemas.microsoft.com/office/drawing/2014/main" id="{F2084786-90A1-C069-80FF-33FDF81684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57175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id" dirty="0"/>
              <a:t>Pembaruan pada tabel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E060316-37A9-F396-D0B7-22B909EB5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022350"/>
            <a:ext cx="7385050" cy="51593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drop table</a:t>
            </a:r>
            <a:endParaRPr lang="id" altLang="en-US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Sintaks</a:t>
            </a:r>
            <a:endParaRPr lang="en-US" alt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lnSpc>
                <a:spcPct val="90000"/>
              </a:lnSpc>
              <a:buNone/>
              <a:tabLst>
                <a:tab pos="2232025" algn="l"/>
              </a:tabLst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DROP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TABLE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alt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alter</a:t>
            </a:r>
            <a:r>
              <a:rPr lang="id" altLang="en-US" dirty="0"/>
              <a:t> </a:t>
            </a:r>
          </a:p>
          <a:p>
            <a:pPr lvl="1">
              <a:lnSpc>
                <a:spcPct val="90000"/>
              </a:lnSpc>
              <a:tabLst>
                <a:tab pos="2232025" algn="l"/>
              </a:tabLst>
            </a:pPr>
            <a:r>
              <a:rPr lang="en-US" altLang="en-US" dirty="0" err="1"/>
              <a:t>Sintaks</a:t>
            </a:r>
            <a:endParaRPr lang="en-US" altLang="en-US" dirty="0"/>
          </a:p>
          <a:p>
            <a:pPr marL="457200" lvl="1" indent="0">
              <a:lnSpc>
                <a:spcPct val="90000"/>
              </a:lnSpc>
              <a:buNone/>
              <a:tabLst>
                <a:tab pos="2232025" algn="l"/>
              </a:tabLst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ALTER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TABLE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ADD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column_name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datatype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id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0D13-6116-F5FE-A9A8-E728E009C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E06BD-6DC2-8051-9693-0B2D84E91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insert</a:t>
            </a:r>
            <a:endParaRPr lang="en-US" altLang="en-US" dirty="0"/>
          </a:p>
          <a:p>
            <a:pPr lvl="1"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instruktur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values (‘10211’, ’Smith’, ’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Biologi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’, 66000);</a:t>
            </a:r>
            <a:endParaRPr lang="id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tabLst>
                <a:tab pos="22320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delete</a:t>
            </a:r>
            <a:endParaRPr lang="id" altLang="en-US" b="1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tabLst>
                <a:tab pos="2232025" algn="l"/>
              </a:tabLst>
            </a:pPr>
            <a:r>
              <a:rPr lang="id" altLang="en-US" b="1" dirty="0">
                <a:solidFill>
                  <a:srgbClr val="000099"/>
                </a:solidFill>
              </a:rPr>
              <a:t> </a:t>
            </a:r>
            <a:endParaRPr lang="id" alt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420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7A5C-83CE-313A-A0AD-EED0F1D5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BABC1-85AB-0EEA-9AEB-F718E358C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Dalam SQL, View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virtual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hasil </a:t>
            </a:r>
            <a:r>
              <a:rPr lang="en-US" dirty="0" err="1"/>
              <a:t>pernyataan</a:t>
            </a:r>
            <a:r>
              <a:rPr lang="en-US" dirty="0"/>
              <a:t> SQL.</a:t>
            </a:r>
          </a:p>
          <a:p>
            <a:r>
              <a:rPr lang="en-US" dirty="0" err="1"/>
              <a:t>Tampilan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baris dan </a:t>
            </a:r>
            <a:r>
              <a:rPr lang="en-US" dirty="0" err="1"/>
              <a:t>kolom</a:t>
            </a:r>
            <a:r>
              <a:rPr lang="en-US" dirty="0"/>
              <a:t>, seperti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. Field dalam View </a:t>
            </a:r>
            <a:r>
              <a:rPr lang="en-US" dirty="0" err="1"/>
              <a:t>adalah</a:t>
            </a:r>
            <a:r>
              <a:rPr lang="en-US" dirty="0"/>
              <a:t> Field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atau lebih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dalam database.</a:t>
            </a:r>
          </a:p>
        </p:txBody>
      </p:sp>
    </p:spTree>
    <p:extLst>
      <p:ext uri="{BB962C8B-B14F-4D97-AF65-F5344CB8AC3E}">
        <p14:creationId xmlns:p14="http://schemas.microsoft.com/office/powerpoint/2010/main" val="489461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2872-2C74-25B2-2F66-22D4E0000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6892-9808-3D64-FE7B-D8964F542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Sintaks</a:t>
            </a:r>
            <a:endParaRPr lang="en-US" dirty="0"/>
          </a:p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VIEW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view_name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AS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column1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...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335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DML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938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8D863-CB2B-47DE-3807-AA47CC7B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E6573-3460-B481-DD91-130ACC06A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Manipulation Language (</a:t>
            </a:r>
            <a:r>
              <a:rPr lang="en-US" dirty="0" err="1"/>
              <a:t>DML</a:t>
            </a:r>
            <a:r>
              <a:rPr lang="en-US" dirty="0"/>
              <a:t>). </a:t>
            </a:r>
          </a:p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Bahasa(</a:t>
            </a:r>
            <a:r>
              <a:rPr lang="en-US" dirty="0" err="1"/>
              <a:t>sintaks</a:t>
            </a:r>
            <a:r>
              <a:rPr lang="en-US" dirty="0"/>
              <a:t>)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digunakan untuk melakukan </a:t>
            </a:r>
            <a:r>
              <a:rPr lang="en-US" dirty="0" err="1"/>
              <a:t>perubahan</a:t>
            </a:r>
            <a:r>
              <a:rPr lang="en-US" dirty="0"/>
              <a:t> pada database</a:t>
            </a:r>
          </a:p>
          <a:p>
            <a:r>
              <a:rPr lang="en-US" dirty="0"/>
              <a:t>Seperti </a:t>
            </a:r>
            <a:r>
              <a:rPr lang="en-US" dirty="0" err="1"/>
              <a:t>operasi</a:t>
            </a:r>
            <a:r>
              <a:rPr lang="en-US" dirty="0"/>
              <a:t> CRUD </a:t>
            </a:r>
            <a:r>
              <a:rPr lang="en-US" dirty="0">
                <a:solidFill>
                  <a:schemeClr val="accent2"/>
                </a:solidFill>
              </a:rPr>
              <a:t>( create, read, update dan delete data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10876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103C-97C6-C543-8903-1D22BB1C0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INTO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54FAB-BE69-12C7-FB87-DB8BC29DC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Pernyataan</a:t>
            </a:r>
            <a:r>
              <a:rPr lang="en-US" dirty="0"/>
              <a:t> INSERT INTO digunakan untuk memasukkan record baru ke dalam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Sintaks</a:t>
            </a:r>
            <a:r>
              <a:rPr lang="en-US" dirty="0"/>
              <a:t> 1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	INSERT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value1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value3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...);</a:t>
            </a:r>
            <a:endParaRPr lang="en-US" sz="2000" dirty="0"/>
          </a:p>
          <a:p>
            <a:r>
              <a:rPr lang="en-US" dirty="0" err="1"/>
              <a:t>Sintaks</a:t>
            </a:r>
            <a:r>
              <a:rPr lang="en-US" dirty="0"/>
              <a:t> 2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	INSERT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column1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,...)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VALUES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value1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...);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308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6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9584-9929-FEF4-F06F-7C49D431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EE709-5E03-3338-9D3D-7F5B39EB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Pernyataan</a:t>
            </a:r>
            <a:r>
              <a:rPr lang="en-US" dirty="0"/>
              <a:t> UPDATE digunakan untuk mengubah record data yang </a:t>
            </a:r>
            <a:r>
              <a:rPr lang="en-US" dirty="0" err="1"/>
              <a:t>ada</a:t>
            </a:r>
            <a:r>
              <a:rPr lang="en-US" dirty="0"/>
              <a:t> dalam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r>
              <a:rPr lang="en-US" dirty="0" err="1"/>
              <a:t>Sintaks</a:t>
            </a:r>
            <a:endParaRPr lang="en-US" dirty="0"/>
          </a:p>
          <a:p>
            <a:pPr marL="0" indent="0">
              <a:buNone/>
            </a:pP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UPDATE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br>
              <a:rPr lang="en-US" sz="2800" dirty="0"/>
            </a:b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column1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value1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column2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value2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...</a:t>
            </a:r>
            <a:br>
              <a:rPr lang="en-US" sz="2800" dirty="0"/>
            </a:b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1734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FBAC1-93A8-3CB8-12A4-92A4D96E3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8B883-80F6-98DE-00F8-33439AF00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Pernyataan</a:t>
            </a:r>
            <a:r>
              <a:rPr lang="en-US" dirty="0"/>
              <a:t> DELETE digunakan untuk </a:t>
            </a:r>
            <a:r>
              <a:rPr lang="en-US" dirty="0" err="1"/>
              <a:t>menghapus</a:t>
            </a:r>
            <a:r>
              <a:rPr lang="en-US" dirty="0"/>
              <a:t> record yang </a:t>
            </a:r>
            <a:r>
              <a:rPr lang="en-US" dirty="0" err="1"/>
              <a:t>ada</a:t>
            </a:r>
            <a:r>
              <a:rPr lang="en-US" dirty="0"/>
              <a:t> dalam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  <a:p>
            <a:r>
              <a:rPr lang="en-US" dirty="0" err="1"/>
              <a:t>Sintaks</a:t>
            </a:r>
            <a:endParaRPr lang="en-US" dirty="0"/>
          </a:p>
          <a:p>
            <a:pPr marL="0" indent="0">
              <a:buNone/>
            </a:pP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DELETE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table_name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01224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027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3CA9-D9A8-C8CE-FFDC-33E9BCB8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1C54FA-A26B-6F29-0D8F-33AF61D4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Buat </a:t>
            </a:r>
            <a:r>
              <a:rPr lang="en-US" dirty="0" err="1"/>
              <a:t>sintak</a:t>
            </a:r>
            <a:r>
              <a:rPr lang="en-US" dirty="0"/>
              <a:t> SQL dan </a:t>
            </a:r>
            <a:r>
              <a:rPr lang="en-US" dirty="0" err="1"/>
              <a:t>jalankan</a:t>
            </a:r>
            <a:r>
              <a:rPr lang="en-US" dirty="0"/>
              <a:t> pada database  model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ER pada tugas sebelumnya!</a:t>
            </a:r>
          </a:p>
        </p:txBody>
      </p:sp>
    </p:spTree>
    <p:extLst>
      <p:ext uri="{BB962C8B-B14F-4D97-AF65-F5344CB8AC3E}">
        <p14:creationId xmlns:p14="http://schemas.microsoft.com/office/powerpoint/2010/main" val="14977865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8AAD-F411-EBC0-7AFE-44D1F5C3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Referensi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35E07-0BC8-A732-CDF0-9143DD28C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learn.microsoft.com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en</a:t>
            </a:r>
            <a:r>
              <a:rPr lang="en-US" dirty="0">
                <a:hlinkClick r:id="rId2"/>
              </a:rPr>
              <a:t>-us/office/troubleshoot/access/database-normalization-description</a:t>
            </a: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hackr.io</a:t>
            </a:r>
            <a:r>
              <a:rPr lang="en-US" dirty="0"/>
              <a:t>/blog/</a:t>
            </a:r>
            <a:r>
              <a:rPr lang="en-US" dirty="0" err="1"/>
              <a:t>dbms</a:t>
            </a:r>
            <a:r>
              <a:rPr lang="en-US" dirty="0"/>
              <a:t>-normalization</a:t>
            </a:r>
          </a:p>
          <a:p>
            <a:r>
              <a:rPr lang="en-US" dirty="0"/>
              <a:t>https://</a:t>
            </a:r>
            <a:r>
              <a:rPr lang="en-US" dirty="0" err="1"/>
              <a:t>online.visual-paradigm.com</a:t>
            </a:r>
            <a:r>
              <a:rPr lang="en-US" dirty="0"/>
              <a:t>/knowledge/visual-modeling/conceptual-vs-logical-vs-physical-data-model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7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A05C4-0706-DD63-76D7-85E1235EF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273239"/>
                </a:solidFill>
                <a:effectLst/>
                <a:latin typeface="Nunito" pitchFamily="2" charset="0"/>
              </a:rPr>
              <a:t>Structured Query Language (SQL)</a:t>
            </a:r>
            <a:endParaRPr lang="en-US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5A1F20-779C-4423-F7BF-B5F7C2A96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/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Structured Query Language (SQL)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adalah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bahasa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 yang dapat melakukan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operasi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pada database yang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ada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dan digunakan  untuk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membuat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database.</a:t>
            </a:r>
          </a:p>
          <a:p>
            <a:pPr algn="just" fontAlgn="base"/>
            <a:r>
              <a:rPr lang="en-US" sz="2400" b="0" i="0" u="sng" dirty="0">
                <a:solidFill>
                  <a:srgbClr val="273239"/>
                </a:solidFill>
                <a:effectLst/>
                <a:latin typeface="Nunito" pitchFamily="2" charset="0"/>
              </a:rPr>
              <a:t>SQL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 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menggunakan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tertentu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seperti CREATE, DROP, INSERT,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dll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. untuk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menjalankan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tugas yang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diperlukan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. </a:t>
            </a:r>
          </a:p>
          <a:p>
            <a:pPr algn="just" fontAlgn="base"/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SQL seperti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instruksi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pada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tabel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. </a:t>
            </a:r>
          </a:p>
          <a:p>
            <a:pPr lvl="1" algn="just" fontAlgn="base"/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digunakan untuk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berinteraksi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dengan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dengan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beberapa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operasi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. </a:t>
            </a:r>
          </a:p>
          <a:p>
            <a:pPr lvl="1" algn="just" fontAlgn="base"/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digunakan untuk melakukan tugas,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fungsi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, dan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kueri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tertentu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. </a:t>
            </a:r>
          </a:p>
          <a:p>
            <a:pPr algn="just" fontAlgn="base"/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SQL dapat melakukan berbagai tugas seperti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membuat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tabel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menambahkan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 ke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tabel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menghapus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tabel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memodifikasi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tabel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,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mengatur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sz="2400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izin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Nunito" pitchFamily="2" charset="0"/>
              </a:rPr>
              <a:t> untuk pengguna.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95BB7F-4175-F59A-30C7-C010E164B3F9}"/>
              </a:ext>
            </a:extLst>
          </p:cNvPr>
          <p:cNvSpPr txBox="1"/>
          <p:nvPr/>
        </p:nvSpPr>
        <p:spPr>
          <a:xfrm>
            <a:off x="457200" y="5877222"/>
            <a:ext cx="838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www.geeksforgeeks.org</a:t>
            </a:r>
            <a:r>
              <a:rPr lang="en-US" dirty="0"/>
              <a:t>/</a:t>
            </a:r>
            <a:r>
              <a:rPr lang="en-US" dirty="0" err="1"/>
              <a:t>sql</a:t>
            </a:r>
            <a:r>
              <a:rPr lang="en-US" dirty="0"/>
              <a:t>-</a:t>
            </a:r>
            <a:r>
              <a:rPr lang="en-US" dirty="0" err="1"/>
              <a:t>ddl</a:t>
            </a:r>
            <a:r>
              <a:rPr lang="en-US" dirty="0"/>
              <a:t>-</a:t>
            </a:r>
            <a:r>
              <a:rPr lang="en-US" dirty="0" err="1"/>
              <a:t>dql</a:t>
            </a:r>
            <a:r>
              <a:rPr lang="en-US" dirty="0"/>
              <a:t>-</a:t>
            </a:r>
            <a:r>
              <a:rPr lang="en-US" dirty="0" err="1"/>
              <a:t>dml</a:t>
            </a:r>
            <a:r>
              <a:rPr lang="en-US" dirty="0"/>
              <a:t>-dcl-</a:t>
            </a:r>
            <a:r>
              <a:rPr lang="en-US" dirty="0" err="1"/>
              <a:t>tcl</a:t>
            </a:r>
            <a:r>
              <a:rPr lang="en-US" dirty="0"/>
              <a:t>-commands/</a:t>
            </a:r>
          </a:p>
        </p:txBody>
      </p:sp>
    </p:spTree>
    <p:extLst>
      <p:ext uri="{BB962C8B-B14F-4D97-AF65-F5344CB8AC3E}">
        <p14:creationId xmlns:p14="http://schemas.microsoft.com/office/powerpoint/2010/main" val="934622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>
            <a:extLst>
              <a:ext uri="{FF2B5EF4-FFF2-40B4-BE49-F238E27FC236}">
                <a16:creationId xmlns:a16="http://schemas.microsoft.com/office/drawing/2014/main" id="{C93149BB-8813-946E-8CAB-759654769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Sejarah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C7ADAA2-B648-B72C-58E7-82BDADE66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" altLang="en-US" dirty="0"/>
              <a:t>Bahasa Sekuel IBM dikembangkan sebagai bagian dari proyek Sistem R di Laboratorium Penelitian IBM San Jose</a:t>
            </a:r>
          </a:p>
          <a:p>
            <a:r>
              <a:rPr lang="id" altLang="en-US" dirty="0"/>
              <a:t>Mengganti Nama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id" altLang="en-US" dirty="0"/>
              <a:t>(SQL)</a:t>
            </a:r>
          </a:p>
          <a:p>
            <a:r>
              <a:rPr lang="id" altLang="en-US" dirty="0"/>
              <a:t>SQL standar ANSI dan ISO:</a:t>
            </a:r>
          </a:p>
          <a:p>
            <a:pPr lvl="1"/>
            <a:r>
              <a:rPr lang="id" altLang="en-US" dirty="0"/>
              <a:t>SQL-86</a:t>
            </a:r>
          </a:p>
          <a:p>
            <a:pPr lvl="1"/>
            <a:r>
              <a:rPr lang="id" altLang="en-US" dirty="0"/>
              <a:t>SQL-89</a:t>
            </a:r>
          </a:p>
          <a:p>
            <a:pPr lvl="1"/>
            <a:r>
              <a:rPr lang="id" altLang="en-US" dirty="0"/>
              <a:t>SQL-92</a:t>
            </a:r>
          </a:p>
          <a:p>
            <a:pPr lvl="1"/>
            <a:r>
              <a:rPr lang="id" altLang="en-US" dirty="0"/>
              <a:t>SQL:1999 (nama bahasa menjadi sesuai Y2K!)</a:t>
            </a:r>
          </a:p>
          <a:p>
            <a:pPr lvl="1"/>
            <a:r>
              <a:rPr lang="id" altLang="en-US" dirty="0"/>
              <a:t>SQL:2003</a:t>
            </a:r>
          </a:p>
          <a:p>
            <a:pPr marL="0" indent="0">
              <a:buNone/>
            </a:pPr>
            <a:endParaRPr lang="id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25706-150F-69A0-2638-A5AB110A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dirty="0" err="1"/>
              <a:t>Kategori</a:t>
            </a:r>
            <a:r>
              <a:rPr lang="en-US" dirty="0"/>
              <a:t> 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C1948-8547-0C44-AEB1-8F78732D6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DDL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– Data Definition Language</a:t>
            </a:r>
          </a:p>
          <a:p>
            <a:pPr algn="just" fontAlgn="base"/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DQL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– Data Query Language</a:t>
            </a:r>
          </a:p>
          <a:p>
            <a:pPr algn="just" fontAlgn="base"/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DML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– Data Manipulation Language</a:t>
            </a:r>
          </a:p>
          <a:p>
            <a:pPr algn="just" fontAlgn="base"/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DCL – Data Control Language</a:t>
            </a:r>
          </a:p>
          <a:p>
            <a:pPr algn="just" fontAlgn="base"/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TCL – Transaction Control Language</a:t>
            </a:r>
          </a:p>
        </p:txBody>
      </p:sp>
    </p:spTree>
    <p:extLst>
      <p:ext uri="{BB962C8B-B14F-4D97-AF65-F5344CB8AC3E}">
        <p14:creationId xmlns:p14="http://schemas.microsoft.com/office/powerpoint/2010/main" val="191826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7BAD-2903-3872-AF19-2BC1709EE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10CBB9F-E9AA-0D1D-51BB-C37AF94C7B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2000" y="1295400"/>
            <a:ext cx="7467600" cy="5308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E999F7-5654-0A68-F331-B736BAF5888E}"/>
              </a:ext>
            </a:extLst>
          </p:cNvPr>
          <p:cNvSpPr txBox="1"/>
          <p:nvPr/>
        </p:nvSpPr>
        <p:spPr>
          <a:xfrm>
            <a:off x="304800" y="6488668"/>
            <a:ext cx="838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www.geeksforgeeks.org</a:t>
            </a:r>
            <a:r>
              <a:rPr lang="en-US" dirty="0"/>
              <a:t>/</a:t>
            </a:r>
            <a:r>
              <a:rPr lang="en-US" dirty="0" err="1"/>
              <a:t>sql</a:t>
            </a:r>
            <a:r>
              <a:rPr lang="en-US" dirty="0"/>
              <a:t>-</a:t>
            </a:r>
            <a:r>
              <a:rPr lang="en-US" dirty="0" err="1"/>
              <a:t>ddl</a:t>
            </a:r>
            <a:r>
              <a:rPr lang="en-US" dirty="0"/>
              <a:t>-</a:t>
            </a:r>
            <a:r>
              <a:rPr lang="en-US" dirty="0" err="1"/>
              <a:t>dql</a:t>
            </a:r>
            <a:r>
              <a:rPr lang="en-US" dirty="0"/>
              <a:t>-</a:t>
            </a:r>
            <a:r>
              <a:rPr lang="en-US" dirty="0" err="1"/>
              <a:t>dml</a:t>
            </a:r>
            <a:r>
              <a:rPr lang="en-US" dirty="0"/>
              <a:t>-dcl-</a:t>
            </a:r>
            <a:r>
              <a:rPr lang="en-US" dirty="0" err="1"/>
              <a:t>tcl</a:t>
            </a:r>
            <a:r>
              <a:rPr lang="en-US" dirty="0"/>
              <a:t>-commands/</a:t>
            </a:r>
          </a:p>
        </p:txBody>
      </p:sp>
    </p:spTree>
    <p:extLst>
      <p:ext uri="{BB962C8B-B14F-4D97-AF65-F5344CB8AC3E}">
        <p14:creationId xmlns:p14="http://schemas.microsoft.com/office/powerpoint/2010/main" val="185441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4D3EA-7F4F-9704-29EB-91B198CDD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dirty="0" err="1"/>
              <a:t>DDL</a:t>
            </a:r>
            <a:r>
              <a:rPr lang="en-US" dirty="0"/>
              <a:t> – Data Definition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3BDC3-80B5-F124-B940-4C61D98C2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0" i="0" u="sng" dirty="0" err="1">
                <a:effectLst/>
                <a:latin typeface="Nunito" pitchFamily="2" charset="0"/>
                <a:hlinkClick r:id="rId2"/>
              </a:rPr>
              <a:t>DDL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 atau Data Definition Language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SQL yang dapat digunakan untuk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mendefinisikan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skema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database. </a:t>
            </a:r>
          </a:p>
          <a:p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Berkaitan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dengan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deskripsi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skema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 dan digunakan untuk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membuat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dan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memodifikasi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struktur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objek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 dalam database. </a:t>
            </a:r>
          </a:p>
          <a:p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DDL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adalah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sekumpulan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perintah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SQL yang digunakan untuk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membuat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, mengubah, dan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menghapus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struktur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database </a:t>
            </a:r>
            <a:r>
              <a:rPr lang="en-US" b="0" i="0" dirty="0" err="1">
                <a:solidFill>
                  <a:srgbClr val="273239"/>
                </a:solidFill>
                <a:effectLst/>
                <a:latin typeface="Nunito" pitchFamily="2" charset="0"/>
              </a:rPr>
              <a:t>tetapi</a:t>
            </a:r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 bukan data.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729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7A40D-4C7C-D9E8-B9B6-DD29FF308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Daftar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DDL</a:t>
            </a:r>
            <a:r>
              <a:rPr lang="en-US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1C14E-149B-E00A-4063-4CCDB2BB2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CREATE : </a:t>
            </a:r>
            <a:r>
              <a:rPr lang="en-US" dirty="0" err="1"/>
              <a:t>Perintah</a:t>
            </a:r>
            <a:r>
              <a:rPr lang="en-US" dirty="0"/>
              <a:t> ini digunakan untuk </a:t>
            </a:r>
            <a:r>
              <a:rPr lang="en-US" dirty="0" err="1"/>
              <a:t>membuat</a:t>
            </a:r>
            <a:r>
              <a:rPr lang="en-US" dirty="0"/>
              <a:t> database atau </a:t>
            </a:r>
            <a:r>
              <a:rPr lang="en-US" dirty="0" err="1"/>
              <a:t>objeknya</a:t>
            </a:r>
            <a:r>
              <a:rPr lang="en-US" dirty="0"/>
              <a:t> (seperti </a:t>
            </a:r>
            <a:r>
              <a:rPr lang="en-US" dirty="0" err="1"/>
              <a:t>tabel</a:t>
            </a:r>
            <a:r>
              <a:rPr lang="en-US" dirty="0"/>
              <a:t>, </a:t>
            </a:r>
            <a:r>
              <a:rPr lang="en-US" dirty="0" err="1"/>
              <a:t>indeks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tampilan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 penyimpanan, dan </a:t>
            </a:r>
            <a:r>
              <a:rPr lang="en-US" dirty="0" err="1"/>
              <a:t>pemicu</a:t>
            </a:r>
            <a:r>
              <a:rPr lang="en-US" dirty="0"/>
              <a:t>).</a:t>
            </a:r>
          </a:p>
          <a:p>
            <a:r>
              <a:rPr lang="en-US" dirty="0"/>
              <a:t>DROP : </a:t>
            </a:r>
            <a:r>
              <a:rPr lang="en-US" dirty="0" err="1"/>
              <a:t>Perintah</a:t>
            </a:r>
            <a:r>
              <a:rPr lang="en-US" dirty="0"/>
              <a:t> ini digunakan untuk </a:t>
            </a:r>
            <a:r>
              <a:rPr lang="en-US" dirty="0" err="1"/>
              <a:t>menghapus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database.</a:t>
            </a:r>
          </a:p>
          <a:p>
            <a:r>
              <a:rPr lang="en-US" dirty="0"/>
              <a:t>ALTER : Ini digunakan untuk mengubah </a:t>
            </a:r>
            <a:r>
              <a:rPr lang="en-US" dirty="0" err="1"/>
              <a:t>struktur</a:t>
            </a:r>
            <a:r>
              <a:rPr lang="en-US" dirty="0"/>
              <a:t> database.</a:t>
            </a:r>
          </a:p>
          <a:p>
            <a:r>
              <a:rPr lang="en-US" dirty="0"/>
              <a:t>TRUNCATE : Ini digunakan untuk </a:t>
            </a:r>
            <a:r>
              <a:rPr lang="en-US" dirty="0" err="1"/>
              <a:t>menghapus</a:t>
            </a:r>
            <a:r>
              <a:rPr lang="en-US" dirty="0"/>
              <a:t> semua record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semua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dialokasikan</a:t>
            </a:r>
            <a:r>
              <a:rPr lang="en-US" dirty="0"/>
              <a:t> untuk record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dihapus</a:t>
            </a:r>
            <a:r>
              <a:rPr lang="en-US" dirty="0"/>
              <a:t>.</a:t>
            </a:r>
          </a:p>
          <a:p>
            <a:r>
              <a:rPr lang="en-US" dirty="0"/>
              <a:t>COMMENT : Ini digunakan untuk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komentar</a:t>
            </a:r>
            <a:r>
              <a:rPr lang="en-US" dirty="0"/>
              <a:t> ke </a:t>
            </a:r>
            <a:r>
              <a:rPr lang="en-US" dirty="0" err="1"/>
              <a:t>kamus</a:t>
            </a:r>
            <a:r>
              <a:rPr lang="en-US" dirty="0"/>
              <a:t> data.</a:t>
            </a:r>
          </a:p>
          <a:p>
            <a:r>
              <a:rPr lang="en-US" dirty="0"/>
              <a:t>RENAME : Ini digunakan untuk </a:t>
            </a:r>
            <a:r>
              <a:rPr lang="en-US" dirty="0" err="1"/>
              <a:t>mengganti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database.</a:t>
            </a:r>
          </a:p>
        </p:txBody>
      </p:sp>
    </p:spTree>
    <p:extLst>
      <p:ext uri="{BB962C8B-B14F-4D97-AF65-F5344CB8AC3E}">
        <p14:creationId xmlns:p14="http://schemas.microsoft.com/office/powerpoint/2010/main" val="4072152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4725</TotalTime>
  <Words>1601</Words>
  <Application>Microsoft Office PowerPoint</Application>
  <PresentationFormat>On-screen Show (4:3)</PresentationFormat>
  <Paragraphs>188</Paragraphs>
  <Slides>34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Calibri</vt:lpstr>
      <vt:lpstr>Consolas</vt:lpstr>
      <vt:lpstr>Courier New</vt:lpstr>
      <vt:lpstr>Franklin Gothic Book</vt:lpstr>
      <vt:lpstr>Franklin Gothic Medium</vt:lpstr>
      <vt:lpstr>Helvetica</vt:lpstr>
      <vt:lpstr>Monotype Sorts</vt:lpstr>
      <vt:lpstr>Nunito</vt:lpstr>
      <vt:lpstr>Segoe UI</vt:lpstr>
      <vt:lpstr>Wingdings 2</vt:lpstr>
      <vt:lpstr>Trek</vt:lpstr>
      <vt:lpstr>Basis Data</vt:lpstr>
      <vt:lpstr>MATERI</vt:lpstr>
      <vt:lpstr>SQL</vt:lpstr>
      <vt:lpstr>Structured Query Language (SQL)</vt:lpstr>
      <vt:lpstr>Sejarah</vt:lpstr>
      <vt:lpstr>Kategori SQL</vt:lpstr>
      <vt:lpstr>Lanjutan…</vt:lpstr>
      <vt:lpstr>DDL – Data Definition Language</vt:lpstr>
      <vt:lpstr>Daftar perintah DDL: </vt:lpstr>
      <vt:lpstr>DQL – Data Query Language</vt:lpstr>
      <vt:lpstr>DML – Data Manipulation Language</vt:lpstr>
      <vt:lpstr>Daftar perintah DML: </vt:lpstr>
      <vt:lpstr>DCL – Data Control Language</vt:lpstr>
      <vt:lpstr>TCL – Transaction Control Language</vt:lpstr>
      <vt:lpstr>PowerPoint Presentation</vt:lpstr>
      <vt:lpstr>DDL</vt:lpstr>
      <vt:lpstr>Bahasa Definisi Data</vt:lpstr>
      <vt:lpstr>Tipe Domain di SQL</vt:lpstr>
      <vt:lpstr>Membuat database</vt:lpstr>
      <vt:lpstr>Buat Konstruksi Tabel</vt:lpstr>
      <vt:lpstr>ConstrainT</vt:lpstr>
      <vt:lpstr>Integrity Constraints</vt:lpstr>
      <vt:lpstr>Pembaruan pada tabel</vt:lpstr>
      <vt:lpstr>DML</vt:lpstr>
      <vt:lpstr>view</vt:lpstr>
      <vt:lpstr>Lanjutan…</vt:lpstr>
      <vt:lpstr>DML</vt:lpstr>
      <vt:lpstr>DML</vt:lpstr>
      <vt:lpstr>Insert INTO</vt:lpstr>
      <vt:lpstr>UPDATE</vt:lpstr>
      <vt:lpstr>DELETE</vt:lpstr>
      <vt:lpstr>STUDi kasus</vt:lpstr>
      <vt:lpstr>Studi kasus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dedariku</dc:creator>
  <cp:lastModifiedBy>dene ajus</cp:lastModifiedBy>
  <cp:revision>149</cp:revision>
  <cp:lastPrinted>2013-09-23T13:04:35Z</cp:lastPrinted>
  <dcterms:created xsi:type="dcterms:W3CDTF">2012-12-06T02:49:22Z</dcterms:created>
  <dcterms:modified xsi:type="dcterms:W3CDTF">2023-10-05T07:21:54Z</dcterms:modified>
</cp:coreProperties>
</file>