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257" r:id="rId3"/>
    <p:sldId id="261" r:id="rId4"/>
    <p:sldId id="274" r:id="rId5"/>
    <p:sldId id="275" r:id="rId6"/>
    <p:sldId id="276" r:id="rId7"/>
    <p:sldId id="279" r:id="rId8"/>
    <p:sldId id="281" r:id="rId9"/>
    <p:sldId id="277" r:id="rId10"/>
    <p:sldId id="280" r:id="rId11"/>
    <p:sldId id="282" r:id="rId12"/>
    <p:sldId id="283" r:id="rId13"/>
    <p:sldId id="259" r:id="rId14"/>
    <p:sldId id="271" r:id="rId15"/>
    <p:sldId id="272" r:id="rId16"/>
    <p:sldId id="273" r:id="rId17"/>
    <p:sldId id="263" r:id="rId18"/>
    <p:sldId id="268" r:id="rId19"/>
    <p:sldId id="262" r:id="rId20"/>
    <p:sldId id="269" r:id="rId21"/>
    <p:sldId id="25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7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64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901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82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6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015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419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224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181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749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9BD25F-BD6E-4241-A832-D82518556673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7E4344-8C50-4231-845F-3C5CA2A05DC3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2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8645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tificadosenergeticos.com/luz-natural-aprovechamiento-edificio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8645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E6A2C93-1665-3F9B-247F-FF9C530A96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Pertemuan</a:t>
            </a:r>
            <a:r>
              <a:rPr lang="en-US" sz="1600" dirty="0"/>
              <a:t> 09</a:t>
            </a:r>
          </a:p>
          <a:p>
            <a:r>
              <a:rPr lang="en-US" sz="1600" dirty="0" err="1"/>
              <a:t>m.k.</a:t>
            </a:r>
            <a:r>
              <a:rPr lang="en-US" sz="1600" dirty="0"/>
              <a:t> </a:t>
            </a:r>
            <a:r>
              <a:rPr lang="en-US" sz="1600" dirty="0" err="1"/>
              <a:t>pengendalian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I </a:t>
            </a:r>
          </a:p>
          <a:p>
            <a:r>
              <a:rPr lang="en-US" sz="1600" dirty="0" err="1"/>
              <a:t>t.a.</a:t>
            </a:r>
            <a:r>
              <a:rPr lang="en-US" sz="1600" dirty="0"/>
              <a:t> 2023/2024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5E203-DC66-3454-9E7B-8056B8D7A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564903"/>
            <a:ext cx="7732253" cy="1512169"/>
          </a:xfrm>
        </p:spPr>
        <p:txBody>
          <a:bodyPr>
            <a:normAutofit/>
          </a:bodyPr>
          <a:lstStyle/>
          <a:p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Pencahayaan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Alami Pada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endParaRPr lang="id-ID" sz="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2FFA1-33BA-8431-C048-C290B3807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C2A8-49B4-DDD2-7F57-CF7A0505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</a:t>
            </a:r>
          </a:p>
        </p:txBody>
      </p:sp>
      <p:sp>
        <p:nvSpPr>
          <p:cNvPr id="5" name="Google Shape;1473;p30">
            <a:extLst>
              <a:ext uri="{FF2B5EF4-FFF2-40B4-BE49-F238E27FC236}">
                <a16:creationId xmlns:a16="http://schemas.microsoft.com/office/drawing/2014/main" id="{51FB4DFB-0EFA-1867-81A7-F53A9E30C787}"/>
              </a:ext>
            </a:extLst>
          </p:cNvPr>
          <p:cNvSpPr txBox="1">
            <a:spLocks/>
          </p:cNvSpPr>
          <p:nvPr/>
        </p:nvSpPr>
        <p:spPr>
          <a:xfrm>
            <a:off x="7577137" y="4066630"/>
            <a:ext cx="2156909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Yin Jiang, et.al., 2022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oogle Shape;2586;p55">
            <a:extLst>
              <a:ext uri="{FF2B5EF4-FFF2-40B4-BE49-F238E27FC236}">
                <a16:creationId xmlns:a16="http://schemas.microsoft.com/office/drawing/2014/main" id="{A1A07ADD-44C5-3089-B773-9631829AC4A9}"/>
              </a:ext>
            </a:extLst>
          </p:cNvPr>
          <p:cNvGrpSpPr/>
          <p:nvPr/>
        </p:nvGrpSpPr>
        <p:grpSpPr>
          <a:xfrm>
            <a:off x="1171167" y="2034621"/>
            <a:ext cx="1579829" cy="957183"/>
            <a:chOff x="4411970" y="1801825"/>
            <a:chExt cx="734586" cy="409262"/>
          </a:xfrm>
        </p:grpSpPr>
        <p:sp>
          <p:nvSpPr>
            <p:cNvPr id="4" name="Google Shape;2587;p55">
              <a:extLst>
                <a:ext uri="{FF2B5EF4-FFF2-40B4-BE49-F238E27FC236}">
                  <a16:creationId xmlns:a16="http://schemas.microsoft.com/office/drawing/2014/main" id="{08CFE30E-5494-4E10-344F-C08EAF3CD197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88;p55">
              <a:extLst>
                <a:ext uri="{FF2B5EF4-FFF2-40B4-BE49-F238E27FC236}">
                  <a16:creationId xmlns:a16="http://schemas.microsoft.com/office/drawing/2014/main" id="{FA8B6A6D-2478-C7CE-291F-AF607222DF5F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473;p30">
            <a:extLst>
              <a:ext uri="{FF2B5EF4-FFF2-40B4-BE49-F238E27FC236}">
                <a16:creationId xmlns:a16="http://schemas.microsoft.com/office/drawing/2014/main" id="{6858D189-BA6C-A83C-A77D-48BB547B0CFA}"/>
              </a:ext>
            </a:extLst>
          </p:cNvPr>
          <p:cNvSpPr txBox="1">
            <a:spLocks/>
          </p:cNvSpPr>
          <p:nvPr/>
        </p:nvSpPr>
        <p:spPr>
          <a:xfrm>
            <a:off x="1434002" y="2044876"/>
            <a:ext cx="1450064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EFISIENSI</a:t>
            </a:r>
          </a:p>
          <a:p>
            <a:pPr marL="0" indent="0"/>
            <a:r>
              <a:rPr lang="en-US" b="1" dirty="0">
                <a:solidFill>
                  <a:schemeClr val="tx1"/>
                </a:solidFill>
              </a:rPr>
              <a:t>ENERGI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A26F64-9F29-1BE0-A848-F54063E354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56" t="8744" r="7985" b="13062"/>
          <a:stretch/>
        </p:blipFill>
        <p:spPr>
          <a:xfrm>
            <a:off x="3146901" y="764704"/>
            <a:ext cx="9045099" cy="562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FB863-FB43-9070-DE6F-69ECB3640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78FA-CE0C-1B9C-2507-C187202B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</a:t>
            </a:r>
          </a:p>
        </p:txBody>
      </p:sp>
      <p:sp>
        <p:nvSpPr>
          <p:cNvPr id="5" name="Google Shape;1473;p30">
            <a:extLst>
              <a:ext uri="{FF2B5EF4-FFF2-40B4-BE49-F238E27FC236}">
                <a16:creationId xmlns:a16="http://schemas.microsoft.com/office/drawing/2014/main" id="{7B244B50-680B-489A-9522-F20F9C7F5E13}"/>
              </a:ext>
            </a:extLst>
          </p:cNvPr>
          <p:cNvSpPr txBox="1">
            <a:spLocks/>
          </p:cNvSpPr>
          <p:nvPr/>
        </p:nvSpPr>
        <p:spPr>
          <a:xfrm>
            <a:off x="7577137" y="4066630"/>
            <a:ext cx="2156909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Yin Jiang, et.al., 2022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oogle Shape;2586;p55">
            <a:extLst>
              <a:ext uri="{FF2B5EF4-FFF2-40B4-BE49-F238E27FC236}">
                <a16:creationId xmlns:a16="http://schemas.microsoft.com/office/drawing/2014/main" id="{4F6F0045-AC4C-FFAD-14EF-21024DF83CE9}"/>
              </a:ext>
            </a:extLst>
          </p:cNvPr>
          <p:cNvGrpSpPr/>
          <p:nvPr/>
        </p:nvGrpSpPr>
        <p:grpSpPr>
          <a:xfrm>
            <a:off x="1171167" y="2034621"/>
            <a:ext cx="1579829" cy="957183"/>
            <a:chOff x="4411970" y="1801825"/>
            <a:chExt cx="734586" cy="409262"/>
          </a:xfrm>
        </p:grpSpPr>
        <p:sp>
          <p:nvSpPr>
            <p:cNvPr id="4" name="Google Shape;2587;p55">
              <a:extLst>
                <a:ext uri="{FF2B5EF4-FFF2-40B4-BE49-F238E27FC236}">
                  <a16:creationId xmlns:a16="http://schemas.microsoft.com/office/drawing/2014/main" id="{4C6F1A72-2A03-6F8D-A9D9-2125AE36BC1C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88;p55">
              <a:extLst>
                <a:ext uri="{FF2B5EF4-FFF2-40B4-BE49-F238E27FC236}">
                  <a16:creationId xmlns:a16="http://schemas.microsoft.com/office/drawing/2014/main" id="{1E1ECD11-8387-76BD-B8A5-0D5ABB32C1AE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473;p30">
            <a:extLst>
              <a:ext uri="{FF2B5EF4-FFF2-40B4-BE49-F238E27FC236}">
                <a16:creationId xmlns:a16="http://schemas.microsoft.com/office/drawing/2014/main" id="{946B19D1-0456-E976-333E-17FCC93431E5}"/>
              </a:ext>
            </a:extLst>
          </p:cNvPr>
          <p:cNvSpPr txBox="1">
            <a:spLocks/>
          </p:cNvSpPr>
          <p:nvPr/>
        </p:nvSpPr>
        <p:spPr>
          <a:xfrm>
            <a:off x="1434002" y="2044876"/>
            <a:ext cx="1450064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EFISIENSI</a:t>
            </a:r>
          </a:p>
          <a:p>
            <a:pPr marL="0" indent="0"/>
            <a:r>
              <a:rPr lang="en-US" b="1" dirty="0">
                <a:solidFill>
                  <a:schemeClr val="tx1"/>
                </a:solidFill>
              </a:rPr>
              <a:t>ENERGI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B726B4-6FBA-0BC6-88C6-DDE0F11F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17" y="2112769"/>
            <a:ext cx="8434176" cy="9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006CE-8AE6-3067-66A7-CB0B972EB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9A3F-4818-E038-3CC7-30483695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TOOLS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273670-C230-ECDD-BAA4-2FBDA775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/>
              <a:t>DIALUX</a:t>
            </a:r>
          </a:p>
          <a:p>
            <a:r>
              <a:rPr lang="en-US" dirty="0"/>
              <a:t>RHINOCEROS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15A6A6-FDCA-8474-4475-A625A5CC7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6657" y="0"/>
            <a:ext cx="6295343" cy="6230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FD469C-8BA3-4979-BE94-206817FEE0EE}"/>
              </a:ext>
            </a:extLst>
          </p:cNvPr>
          <p:cNvSpPr txBox="1"/>
          <p:nvPr/>
        </p:nvSpPr>
        <p:spPr>
          <a:xfrm>
            <a:off x="5824649" y="6343880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certificadosenergeticos.com/luz-natural-aprovechamiento-edificio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189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C19A0C-070C-8B83-6ECE-F7165B75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1" y="1340768"/>
            <a:ext cx="11774377" cy="540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10C24-B3E1-A51B-BC2F-9F96D091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45" y="-315416"/>
            <a:ext cx="10058400" cy="1450757"/>
          </a:xfrm>
        </p:spPr>
        <p:txBody>
          <a:bodyPr/>
          <a:lstStyle/>
          <a:p>
            <a:r>
              <a:rPr lang="en-US" b="1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308049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D65B-1A02-3B85-657C-7D152F88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C1EAF-3341-635E-C1B6-1C4ADDEF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97282-6A13-1DBA-4B1B-39A3CA634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414325"/>
            <a:ext cx="8156024" cy="5980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8915F-06CE-C0B7-0E56-402BC9ACF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3" r="22331" b="48667"/>
          <a:stretch/>
        </p:blipFill>
        <p:spPr>
          <a:xfrm>
            <a:off x="335360" y="405393"/>
            <a:ext cx="3024336" cy="2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1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904E-03BE-DA7B-6078-2ED3DB56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4FB-07A1-8D5A-B9F0-FE02CF9F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D2392-76B4-E2F9-9996-40E6B9E7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347544"/>
            <a:ext cx="9773072" cy="5510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1E291-AD95-9760-BF9A-9E6CAD4FF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1" t="54000" r="25184"/>
          <a:stretch/>
        </p:blipFill>
        <p:spPr>
          <a:xfrm>
            <a:off x="0" y="0"/>
            <a:ext cx="2567608" cy="216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904E-03BE-DA7B-6078-2ED3DB56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4FB-07A1-8D5A-B9F0-FE02CF9F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1E291-AD95-9760-BF9A-9E6CAD4FF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1" t="54000" r="25184"/>
          <a:stretch/>
        </p:blipFill>
        <p:spPr>
          <a:xfrm>
            <a:off x="0" y="0"/>
            <a:ext cx="2567608" cy="2160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98114-3044-AC41-1441-08D44FFD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00" y="1080274"/>
            <a:ext cx="8838981" cy="57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3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BF1D68-1C6E-8C08-5841-9AB956EC9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5485"/>
            <a:ext cx="5648403" cy="628894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C19A0C-070C-8B83-6ECE-F7165B759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4" b="47102"/>
          <a:stretch/>
        </p:blipFill>
        <p:spPr>
          <a:xfrm>
            <a:off x="0" y="-13285"/>
            <a:ext cx="2664295" cy="2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E1C8-116B-BC15-D514-543456D7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Chapelle Notre Dame du Haut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FFC7D-6BE2-486F-E62B-ADB57C071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Architect: Le Corbusier (Charles-Edouard </a:t>
            </a:r>
            <a:r>
              <a:rPr lang="en-US" dirty="0" err="1"/>
              <a:t>Jeanneret</a:t>
            </a:r>
            <a:r>
              <a:rPr lang="en-US" dirty="0"/>
              <a:t>)</a:t>
            </a:r>
          </a:p>
          <a:p>
            <a:r>
              <a:rPr lang="en-US" dirty="0" err="1"/>
              <a:t>Fungsi</a:t>
            </a:r>
            <a:r>
              <a:rPr lang="en-US" dirty="0"/>
              <a:t> :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Katolik</a:t>
            </a:r>
            <a:r>
              <a:rPr lang="en-US" dirty="0"/>
              <a:t> Roma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F9886-F96F-E5D0-70CD-EABBA770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916832"/>
            <a:ext cx="4307941" cy="43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3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60FA86-38CA-04DF-9191-8AF49FE49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A11A4F-7913-79F3-ED26-40FFB777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2CB79C-F57D-2C39-E235-F9946159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44" y="0"/>
            <a:ext cx="10327312" cy="63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9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DB29-4A28-CCDC-7F9C-7A1C8B81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19F0-9EF9-A703-F922-B6D08D7A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430768" cy="4023360"/>
          </a:xfrm>
        </p:spPr>
        <p:txBody>
          <a:bodyPr/>
          <a:lstStyle/>
          <a:p>
            <a:r>
              <a:rPr lang="en-US" dirty="0"/>
              <a:t>PEMANFAATAN CAHAYA YANG BERASAL DARI BENDA PENERANG ALAM SEPERTI MATAHARI SEBAGAI PENERANG RUANG.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FBAC0-A65D-0964-4F22-A82778450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7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84C8-5083-A784-10CA-480B2623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6998-F4DC-1935-E7D1-B37A6D6F7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1E28A-62B8-A693-E8A0-E80E350A2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28" y="285275"/>
            <a:ext cx="9436344" cy="60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5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A855FC-6914-EE10-4754-195812B7C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B3D7FE0-F66D-B4B4-2DA9-98673B82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8D2EDD-F6DE-BECF-4463-84C1689F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0"/>
            <a:ext cx="6508044" cy="6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1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5D70-3DDB-1E63-FA1F-D233F24F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3B77-B423-FA8B-0E68-6663F8347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68DF4-87F0-186A-B046-FF0C8BBDF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8640"/>
            <a:ext cx="9217024" cy="61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6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DB29-4A28-CCDC-7F9C-7A1C8B81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F5DF8-BEB6-307E-42E2-C36E1F694EFC}"/>
              </a:ext>
            </a:extLst>
          </p:cNvPr>
          <p:cNvSpPr txBox="1"/>
          <p:nvPr/>
        </p:nvSpPr>
        <p:spPr>
          <a:xfrm>
            <a:off x="1097280" y="2204864"/>
            <a:ext cx="51427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PENCAYAAN ALAMI BERSIFAT TIDAK MENENTU, TERGANTUNG PADA IKLIM, MUSIM DAN CUACA</a:t>
            </a:r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93BB40C-2D4A-BB94-0170-5C26531BBABD}"/>
              </a:ext>
            </a:extLst>
          </p:cNvPr>
          <p:cNvSpPr/>
          <p:nvPr/>
        </p:nvSpPr>
        <p:spPr>
          <a:xfrm>
            <a:off x="6528048" y="2211698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B686C-B427-6B6A-1946-944802042466}"/>
              </a:ext>
            </a:extLst>
          </p:cNvPr>
          <p:cNvSpPr txBox="1"/>
          <p:nvPr/>
        </p:nvSpPr>
        <p:spPr>
          <a:xfrm>
            <a:off x="7536160" y="2190467"/>
            <a:ext cx="2520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bantuan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pencahayaan</a:t>
            </a:r>
            <a:r>
              <a:rPr lang="en-US" sz="2000" dirty="0"/>
              <a:t> </a:t>
            </a:r>
            <a:r>
              <a:rPr lang="en-US" sz="2000" dirty="0" err="1"/>
              <a:t>buatan</a:t>
            </a:r>
            <a:endParaRPr lang="en-US" sz="2000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93BC57-4232-CAD1-E2CE-8166ED43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499FA-7D94-55A2-32D4-2C3C450A7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12D2-E4E4-0897-9E20-E455ABDC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</a:t>
            </a:r>
          </a:p>
        </p:txBody>
      </p:sp>
      <p:grpSp>
        <p:nvGrpSpPr>
          <p:cNvPr id="3" name="Google Shape;2586;p55">
            <a:extLst>
              <a:ext uri="{FF2B5EF4-FFF2-40B4-BE49-F238E27FC236}">
                <a16:creationId xmlns:a16="http://schemas.microsoft.com/office/drawing/2014/main" id="{A01F7044-E8D7-2759-97DA-43176FBCF9D0}"/>
              </a:ext>
            </a:extLst>
          </p:cNvPr>
          <p:cNvGrpSpPr/>
          <p:nvPr/>
        </p:nvGrpSpPr>
        <p:grpSpPr>
          <a:xfrm>
            <a:off x="3391298" y="2471817"/>
            <a:ext cx="1579829" cy="957183"/>
            <a:chOff x="4411970" y="1801825"/>
            <a:chExt cx="734586" cy="409262"/>
          </a:xfrm>
        </p:grpSpPr>
        <p:sp>
          <p:nvSpPr>
            <p:cNvPr id="7" name="Google Shape;2587;p55">
              <a:extLst>
                <a:ext uri="{FF2B5EF4-FFF2-40B4-BE49-F238E27FC236}">
                  <a16:creationId xmlns:a16="http://schemas.microsoft.com/office/drawing/2014/main" id="{D8C73610-E7F8-E522-67FF-5CF965BFDCCA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88;p55">
              <a:extLst>
                <a:ext uri="{FF2B5EF4-FFF2-40B4-BE49-F238E27FC236}">
                  <a16:creationId xmlns:a16="http://schemas.microsoft.com/office/drawing/2014/main" id="{1DE1F104-3D8F-C660-2FD7-2F92D990F060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73;p30">
            <a:extLst>
              <a:ext uri="{FF2B5EF4-FFF2-40B4-BE49-F238E27FC236}">
                <a16:creationId xmlns:a16="http://schemas.microsoft.com/office/drawing/2014/main" id="{823EF6E0-EDA8-5E2F-EF37-DD49EC555AC7}"/>
              </a:ext>
            </a:extLst>
          </p:cNvPr>
          <p:cNvSpPr txBox="1">
            <a:spLocks/>
          </p:cNvSpPr>
          <p:nvPr/>
        </p:nvSpPr>
        <p:spPr>
          <a:xfrm>
            <a:off x="3651014" y="2627403"/>
            <a:ext cx="1450064" cy="46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ESTETIKA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oogle Shape;2586;p55">
            <a:extLst>
              <a:ext uri="{FF2B5EF4-FFF2-40B4-BE49-F238E27FC236}">
                <a16:creationId xmlns:a16="http://schemas.microsoft.com/office/drawing/2014/main" id="{7D3A8188-C28E-4C4C-F265-8DF35F523328}"/>
              </a:ext>
            </a:extLst>
          </p:cNvPr>
          <p:cNvGrpSpPr/>
          <p:nvPr/>
        </p:nvGrpSpPr>
        <p:grpSpPr>
          <a:xfrm>
            <a:off x="1260337" y="2471817"/>
            <a:ext cx="1579829" cy="957183"/>
            <a:chOff x="4411970" y="1801825"/>
            <a:chExt cx="734586" cy="409262"/>
          </a:xfrm>
        </p:grpSpPr>
        <p:sp>
          <p:nvSpPr>
            <p:cNvPr id="12" name="Google Shape;2587;p55">
              <a:extLst>
                <a:ext uri="{FF2B5EF4-FFF2-40B4-BE49-F238E27FC236}">
                  <a16:creationId xmlns:a16="http://schemas.microsoft.com/office/drawing/2014/main" id="{49B46072-013E-B9CD-58B5-E3EC925BAD65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8;p55">
              <a:extLst>
                <a:ext uri="{FF2B5EF4-FFF2-40B4-BE49-F238E27FC236}">
                  <a16:creationId xmlns:a16="http://schemas.microsoft.com/office/drawing/2014/main" id="{1464A498-4372-DDDE-17E1-A4BEF2AF1BC5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73;p30">
            <a:extLst>
              <a:ext uri="{FF2B5EF4-FFF2-40B4-BE49-F238E27FC236}">
                <a16:creationId xmlns:a16="http://schemas.microsoft.com/office/drawing/2014/main" id="{3AD73A49-DF84-2DCA-5A6E-29E6BC23E8DB}"/>
              </a:ext>
            </a:extLst>
          </p:cNvPr>
          <p:cNvSpPr txBox="1">
            <a:spLocks/>
          </p:cNvSpPr>
          <p:nvPr/>
        </p:nvSpPr>
        <p:spPr>
          <a:xfrm>
            <a:off x="1520053" y="2627403"/>
            <a:ext cx="1450064" cy="46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400" b="1" dirty="0">
                <a:solidFill>
                  <a:schemeClr val="tx1"/>
                </a:solidFill>
              </a:rPr>
              <a:t>KENYAMANAN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5" name="Google Shape;2586;p55">
            <a:extLst>
              <a:ext uri="{FF2B5EF4-FFF2-40B4-BE49-F238E27FC236}">
                <a16:creationId xmlns:a16="http://schemas.microsoft.com/office/drawing/2014/main" id="{784A753D-3FB2-5E9B-7F62-E3DABF5CEAAD}"/>
              </a:ext>
            </a:extLst>
          </p:cNvPr>
          <p:cNvGrpSpPr/>
          <p:nvPr/>
        </p:nvGrpSpPr>
        <p:grpSpPr>
          <a:xfrm>
            <a:off x="7608168" y="2471817"/>
            <a:ext cx="1579829" cy="957183"/>
            <a:chOff x="4411970" y="1801825"/>
            <a:chExt cx="734586" cy="409262"/>
          </a:xfrm>
        </p:grpSpPr>
        <p:sp>
          <p:nvSpPr>
            <p:cNvPr id="16" name="Google Shape;2587;p55">
              <a:extLst>
                <a:ext uri="{FF2B5EF4-FFF2-40B4-BE49-F238E27FC236}">
                  <a16:creationId xmlns:a16="http://schemas.microsoft.com/office/drawing/2014/main" id="{B268A1CB-F8D2-C678-6776-7AE5C2366690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88;p55">
              <a:extLst>
                <a:ext uri="{FF2B5EF4-FFF2-40B4-BE49-F238E27FC236}">
                  <a16:creationId xmlns:a16="http://schemas.microsoft.com/office/drawing/2014/main" id="{AEB61E49-0DC8-4A6A-7064-F0FBE5CBA51E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473;p30">
            <a:extLst>
              <a:ext uri="{FF2B5EF4-FFF2-40B4-BE49-F238E27FC236}">
                <a16:creationId xmlns:a16="http://schemas.microsoft.com/office/drawing/2014/main" id="{F0BBE803-8C11-2921-13E4-2C88F05A660C}"/>
              </a:ext>
            </a:extLst>
          </p:cNvPr>
          <p:cNvSpPr txBox="1">
            <a:spLocks/>
          </p:cNvSpPr>
          <p:nvPr/>
        </p:nvSpPr>
        <p:spPr>
          <a:xfrm>
            <a:off x="7871003" y="2482072"/>
            <a:ext cx="1450064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EFISIENSI</a:t>
            </a:r>
          </a:p>
          <a:p>
            <a:pPr marL="0" indent="0"/>
            <a:r>
              <a:rPr lang="en-US" b="1" dirty="0">
                <a:solidFill>
                  <a:schemeClr val="tx1"/>
                </a:solidFill>
              </a:rPr>
              <a:t>ENERGI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oogle Shape;2586;p55">
            <a:extLst>
              <a:ext uri="{FF2B5EF4-FFF2-40B4-BE49-F238E27FC236}">
                <a16:creationId xmlns:a16="http://schemas.microsoft.com/office/drawing/2014/main" id="{AD759FC3-4A7D-0FF5-F33F-DC296C7A943F}"/>
              </a:ext>
            </a:extLst>
          </p:cNvPr>
          <p:cNvGrpSpPr/>
          <p:nvPr/>
        </p:nvGrpSpPr>
        <p:grpSpPr>
          <a:xfrm>
            <a:off x="5477207" y="2482072"/>
            <a:ext cx="1579829" cy="957183"/>
            <a:chOff x="4411970" y="1801825"/>
            <a:chExt cx="734586" cy="409262"/>
          </a:xfrm>
        </p:grpSpPr>
        <p:sp>
          <p:nvSpPr>
            <p:cNvPr id="20" name="Google Shape;2587;p55">
              <a:extLst>
                <a:ext uri="{FF2B5EF4-FFF2-40B4-BE49-F238E27FC236}">
                  <a16:creationId xmlns:a16="http://schemas.microsoft.com/office/drawing/2014/main" id="{E75894B8-3B6D-4133-31DE-397AD1389FF2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88;p55">
              <a:extLst>
                <a:ext uri="{FF2B5EF4-FFF2-40B4-BE49-F238E27FC236}">
                  <a16:creationId xmlns:a16="http://schemas.microsoft.com/office/drawing/2014/main" id="{FD75BBBF-2D4C-25F3-B930-FCEA8CFDBA16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473;p30">
            <a:extLst>
              <a:ext uri="{FF2B5EF4-FFF2-40B4-BE49-F238E27FC236}">
                <a16:creationId xmlns:a16="http://schemas.microsoft.com/office/drawing/2014/main" id="{94889503-8F01-B7AF-0DB4-8C9C4B90B4C7}"/>
              </a:ext>
            </a:extLst>
          </p:cNvPr>
          <p:cNvSpPr txBox="1">
            <a:spLocks/>
          </p:cNvSpPr>
          <p:nvPr/>
        </p:nvSpPr>
        <p:spPr>
          <a:xfrm>
            <a:off x="5736923" y="2637658"/>
            <a:ext cx="1450064" cy="46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400" b="1" dirty="0">
                <a:solidFill>
                  <a:schemeClr val="tx1"/>
                </a:solidFill>
              </a:rPr>
              <a:t>KESEHATAN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7EACA-BC5F-6303-562D-A446BE5A9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A5F3-E878-80B7-B64B-E6C23973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</a:t>
            </a:r>
          </a:p>
        </p:txBody>
      </p:sp>
      <p:grpSp>
        <p:nvGrpSpPr>
          <p:cNvPr id="11" name="Google Shape;2586;p55">
            <a:extLst>
              <a:ext uri="{FF2B5EF4-FFF2-40B4-BE49-F238E27FC236}">
                <a16:creationId xmlns:a16="http://schemas.microsoft.com/office/drawing/2014/main" id="{498103A2-3413-FA41-5522-71C7B6292411}"/>
              </a:ext>
            </a:extLst>
          </p:cNvPr>
          <p:cNvGrpSpPr/>
          <p:nvPr/>
        </p:nvGrpSpPr>
        <p:grpSpPr>
          <a:xfrm>
            <a:off x="1260337" y="2471817"/>
            <a:ext cx="1579829" cy="957183"/>
            <a:chOff x="4411970" y="1801825"/>
            <a:chExt cx="734586" cy="409262"/>
          </a:xfrm>
        </p:grpSpPr>
        <p:sp>
          <p:nvSpPr>
            <p:cNvPr id="12" name="Google Shape;2587;p55">
              <a:extLst>
                <a:ext uri="{FF2B5EF4-FFF2-40B4-BE49-F238E27FC236}">
                  <a16:creationId xmlns:a16="http://schemas.microsoft.com/office/drawing/2014/main" id="{25B484D0-3AFB-6843-923F-BADD4D14DDE0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8;p55">
              <a:extLst>
                <a:ext uri="{FF2B5EF4-FFF2-40B4-BE49-F238E27FC236}">
                  <a16:creationId xmlns:a16="http://schemas.microsoft.com/office/drawing/2014/main" id="{AA3ED857-DFDC-BCB7-AFEF-551293916D54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73;p30">
            <a:extLst>
              <a:ext uri="{FF2B5EF4-FFF2-40B4-BE49-F238E27FC236}">
                <a16:creationId xmlns:a16="http://schemas.microsoft.com/office/drawing/2014/main" id="{40D0CE08-27BE-713B-1B6A-9AD4FF247F34}"/>
              </a:ext>
            </a:extLst>
          </p:cNvPr>
          <p:cNvSpPr txBox="1">
            <a:spLocks/>
          </p:cNvSpPr>
          <p:nvPr/>
        </p:nvSpPr>
        <p:spPr>
          <a:xfrm>
            <a:off x="1520053" y="2627403"/>
            <a:ext cx="1450064" cy="46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400" b="1" dirty="0">
                <a:solidFill>
                  <a:schemeClr val="tx1"/>
                </a:solidFill>
              </a:rPr>
              <a:t>KENYAMANAN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2D8CF-495D-31F2-2A80-51DAC9140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459079"/>
            <a:ext cx="6801799" cy="771633"/>
          </a:xfrm>
          <a:prstGeom prst="rect">
            <a:avLst/>
          </a:prstGeom>
        </p:spPr>
      </p:pic>
      <p:sp>
        <p:nvSpPr>
          <p:cNvPr id="5" name="Google Shape;1473;p30">
            <a:extLst>
              <a:ext uri="{FF2B5EF4-FFF2-40B4-BE49-F238E27FC236}">
                <a16:creationId xmlns:a16="http://schemas.microsoft.com/office/drawing/2014/main" id="{9FDFED4C-7B44-7492-CBD4-B1D49C322B9B}"/>
              </a:ext>
            </a:extLst>
          </p:cNvPr>
          <p:cNvSpPr txBox="1">
            <a:spLocks/>
          </p:cNvSpPr>
          <p:nvPr/>
        </p:nvSpPr>
        <p:spPr>
          <a:xfrm>
            <a:off x="7577137" y="4066630"/>
            <a:ext cx="2156909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Yin Jiang, et.al., 2022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A725F-766C-7DE1-C8F9-61DD73967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3304939"/>
            <a:ext cx="6077798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A5B69-935F-1198-9247-8E249EE89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403E-E621-BD4B-43E4-2B4B30A1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</a:t>
            </a:r>
          </a:p>
        </p:txBody>
      </p:sp>
      <p:sp>
        <p:nvSpPr>
          <p:cNvPr id="5" name="Google Shape;1473;p30">
            <a:extLst>
              <a:ext uri="{FF2B5EF4-FFF2-40B4-BE49-F238E27FC236}">
                <a16:creationId xmlns:a16="http://schemas.microsoft.com/office/drawing/2014/main" id="{DEC718B7-1BDF-A439-D2AF-DBF6EEBCCE63}"/>
              </a:ext>
            </a:extLst>
          </p:cNvPr>
          <p:cNvSpPr txBox="1">
            <a:spLocks/>
          </p:cNvSpPr>
          <p:nvPr/>
        </p:nvSpPr>
        <p:spPr>
          <a:xfrm>
            <a:off x="7577137" y="4066630"/>
            <a:ext cx="2156909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Yin Jiang, et.al., 2022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7CB38-AFC7-B64E-51B9-076D60D01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96" y="1268760"/>
            <a:ext cx="9178004" cy="5174933"/>
          </a:xfrm>
          <a:prstGeom prst="rect">
            <a:avLst/>
          </a:prstGeom>
        </p:spPr>
      </p:pic>
      <p:grpSp>
        <p:nvGrpSpPr>
          <p:cNvPr id="10" name="Google Shape;2586;p55">
            <a:extLst>
              <a:ext uri="{FF2B5EF4-FFF2-40B4-BE49-F238E27FC236}">
                <a16:creationId xmlns:a16="http://schemas.microsoft.com/office/drawing/2014/main" id="{39FB76D9-AA73-E4C7-DBC7-12E85CD55FC5}"/>
              </a:ext>
            </a:extLst>
          </p:cNvPr>
          <p:cNvGrpSpPr/>
          <p:nvPr/>
        </p:nvGrpSpPr>
        <p:grpSpPr>
          <a:xfrm>
            <a:off x="1260337" y="2471817"/>
            <a:ext cx="1579829" cy="957183"/>
            <a:chOff x="4411970" y="1801825"/>
            <a:chExt cx="734586" cy="409262"/>
          </a:xfrm>
        </p:grpSpPr>
        <p:sp>
          <p:nvSpPr>
            <p:cNvPr id="15" name="Google Shape;2587;p55">
              <a:extLst>
                <a:ext uri="{FF2B5EF4-FFF2-40B4-BE49-F238E27FC236}">
                  <a16:creationId xmlns:a16="http://schemas.microsoft.com/office/drawing/2014/main" id="{049F469A-1AC3-160C-C0AC-B6FBB1EDE8C7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8;p55">
              <a:extLst>
                <a:ext uri="{FF2B5EF4-FFF2-40B4-BE49-F238E27FC236}">
                  <a16:creationId xmlns:a16="http://schemas.microsoft.com/office/drawing/2014/main" id="{1215A847-BE36-C698-27DD-C85F91ABA7A0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473;p30">
            <a:extLst>
              <a:ext uri="{FF2B5EF4-FFF2-40B4-BE49-F238E27FC236}">
                <a16:creationId xmlns:a16="http://schemas.microsoft.com/office/drawing/2014/main" id="{3F64A8FF-B545-3FEA-E5CE-5A973A12B5D9}"/>
              </a:ext>
            </a:extLst>
          </p:cNvPr>
          <p:cNvSpPr txBox="1">
            <a:spLocks/>
          </p:cNvSpPr>
          <p:nvPr/>
        </p:nvSpPr>
        <p:spPr>
          <a:xfrm>
            <a:off x="1520053" y="2627403"/>
            <a:ext cx="1450064" cy="46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400" b="1" dirty="0">
                <a:solidFill>
                  <a:schemeClr val="tx1"/>
                </a:solidFill>
              </a:rPr>
              <a:t>KENYAMANAN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2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D03E1-E875-F019-8C96-88633F0FC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7306-6E1B-B402-1B9F-85BFED79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</a:t>
            </a:r>
          </a:p>
        </p:txBody>
      </p:sp>
      <p:sp>
        <p:nvSpPr>
          <p:cNvPr id="5" name="Google Shape;1473;p30">
            <a:extLst>
              <a:ext uri="{FF2B5EF4-FFF2-40B4-BE49-F238E27FC236}">
                <a16:creationId xmlns:a16="http://schemas.microsoft.com/office/drawing/2014/main" id="{A8F00CE7-DC76-F00F-E885-07B1F0448397}"/>
              </a:ext>
            </a:extLst>
          </p:cNvPr>
          <p:cNvSpPr txBox="1">
            <a:spLocks/>
          </p:cNvSpPr>
          <p:nvPr/>
        </p:nvSpPr>
        <p:spPr>
          <a:xfrm>
            <a:off x="7577137" y="4066630"/>
            <a:ext cx="2156909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Yin Jiang, et.al., 2022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oogle Shape;2586;p55">
            <a:extLst>
              <a:ext uri="{FF2B5EF4-FFF2-40B4-BE49-F238E27FC236}">
                <a16:creationId xmlns:a16="http://schemas.microsoft.com/office/drawing/2014/main" id="{48EE8AF2-DD06-7658-37B3-BBD70EF757B3}"/>
              </a:ext>
            </a:extLst>
          </p:cNvPr>
          <p:cNvGrpSpPr/>
          <p:nvPr/>
        </p:nvGrpSpPr>
        <p:grpSpPr>
          <a:xfrm>
            <a:off x="1214420" y="2883427"/>
            <a:ext cx="1579829" cy="957183"/>
            <a:chOff x="4411970" y="1801825"/>
            <a:chExt cx="734586" cy="409262"/>
          </a:xfrm>
        </p:grpSpPr>
        <p:sp>
          <p:nvSpPr>
            <p:cNvPr id="8" name="Google Shape;2587;p55">
              <a:extLst>
                <a:ext uri="{FF2B5EF4-FFF2-40B4-BE49-F238E27FC236}">
                  <a16:creationId xmlns:a16="http://schemas.microsoft.com/office/drawing/2014/main" id="{F6193F93-9ADC-0020-C8DC-509E24AA8D28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88;p55">
              <a:extLst>
                <a:ext uri="{FF2B5EF4-FFF2-40B4-BE49-F238E27FC236}">
                  <a16:creationId xmlns:a16="http://schemas.microsoft.com/office/drawing/2014/main" id="{96CA635D-41CE-BBBC-482A-6C8BDF6768F8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73;p30">
            <a:extLst>
              <a:ext uri="{FF2B5EF4-FFF2-40B4-BE49-F238E27FC236}">
                <a16:creationId xmlns:a16="http://schemas.microsoft.com/office/drawing/2014/main" id="{84B80688-2549-EA21-B036-13330AFE3C63}"/>
              </a:ext>
            </a:extLst>
          </p:cNvPr>
          <p:cNvSpPr txBox="1">
            <a:spLocks/>
          </p:cNvSpPr>
          <p:nvPr/>
        </p:nvSpPr>
        <p:spPr>
          <a:xfrm>
            <a:off x="1474136" y="3039013"/>
            <a:ext cx="1450064" cy="46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ESTETIKA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5346A1-F93A-2FA9-E3D5-D9F176D5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46" y="-78027"/>
            <a:ext cx="6895654" cy="6936027"/>
          </a:xfrm>
          <a:prstGeom prst="rect">
            <a:avLst/>
          </a:prstGeom>
        </p:spPr>
      </p:pic>
      <p:sp>
        <p:nvSpPr>
          <p:cNvPr id="12" name="Google Shape;1473;p30">
            <a:extLst>
              <a:ext uri="{FF2B5EF4-FFF2-40B4-BE49-F238E27FC236}">
                <a16:creationId xmlns:a16="http://schemas.microsoft.com/office/drawing/2014/main" id="{4520F0BA-0DAB-DA01-735F-1C7751ED5305}"/>
              </a:ext>
            </a:extLst>
          </p:cNvPr>
          <p:cNvSpPr txBox="1">
            <a:spLocks/>
          </p:cNvSpPr>
          <p:nvPr/>
        </p:nvSpPr>
        <p:spPr>
          <a:xfrm>
            <a:off x="2199168" y="5517232"/>
            <a:ext cx="3035808" cy="85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r"/>
            <a:r>
              <a:rPr lang="en-US" b="1" dirty="0">
                <a:solidFill>
                  <a:schemeClr val="tx1"/>
                </a:solidFill>
              </a:rPr>
              <a:t>Chapelle Notre Dame du Haut  </a:t>
            </a:r>
          </a:p>
          <a:p>
            <a:pPr marL="0" indent="0" algn="r"/>
            <a:r>
              <a:rPr lang="en-US" b="1" dirty="0">
                <a:solidFill>
                  <a:schemeClr val="tx1"/>
                </a:solidFill>
              </a:rPr>
              <a:t>LE CORBUSIER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6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A9A6D-7D7E-6ED4-FF77-57216FE30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5B53-D1F2-F17A-E3A2-0652B686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</a:t>
            </a:r>
          </a:p>
        </p:txBody>
      </p:sp>
      <p:sp>
        <p:nvSpPr>
          <p:cNvPr id="5" name="Google Shape;1473;p30">
            <a:extLst>
              <a:ext uri="{FF2B5EF4-FFF2-40B4-BE49-F238E27FC236}">
                <a16:creationId xmlns:a16="http://schemas.microsoft.com/office/drawing/2014/main" id="{1191F31F-180C-0961-32E8-30840F0782AA}"/>
              </a:ext>
            </a:extLst>
          </p:cNvPr>
          <p:cNvSpPr txBox="1">
            <a:spLocks/>
          </p:cNvSpPr>
          <p:nvPr/>
        </p:nvSpPr>
        <p:spPr>
          <a:xfrm>
            <a:off x="7577137" y="4066630"/>
            <a:ext cx="2156909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Yin Jiang, et.al., 2022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oogle Shape;2586;p55">
            <a:extLst>
              <a:ext uri="{FF2B5EF4-FFF2-40B4-BE49-F238E27FC236}">
                <a16:creationId xmlns:a16="http://schemas.microsoft.com/office/drawing/2014/main" id="{DA72ABD8-804D-3D7F-B306-591DAEDE5DFF}"/>
              </a:ext>
            </a:extLst>
          </p:cNvPr>
          <p:cNvGrpSpPr/>
          <p:nvPr/>
        </p:nvGrpSpPr>
        <p:grpSpPr>
          <a:xfrm>
            <a:off x="1214420" y="2883427"/>
            <a:ext cx="1579829" cy="957183"/>
            <a:chOff x="4411970" y="1801825"/>
            <a:chExt cx="734586" cy="409262"/>
          </a:xfrm>
        </p:grpSpPr>
        <p:sp>
          <p:nvSpPr>
            <p:cNvPr id="8" name="Google Shape;2587;p55">
              <a:extLst>
                <a:ext uri="{FF2B5EF4-FFF2-40B4-BE49-F238E27FC236}">
                  <a16:creationId xmlns:a16="http://schemas.microsoft.com/office/drawing/2014/main" id="{D587DB9A-9BE9-116C-5156-D8A88F5410FB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88;p55">
              <a:extLst>
                <a:ext uri="{FF2B5EF4-FFF2-40B4-BE49-F238E27FC236}">
                  <a16:creationId xmlns:a16="http://schemas.microsoft.com/office/drawing/2014/main" id="{4BC92639-8EE5-0524-91E0-9F8C46D24630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73;p30">
            <a:extLst>
              <a:ext uri="{FF2B5EF4-FFF2-40B4-BE49-F238E27FC236}">
                <a16:creationId xmlns:a16="http://schemas.microsoft.com/office/drawing/2014/main" id="{16843A6A-AC62-411C-89AA-0F54D8095927}"/>
              </a:ext>
            </a:extLst>
          </p:cNvPr>
          <p:cNvSpPr txBox="1">
            <a:spLocks/>
          </p:cNvSpPr>
          <p:nvPr/>
        </p:nvSpPr>
        <p:spPr>
          <a:xfrm>
            <a:off x="1474136" y="3039013"/>
            <a:ext cx="1450064" cy="46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ESTETIKA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Google Shape;1473;p30">
            <a:extLst>
              <a:ext uri="{FF2B5EF4-FFF2-40B4-BE49-F238E27FC236}">
                <a16:creationId xmlns:a16="http://schemas.microsoft.com/office/drawing/2014/main" id="{FF9905EB-2E2F-8F35-7579-73C58D86D235}"/>
              </a:ext>
            </a:extLst>
          </p:cNvPr>
          <p:cNvSpPr txBox="1">
            <a:spLocks/>
          </p:cNvSpPr>
          <p:nvPr/>
        </p:nvSpPr>
        <p:spPr>
          <a:xfrm>
            <a:off x="486430" y="5594462"/>
            <a:ext cx="3035808" cy="85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r"/>
            <a:r>
              <a:rPr lang="en-US" b="1" dirty="0">
                <a:solidFill>
                  <a:schemeClr val="tx1"/>
                </a:solidFill>
              </a:rPr>
              <a:t>Chapelle Notre Dame du Haut  </a:t>
            </a:r>
          </a:p>
          <a:p>
            <a:pPr marL="0" indent="0" algn="r"/>
            <a:r>
              <a:rPr lang="en-US" b="1" dirty="0">
                <a:solidFill>
                  <a:schemeClr val="tx1"/>
                </a:solidFill>
              </a:rPr>
              <a:t>LE CORBUSIER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BAAB7-4873-F95C-4690-D44BBD11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066" y="1229535"/>
            <a:ext cx="8553191" cy="52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0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0967B-68CB-F349-5614-8BEDE5CFA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49D7-946F-A72C-7D27-AA95DCE0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</a:t>
            </a:r>
          </a:p>
        </p:txBody>
      </p:sp>
      <p:sp>
        <p:nvSpPr>
          <p:cNvPr id="5" name="Google Shape;1473;p30">
            <a:extLst>
              <a:ext uri="{FF2B5EF4-FFF2-40B4-BE49-F238E27FC236}">
                <a16:creationId xmlns:a16="http://schemas.microsoft.com/office/drawing/2014/main" id="{E707082D-C877-3EC5-21AC-986F286E313D}"/>
              </a:ext>
            </a:extLst>
          </p:cNvPr>
          <p:cNvSpPr txBox="1">
            <a:spLocks/>
          </p:cNvSpPr>
          <p:nvPr/>
        </p:nvSpPr>
        <p:spPr>
          <a:xfrm>
            <a:off x="6802666" y="3124938"/>
            <a:ext cx="2156909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Yin Jiang, et.al., 2022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oogle Shape;2586;p55">
            <a:extLst>
              <a:ext uri="{FF2B5EF4-FFF2-40B4-BE49-F238E27FC236}">
                <a16:creationId xmlns:a16="http://schemas.microsoft.com/office/drawing/2014/main" id="{0E8FD138-266E-B4F7-22BE-012DE8DB342E}"/>
              </a:ext>
            </a:extLst>
          </p:cNvPr>
          <p:cNvGrpSpPr/>
          <p:nvPr/>
        </p:nvGrpSpPr>
        <p:grpSpPr>
          <a:xfrm>
            <a:off x="1115863" y="2264589"/>
            <a:ext cx="1579829" cy="957183"/>
            <a:chOff x="4411970" y="1801825"/>
            <a:chExt cx="734586" cy="409262"/>
          </a:xfrm>
        </p:grpSpPr>
        <p:sp>
          <p:nvSpPr>
            <p:cNvPr id="4" name="Google Shape;2587;p55">
              <a:extLst>
                <a:ext uri="{FF2B5EF4-FFF2-40B4-BE49-F238E27FC236}">
                  <a16:creationId xmlns:a16="http://schemas.microsoft.com/office/drawing/2014/main" id="{58B10411-0A78-03CF-93F4-621524878177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88;p55">
              <a:extLst>
                <a:ext uri="{FF2B5EF4-FFF2-40B4-BE49-F238E27FC236}">
                  <a16:creationId xmlns:a16="http://schemas.microsoft.com/office/drawing/2014/main" id="{8ACDCB02-85D7-3933-8F38-D6467EC04B30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473;p30">
            <a:extLst>
              <a:ext uri="{FF2B5EF4-FFF2-40B4-BE49-F238E27FC236}">
                <a16:creationId xmlns:a16="http://schemas.microsoft.com/office/drawing/2014/main" id="{EF761FE0-46CF-0E01-24F0-75D1A51224C7}"/>
              </a:ext>
            </a:extLst>
          </p:cNvPr>
          <p:cNvSpPr txBox="1">
            <a:spLocks/>
          </p:cNvSpPr>
          <p:nvPr/>
        </p:nvSpPr>
        <p:spPr>
          <a:xfrm>
            <a:off x="1378698" y="2430430"/>
            <a:ext cx="1450064" cy="6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b="1" dirty="0">
                <a:solidFill>
                  <a:schemeClr val="tx1"/>
                </a:solidFill>
              </a:rPr>
              <a:t>KESEHATAN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71EE4-1365-B848-D1F2-E8EA80BE9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040" y="2264589"/>
            <a:ext cx="6163535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01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4597</TotalTime>
  <Words>184</Words>
  <Application>Microsoft Office PowerPoint</Application>
  <PresentationFormat>Widescreen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Retrospect</vt:lpstr>
      <vt:lpstr>Pencahayaan Alami Pada Bangunan</vt:lpstr>
      <vt:lpstr>definisi</vt:lpstr>
      <vt:lpstr>definisi</vt:lpstr>
      <vt:lpstr>WHY?</vt:lpstr>
      <vt:lpstr>WHY?</vt:lpstr>
      <vt:lpstr>WHY?</vt:lpstr>
      <vt:lpstr>WHY?</vt:lpstr>
      <vt:lpstr>WHY?</vt:lpstr>
      <vt:lpstr>WHY?</vt:lpstr>
      <vt:lpstr>WHY?</vt:lpstr>
      <vt:lpstr>WHY?</vt:lpstr>
      <vt:lpstr>TOOLS</vt:lpstr>
      <vt:lpstr>STRATEGIES</vt:lpstr>
      <vt:lpstr>PowerPoint Presentation</vt:lpstr>
      <vt:lpstr>PowerPoint Presentation</vt:lpstr>
      <vt:lpstr>PowerPoint Presentation</vt:lpstr>
      <vt:lpstr>PowerPoint Presentation</vt:lpstr>
      <vt:lpstr>Chapelle Notre Dame du Haut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SAUFA YARDHA MOERNI</cp:lastModifiedBy>
  <cp:revision>78</cp:revision>
  <dcterms:created xsi:type="dcterms:W3CDTF">2014-10-22T16:17:05Z</dcterms:created>
  <dcterms:modified xsi:type="dcterms:W3CDTF">2024-11-11T02:25:04Z</dcterms:modified>
</cp:coreProperties>
</file>