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4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8.xml" ContentType="application/vnd.openxmlformats-officedocument.presentationml.notesSlide+xml"/>
  <Override PartName="/ppt/tags/tag7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82" r:id="rId2"/>
    <p:sldId id="639" r:id="rId3"/>
    <p:sldId id="618" r:id="rId4"/>
    <p:sldId id="619" r:id="rId5"/>
    <p:sldId id="620" r:id="rId6"/>
    <p:sldId id="640" r:id="rId7"/>
    <p:sldId id="621" r:id="rId8"/>
    <p:sldId id="634" r:id="rId9"/>
    <p:sldId id="622" r:id="rId10"/>
    <p:sldId id="625" r:id="rId11"/>
    <p:sldId id="638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A3AC"/>
    <a:srgbClr val="E7E0D0"/>
    <a:srgbClr val="54859F"/>
    <a:srgbClr val="55869F"/>
    <a:srgbClr val="DDDDDD"/>
    <a:srgbClr val="7FB1A9"/>
    <a:srgbClr val="567B27"/>
    <a:srgbClr val="FFFFFF"/>
    <a:srgbClr val="22D7DD"/>
    <a:srgbClr val="588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30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90204" pitchFamily="34" charset="0"/>
                <a:ea typeface="Arial" panose="020B060402020209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90204" pitchFamily="34" charset="0"/>
                <a:ea typeface="Arial" panose="020B0604020202090204" pitchFamily="34" charset="0"/>
              </a:defRPr>
            </a:lvl1pPr>
          </a:lstStyle>
          <a:p>
            <a:fld id="{7F25A8C7-CC1A-4A08-9B4B-31F43B054C7F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90204" pitchFamily="34" charset="0"/>
                <a:ea typeface="Arial" panose="020B060402020209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90204" pitchFamily="34" charset="0"/>
                <a:ea typeface="Arial" panose="020B0604020202090204" pitchFamily="34" charset="0"/>
              </a:defRPr>
            </a:lvl1pPr>
          </a:lstStyle>
          <a:p>
            <a:fld id="{F9E1B693-632D-4080-9CF6-EA28B66DC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90204" pitchFamily="34" charset="0"/>
        <a:ea typeface="Arial" panose="020B0604020202090204" pitchFamily="34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90204" pitchFamily="34" charset="0"/>
        <a:ea typeface="Arial" panose="020B0604020202090204" pitchFamily="34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90204" pitchFamily="34" charset="0"/>
        <a:ea typeface="Arial" panose="020B0604020202090204" pitchFamily="34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90204" pitchFamily="34" charset="0"/>
        <a:ea typeface="Arial" panose="020B0604020202090204" pitchFamily="34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90204" pitchFamily="34" charset="0"/>
        <a:ea typeface="Arial" panose="020B0604020202090204" pitchFamily="34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0958-8093-4677-B24F-6148C87027A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0958-8093-4677-B24F-6148C87027A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0958-8093-4677-B24F-6148C87027A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0958-8093-4677-B24F-6148C87027A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81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0958-8093-4677-B24F-6148C87027A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0958-8093-4677-B24F-6148C87027A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1634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0958-8093-4677-B24F-6148C87027A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0958-8093-4677-B24F-6148C87027A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4436">
            <a:off x="6300718" y="-2601021"/>
            <a:ext cx="8977380" cy="5533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4436">
            <a:off x="-3474272" y="5204830"/>
            <a:ext cx="8977380" cy="5533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337499" y="279742"/>
            <a:ext cx="11517001" cy="62988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等腰三角形 5"/>
          <p:cNvSpPr>
            <a:spLocks noChangeAspect="1"/>
          </p:cNvSpPr>
          <p:nvPr userDrawn="1"/>
        </p:nvSpPr>
        <p:spPr>
          <a:xfrm flipV="1">
            <a:off x="5916046" y="279742"/>
            <a:ext cx="359906" cy="31028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rush"/>
      </p:transition>
    </mc:Choice>
    <mc:Fallback xmlns="">
      <p:transition spd="slow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6756213" y="0"/>
            <a:ext cx="5435788" cy="6858003"/>
          </a:xfrm>
          <a:custGeom>
            <a:avLst/>
            <a:gdLst>
              <a:gd name="connsiteX0" fmla="*/ 2130130 w 5435788"/>
              <a:gd name="connsiteY0" fmla="*/ 0 h 6858002"/>
              <a:gd name="connsiteX1" fmla="*/ 5435788 w 5435788"/>
              <a:gd name="connsiteY1" fmla="*/ 0 h 6858002"/>
              <a:gd name="connsiteX2" fmla="*/ 5435788 w 5435788"/>
              <a:gd name="connsiteY2" fmla="*/ 6858002 h 6858002"/>
              <a:gd name="connsiteX3" fmla="*/ 0 w 5435788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5788" h="6858002">
                <a:moveTo>
                  <a:pt x="2130130" y="0"/>
                </a:moveTo>
                <a:lnTo>
                  <a:pt x="5435788" y="0"/>
                </a:lnTo>
                <a:lnTo>
                  <a:pt x="5435788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000"/>
    </mc:Choice>
    <mc:Fallback xmlns="">
      <p:transition spd="slow" advTm="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31000">
                <a:schemeClr val="accent1">
                  <a:lumMod val="5000"/>
                  <a:lumOff val="95000"/>
                  <a:alpha val="19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p:transition advClick="0" advTm="1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2021/11/22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</a:defRPr>
            </a:lvl1pPr>
          </a:lstStyle>
          <a:p>
            <a:fld id="{D997B5FA-0921-464F-AAE1-844C04324D75}" type="datetimeFigureOut">
              <a:rPr lang="zh-CN" altLang="en-US" smtClean="0"/>
              <a:t>2021/11/22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Arial" panose="020B060402020209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Arial" panose="020B060402020209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Arial" panose="020B060402020209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Arial" panose="020B060402020209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9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9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9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notesSlide" Target="../notesSlides/notesSlide8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10" Type="http://schemas.openxmlformats.org/officeDocument/2006/relationships/tags" Target="../tags/tag66.xml"/><Relationship Id="rId19" Type="http://schemas.openxmlformats.org/officeDocument/2006/relationships/image" Target="../media/image9.png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3" Type="http://schemas.openxmlformats.org/officeDocument/2006/relationships/tags" Target="../tags/tag8.xml"/><Relationship Id="rId21" Type="http://schemas.openxmlformats.org/officeDocument/2006/relationships/notesSlide" Target="../notesSlides/notesSlide1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3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7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6.jpeg"/><Relationship Id="rId5" Type="http://schemas.openxmlformats.org/officeDocument/2006/relationships/tags" Target="../tags/tag41.xml"/><Relationship Id="rId10" Type="http://schemas.openxmlformats.org/officeDocument/2006/relationships/image" Target="../media/image5.png"/><Relationship Id="rId4" Type="http://schemas.openxmlformats.org/officeDocument/2006/relationships/tags" Target="../tags/tag40.xml"/><Relationship Id="rId9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2" Type="http://schemas.openxmlformats.org/officeDocument/2006/relationships/tags" Target="../tags/tag45.xml"/><Relationship Id="rId16" Type="http://schemas.openxmlformats.org/officeDocument/2006/relationships/image" Target="../media/image7.jpe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notesSlide" Target="../notesSlides/notesSlide7.xml"/><Relationship Id="rId10" Type="http://schemas.openxmlformats.org/officeDocument/2006/relationships/tags" Target="../tags/tag53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08710" y="2760980"/>
            <a:ext cx="9974580" cy="1714500"/>
            <a:chOff x="2620" y="4851"/>
            <a:chExt cx="15708" cy="2700"/>
          </a:xfrm>
        </p:grpSpPr>
        <p:sp>
          <p:nvSpPr>
            <p:cNvPr id="31" name="文本框 30"/>
            <p:cNvSpPr txBox="1"/>
            <p:nvPr/>
          </p:nvSpPr>
          <p:spPr>
            <a:xfrm>
              <a:off x="2620" y="4851"/>
              <a:ext cx="15708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srgbClr val="55869F"/>
                  </a:solidFill>
                  <a:latin typeface="Arial" panose="020B0604020202090204" pitchFamily="34" charset="0"/>
                  <a:ea typeface="Arial" panose="020B0604020202090204" pitchFamily="34" charset="0"/>
                </a:rPr>
                <a:t>Aliran Psikologi Positif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682" y="6594"/>
              <a:ext cx="7583" cy="9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2800" dirty="0">
                  <a:solidFill>
                    <a:srgbClr val="9FA3AC"/>
                  </a:solidFill>
                  <a:latin typeface="Arial" panose="020B0604020202090204" pitchFamily="34" charset="0"/>
                  <a:ea typeface="Arial" panose="020B0604020202090204" pitchFamily="34" charset="0"/>
                  <a:sym typeface="Arial" panose="020B0604020202090204" pitchFamily="34" charset="0"/>
                </a:rPr>
                <a:t>Tim Dosen Pengampu SAP</a:t>
              </a:r>
            </a:p>
          </p:txBody>
        </p:sp>
      </p:grpSp>
      <p:sp>
        <p:nvSpPr>
          <p:cNvPr id="3" name="Text Box 2"/>
          <p:cNvSpPr txBox="1"/>
          <p:nvPr/>
        </p:nvSpPr>
        <p:spPr>
          <a:xfrm>
            <a:off x="1789430" y="1694815"/>
            <a:ext cx="25095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Materi 15.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-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rcRect t="5576"/>
          <a:stretch>
            <a:fillRect/>
          </a:stretch>
        </p:blipFill>
        <p:spPr>
          <a:xfrm>
            <a:off x="0" y="-12700"/>
            <a:ext cx="4857115" cy="6870700"/>
          </a:xfrm>
          <a:prstGeom prst="rect">
            <a:avLst/>
          </a:prstGeom>
        </p:spPr>
      </p:pic>
      <p:cxnSp>
        <p:nvCxnSpPr>
          <p:cNvPr id="18" name="PA-直接连接符 17"/>
          <p:cNvCxnSpPr>
            <a:stCxn id="2" idx="4"/>
            <a:endCxn id="12" idx="4"/>
          </p:cNvCxnSpPr>
          <p:nvPr>
            <p:custDataLst>
              <p:tags r:id="rId2"/>
            </p:custDataLst>
          </p:nvPr>
        </p:nvCxnSpPr>
        <p:spPr>
          <a:xfrm>
            <a:off x="5871210" y="1841500"/>
            <a:ext cx="0" cy="3464560"/>
          </a:xfrm>
          <a:prstGeom prst="line">
            <a:avLst/>
          </a:prstGeom>
          <a:ln w="12700">
            <a:solidFill>
              <a:srgbClr val="53849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A-椭圆 1"/>
          <p:cNvSpPr/>
          <p:nvPr>
            <p:custDataLst>
              <p:tags r:id="rId3"/>
            </p:custDataLst>
          </p:nvPr>
        </p:nvSpPr>
        <p:spPr>
          <a:xfrm>
            <a:off x="5743564" y="1587137"/>
            <a:ext cx="254819" cy="254819"/>
          </a:xfrm>
          <a:prstGeom prst="ellipse">
            <a:avLst/>
          </a:prstGeom>
          <a:solidFill>
            <a:schemeClr val="bg1"/>
          </a:solidFill>
          <a:ln w="19050">
            <a:solidFill>
              <a:srgbClr val="538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Arial" panose="020B0604020202090204" pitchFamily="34" charset="0"/>
            </a:endParaRPr>
          </a:p>
        </p:txBody>
      </p:sp>
      <p:sp>
        <p:nvSpPr>
          <p:cNvPr id="10" name="PA-椭圆 9"/>
          <p:cNvSpPr/>
          <p:nvPr>
            <p:custDataLst>
              <p:tags r:id="rId4"/>
            </p:custDataLst>
          </p:nvPr>
        </p:nvSpPr>
        <p:spPr>
          <a:xfrm>
            <a:off x="5743564" y="2741980"/>
            <a:ext cx="254819" cy="254819"/>
          </a:xfrm>
          <a:prstGeom prst="ellipse">
            <a:avLst/>
          </a:prstGeom>
          <a:solidFill>
            <a:schemeClr val="bg1"/>
          </a:solidFill>
          <a:ln w="19050"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Arial" panose="020B0604020202090204" pitchFamily="34" charset="0"/>
            </a:endParaRPr>
          </a:p>
        </p:txBody>
      </p:sp>
      <p:sp>
        <p:nvSpPr>
          <p:cNvPr id="11" name="PA-椭圆 10"/>
          <p:cNvSpPr/>
          <p:nvPr>
            <p:custDataLst>
              <p:tags r:id="rId5"/>
            </p:custDataLst>
          </p:nvPr>
        </p:nvSpPr>
        <p:spPr>
          <a:xfrm>
            <a:off x="5743564" y="3896823"/>
            <a:ext cx="254819" cy="254819"/>
          </a:xfrm>
          <a:prstGeom prst="ellipse">
            <a:avLst/>
          </a:prstGeom>
          <a:solidFill>
            <a:schemeClr val="bg1"/>
          </a:solidFill>
          <a:ln w="19050">
            <a:solidFill>
              <a:srgbClr val="538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Arial" panose="020B0604020202090204" pitchFamily="34" charset="0"/>
            </a:endParaRPr>
          </a:p>
        </p:txBody>
      </p:sp>
      <p:sp>
        <p:nvSpPr>
          <p:cNvPr id="12" name="PA-椭圆 11"/>
          <p:cNvSpPr/>
          <p:nvPr>
            <p:custDataLst>
              <p:tags r:id="rId6"/>
            </p:custDataLst>
          </p:nvPr>
        </p:nvSpPr>
        <p:spPr>
          <a:xfrm>
            <a:off x="5743564" y="5051667"/>
            <a:ext cx="254819" cy="254819"/>
          </a:xfrm>
          <a:prstGeom prst="ellipse">
            <a:avLst/>
          </a:prstGeom>
          <a:solidFill>
            <a:schemeClr val="bg1"/>
          </a:solidFill>
          <a:ln w="19050"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Arial" panose="020B0604020202090204" pitchFamily="34" charset="0"/>
            </a:endParaRPr>
          </a:p>
        </p:txBody>
      </p:sp>
      <p:sp>
        <p:nvSpPr>
          <p:cNvPr id="24" name="PA-文本框 118"/>
          <p:cNvSpPr txBox="1"/>
          <p:nvPr>
            <p:custDataLst>
              <p:tags r:id="rId7"/>
            </p:custDataLst>
          </p:nvPr>
        </p:nvSpPr>
        <p:spPr>
          <a:xfrm>
            <a:off x="6254434" y="1859593"/>
            <a:ext cx="5675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Pada </a:t>
            </a:r>
            <a:r>
              <a:rPr lang="en-US" altLang="zh-CN" sz="1600" dirty="0" err="1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Tahun</a:t>
            </a:r>
            <a:r>
              <a:rPr lang="en-US" altLang="zh-CN" sz="1600" dirty="0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1998, </a:t>
            </a:r>
            <a:r>
              <a:rPr lang="en-US" altLang="zh-CN" sz="1600" dirty="0" err="1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didirikan</a:t>
            </a:r>
            <a:r>
              <a:rPr lang="en-US" altLang="zh-CN" sz="1600" dirty="0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dengan</a:t>
            </a:r>
            <a:r>
              <a:rPr lang="en-US" altLang="zh-CN" sz="1600" dirty="0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tujuan</a:t>
            </a:r>
            <a:r>
              <a:rPr lang="en-US" altLang="zh-CN" sz="1600" dirty="0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untuk</a:t>
            </a:r>
            <a:r>
              <a:rPr lang="en-US" altLang="zh-CN" sz="1600" dirty="0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mengubah</a:t>
            </a:r>
            <a:r>
              <a:rPr lang="en-US" altLang="zh-CN" sz="1600" dirty="0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orientasi</a:t>
            </a:r>
            <a:r>
              <a:rPr lang="en-US" altLang="zh-CN" sz="1600" dirty="0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psikologi</a:t>
            </a:r>
            <a:r>
              <a:rPr lang="en-US" altLang="zh-CN" sz="1600" dirty="0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yang </a:t>
            </a:r>
            <a:r>
              <a:rPr lang="en-US" altLang="zh-CN" sz="1600" dirty="0" err="1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lebih</a:t>
            </a:r>
            <a:r>
              <a:rPr lang="en-US" altLang="zh-CN" sz="1600" dirty="0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fokus</a:t>
            </a:r>
            <a:r>
              <a:rPr lang="en-US" altLang="zh-CN" sz="1600" dirty="0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pada </a:t>
            </a:r>
            <a:r>
              <a:rPr lang="en-US" altLang="zh-CN" sz="1600" dirty="0" err="1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sisi</a:t>
            </a:r>
            <a:r>
              <a:rPr lang="en-US" altLang="zh-CN" sz="1600" dirty="0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negatif</a:t>
            </a:r>
            <a:r>
              <a:rPr lang="en-US" altLang="zh-CN" sz="1600" dirty="0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manusia</a:t>
            </a:r>
            <a:r>
              <a:rPr lang="en-US" altLang="zh-CN" sz="1600" dirty="0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ke</a:t>
            </a:r>
            <a:r>
              <a:rPr lang="en-US" altLang="zh-CN" sz="1600" dirty="0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arah</a:t>
            </a:r>
            <a:r>
              <a:rPr lang="en-US" altLang="zh-CN" sz="1600" dirty="0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yang </a:t>
            </a:r>
            <a:r>
              <a:rPr lang="en-US" altLang="zh-CN" sz="1600" dirty="0" err="1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lebih</a:t>
            </a:r>
            <a:r>
              <a:rPr lang="en-US" altLang="zh-CN" sz="1600" dirty="0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positif</a:t>
            </a:r>
            <a:r>
              <a:rPr lang="en-US" altLang="zh-CN" sz="1600" dirty="0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.</a:t>
            </a:r>
            <a:endParaRPr lang="zh-CN" altLang="en-US" sz="1600" dirty="0">
              <a:solidFill>
                <a:srgbClr val="505050"/>
              </a:solidFill>
              <a:latin typeface="Arial" panose="020B0604020202090204" pitchFamily="34" charset="0"/>
              <a:ea typeface="Arial" panose="020B0604020202090204" pitchFamily="34" charset="0"/>
            </a:endParaRPr>
          </a:p>
        </p:txBody>
      </p:sp>
      <p:sp>
        <p:nvSpPr>
          <p:cNvPr id="25" name="PA-文本框 119"/>
          <p:cNvSpPr txBox="1"/>
          <p:nvPr>
            <p:custDataLst>
              <p:tags r:id="rId8"/>
            </p:custDataLst>
          </p:nvPr>
        </p:nvSpPr>
        <p:spPr>
          <a:xfrm>
            <a:off x="6245627" y="1501409"/>
            <a:ext cx="5512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 err="1">
                <a:solidFill>
                  <a:srgbClr val="53849F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Psikologi</a:t>
            </a:r>
            <a:r>
              <a:rPr lang="en-US" altLang="zh-CN" sz="2000" b="1" dirty="0">
                <a:solidFill>
                  <a:srgbClr val="53849F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</a:t>
            </a:r>
            <a:r>
              <a:rPr lang="en-US" altLang="zh-CN" sz="2000" b="1" dirty="0" err="1">
                <a:solidFill>
                  <a:srgbClr val="53849F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Positif</a:t>
            </a:r>
            <a:r>
              <a:rPr lang="en-US" altLang="zh-CN" sz="2000" b="1" dirty="0">
                <a:solidFill>
                  <a:srgbClr val="53849F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</a:t>
            </a:r>
            <a:r>
              <a:rPr lang="en-US" altLang="zh-CN" sz="2000" b="1" dirty="0" err="1">
                <a:solidFill>
                  <a:srgbClr val="53849F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Aliran</a:t>
            </a:r>
            <a:r>
              <a:rPr lang="en-US" altLang="zh-CN" sz="2000" b="1" dirty="0">
                <a:solidFill>
                  <a:srgbClr val="53849F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</a:t>
            </a:r>
            <a:r>
              <a:rPr lang="en-US" altLang="zh-CN" sz="2000" b="1" dirty="0" err="1">
                <a:solidFill>
                  <a:srgbClr val="53849F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Psikologi</a:t>
            </a:r>
            <a:r>
              <a:rPr lang="en-US" altLang="zh-CN" sz="2000" b="1" dirty="0">
                <a:solidFill>
                  <a:srgbClr val="53849F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</a:t>
            </a:r>
            <a:r>
              <a:rPr lang="en-US" altLang="zh-CN" sz="2000" b="1" dirty="0" err="1">
                <a:solidFill>
                  <a:srgbClr val="53849F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Terbaru</a:t>
            </a:r>
            <a:endParaRPr lang="zh-CN" altLang="en-US" sz="2000" b="1" dirty="0">
              <a:solidFill>
                <a:srgbClr val="53849F"/>
              </a:solidFill>
              <a:latin typeface="Arial" panose="020B0604020202090204" pitchFamily="34" charset="0"/>
              <a:ea typeface="Arial" panose="020B0604020202090204" pitchFamily="34" charset="0"/>
            </a:endParaRPr>
          </a:p>
        </p:txBody>
      </p:sp>
      <p:sp>
        <p:nvSpPr>
          <p:cNvPr id="26" name="PA-文本框 118"/>
          <p:cNvSpPr txBox="1"/>
          <p:nvPr>
            <p:custDataLst>
              <p:tags r:id="rId9"/>
            </p:custDataLst>
          </p:nvPr>
        </p:nvSpPr>
        <p:spPr>
          <a:xfrm>
            <a:off x="6225858" y="3048000"/>
            <a:ext cx="5532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 err="1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Penelitian</a:t>
            </a:r>
            <a:r>
              <a:rPr lang="en-US" altLang="zh-CN" sz="1600" dirty="0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terhadap</a:t>
            </a:r>
            <a:r>
              <a:rPr lang="en-US" altLang="zh-CN" sz="1600" dirty="0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Kekuatan</a:t>
            </a:r>
            <a:r>
              <a:rPr lang="en-US" altLang="zh-CN" sz="1600" dirty="0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dan </a:t>
            </a:r>
            <a:r>
              <a:rPr lang="en-US" altLang="zh-CN" sz="1600" dirty="0" err="1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Keutamaan</a:t>
            </a:r>
            <a:r>
              <a:rPr lang="en-US" altLang="zh-CN" sz="1600" dirty="0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, </a:t>
            </a:r>
            <a:r>
              <a:rPr lang="en-US" altLang="zh-CN" sz="1600" dirty="0" err="1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Kesejahteraan</a:t>
            </a:r>
            <a:r>
              <a:rPr lang="en-US" altLang="zh-CN" sz="1600" dirty="0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, </a:t>
            </a:r>
            <a:r>
              <a:rPr lang="en-US" altLang="zh-CN" sz="1600" dirty="0" err="1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Kebahagiaan</a:t>
            </a:r>
            <a:r>
              <a:rPr lang="en-US" altLang="zh-CN" sz="1600" dirty="0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, </a:t>
            </a:r>
            <a:r>
              <a:rPr lang="en-US" altLang="zh-CN" sz="1600" dirty="0" err="1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Optimisme</a:t>
            </a:r>
            <a:r>
              <a:rPr lang="en-US" altLang="zh-CN" sz="1600" dirty="0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, dan Harapan.</a:t>
            </a:r>
            <a:endParaRPr lang="zh-CN" altLang="en-US" sz="1600" dirty="0">
              <a:solidFill>
                <a:srgbClr val="505050"/>
              </a:solidFill>
              <a:latin typeface="Arial" panose="020B0604020202090204" pitchFamily="34" charset="0"/>
              <a:ea typeface="Arial" panose="020B0604020202090204" pitchFamily="34" charset="0"/>
            </a:endParaRPr>
          </a:p>
        </p:txBody>
      </p:sp>
      <p:sp>
        <p:nvSpPr>
          <p:cNvPr id="27" name="PA-文本框 119"/>
          <p:cNvSpPr txBox="1"/>
          <p:nvPr>
            <p:custDataLst>
              <p:tags r:id="rId10"/>
            </p:custDataLst>
          </p:nvPr>
        </p:nvSpPr>
        <p:spPr>
          <a:xfrm>
            <a:off x="6245627" y="2700373"/>
            <a:ext cx="4358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 err="1">
                <a:solidFill>
                  <a:srgbClr val="2E3A46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Arah</a:t>
            </a:r>
            <a:r>
              <a:rPr lang="en-US" altLang="zh-CN" sz="2000" b="1" dirty="0">
                <a:solidFill>
                  <a:srgbClr val="2E3A46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</a:t>
            </a:r>
            <a:r>
              <a:rPr lang="en-US" altLang="zh-CN" sz="2000" b="1" dirty="0" err="1">
                <a:solidFill>
                  <a:srgbClr val="2E3A46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Penelitian</a:t>
            </a:r>
            <a:r>
              <a:rPr lang="en-US" altLang="zh-CN" sz="2000" b="1" dirty="0">
                <a:solidFill>
                  <a:srgbClr val="2E3A46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</a:t>
            </a:r>
            <a:r>
              <a:rPr lang="en-US" altLang="zh-CN" sz="2000" b="1" dirty="0" err="1">
                <a:solidFill>
                  <a:srgbClr val="2E3A46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Psikologi</a:t>
            </a:r>
            <a:r>
              <a:rPr lang="en-US" altLang="zh-CN" sz="2000" b="1" dirty="0">
                <a:solidFill>
                  <a:srgbClr val="2E3A46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</a:t>
            </a:r>
            <a:r>
              <a:rPr lang="en-US" altLang="zh-CN" sz="2000" b="1" dirty="0" err="1">
                <a:solidFill>
                  <a:srgbClr val="2E3A46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Positif</a:t>
            </a:r>
            <a:endParaRPr lang="zh-CN" altLang="en-US" sz="2000" b="1" dirty="0">
              <a:solidFill>
                <a:srgbClr val="2E3A46"/>
              </a:solidFill>
              <a:latin typeface="Arial" panose="020B0604020202090204" pitchFamily="34" charset="0"/>
              <a:ea typeface="Arial" panose="020B0604020202090204" pitchFamily="34" charset="0"/>
            </a:endParaRPr>
          </a:p>
        </p:txBody>
      </p:sp>
      <p:sp>
        <p:nvSpPr>
          <p:cNvPr id="28" name="PA-文本框 118"/>
          <p:cNvSpPr txBox="1"/>
          <p:nvPr>
            <p:custDataLst>
              <p:tags r:id="rId11"/>
            </p:custDataLst>
          </p:nvPr>
        </p:nvSpPr>
        <p:spPr>
          <a:xfrm>
            <a:off x="6240146" y="4435794"/>
            <a:ext cx="5327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 err="1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Muncul</a:t>
            </a:r>
            <a:r>
              <a:rPr lang="en-US" altLang="zh-CN" sz="1600" dirty="0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beberapa</a:t>
            </a:r>
            <a:r>
              <a:rPr lang="en-US" altLang="zh-CN" sz="1600" dirty="0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buku</a:t>
            </a:r>
            <a:r>
              <a:rPr lang="en-US" altLang="zh-CN" sz="1600" dirty="0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dan </a:t>
            </a:r>
            <a:r>
              <a:rPr lang="en-US" altLang="zh-CN" sz="1600" dirty="0" err="1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jurnal</a:t>
            </a:r>
            <a:r>
              <a:rPr lang="en-US" altLang="zh-CN" sz="1600" dirty="0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mengenai</a:t>
            </a:r>
            <a:r>
              <a:rPr lang="en-US" altLang="zh-CN" sz="1600" dirty="0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psikologi</a:t>
            </a:r>
            <a:r>
              <a:rPr lang="en-US" altLang="zh-CN" sz="1600" dirty="0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positif</a:t>
            </a:r>
            <a:r>
              <a:rPr lang="en-US" altLang="zh-CN" sz="1600" dirty="0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, </a:t>
            </a:r>
            <a:r>
              <a:rPr lang="en-US" altLang="zh-CN" sz="1600" dirty="0" err="1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termasuk</a:t>
            </a:r>
            <a:r>
              <a:rPr lang="en-US" altLang="zh-CN" sz="1600" dirty="0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Buku</a:t>
            </a:r>
            <a:r>
              <a:rPr lang="en-US" altLang="zh-CN" sz="1600" dirty="0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</a:t>
            </a:r>
            <a:r>
              <a:rPr lang="en-US" altLang="zh-CN" sz="1600" i="1" dirty="0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Value in Action </a:t>
            </a:r>
            <a:r>
              <a:rPr lang="en-US" altLang="zh-CN" sz="1600" dirty="0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(VIA) oleh Martin E.P. Seligman yang </a:t>
            </a:r>
            <a:r>
              <a:rPr lang="en-US" altLang="zh-CN" sz="1600" dirty="0" err="1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menjelaskan</a:t>
            </a:r>
            <a:r>
              <a:rPr lang="en-US" altLang="zh-CN" sz="1600" dirty="0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24 </a:t>
            </a:r>
            <a:r>
              <a:rPr lang="en-US" altLang="zh-CN" sz="1600" i="1" dirty="0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Character Strength. </a:t>
            </a:r>
            <a:endParaRPr lang="zh-CN" altLang="en-US" sz="1600" dirty="0">
              <a:solidFill>
                <a:srgbClr val="505050"/>
              </a:solidFill>
              <a:latin typeface="Arial" panose="020B0604020202090204" pitchFamily="34" charset="0"/>
              <a:ea typeface="Arial" panose="020B0604020202090204" pitchFamily="34" charset="0"/>
            </a:endParaRPr>
          </a:p>
        </p:txBody>
      </p:sp>
      <p:sp>
        <p:nvSpPr>
          <p:cNvPr id="29" name="PA-文本框 119"/>
          <p:cNvSpPr txBox="1"/>
          <p:nvPr>
            <p:custDataLst>
              <p:tags r:id="rId12"/>
            </p:custDataLst>
          </p:nvPr>
        </p:nvSpPr>
        <p:spPr>
          <a:xfrm>
            <a:off x="6245627" y="3727881"/>
            <a:ext cx="5327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 err="1">
                <a:solidFill>
                  <a:srgbClr val="53849F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Psikologi</a:t>
            </a:r>
            <a:r>
              <a:rPr lang="en-US" altLang="zh-CN" sz="2000" b="1" dirty="0">
                <a:solidFill>
                  <a:srgbClr val="53849F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</a:t>
            </a:r>
            <a:r>
              <a:rPr lang="en-US" altLang="zh-CN" sz="2000" b="1" dirty="0" err="1">
                <a:solidFill>
                  <a:srgbClr val="53849F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Positif</a:t>
            </a:r>
            <a:r>
              <a:rPr lang="en-US" altLang="zh-CN" sz="2000" b="1" dirty="0">
                <a:solidFill>
                  <a:srgbClr val="53849F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</a:t>
            </a:r>
            <a:r>
              <a:rPr lang="en-US" altLang="zh-CN" sz="2000" b="1" dirty="0" err="1">
                <a:solidFill>
                  <a:srgbClr val="53849F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mendapatkan</a:t>
            </a:r>
            <a:r>
              <a:rPr lang="en-US" altLang="zh-CN" sz="2000" b="1" dirty="0">
                <a:solidFill>
                  <a:srgbClr val="53849F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</a:t>
            </a:r>
            <a:r>
              <a:rPr lang="en-US" altLang="zh-CN" sz="2000" b="1" dirty="0" err="1">
                <a:solidFill>
                  <a:srgbClr val="53849F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sambutan</a:t>
            </a:r>
            <a:r>
              <a:rPr lang="en-US" altLang="zh-CN" sz="2000" b="1" dirty="0">
                <a:solidFill>
                  <a:srgbClr val="53849F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</a:t>
            </a:r>
            <a:r>
              <a:rPr lang="en-US" altLang="zh-CN" sz="2000" b="1" dirty="0" err="1">
                <a:solidFill>
                  <a:srgbClr val="53849F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antusias</a:t>
            </a:r>
            <a:r>
              <a:rPr lang="en-US" altLang="zh-CN" sz="2000" b="1" dirty="0">
                <a:solidFill>
                  <a:srgbClr val="53849F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</a:t>
            </a:r>
            <a:r>
              <a:rPr lang="en-US" altLang="zh-CN" sz="2000" b="1" dirty="0" err="1">
                <a:solidFill>
                  <a:srgbClr val="53849F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dari</a:t>
            </a:r>
            <a:r>
              <a:rPr lang="en-US" altLang="zh-CN" sz="2000" b="1" dirty="0">
                <a:solidFill>
                  <a:srgbClr val="53849F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</a:t>
            </a:r>
            <a:r>
              <a:rPr lang="en-US" altLang="zh-CN" sz="2000" b="1" dirty="0" err="1">
                <a:solidFill>
                  <a:srgbClr val="53849F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Berbagai</a:t>
            </a:r>
            <a:r>
              <a:rPr lang="en-US" altLang="zh-CN" sz="2000" b="1" dirty="0">
                <a:solidFill>
                  <a:srgbClr val="53849F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</a:t>
            </a:r>
            <a:r>
              <a:rPr lang="en-US" altLang="zh-CN" sz="2000" b="1" dirty="0" err="1">
                <a:solidFill>
                  <a:srgbClr val="53849F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Kalangan</a:t>
            </a:r>
            <a:r>
              <a:rPr lang="en-US" altLang="zh-CN" sz="2000" b="1" dirty="0">
                <a:solidFill>
                  <a:srgbClr val="53849F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</a:t>
            </a:r>
            <a:endParaRPr lang="zh-CN" altLang="en-US" sz="2000" b="1" dirty="0">
              <a:solidFill>
                <a:srgbClr val="53849F"/>
              </a:solidFill>
              <a:latin typeface="Arial" panose="020B0604020202090204" pitchFamily="34" charset="0"/>
              <a:ea typeface="Arial" panose="020B0604020202090204" pitchFamily="34" charset="0"/>
            </a:endParaRPr>
          </a:p>
        </p:txBody>
      </p:sp>
      <p:sp>
        <p:nvSpPr>
          <p:cNvPr id="30" name="PA-文本框 118"/>
          <p:cNvSpPr txBox="1"/>
          <p:nvPr>
            <p:custDataLst>
              <p:tags r:id="rId13"/>
            </p:custDataLst>
          </p:nvPr>
        </p:nvSpPr>
        <p:spPr>
          <a:xfrm>
            <a:off x="6225859" y="5638491"/>
            <a:ext cx="5341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rgbClr val="505050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Martin E.P. Seligman dan Mihaly Csikszentmihalyi</a:t>
            </a:r>
            <a:endParaRPr lang="zh-CN" altLang="en-US" sz="1600" dirty="0">
              <a:solidFill>
                <a:srgbClr val="505050"/>
              </a:solidFill>
              <a:latin typeface="Arial" panose="020B0604020202090204" pitchFamily="34" charset="0"/>
              <a:ea typeface="Arial" panose="020B0604020202090204" pitchFamily="34" charset="0"/>
            </a:endParaRPr>
          </a:p>
        </p:txBody>
      </p:sp>
      <p:sp>
        <p:nvSpPr>
          <p:cNvPr id="31" name="PA-文本框 119"/>
          <p:cNvSpPr txBox="1"/>
          <p:nvPr>
            <p:custDataLst>
              <p:tags r:id="rId14"/>
            </p:custDataLst>
          </p:nvPr>
        </p:nvSpPr>
        <p:spPr>
          <a:xfrm>
            <a:off x="6245627" y="5312607"/>
            <a:ext cx="3855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 err="1">
                <a:solidFill>
                  <a:srgbClr val="2E3A46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Tokoh</a:t>
            </a:r>
            <a:r>
              <a:rPr lang="en-US" altLang="zh-CN" sz="2000" b="1" dirty="0">
                <a:solidFill>
                  <a:srgbClr val="2E3A46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</a:t>
            </a:r>
            <a:r>
              <a:rPr lang="en-US" altLang="zh-CN" sz="2000" b="1" dirty="0" err="1">
                <a:solidFill>
                  <a:srgbClr val="2E3A46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Psikologi</a:t>
            </a:r>
            <a:r>
              <a:rPr lang="en-US" altLang="zh-CN" sz="2000" b="1" dirty="0">
                <a:solidFill>
                  <a:srgbClr val="2E3A46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 </a:t>
            </a:r>
            <a:r>
              <a:rPr lang="en-US" altLang="zh-CN" sz="2000" b="1" dirty="0" err="1">
                <a:solidFill>
                  <a:srgbClr val="2E3A46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Positif</a:t>
            </a:r>
            <a:endParaRPr lang="zh-CN" altLang="en-US" sz="2000" b="1" dirty="0">
              <a:solidFill>
                <a:srgbClr val="2E3A46"/>
              </a:solidFill>
              <a:latin typeface="Arial" panose="020B0604020202090204" pitchFamily="34" charset="0"/>
              <a:ea typeface="Arial" panose="020B0604020202090204" pitchFamily="34" charset="0"/>
            </a:endParaRPr>
          </a:p>
        </p:txBody>
      </p:sp>
      <p:sp>
        <p:nvSpPr>
          <p:cNvPr id="6" name="PA-文本框 3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60169" y="455488"/>
            <a:ext cx="21973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zh-CN" sz="2000" b="1" dirty="0">
                <a:solidFill>
                  <a:srgbClr val="2E3A46"/>
                </a:solidFill>
                <a:effectLst/>
                <a:ea typeface="Arial" panose="020B0604020202090204" pitchFamily="34" charset="0"/>
              </a:rPr>
              <a:t>KESIMPULAN</a:t>
            </a:r>
            <a:endParaRPr lang="zh-CN" altLang="en-US" sz="2000" b="1" dirty="0">
              <a:solidFill>
                <a:srgbClr val="2E3A46"/>
              </a:solidFill>
              <a:effectLst/>
              <a:ea typeface="Arial" panose="020B0604020202090204" pitchFamily="34" charset="0"/>
            </a:endParaRPr>
          </a:p>
        </p:txBody>
      </p:sp>
      <p:sp>
        <p:nvSpPr>
          <p:cNvPr id="49" name="PA-文本框 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68553" y="359121"/>
            <a:ext cx="1123773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dirty="0">
                <a:solidFill>
                  <a:srgbClr val="2E3A46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04</a:t>
            </a:r>
          </a:p>
        </p:txBody>
      </p:sp>
    </p:spTree>
  </p:cSld>
  <p:clrMapOvr>
    <a:masterClrMapping/>
  </p:clrMapOvr>
  <p:transition spd="slow" advClick="0" advTm="2000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35860" y="2750185"/>
            <a:ext cx="7320280" cy="1936115"/>
            <a:chOff x="3951" y="4851"/>
            <a:chExt cx="11528" cy="3049"/>
          </a:xfrm>
        </p:grpSpPr>
        <p:sp>
          <p:nvSpPr>
            <p:cNvPr id="31" name="文本框 30"/>
            <p:cNvSpPr txBox="1"/>
            <p:nvPr/>
          </p:nvSpPr>
          <p:spPr>
            <a:xfrm>
              <a:off x="3951" y="4851"/>
              <a:ext cx="11528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srgbClr val="55869F"/>
                  </a:solidFill>
                  <a:latin typeface="Arial" panose="020B0604020202090204" pitchFamily="34" charset="0"/>
                  <a:ea typeface="Arial" panose="020B0604020202090204" pitchFamily="34" charset="0"/>
                </a:rPr>
                <a:t>Thank You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923" y="6669"/>
              <a:ext cx="7583" cy="12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b="1" dirty="0" err="1">
                  <a:solidFill>
                    <a:srgbClr val="9FA3AC"/>
                  </a:solidFill>
                  <a:latin typeface="Arial" panose="020B0604020202090204" pitchFamily="34" charset="0"/>
                  <a:ea typeface="Arial" panose="020B0604020202090204" pitchFamily="34" charset="0"/>
                  <a:sym typeface="Arial" panose="020B0604020202090204" pitchFamily="34" charset="0"/>
                </a:rPr>
                <a:t>Terima</a:t>
              </a:r>
              <a:r>
                <a:rPr lang="en-US" altLang="zh-CN" b="1" dirty="0">
                  <a:solidFill>
                    <a:srgbClr val="9FA3AC"/>
                  </a:solidFill>
                  <a:latin typeface="Arial" panose="020B0604020202090204" pitchFamily="34" charset="0"/>
                  <a:ea typeface="Arial" panose="020B0604020202090204" pitchFamily="34" charset="0"/>
                  <a:sym typeface="Arial" panose="020B0604020202090204" pitchFamily="34" charset="0"/>
                </a:rPr>
                <a:t> Kasih..</a:t>
              </a:r>
            </a:p>
            <a:p>
              <a:pPr algn="ctr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b="1" dirty="0">
                  <a:solidFill>
                    <a:srgbClr val="9FA3AC"/>
                  </a:solidFill>
                  <a:latin typeface="Arial" panose="020B0604020202090204" pitchFamily="34" charset="0"/>
                  <a:ea typeface="Arial" panose="020B0604020202090204" pitchFamily="34" charset="0"/>
                  <a:sym typeface="Arial" panose="020B0604020202090204" pitchFamily="34" charset="0"/>
                </a:rPr>
                <a:t>Any Question???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08075" y="567690"/>
            <a:ext cx="9974580" cy="5175885"/>
            <a:chOff x="2619" y="1397"/>
            <a:chExt cx="15708" cy="8151"/>
          </a:xfrm>
        </p:grpSpPr>
        <p:sp>
          <p:nvSpPr>
            <p:cNvPr id="31" name="文本框 30"/>
            <p:cNvSpPr txBox="1"/>
            <p:nvPr/>
          </p:nvSpPr>
          <p:spPr>
            <a:xfrm>
              <a:off x="2619" y="1397"/>
              <a:ext cx="15708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srgbClr val="55869F"/>
                  </a:solidFill>
                  <a:latin typeface="Arial" panose="020B0604020202090204" pitchFamily="34" charset="0"/>
                  <a:ea typeface="Arial" panose="020B0604020202090204" pitchFamily="34" charset="0"/>
                </a:rPr>
                <a:t>Aliran Psikologi Positif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22" y="7078"/>
              <a:ext cx="9570" cy="24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4000" dirty="0">
                  <a:solidFill>
                    <a:schemeClr val="tx1"/>
                  </a:solidFill>
                  <a:latin typeface="Arial" panose="020B0604020202090204" pitchFamily="34" charset="0"/>
                  <a:ea typeface="Arial" panose="020B0604020202090204" pitchFamily="34" charset="0"/>
                  <a:sym typeface="Arial" panose="020B0604020202090204" pitchFamily="34" charset="0"/>
                </a:rPr>
                <a:t>“Fokus pada </a:t>
              </a:r>
              <a:r>
                <a:rPr lang="en-US" altLang="zh-CN" sz="4000" b="1" u="sng" dirty="0">
                  <a:solidFill>
                    <a:schemeClr val="tx1"/>
                  </a:solidFill>
                  <a:latin typeface="Arial Bold" panose="020B0604020202090204" charset="0"/>
                  <a:ea typeface="Arial" panose="020B0604020202090204" pitchFamily="34" charset="0"/>
                  <a:cs typeface="Arial Bold" panose="020B0604020202090204" charset="0"/>
                  <a:sym typeface="Arial" panose="020B0604020202090204" pitchFamily="34" charset="0"/>
                </a:rPr>
                <a:t>Kekuatan </a:t>
              </a:r>
              <a:r>
                <a:rPr lang="en-US" altLang="zh-CN" sz="4000" dirty="0">
                  <a:solidFill>
                    <a:schemeClr val="tx1"/>
                  </a:solidFill>
                  <a:latin typeface="Arial" panose="020B0604020202090204" pitchFamily="34" charset="0"/>
                  <a:ea typeface="Arial" panose="020B0604020202090204" pitchFamily="34" charset="0"/>
                  <a:sym typeface="Arial" panose="020B0604020202090204" pitchFamily="34" charset="0"/>
                </a:rPr>
                <a:t>dan </a:t>
              </a:r>
              <a:r>
                <a:rPr lang="en-US" altLang="zh-CN" sz="4000" b="1" u="sng" dirty="0">
                  <a:solidFill>
                    <a:schemeClr val="tx1"/>
                  </a:solidFill>
                  <a:latin typeface="Arial Bold" panose="020B0604020202090204" charset="0"/>
                  <a:ea typeface="Arial" panose="020B0604020202090204" pitchFamily="34" charset="0"/>
                  <a:cs typeface="Arial Bold" panose="020B0604020202090204" charset="0"/>
                  <a:sym typeface="Arial" panose="020B0604020202090204" pitchFamily="34" charset="0"/>
                </a:rPr>
                <a:t>Keutamaan </a:t>
              </a:r>
              <a:r>
                <a:rPr lang="en-US" altLang="zh-CN" sz="4000" dirty="0">
                  <a:solidFill>
                    <a:schemeClr val="tx1"/>
                  </a:solidFill>
                  <a:latin typeface="Arial" panose="020B0604020202090204" pitchFamily="34" charset="0"/>
                  <a:ea typeface="Arial" panose="020B0604020202090204" pitchFamily="34" charset="0"/>
                  <a:sym typeface="Arial" panose="020B0604020202090204" pitchFamily="34" charset="0"/>
                </a:rPr>
                <a:t>Manusia”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668F63B-DB39-6E4F-99D5-4DE22672042B}"/>
              </a:ext>
            </a:extLst>
          </p:cNvPr>
          <p:cNvSpPr txBox="1"/>
          <p:nvPr/>
        </p:nvSpPr>
        <p:spPr>
          <a:xfrm>
            <a:off x="3116688" y="2575776"/>
            <a:ext cx="5847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en-US" sz="2800" dirty="0" err="1">
                <a:ln w="0"/>
                <a:solidFill>
                  <a:srgbClr val="0070C0"/>
                </a:solidFill>
              </a:rPr>
              <a:t>Aliran</a:t>
            </a:r>
            <a:r>
              <a:rPr lang="en-US" sz="2800" dirty="0">
                <a:ln w="0"/>
                <a:solidFill>
                  <a:srgbClr val="0070C0"/>
                </a:solidFill>
              </a:rPr>
              <a:t> </a:t>
            </a:r>
            <a:r>
              <a:rPr lang="en-US" sz="2800" dirty="0" err="1">
                <a:ln w="0"/>
                <a:solidFill>
                  <a:srgbClr val="0070C0"/>
                </a:solidFill>
              </a:rPr>
              <a:t>Psikologi</a:t>
            </a:r>
            <a:r>
              <a:rPr lang="en-US" sz="2800" dirty="0">
                <a:ln w="0"/>
                <a:solidFill>
                  <a:srgbClr val="0070C0"/>
                </a:solidFill>
              </a:rPr>
              <a:t> </a:t>
            </a:r>
            <a:r>
              <a:rPr lang="en-US" sz="2800" dirty="0" err="1">
                <a:ln w="0"/>
                <a:solidFill>
                  <a:srgbClr val="0070C0"/>
                </a:solidFill>
              </a:rPr>
              <a:t>Terbaru</a:t>
            </a:r>
            <a:endParaRPr lang="en-US" sz="2800" dirty="0">
              <a:ln w="0"/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PA-组合 24"/>
          <p:cNvGrpSpPr/>
          <p:nvPr>
            <p:custDataLst>
              <p:tags r:id="rId1"/>
            </p:custDataLst>
          </p:nvPr>
        </p:nvGrpSpPr>
        <p:grpSpPr>
          <a:xfrm>
            <a:off x="0" y="955041"/>
            <a:ext cx="12192000" cy="922020"/>
            <a:chOff x="0" y="675641"/>
            <a:chExt cx="12192000" cy="922020"/>
          </a:xfrm>
        </p:grpSpPr>
        <p:sp>
          <p:nvSpPr>
            <p:cNvPr id="9" name="PA-矩形 8"/>
            <p:cNvSpPr/>
            <p:nvPr>
              <p:custDataLst>
                <p:tags r:id="rId18"/>
              </p:custDataLst>
            </p:nvPr>
          </p:nvSpPr>
          <p:spPr>
            <a:xfrm>
              <a:off x="0" y="905402"/>
              <a:ext cx="12192000" cy="3714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90204"/>
                <a:ea typeface="Arial" panose="020B0604020202090204" pitchFamily="34" charset="0"/>
                <a:cs typeface="+mn-ea"/>
                <a:sym typeface="+mn-lt"/>
              </a:endParaRPr>
            </a:p>
          </p:txBody>
        </p:sp>
        <p:sp>
          <p:nvSpPr>
            <p:cNvPr id="10" name="PA-文本框 9"/>
            <p:cNvSpPr txBox="1"/>
            <p:nvPr>
              <p:custDataLst>
                <p:tags r:id="rId19"/>
              </p:custDataLst>
            </p:nvPr>
          </p:nvSpPr>
          <p:spPr>
            <a:xfrm>
              <a:off x="3607594" y="675641"/>
              <a:ext cx="4976812" cy="9220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1" i="0" u="none" strike="noStrike" kern="1200" cap="none" spc="0" normalizeH="0" baseline="0" noProof="0">
                  <a:ln>
                    <a:noFill/>
                  </a:ln>
                  <a:solidFill>
                    <a:srgbClr val="303030"/>
                  </a:solidFill>
                  <a:effectLst/>
                  <a:uLnTx/>
                  <a:uFillTx/>
                  <a:latin typeface="Arial" panose="020B0604020202090204"/>
                  <a:ea typeface="Arial" panose="020B0604020202090204" pitchFamily="34" charset="0"/>
                  <a:cs typeface="+mn-ea"/>
                  <a:sym typeface="+mn-lt"/>
                </a:rPr>
                <a:t>Contents</a:t>
              </a:r>
            </a:p>
          </p:txBody>
        </p:sp>
      </p:grpSp>
      <p:sp>
        <p:nvSpPr>
          <p:cNvPr id="11" name="PA-圆角矩形 10"/>
          <p:cNvSpPr/>
          <p:nvPr>
            <p:custDataLst>
              <p:tags r:id="rId2"/>
            </p:custDataLst>
          </p:nvPr>
        </p:nvSpPr>
        <p:spPr>
          <a:xfrm>
            <a:off x="2092960" y="2677160"/>
            <a:ext cx="914400" cy="914400"/>
          </a:xfrm>
          <a:prstGeom prst="roundRect">
            <a:avLst>
              <a:gd name="adj" fmla="val 3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 panose="020B0604020202090204"/>
              <a:ea typeface="Arial" panose="020B0604020202090204" pitchFamily="34" charset="0"/>
              <a:cs typeface="+mn-ea"/>
              <a:sym typeface="+mn-lt"/>
            </a:endParaRPr>
          </a:p>
        </p:txBody>
      </p:sp>
      <p:cxnSp>
        <p:nvCxnSpPr>
          <p:cNvPr id="12" name="PA-直接连接符 11"/>
          <p:cNvCxnSpPr/>
          <p:nvPr>
            <p:custDataLst>
              <p:tags r:id="rId3"/>
            </p:custDataLst>
          </p:nvPr>
        </p:nvCxnSpPr>
        <p:spPr>
          <a:xfrm>
            <a:off x="2184400" y="3876040"/>
            <a:ext cx="73152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A-文本框 12"/>
          <p:cNvSpPr txBox="1"/>
          <p:nvPr>
            <p:custDataLst>
              <p:tags r:id="rId4"/>
            </p:custDataLst>
          </p:nvPr>
        </p:nvSpPr>
        <p:spPr>
          <a:xfrm flipH="1">
            <a:off x="1665323" y="4165600"/>
            <a:ext cx="1769674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90204"/>
                <a:ea typeface="Arial" panose="020B0604020202090204" pitchFamily="34" charset="0"/>
                <a:cs typeface="+mn-ea"/>
                <a:sym typeface="+mn-lt"/>
              </a:rPr>
              <a:t>Latar Belakang Lahirnya Psikologi Positif</a:t>
            </a:r>
          </a:p>
        </p:txBody>
      </p:sp>
      <p:sp>
        <p:nvSpPr>
          <p:cNvPr id="15" name="PA-任意多边形 79"/>
          <p:cNvSpPr>
            <a:spLocks noChangeAspect="1" noEditPoints="1"/>
          </p:cNvSpPr>
          <p:nvPr>
            <p:custDataLst>
              <p:tags r:id="rId5"/>
            </p:custDataLst>
          </p:nvPr>
        </p:nvSpPr>
        <p:spPr bwMode="auto">
          <a:xfrm>
            <a:off x="2406160" y="2990360"/>
            <a:ext cx="288000" cy="288000"/>
          </a:xfrm>
          <a:custGeom>
            <a:avLst/>
            <a:gdLst>
              <a:gd name="T0" fmla="*/ 1094 w 2189"/>
              <a:gd name="T1" fmla="*/ 1370 h 2189"/>
              <a:gd name="T2" fmla="*/ 1814 w 2189"/>
              <a:gd name="T3" fmla="*/ 1520 h 2189"/>
              <a:gd name="T4" fmla="*/ 2189 w 2189"/>
              <a:gd name="T5" fmla="*/ 1914 h 2189"/>
              <a:gd name="T6" fmla="*/ 2189 w 2189"/>
              <a:gd name="T7" fmla="*/ 2189 h 2189"/>
              <a:gd name="T8" fmla="*/ 0 w 2189"/>
              <a:gd name="T9" fmla="*/ 2189 h 2189"/>
              <a:gd name="T10" fmla="*/ 0 w 2189"/>
              <a:gd name="T11" fmla="*/ 1914 h 2189"/>
              <a:gd name="T12" fmla="*/ 374 w 2189"/>
              <a:gd name="T13" fmla="*/ 1520 h 2189"/>
              <a:gd name="T14" fmla="*/ 1094 w 2189"/>
              <a:gd name="T15" fmla="*/ 1370 h 2189"/>
              <a:gd name="T16" fmla="*/ 1094 w 2189"/>
              <a:gd name="T17" fmla="*/ 1094 h 2189"/>
              <a:gd name="T18" fmla="*/ 710 w 2189"/>
              <a:gd name="T19" fmla="*/ 934 h 2189"/>
              <a:gd name="T20" fmla="*/ 550 w 2189"/>
              <a:gd name="T21" fmla="*/ 550 h 2189"/>
              <a:gd name="T22" fmla="*/ 710 w 2189"/>
              <a:gd name="T23" fmla="*/ 163 h 2189"/>
              <a:gd name="T24" fmla="*/ 1094 w 2189"/>
              <a:gd name="T25" fmla="*/ 0 h 2189"/>
              <a:gd name="T26" fmla="*/ 1479 w 2189"/>
              <a:gd name="T27" fmla="*/ 163 h 2189"/>
              <a:gd name="T28" fmla="*/ 1639 w 2189"/>
              <a:gd name="T29" fmla="*/ 550 h 2189"/>
              <a:gd name="T30" fmla="*/ 1479 w 2189"/>
              <a:gd name="T31" fmla="*/ 934 h 2189"/>
              <a:gd name="T32" fmla="*/ 1094 w 2189"/>
              <a:gd name="T33" fmla="*/ 1094 h 2189"/>
              <a:gd name="T34" fmla="*/ 1094 w 2189"/>
              <a:gd name="T35" fmla="*/ 1094 h 2189"/>
              <a:gd name="T36" fmla="*/ 1094 w 2189"/>
              <a:gd name="T37" fmla="*/ 1094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89" h="2189">
                <a:moveTo>
                  <a:pt x="1094" y="1370"/>
                </a:moveTo>
                <a:cubicBezTo>
                  <a:pt x="1325" y="1370"/>
                  <a:pt x="1565" y="1420"/>
                  <a:pt x="1814" y="1520"/>
                </a:cubicBezTo>
                <a:cubicBezTo>
                  <a:pt x="2064" y="1620"/>
                  <a:pt x="2189" y="1752"/>
                  <a:pt x="2189" y="1914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0" y="2189"/>
                  <a:pt x="0" y="2189"/>
                  <a:pt x="0" y="2189"/>
                </a:cubicBezTo>
                <a:cubicBezTo>
                  <a:pt x="0" y="1914"/>
                  <a:pt x="0" y="1914"/>
                  <a:pt x="0" y="1914"/>
                </a:cubicBezTo>
                <a:cubicBezTo>
                  <a:pt x="0" y="1752"/>
                  <a:pt x="125" y="1620"/>
                  <a:pt x="374" y="1520"/>
                </a:cubicBezTo>
                <a:cubicBezTo>
                  <a:pt x="624" y="1420"/>
                  <a:pt x="864" y="1370"/>
                  <a:pt x="1094" y="1370"/>
                </a:cubicBezTo>
                <a:close/>
                <a:moveTo>
                  <a:pt x="1094" y="1094"/>
                </a:moveTo>
                <a:cubicBezTo>
                  <a:pt x="945" y="1094"/>
                  <a:pt x="817" y="1041"/>
                  <a:pt x="710" y="934"/>
                </a:cubicBezTo>
                <a:cubicBezTo>
                  <a:pt x="604" y="828"/>
                  <a:pt x="550" y="700"/>
                  <a:pt x="550" y="550"/>
                </a:cubicBezTo>
                <a:cubicBezTo>
                  <a:pt x="550" y="401"/>
                  <a:pt x="604" y="272"/>
                  <a:pt x="710" y="163"/>
                </a:cubicBezTo>
                <a:cubicBezTo>
                  <a:pt x="817" y="54"/>
                  <a:pt x="945" y="0"/>
                  <a:pt x="1094" y="0"/>
                </a:cubicBezTo>
                <a:cubicBezTo>
                  <a:pt x="1244" y="0"/>
                  <a:pt x="1372" y="54"/>
                  <a:pt x="1479" y="163"/>
                </a:cubicBezTo>
                <a:cubicBezTo>
                  <a:pt x="1585" y="272"/>
                  <a:pt x="1639" y="401"/>
                  <a:pt x="1639" y="550"/>
                </a:cubicBezTo>
                <a:cubicBezTo>
                  <a:pt x="1639" y="700"/>
                  <a:pt x="1585" y="828"/>
                  <a:pt x="1479" y="934"/>
                </a:cubicBezTo>
                <a:cubicBezTo>
                  <a:pt x="1372" y="1041"/>
                  <a:pt x="1244" y="1094"/>
                  <a:pt x="1094" y="1094"/>
                </a:cubicBezTo>
                <a:close/>
                <a:moveTo>
                  <a:pt x="1094" y="1094"/>
                </a:moveTo>
                <a:cubicBezTo>
                  <a:pt x="1094" y="1094"/>
                  <a:pt x="1094" y="1094"/>
                  <a:pt x="1094" y="109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 panose="020B0604020202090204"/>
              <a:ea typeface="Arial" panose="020B0604020202090204" pitchFamily="34" charset="0"/>
              <a:cs typeface="+mn-ea"/>
              <a:sym typeface="+mn-lt"/>
            </a:endParaRPr>
          </a:p>
        </p:txBody>
      </p:sp>
      <p:sp>
        <p:nvSpPr>
          <p:cNvPr id="16" name="PA-圆角矩形 15"/>
          <p:cNvSpPr/>
          <p:nvPr>
            <p:custDataLst>
              <p:tags r:id="rId6"/>
            </p:custDataLst>
          </p:nvPr>
        </p:nvSpPr>
        <p:spPr>
          <a:xfrm>
            <a:off x="4456853" y="2677160"/>
            <a:ext cx="914400" cy="914400"/>
          </a:xfrm>
          <a:prstGeom prst="roundRect">
            <a:avLst>
              <a:gd name="adj" fmla="val 30000"/>
            </a:avLst>
          </a:prstGeom>
          <a:solidFill>
            <a:srgbClr val="538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 panose="020B0604020202090204"/>
              <a:ea typeface="Arial" panose="020B0604020202090204" pitchFamily="34" charset="0"/>
              <a:cs typeface="+mn-ea"/>
              <a:sym typeface="+mn-lt"/>
            </a:endParaRPr>
          </a:p>
        </p:txBody>
      </p:sp>
      <p:cxnSp>
        <p:nvCxnSpPr>
          <p:cNvPr id="17" name="PA-直接连接符 16"/>
          <p:cNvCxnSpPr/>
          <p:nvPr>
            <p:custDataLst>
              <p:tags r:id="rId7"/>
            </p:custDataLst>
          </p:nvPr>
        </p:nvCxnSpPr>
        <p:spPr>
          <a:xfrm>
            <a:off x="4548293" y="3876040"/>
            <a:ext cx="73152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A-圆角矩形 19"/>
          <p:cNvSpPr/>
          <p:nvPr>
            <p:custDataLst>
              <p:tags r:id="rId8"/>
            </p:custDataLst>
          </p:nvPr>
        </p:nvSpPr>
        <p:spPr>
          <a:xfrm>
            <a:off x="6820746" y="2677160"/>
            <a:ext cx="914400" cy="914400"/>
          </a:xfrm>
          <a:prstGeom prst="roundRect">
            <a:avLst>
              <a:gd name="adj" fmla="val 30000"/>
            </a:avLst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 panose="020B0604020202090204"/>
              <a:ea typeface="Arial" panose="020B0604020202090204" pitchFamily="34" charset="0"/>
              <a:cs typeface="+mn-ea"/>
              <a:sym typeface="+mn-lt"/>
            </a:endParaRPr>
          </a:p>
        </p:txBody>
      </p:sp>
      <p:cxnSp>
        <p:nvCxnSpPr>
          <p:cNvPr id="21" name="PA-直接连接符 20"/>
          <p:cNvCxnSpPr/>
          <p:nvPr>
            <p:custDataLst>
              <p:tags r:id="rId9"/>
            </p:custDataLst>
          </p:nvPr>
        </p:nvCxnSpPr>
        <p:spPr>
          <a:xfrm>
            <a:off x="6912186" y="3876040"/>
            <a:ext cx="73152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A-文本框 21"/>
          <p:cNvSpPr txBox="1"/>
          <p:nvPr>
            <p:custDataLst>
              <p:tags r:id="rId10"/>
            </p:custDataLst>
          </p:nvPr>
        </p:nvSpPr>
        <p:spPr>
          <a:xfrm flipH="1">
            <a:off x="6393109" y="4165600"/>
            <a:ext cx="1769674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90204"/>
                <a:ea typeface="Arial" panose="020B0604020202090204" pitchFamily="34" charset="0"/>
                <a:cs typeface="+mn-ea"/>
                <a:sym typeface="+mn-lt"/>
              </a:rPr>
              <a:t>Tokoh-tokoh Psikologi Positif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 panose="020B0604020202090204"/>
              <a:ea typeface="Arial" panose="020B0604020202090204" pitchFamily="34" charset="0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 panose="020B0604020202090204"/>
              <a:ea typeface="Arial" panose="020B0604020202090204" pitchFamily="34" charset="0"/>
              <a:cs typeface="+mn-ea"/>
              <a:sym typeface="+mn-lt"/>
            </a:endParaRPr>
          </a:p>
        </p:txBody>
      </p:sp>
      <p:sp>
        <p:nvSpPr>
          <p:cNvPr id="24" name="PA-圆角矩形 23"/>
          <p:cNvSpPr/>
          <p:nvPr>
            <p:custDataLst>
              <p:tags r:id="rId11"/>
            </p:custDataLst>
          </p:nvPr>
        </p:nvSpPr>
        <p:spPr>
          <a:xfrm>
            <a:off x="9184640" y="2677160"/>
            <a:ext cx="914400" cy="914400"/>
          </a:xfrm>
          <a:prstGeom prst="roundRect">
            <a:avLst>
              <a:gd name="adj" fmla="val 30000"/>
            </a:avLst>
          </a:prstGeom>
          <a:solidFill>
            <a:srgbClr val="538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 panose="020B0604020202090204"/>
              <a:ea typeface="Arial" panose="020B0604020202090204" pitchFamily="34" charset="0"/>
              <a:cs typeface="+mn-ea"/>
              <a:sym typeface="+mn-lt"/>
            </a:endParaRPr>
          </a:p>
        </p:txBody>
      </p:sp>
      <p:cxnSp>
        <p:nvCxnSpPr>
          <p:cNvPr id="26" name="PA-直接连接符 25"/>
          <p:cNvCxnSpPr/>
          <p:nvPr>
            <p:custDataLst>
              <p:tags r:id="rId12"/>
            </p:custDataLst>
          </p:nvPr>
        </p:nvCxnSpPr>
        <p:spPr>
          <a:xfrm>
            <a:off x="9276080" y="3876040"/>
            <a:ext cx="73152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A-文本框 26"/>
          <p:cNvSpPr txBox="1"/>
          <p:nvPr>
            <p:custDataLst>
              <p:tags r:id="rId13"/>
            </p:custDataLst>
          </p:nvPr>
        </p:nvSpPr>
        <p:spPr>
          <a:xfrm flipH="1">
            <a:off x="8757285" y="4165600"/>
            <a:ext cx="19881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90204"/>
                <a:ea typeface="Arial" panose="020B0604020202090204" pitchFamily="34" charset="0"/>
                <a:cs typeface="+mn-ea"/>
                <a:sym typeface="+mn-lt"/>
              </a:rPr>
              <a:t>Kesimpulan</a:t>
            </a:r>
          </a:p>
        </p:txBody>
      </p:sp>
      <p:sp>
        <p:nvSpPr>
          <p:cNvPr id="29" name="PA-任意多边形 66"/>
          <p:cNvSpPr>
            <a:spLocks noChangeAspect="1" noEditPoints="1"/>
          </p:cNvSpPr>
          <p:nvPr>
            <p:custDataLst>
              <p:tags r:id="rId14"/>
            </p:custDataLst>
          </p:nvPr>
        </p:nvSpPr>
        <p:spPr bwMode="auto">
          <a:xfrm>
            <a:off x="4736835" y="2954360"/>
            <a:ext cx="354437" cy="360000"/>
          </a:xfrm>
          <a:custGeom>
            <a:avLst/>
            <a:gdLst>
              <a:gd name="T0" fmla="*/ 1340 w 2679"/>
              <a:gd name="T1" fmla="*/ 1843 h 2727"/>
              <a:gd name="T2" fmla="*/ 1679 w 2679"/>
              <a:gd name="T3" fmla="*/ 1703 h 2727"/>
              <a:gd name="T4" fmla="*/ 1820 w 2679"/>
              <a:gd name="T5" fmla="*/ 1363 h 2727"/>
              <a:gd name="T6" fmla="*/ 1679 w 2679"/>
              <a:gd name="T7" fmla="*/ 1024 h 2727"/>
              <a:gd name="T8" fmla="*/ 1340 w 2679"/>
              <a:gd name="T9" fmla="*/ 883 h 2727"/>
              <a:gd name="T10" fmla="*/ 1001 w 2679"/>
              <a:gd name="T11" fmla="*/ 1024 h 2727"/>
              <a:gd name="T12" fmla="*/ 860 w 2679"/>
              <a:gd name="T13" fmla="*/ 1363 h 2727"/>
              <a:gd name="T14" fmla="*/ 1001 w 2679"/>
              <a:gd name="T15" fmla="*/ 1703 h 2727"/>
              <a:gd name="T16" fmla="*/ 1340 w 2679"/>
              <a:gd name="T17" fmla="*/ 1843 h 2727"/>
              <a:gd name="T18" fmla="*/ 2357 w 2679"/>
              <a:gd name="T19" fmla="*/ 1498 h 2727"/>
              <a:gd name="T20" fmla="*/ 2645 w 2679"/>
              <a:gd name="T21" fmla="*/ 1722 h 2727"/>
              <a:gd name="T22" fmla="*/ 2658 w 2679"/>
              <a:gd name="T23" fmla="*/ 1811 h 2727"/>
              <a:gd name="T24" fmla="*/ 2383 w 2679"/>
              <a:gd name="T25" fmla="*/ 2285 h 2727"/>
              <a:gd name="T26" fmla="*/ 2300 w 2679"/>
              <a:gd name="T27" fmla="*/ 2311 h 2727"/>
              <a:gd name="T28" fmla="*/ 1961 w 2679"/>
              <a:gd name="T29" fmla="*/ 2176 h 2727"/>
              <a:gd name="T30" fmla="*/ 1730 w 2679"/>
              <a:gd name="T31" fmla="*/ 2311 h 2727"/>
              <a:gd name="T32" fmla="*/ 1679 w 2679"/>
              <a:gd name="T33" fmla="*/ 2669 h 2727"/>
              <a:gd name="T34" fmla="*/ 1615 w 2679"/>
              <a:gd name="T35" fmla="*/ 2727 h 2727"/>
              <a:gd name="T36" fmla="*/ 1065 w 2679"/>
              <a:gd name="T37" fmla="*/ 2727 h 2727"/>
              <a:gd name="T38" fmla="*/ 1001 w 2679"/>
              <a:gd name="T39" fmla="*/ 2669 h 2727"/>
              <a:gd name="T40" fmla="*/ 949 w 2679"/>
              <a:gd name="T41" fmla="*/ 2311 h 2727"/>
              <a:gd name="T42" fmla="*/ 719 w 2679"/>
              <a:gd name="T43" fmla="*/ 2176 h 2727"/>
              <a:gd name="T44" fmla="*/ 380 w 2679"/>
              <a:gd name="T45" fmla="*/ 2311 h 2727"/>
              <a:gd name="T46" fmla="*/ 297 w 2679"/>
              <a:gd name="T47" fmla="*/ 2285 h 2727"/>
              <a:gd name="T48" fmla="*/ 21 w 2679"/>
              <a:gd name="T49" fmla="*/ 1811 h 2727"/>
              <a:gd name="T50" fmla="*/ 34 w 2679"/>
              <a:gd name="T51" fmla="*/ 1722 h 2727"/>
              <a:gd name="T52" fmla="*/ 322 w 2679"/>
              <a:gd name="T53" fmla="*/ 1498 h 2727"/>
              <a:gd name="T54" fmla="*/ 316 w 2679"/>
              <a:gd name="T55" fmla="*/ 1363 h 2727"/>
              <a:gd name="T56" fmla="*/ 322 w 2679"/>
              <a:gd name="T57" fmla="*/ 1229 h 2727"/>
              <a:gd name="T58" fmla="*/ 34 w 2679"/>
              <a:gd name="T59" fmla="*/ 1005 h 2727"/>
              <a:gd name="T60" fmla="*/ 21 w 2679"/>
              <a:gd name="T61" fmla="*/ 915 h 2727"/>
              <a:gd name="T62" fmla="*/ 297 w 2679"/>
              <a:gd name="T63" fmla="*/ 442 h 2727"/>
              <a:gd name="T64" fmla="*/ 380 w 2679"/>
              <a:gd name="T65" fmla="*/ 416 h 2727"/>
              <a:gd name="T66" fmla="*/ 719 w 2679"/>
              <a:gd name="T67" fmla="*/ 550 h 2727"/>
              <a:gd name="T68" fmla="*/ 949 w 2679"/>
              <a:gd name="T69" fmla="*/ 416 h 2727"/>
              <a:gd name="T70" fmla="*/ 1001 w 2679"/>
              <a:gd name="T71" fmla="*/ 58 h 2727"/>
              <a:gd name="T72" fmla="*/ 1065 w 2679"/>
              <a:gd name="T73" fmla="*/ 0 h 2727"/>
              <a:gd name="T74" fmla="*/ 1615 w 2679"/>
              <a:gd name="T75" fmla="*/ 0 h 2727"/>
              <a:gd name="T76" fmla="*/ 1679 w 2679"/>
              <a:gd name="T77" fmla="*/ 58 h 2727"/>
              <a:gd name="T78" fmla="*/ 1730 w 2679"/>
              <a:gd name="T79" fmla="*/ 416 h 2727"/>
              <a:gd name="T80" fmla="*/ 1961 w 2679"/>
              <a:gd name="T81" fmla="*/ 550 h 2727"/>
              <a:gd name="T82" fmla="*/ 2300 w 2679"/>
              <a:gd name="T83" fmla="*/ 416 h 2727"/>
              <a:gd name="T84" fmla="*/ 2383 w 2679"/>
              <a:gd name="T85" fmla="*/ 442 h 2727"/>
              <a:gd name="T86" fmla="*/ 2658 w 2679"/>
              <a:gd name="T87" fmla="*/ 915 h 2727"/>
              <a:gd name="T88" fmla="*/ 2645 w 2679"/>
              <a:gd name="T89" fmla="*/ 1005 h 2727"/>
              <a:gd name="T90" fmla="*/ 2357 w 2679"/>
              <a:gd name="T91" fmla="*/ 1229 h 2727"/>
              <a:gd name="T92" fmla="*/ 2364 w 2679"/>
              <a:gd name="T93" fmla="*/ 1363 h 2727"/>
              <a:gd name="T94" fmla="*/ 2357 w 2679"/>
              <a:gd name="T95" fmla="*/ 1498 h 2727"/>
              <a:gd name="T96" fmla="*/ 2357 w 2679"/>
              <a:gd name="T97" fmla="*/ 1498 h 2727"/>
              <a:gd name="T98" fmla="*/ 2357 w 2679"/>
              <a:gd name="T99" fmla="*/ 1498 h 2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79" h="2727">
                <a:moveTo>
                  <a:pt x="1340" y="1843"/>
                </a:moveTo>
                <a:cubicBezTo>
                  <a:pt x="1472" y="1843"/>
                  <a:pt x="1585" y="1796"/>
                  <a:pt x="1679" y="1703"/>
                </a:cubicBezTo>
                <a:cubicBezTo>
                  <a:pt x="1773" y="1609"/>
                  <a:pt x="1820" y="1496"/>
                  <a:pt x="1820" y="1363"/>
                </a:cubicBezTo>
                <a:cubicBezTo>
                  <a:pt x="1820" y="1231"/>
                  <a:pt x="1773" y="1118"/>
                  <a:pt x="1679" y="1024"/>
                </a:cubicBezTo>
                <a:cubicBezTo>
                  <a:pt x="1585" y="930"/>
                  <a:pt x="1472" y="883"/>
                  <a:pt x="1340" y="883"/>
                </a:cubicBezTo>
                <a:cubicBezTo>
                  <a:pt x="1208" y="883"/>
                  <a:pt x="1095" y="930"/>
                  <a:pt x="1001" y="1024"/>
                </a:cubicBezTo>
                <a:cubicBezTo>
                  <a:pt x="907" y="1118"/>
                  <a:pt x="860" y="1231"/>
                  <a:pt x="860" y="1363"/>
                </a:cubicBezTo>
                <a:cubicBezTo>
                  <a:pt x="860" y="1496"/>
                  <a:pt x="907" y="1609"/>
                  <a:pt x="1001" y="1703"/>
                </a:cubicBezTo>
                <a:cubicBezTo>
                  <a:pt x="1095" y="1796"/>
                  <a:pt x="1208" y="1843"/>
                  <a:pt x="1340" y="1843"/>
                </a:cubicBezTo>
                <a:close/>
                <a:moveTo>
                  <a:pt x="2357" y="1498"/>
                </a:moveTo>
                <a:cubicBezTo>
                  <a:pt x="2645" y="1722"/>
                  <a:pt x="2645" y="1722"/>
                  <a:pt x="2645" y="1722"/>
                </a:cubicBezTo>
                <a:cubicBezTo>
                  <a:pt x="2675" y="1743"/>
                  <a:pt x="2679" y="1773"/>
                  <a:pt x="2658" y="1811"/>
                </a:cubicBezTo>
                <a:cubicBezTo>
                  <a:pt x="2383" y="2285"/>
                  <a:pt x="2383" y="2285"/>
                  <a:pt x="2383" y="2285"/>
                </a:cubicBezTo>
                <a:cubicBezTo>
                  <a:pt x="2366" y="2315"/>
                  <a:pt x="2338" y="2323"/>
                  <a:pt x="2300" y="2311"/>
                </a:cubicBezTo>
                <a:cubicBezTo>
                  <a:pt x="1961" y="2176"/>
                  <a:pt x="1961" y="2176"/>
                  <a:pt x="1961" y="2176"/>
                </a:cubicBezTo>
                <a:cubicBezTo>
                  <a:pt x="1871" y="2240"/>
                  <a:pt x="1794" y="2285"/>
                  <a:pt x="1730" y="2311"/>
                </a:cubicBezTo>
                <a:cubicBezTo>
                  <a:pt x="1679" y="2669"/>
                  <a:pt x="1679" y="2669"/>
                  <a:pt x="1679" y="2669"/>
                </a:cubicBezTo>
                <a:cubicBezTo>
                  <a:pt x="1670" y="2707"/>
                  <a:pt x="1649" y="2727"/>
                  <a:pt x="1615" y="2727"/>
                </a:cubicBezTo>
                <a:cubicBezTo>
                  <a:pt x="1065" y="2727"/>
                  <a:pt x="1065" y="2727"/>
                  <a:pt x="1065" y="2727"/>
                </a:cubicBezTo>
                <a:cubicBezTo>
                  <a:pt x="1030" y="2727"/>
                  <a:pt x="1009" y="2707"/>
                  <a:pt x="1001" y="2669"/>
                </a:cubicBezTo>
                <a:cubicBezTo>
                  <a:pt x="949" y="2311"/>
                  <a:pt x="949" y="2311"/>
                  <a:pt x="949" y="2311"/>
                </a:cubicBezTo>
                <a:cubicBezTo>
                  <a:pt x="868" y="2276"/>
                  <a:pt x="791" y="2232"/>
                  <a:pt x="719" y="2176"/>
                </a:cubicBezTo>
                <a:cubicBezTo>
                  <a:pt x="380" y="2311"/>
                  <a:pt x="380" y="2311"/>
                  <a:pt x="380" y="2311"/>
                </a:cubicBezTo>
                <a:cubicBezTo>
                  <a:pt x="341" y="2323"/>
                  <a:pt x="314" y="2315"/>
                  <a:pt x="297" y="2285"/>
                </a:cubicBezTo>
                <a:cubicBezTo>
                  <a:pt x="21" y="1811"/>
                  <a:pt x="21" y="1811"/>
                  <a:pt x="21" y="1811"/>
                </a:cubicBezTo>
                <a:cubicBezTo>
                  <a:pt x="0" y="1773"/>
                  <a:pt x="4" y="1743"/>
                  <a:pt x="34" y="1722"/>
                </a:cubicBezTo>
                <a:cubicBezTo>
                  <a:pt x="322" y="1498"/>
                  <a:pt x="322" y="1498"/>
                  <a:pt x="322" y="1498"/>
                </a:cubicBezTo>
                <a:cubicBezTo>
                  <a:pt x="318" y="1468"/>
                  <a:pt x="316" y="1423"/>
                  <a:pt x="316" y="1363"/>
                </a:cubicBezTo>
                <a:cubicBezTo>
                  <a:pt x="316" y="1304"/>
                  <a:pt x="318" y="1259"/>
                  <a:pt x="322" y="1229"/>
                </a:cubicBezTo>
                <a:cubicBezTo>
                  <a:pt x="34" y="1005"/>
                  <a:pt x="34" y="1005"/>
                  <a:pt x="34" y="1005"/>
                </a:cubicBezTo>
                <a:cubicBezTo>
                  <a:pt x="4" y="984"/>
                  <a:pt x="0" y="954"/>
                  <a:pt x="21" y="915"/>
                </a:cubicBezTo>
                <a:cubicBezTo>
                  <a:pt x="297" y="442"/>
                  <a:pt x="297" y="442"/>
                  <a:pt x="297" y="442"/>
                </a:cubicBezTo>
                <a:cubicBezTo>
                  <a:pt x="314" y="412"/>
                  <a:pt x="341" y="403"/>
                  <a:pt x="380" y="416"/>
                </a:cubicBezTo>
                <a:cubicBezTo>
                  <a:pt x="719" y="550"/>
                  <a:pt x="719" y="550"/>
                  <a:pt x="719" y="550"/>
                </a:cubicBezTo>
                <a:cubicBezTo>
                  <a:pt x="808" y="486"/>
                  <a:pt x="885" y="442"/>
                  <a:pt x="949" y="416"/>
                </a:cubicBezTo>
                <a:cubicBezTo>
                  <a:pt x="1001" y="58"/>
                  <a:pt x="1001" y="58"/>
                  <a:pt x="1001" y="58"/>
                </a:cubicBezTo>
                <a:cubicBezTo>
                  <a:pt x="1009" y="19"/>
                  <a:pt x="1030" y="0"/>
                  <a:pt x="1065" y="0"/>
                </a:cubicBezTo>
                <a:cubicBezTo>
                  <a:pt x="1615" y="0"/>
                  <a:pt x="1615" y="0"/>
                  <a:pt x="1615" y="0"/>
                </a:cubicBezTo>
                <a:cubicBezTo>
                  <a:pt x="1649" y="0"/>
                  <a:pt x="1670" y="19"/>
                  <a:pt x="1679" y="58"/>
                </a:cubicBezTo>
                <a:cubicBezTo>
                  <a:pt x="1730" y="416"/>
                  <a:pt x="1730" y="416"/>
                  <a:pt x="1730" y="416"/>
                </a:cubicBezTo>
                <a:cubicBezTo>
                  <a:pt x="1811" y="450"/>
                  <a:pt x="1888" y="495"/>
                  <a:pt x="1961" y="550"/>
                </a:cubicBezTo>
                <a:cubicBezTo>
                  <a:pt x="2300" y="416"/>
                  <a:pt x="2300" y="416"/>
                  <a:pt x="2300" y="416"/>
                </a:cubicBezTo>
                <a:cubicBezTo>
                  <a:pt x="2338" y="403"/>
                  <a:pt x="2366" y="412"/>
                  <a:pt x="2383" y="442"/>
                </a:cubicBezTo>
                <a:cubicBezTo>
                  <a:pt x="2658" y="915"/>
                  <a:pt x="2658" y="915"/>
                  <a:pt x="2658" y="915"/>
                </a:cubicBezTo>
                <a:cubicBezTo>
                  <a:pt x="2679" y="954"/>
                  <a:pt x="2675" y="984"/>
                  <a:pt x="2645" y="1005"/>
                </a:cubicBezTo>
                <a:cubicBezTo>
                  <a:pt x="2357" y="1229"/>
                  <a:pt x="2357" y="1229"/>
                  <a:pt x="2357" y="1229"/>
                </a:cubicBezTo>
                <a:cubicBezTo>
                  <a:pt x="2362" y="1259"/>
                  <a:pt x="2364" y="1304"/>
                  <a:pt x="2364" y="1363"/>
                </a:cubicBezTo>
                <a:cubicBezTo>
                  <a:pt x="2364" y="1423"/>
                  <a:pt x="2362" y="1468"/>
                  <a:pt x="2357" y="1498"/>
                </a:cubicBezTo>
                <a:close/>
                <a:moveTo>
                  <a:pt x="2357" y="1498"/>
                </a:moveTo>
                <a:cubicBezTo>
                  <a:pt x="2357" y="1498"/>
                  <a:pt x="2357" y="1498"/>
                  <a:pt x="2357" y="1498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 panose="020B0604020202090204"/>
              <a:ea typeface="Arial" panose="020B0604020202090204" pitchFamily="34" charset="0"/>
              <a:cs typeface="+mn-ea"/>
              <a:sym typeface="+mn-lt"/>
            </a:endParaRPr>
          </a:p>
        </p:txBody>
      </p:sp>
      <p:sp>
        <p:nvSpPr>
          <p:cNvPr id="30" name="PA-任意多边形 70"/>
          <p:cNvSpPr>
            <a:spLocks noChangeAspect="1" noEditPoints="1"/>
          </p:cNvSpPr>
          <p:nvPr>
            <p:custDataLst>
              <p:tags r:id="rId15"/>
            </p:custDataLst>
          </p:nvPr>
        </p:nvSpPr>
        <p:spPr bwMode="auto">
          <a:xfrm>
            <a:off x="7120942" y="2990360"/>
            <a:ext cx="314009" cy="288000"/>
          </a:xfrm>
          <a:custGeom>
            <a:avLst/>
            <a:gdLst>
              <a:gd name="T0" fmla="*/ 1363 w 2726"/>
              <a:gd name="T1" fmla="*/ 2503 h 2503"/>
              <a:gd name="T2" fmla="*/ 1165 w 2726"/>
              <a:gd name="T3" fmla="*/ 2323 h 2503"/>
              <a:gd name="T4" fmla="*/ 672 w 2726"/>
              <a:gd name="T5" fmla="*/ 1869 h 2503"/>
              <a:gd name="T6" fmla="*/ 330 w 2726"/>
              <a:gd name="T7" fmla="*/ 1504 h 2503"/>
              <a:gd name="T8" fmla="*/ 70 w 2726"/>
              <a:gd name="T9" fmla="*/ 1110 h 2503"/>
              <a:gd name="T10" fmla="*/ 0 w 2726"/>
              <a:gd name="T11" fmla="*/ 749 h 2503"/>
              <a:gd name="T12" fmla="*/ 214 w 2726"/>
              <a:gd name="T13" fmla="*/ 218 h 2503"/>
              <a:gd name="T14" fmla="*/ 749 w 2726"/>
              <a:gd name="T15" fmla="*/ 0 h 2503"/>
              <a:gd name="T16" fmla="*/ 1363 w 2726"/>
              <a:gd name="T17" fmla="*/ 288 h 2503"/>
              <a:gd name="T18" fmla="*/ 1978 w 2726"/>
              <a:gd name="T19" fmla="*/ 0 h 2503"/>
              <a:gd name="T20" fmla="*/ 2512 w 2726"/>
              <a:gd name="T21" fmla="*/ 218 h 2503"/>
              <a:gd name="T22" fmla="*/ 2726 w 2726"/>
              <a:gd name="T23" fmla="*/ 749 h 2503"/>
              <a:gd name="T24" fmla="*/ 2560 w 2726"/>
              <a:gd name="T25" fmla="*/ 1267 h 2503"/>
              <a:gd name="T26" fmla="*/ 2198 w 2726"/>
              <a:gd name="T27" fmla="*/ 1735 h 2503"/>
              <a:gd name="T28" fmla="*/ 1562 w 2726"/>
              <a:gd name="T29" fmla="*/ 2330 h 2503"/>
              <a:gd name="T30" fmla="*/ 1363 w 2726"/>
              <a:gd name="T31" fmla="*/ 2503 h 2503"/>
              <a:gd name="T32" fmla="*/ 1363 w 2726"/>
              <a:gd name="T33" fmla="*/ 2503 h 2503"/>
              <a:gd name="T34" fmla="*/ 1363 w 2726"/>
              <a:gd name="T35" fmla="*/ 2503 h 2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26" h="2503">
                <a:moveTo>
                  <a:pt x="1363" y="2503"/>
                </a:moveTo>
                <a:cubicBezTo>
                  <a:pt x="1165" y="2323"/>
                  <a:pt x="1165" y="2323"/>
                  <a:pt x="1165" y="2323"/>
                </a:cubicBezTo>
                <a:cubicBezTo>
                  <a:pt x="939" y="2118"/>
                  <a:pt x="774" y="1967"/>
                  <a:pt x="672" y="1869"/>
                </a:cubicBezTo>
                <a:cubicBezTo>
                  <a:pt x="570" y="1771"/>
                  <a:pt x="455" y="1649"/>
                  <a:pt x="330" y="1504"/>
                </a:cubicBezTo>
                <a:cubicBezTo>
                  <a:pt x="204" y="1359"/>
                  <a:pt x="117" y="1228"/>
                  <a:pt x="70" y="1110"/>
                </a:cubicBezTo>
                <a:cubicBezTo>
                  <a:pt x="24" y="993"/>
                  <a:pt x="0" y="873"/>
                  <a:pt x="0" y="749"/>
                </a:cubicBezTo>
                <a:cubicBezTo>
                  <a:pt x="0" y="540"/>
                  <a:pt x="71" y="363"/>
                  <a:pt x="214" y="218"/>
                </a:cubicBezTo>
                <a:cubicBezTo>
                  <a:pt x="357" y="73"/>
                  <a:pt x="535" y="0"/>
                  <a:pt x="749" y="0"/>
                </a:cubicBezTo>
                <a:cubicBezTo>
                  <a:pt x="996" y="0"/>
                  <a:pt x="1201" y="96"/>
                  <a:pt x="1363" y="288"/>
                </a:cubicBezTo>
                <a:cubicBezTo>
                  <a:pt x="1525" y="96"/>
                  <a:pt x="1730" y="0"/>
                  <a:pt x="1978" y="0"/>
                </a:cubicBezTo>
                <a:cubicBezTo>
                  <a:pt x="2191" y="0"/>
                  <a:pt x="2369" y="73"/>
                  <a:pt x="2512" y="218"/>
                </a:cubicBezTo>
                <a:cubicBezTo>
                  <a:pt x="2655" y="363"/>
                  <a:pt x="2726" y="540"/>
                  <a:pt x="2726" y="749"/>
                </a:cubicBezTo>
                <a:cubicBezTo>
                  <a:pt x="2726" y="915"/>
                  <a:pt x="2671" y="1088"/>
                  <a:pt x="2560" y="1267"/>
                </a:cubicBezTo>
                <a:cubicBezTo>
                  <a:pt x="2449" y="1447"/>
                  <a:pt x="2328" y="1602"/>
                  <a:pt x="2198" y="1735"/>
                </a:cubicBezTo>
                <a:cubicBezTo>
                  <a:pt x="2068" y="1867"/>
                  <a:pt x="1856" y="2065"/>
                  <a:pt x="1562" y="2330"/>
                </a:cubicBezTo>
                <a:lnTo>
                  <a:pt x="1363" y="2503"/>
                </a:lnTo>
                <a:close/>
                <a:moveTo>
                  <a:pt x="1363" y="2503"/>
                </a:moveTo>
                <a:cubicBezTo>
                  <a:pt x="1363" y="2503"/>
                  <a:pt x="1363" y="2503"/>
                  <a:pt x="1363" y="250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 panose="020B0604020202090204"/>
              <a:ea typeface="Arial" panose="020B0604020202090204" pitchFamily="34" charset="0"/>
              <a:cs typeface="+mn-ea"/>
              <a:sym typeface="+mn-lt"/>
            </a:endParaRPr>
          </a:p>
        </p:txBody>
      </p:sp>
      <p:sp>
        <p:nvSpPr>
          <p:cNvPr id="31" name="PA-任意多边形 74"/>
          <p:cNvSpPr>
            <a:spLocks noChangeAspect="1" noEditPoints="1"/>
          </p:cNvSpPr>
          <p:nvPr>
            <p:custDataLst>
              <p:tags r:id="rId16"/>
            </p:custDataLst>
          </p:nvPr>
        </p:nvSpPr>
        <p:spPr bwMode="auto">
          <a:xfrm>
            <a:off x="9497205" y="2990360"/>
            <a:ext cx="289271" cy="288000"/>
          </a:xfrm>
          <a:custGeom>
            <a:avLst/>
            <a:gdLst>
              <a:gd name="T0" fmla="*/ 340 w 455"/>
              <a:gd name="T1" fmla="*/ 142 h 453"/>
              <a:gd name="T2" fmla="*/ 455 w 455"/>
              <a:gd name="T3" fmla="*/ 142 h 453"/>
              <a:gd name="T4" fmla="*/ 455 w 455"/>
              <a:gd name="T5" fmla="*/ 453 h 453"/>
              <a:gd name="T6" fmla="*/ 340 w 455"/>
              <a:gd name="T7" fmla="*/ 453 h 453"/>
              <a:gd name="T8" fmla="*/ 340 w 455"/>
              <a:gd name="T9" fmla="*/ 142 h 453"/>
              <a:gd name="T10" fmla="*/ 340 w 455"/>
              <a:gd name="T11" fmla="*/ 142 h 453"/>
              <a:gd name="T12" fmla="*/ 0 w 455"/>
              <a:gd name="T13" fmla="*/ 453 h 453"/>
              <a:gd name="T14" fmla="*/ 0 w 455"/>
              <a:gd name="T15" fmla="*/ 226 h 453"/>
              <a:gd name="T16" fmla="*/ 114 w 455"/>
              <a:gd name="T17" fmla="*/ 226 h 453"/>
              <a:gd name="T18" fmla="*/ 114 w 455"/>
              <a:gd name="T19" fmla="*/ 453 h 453"/>
              <a:gd name="T20" fmla="*/ 0 w 455"/>
              <a:gd name="T21" fmla="*/ 453 h 453"/>
              <a:gd name="T22" fmla="*/ 0 w 455"/>
              <a:gd name="T23" fmla="*/ 453 h 453"/>
              <a:gd name="T24" fmla="*/ 170 w 455"/>
              <a:gd name="T25" fmla="*/ 453 h 453"/>
              <a:gd name="T26" fmla="*/ 170 w 455"/>
              <a:gd name="T27" fmla="*/ 0 h 453"/>
              <a:gd name="T28" fmla="*/ 285 w 455"/>
              <a:gd name="T29" fmla="*/ 0 h 453"/>
              <a:gd name="T30" fmla="*/ 285 w 455"/>
              <a:gd name="T31" fmla="*/ 453 h 453"/>
              <a:gd name="T32" fmla="*/ 170 w 455"/>
              <a:gd name="T33" fmla="*/ 453 h 453"/>
              <a:gd name="T34" fmla="*/ 170 w 455"/>
              <a:gd name="T35" fmla="*/ 453 h 453"/>
              <a:gd name="T36" fmla="*/ 170 w 455"/>
              <a:gd name="T37" fmla="*/ 453 h 453"/>
              <a:gd name="T38" fmla="*/ 170 w 455"/>
              <a:gd name="T39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5" h="453">
                <a:moveTo>
                  <a:pt x="340" y="142"/>
                </a:moveTo>
                <a:lnTo>
                  <a:pt x="455" y="142"/>
                </a:lnTo>
                <a:lnTo>
                  <a:pt x="455" y="453"/>
                </a:lnTo>
                <a:lnTo>
                  <a:pt x="340" y="453"/>
                </a:lnTo>
                <a:lnTo>
                  <a:pt x="340" y="142"/>
                </a:lnTo>
                <a:lnTo>
                  <a:pt x="340" y="142"/>
                </a:lnTo>
                <a:close/>
                <a:moveTo>
                  <a:pt x="0" y="453"/>
                </a:moveTo>
                <a:lnTo>
                  <a:pt x="0" y="226"/>
                </a:lnTo>
                <a:lnTo>
                  <a:pt x="114" y="226"/>
                </a:lnTo>
                <a:lnTo>
                  <a:pt x="114" y="453"/>
                </a:lnTo>
                <a:lnTo>
                  <a:pt x="0" y="453"/>
                </a:lnTo>
                <a:lnTo>
                  <a:pt x="0" y="453"/>
                </a:lnTo>
                <a:close/>
                <a:moveTo>
                  <a:pt x="170" y="453"/>
                </a:moveTo>
                <a:lnTo>
                  <a:pt x="170" y="0"/>
                </a:lnTo>
                <a:lnTo>
                  <a:pt x="285" y="0"/>
                </a:lnTo>
                <a:lnTo>
                  <a:pt x="285" y="453"/>
                </a:lnTo>
                <a:lnTo>
                  <a:pt x="170" y="453"/>
                </a:lnTo>
                <a:lnTo>
                  <a:pt x="170" y="453"/>
                </a:lnTo>
                <a:close/>
                <a:moveTo>
                  <a:pt x="170" y="453"/>
                </a:moveTo>
                <a:lnTo>
                  <a:pt x="170" y="4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 panose="020B0604020202090204"/>
              <a:ea typeface="Arial" panose="020B0604020202090204" pitchFamily="34" charset="0"/>
              <a:cs typeface="+mn-ea"/>
              <a:sym typeface="+mn-lt"/>
            </a:endParaRPr>
          </a:p>
        </p:txBody>
      </p:sp>
      <p:sp>
        <p:nvSpPr>
          <p:cNvPr id="2" name="PA-文本框 12"/>
          <p:cNvSpPr txBox="1"/>
          <p:nvPr>
            <p:custDataLst>
              <p:tags r:id="rId17"/>
            </p:custDataLst>
          </p:nvPr>
        </p:nvSpPr>
        <p:spPr>
          <a:xfrm flipH="1">
            <a:off x="4068163" y="4239260"/>
            <a:ext cx="17696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90204"/>
                <a:ea typeface="Arial" panose="020B0604020202090204" pitchFamily="34" charset="0"/>
                <a:cs typeface="+mn-ea"/>
                <a:sym typeface="+mn-lt"/>
              </a:rPr>
              <a:t>Perbedaan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90204"/>
                <a:ea typeface="Arial" panose="020B0604020202090204" pitchFamily="34" charset="0"/>
                <a:cs typeface="+mn-ea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90204"/>
                <a:ea typeface="Arial" panose="020B0604020202090204" pitchFamily="34" charset="0"/>
                <a:cs typeface="+mn-ea"/>
                <a:sym typeface="+mn-lt"/>
              </a:rPr>
              <a:t>Psikologi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90204"/>
                <a:ea typeface="Arial" panose="020B0604020202090204" pitchFamily="34" charset="0"/>
                <a:cs typeface="+mn-ea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90204"/>
                <a:ea typeface="Arial" panose="020B0604020202090204" pitchFamily="34" charset="0"/>
                <a:cs typeface="+mn-ea"/>
                <a:sym typeface="+mn-lt"/>
              </a:rPr>
              <a:t>Positif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90204"/>
                <a:ea typeface="Arial" panose="020B0604020202090204" pitchFamily="34" charset="0"/>
                <a:cs typeface="+mn-ea"/>
                <a:sym typeface="+mn-lt"/>
              </a:rPr>
              <a:t> &amp;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90204"/>
                <a:ea typeface="Arial" panose="020B0604020202090204" pitchFamily="34" charset="0"/>
                <a:cs typeface="+mn-ea"/>
                <a:sym typeface="+mn-lt"/>
              </a:rPr>
              <a:t>Psikologi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90204"/>
                <a:ea typeface="Arial" panose="020B0604020202090204" pitchFamily="34" charset="0"/>
                <a:cs typeface="+mn-ea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90204"/>
                <a:ea typeface="Arial" panose="020B0604020202090204" pitchFamily="34" charset="0"/>
                <a:cs typeface="+mn-ea"/>
                <a:sym typeface="+mn-lt"/>
              </a:rPr>
              <a:t>Negatif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 panose="020B0604020202090204"/>
              <a:ea typeface="Arial" panose="020B060402020209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2000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-图片 10" descr="C:\Users\Administrator\Desktop\图片1.png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rcRect l="21875" r="21875"/>
          <a:stretch>
            <a:fillRect/>
          </a:stretch>
        </p:blipFill>
        <p:spPr>
          <a:xfrm>
            <a:off x="377825" y="381635"/>
            <a:ext cx="6095365" cy="6095365"/>
          </a:xfrm>
          <a:prstGeom prst="rect">
            <a:avLst/>
          </a:prstGeom>
        </p:spPr>
      </p:pic>
      <p:sp>
        <p:nvSpPr>
          <p:cNvPr id="30" name="PA-文本框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04710" y="733614"/>
            <a:ext cx="451548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zh-CN" sz="3200" cap="all" dirty="0">
                <a:solidFill>
                  <a:srgbClr val="9FA3AC"/>
                </a:solidFill>
                <a:effectLst/>
                <a:latin typeface="Arial" panose="020B0604020202090204" pitchFamily="34" charset="0"/>
                <a:ea typeface="Arial" panose="020B0604020202090204" pitchFamily="34" charset="0"/>
              </a:rPr>
              <a:t>Lahirnya psikologi positif</a:t>
            </a:r>
          </a:p>
        </p:txBody>
      </p:sp>
      <p:sp>
        <p:nvSpPr>
          <p:cNvPr id="31" name="PA-文本框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18640" y="2193290"/>
            <a:ext cx="3213735" cy="264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600" dirty="0">
                <a:solidFill>
                  <a:srgbClr val="55869F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rPr>
              <a:t>01</a:t>
            </a:r>
          </a:p>
        </p:txBody>
      </p:sp>
      <p:sp>
        <p:nvSpPr>
          <p:cNvPr id="34" name="PA-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328686" y="2705914"/>
            <a:ext cx="4267531" cy="394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20000"/>
              </a:spcBef>
              <a:buFont typeface="Arial" panose="020B0604020202090204" pitchFamily="34" charset="0"/>
              <a:buNone/>
            </a:pPr>
            <a:r>
              <a:rPr lang="en-US" altLang="zh-CN" sz="1600" dirty="0">
                <a:solidFill>
                  <a:schemeClr val="tx1"/>
                </a:solidFill>
                <a:latin typeface="Arial" panose="020B0604020202090204" pitchFamily="34" charset="0"/>
                <a:ea typeface="Arial" panose="020B0604020202090204" pitchFamily="34" charset="0"/>
                <a:sym typeface="+mn-ea"/>
              </a:rPr>
              <a:t>Sampai akhir Abad ke-20, psikologi masih didominasi oleh pemikiran yang fokus pada aspek </a:t>
            </a:r>
            <a:r>
              <a:rPr lang="en-US" altLang="zh-CN" sz="2000" b="1" u="sng" dirty="0">
                <a:solidFill>
                  <a:schemeClr val="tx1"/>
                </a:solidFill>
                <a:latin typeface="Arial" panose="020B0604020202090204" pitchFamily="34" charset="0"/>
                <a:ea typeface="Arial" panose="020B0604020202090204" pitchFamily="34" charset="0"/>
                <a:sym typeface="+mn-ea"/>
              </a:rPr>
              <a:t>negatif</a:t>
            </a:r>
            <a:r>
              <a:rPr lang="en-US" altLang="zh-CN" sz="1600" dirty="0">
                <a:solidFill>
                  <a:schemeClr val="tx1"/>
                </a:solidFill>
                <a:latin typeface="Arial" panose="020B0604020202090204" pitchFamily="34" charset="0"/>
                <a:ea typeface="Arial" panose="020B0604020202090204" pitchFamily="34" charset="0"/>
                <a:sym typeface="+mn-ea"/>
              </a:rPr>
              <a:t> </a:t>
            </a:r>
            <a:r>
              <a:rPr lang="en-US" altLang="zh-CN" sz="1600" dirty="0" err="1">
                <a:solidFill>
                  <a:schemeClr val="tx1"/>
                </a:solidFill>
                <a:latin typeface="Arial" panose="020B0604020202090204" pitchFamily="34" charset="0"/>
                <a:ea typeface="Arial" panose="020B0604020202090204" pitchFamily="34" charset="0"/>
                <a:sym typeface="+mn-ea"/>
              </a:rPr>
              <a:t>manusia</a:t>
            </a:r>
            <a:r>
              <a:rPr lang="en-US" altLang="zh-CN" sz="1600" dirty="0">
                <a:solidFill>
                  <a:schemeClr val="tx1"/>
                </a:solidFill>
                <a:latin typeface="Arial" panose="020B0604020202090204" pitchFamily="34" charset="0"/>
                <a:ea typeface="Arial" panose="020B0604020202090204" pitchFamily="34" charset="0"/>
                <a:sym typeface="+mn-ea"/>
              </a:rPr>
              <a:t>.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endParaRPr lang="en-US" sz="1600" dirty="0">
              <a:latin typeface="Arial" panose="020B0604020202090204" pitchFamily="34" charset="0"/>
              <a:sym typeface="+mn-ea"/>
            </a:endParaRP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600" dirty="0">
                <a:latin typeface="Arial" panose="020B0604020202090204" pitchFamily="34" charset="0"/>
                <a:sym typeface="+mn-ea"/>
              </a:rPr>
              <a:t>P</a:t>
            </a:r>
            <a:r>
              <a:rPr lang="en-ID" dirty="0" err="1"/>
              <a:t>sikologi</a:t>
            </a:r>
            <a:r>
              <a:rPr lang="en-ID" dirty="0"/>
              <a:t> </a:t>
            </a:r>
            <a:r>
              <a:rPr lang="en-ID" dirty="0" err="1"/>
              <a:t>positif</a:t>
            </a:r>
            <a:r>
              <a:rPr lang="en-ID" dirty="0"/>
              <a:t> </a:t>
            </a:r>
            <a:r>
              <a:rPr lang="en-ID" dirty="0" err="1"/>
              <a:t>menekankan</a:t>
            </a:r>
            <a:r>
              <a:rPr lang="en-ID" dirty="0"/>
              <a:t> pada </a:t>
            </a:r>
            <a:r>
              <a:rPr lang="en-ID" dirty="0" err="1"/>
              <a:t>aspirasi</a:t>
            </a:r>
            <a:r>
              <a:rPr lang="en-ID" dirty="0"/>
              <a:t> </a:t>
            </a:r>
            <a:r>
              <a:rPr lang="en-ID" b="1" u="sng" dirty="0" err="1"/>
              <a:t>positif</a:t>
            </a:r>
            <a:r>
              <a:rPr lang="en-ID" dirty="0"/>
              <a:t> dan </a:t>
            </a:r>
            <a:r>
              <a:rPr lang="en-ID" dirty="0" err="1"/>
              <a:t>kekuatan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, </a:t>
            </a:r>
            <a:r>
              <a:rPr lang="en-ID" dirty="0" err="1"/>
              <a:t>pengalaman</a:t>
            </a:r>
            <a:r>
              <a:rPr lang="en-ID" dirty="0"/>
              <a:t> </a:t>
            </a:r>
            <a:r>
              <a:rPr lang="en-ID" dirty="0" err="1"/>
              <a:t>sadar</a:t>
            </a:r>
            <a:r>
              <a:rPr lang="en-ID" dirty="0"/>
              <a:t>, </a:t>
            </a:r>
            <a:r>
              <a:rPr lang="en-ID" dirty="0" err="1"/>
              <a:t>kebebasan</a:t>
            </a:r>
            <a:r>
              <a:rPr lang="en-ID" dirty="0"/>
              <a:t> </a:t>
            </a:r>
            <a:r>
              <a:rPr lang="en-ID" dirty="0" err="1"/>
              <a:t>berkehendak</a:t>
            </a:r>
            <a:r>
              <a:rPr lang="en-ID" dirty="0"/>
              <a:t>, </a:t>
            </a:r>
            <a:r>
              <a:rPr lang="en-ID" dirty="0" err="1"/>
              <a:t>aktualisasi</a:t>
            </a:r>
            <a:r>
              <a:rPr lang="en-ID" dirty="0"/>
              <a:t> </a:t>
            </a:r>
            <a:r>
              <a:rPr lang="en-ID" dirty="0" err="1"/>
              <a:t>potensi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, dan </a:t>
            </a:r>
            <a:r>
              <a:rPr lang="en-ID" dirty="0" err="1"/>
              <a:t>pandangan</a:t>
            </a:r>
            <a:r>
              <a:rPr lang="en-ID" dirty="0"/>
              <a:t> </a:t>
            </a:r>
            <a:r>
              <a:rPr lang="en-ID" dirty="0" err="1"/>
              <a:t>holistik</a:t>
            </a:r>
            <a:r>
              <a:rPr lang="en-ID" dirty="0"/>
              <a:t> </a:t>
            </a:r>
            <a:r>
              <a:rPr lang="en-ID" dirty="0" err="1"/>
              <a:t>mengenai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(Schultz &amp; Schultz, 2011).</a:t>
            </a:r>
            <a:endParaRPr lang="en-US" altLang="zh-CN" sz="1600" dirty="0">
              <a:solidFill>
                <a:schemeClr val="tx1"/>
              </a:solidFill>
              <a:latin typeface="Arial" panose="020B0604020202090204" pitchFamily="34" charset="0"/>
              <a:ea typeface="Arial" panose="020B0604020202090204" pitchFamily="34" charset="0"/>
              <a:sym typeface="+mn-ea"/>
            </a:endParaRPr>
          </a:p>
        </p:txBody>
      </p:sp>
    </p:spTree>
  </p:cSld>
  <p:clrMapOvr>
    <a:masterClrMapping/>
  </p:clrMapOvr>
  <p:transition spd="slow" advClick="0" advTm="2000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A-矩形 91"/>
          <p:cNvSpPr/>
          <p:nvPr>
            <p:custDataLst>
              <p:tags r:id="rId1"/>
            </p:custDataLst>
          </p:nvPr>
        </p:nvSpPr>
        <p:spPr>
          <a:xfrm>
            <a:off x="1106711" y="351249"/>
            <a:ext cx="4217613" cy="1306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/>
                <a:ea typeface="Arial" panose="020B0604020202090204" pitchFamily="34" charset="0"/>
                <a:cs typeface="Arial" panose="020B0604020202090204" pitchFamily="34" charset="0"/>
                <a:sym typeface="+mn-lt"/>
              </a:rPr>
              <a:t>SEJARAH PSIKOLOGI POSITIF</a:t>
            </a:r>
          </a:p>
        </p:txBody>
      </p:sp>
      <p:sp>
        <p:nvSpPr>
          <p:cNvPr id="93" name="PA-矩形 92"/>
          <p:cNvSpPr/>
          <p:nvPr>
            <p:custDataLst>
              <p:tags r:id="rId2"/>
            </p:custDataLst>
          </p:nvPr>
        </p:nvSpPr>
        <p:spPr>
          <a:xfrm>
            <a:off x="944668" y="2109698"/>
            <a:ext cx="5563447" cy="4247317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D" dirty="0"/>
              <a:t>"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Perang</a:t>
            </a:r>
            <a:r>
              <a:rPr lang="en-ID" dirty="0"/>
              <a:t> Dunia II, </a:t>
            </a:r>
            <a:r>
              <a:rPr lang="en-ID" dirty="0" err="1"/>
              <a:t>psikologi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tiga</a:t>
            </a:r>
            <a:r>
              <a:rPr lang="en-ID" dirty="0"/>
              <a:t> </a:t>
            </a:r>
            <a:r>
              <a:rPr lang="en-ID" dirty="0" err="1"/>
              <a:t>misi</a:t>
            </a:r>
            <a:r>
              <a:rPr lang="en-ID" dirty="0"/>
              <a:t>: </a:t>
            </a:r>
            <a:r>
              <a:rPr lang="en-ID" dirty="0" err="1"/>
              <a:t>menyembuhkan</a:t>
            </a:r>
            <a:r>
              <a:rPr lang="en-ID" dirty="0"/>
              <a:t> </a:t>
            </a:r>
            <a:r>
              <a:rPr lang="en-ID" dirty="0" err="1"/>
              <a:t>penyakit</a:t>
            </a:r>
            <a:r>
              <a:rPr lang="en-ID" dirty="0"/>
              <a:t> mental,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orang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produktif</a:t>
            </a:r>
            <a:r>
              <a:rPr lang="en-ID" dirty="0"/>
              <a:t> dan </a:t>
            </a:r>
            <a:r>
              <a:rPr lang="en-ID" dirty="0" err="1"/>
              <a:t>memuaskan</a:t>
            </a:r>
            <a:r>
              <a:rPr lang="en-ID" dirty="0"/>
              <a:t>, dan </a:t>
            </a:r>
            <a:r>
              <a:rPr lang="en-ID" dirty="0" err="1"/>
              <a:t>mengidentifikasi</a:t>
            </a:r>
            <a:r>
              <a:rPr lang="en-ID" dirty="0"/>
              <a:t> dan </a:t>
            </a:r>
            <a:r>
              <a:rPr lang="en-ID" dirty="0" err="1"/>
              <a:t>memelihara</a:t>
            </a:r>
            <a:r>
              <a:rPr lang="en-ID" dirty="0"/>
              <a:t> </a:t>
            </a:r>
            <a:r>
              <a:rPr lang="en-ID" dirty="0" err="1"/>
              <a:t>bakat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," </a:t>
            </a:r>
            <a:r>
              <a:rPr lang="en-ID" dirty="0" err="1"/>
              <a:t>tulis</a:t>
            </a:r>
            <a:r>
              <a:rPr lang="en-ID" dirty="0"/>
              <a:t> Seligman pada 2005.</a:t>
            </a:r>
            <a:br>
              <a:rPr lang="en-ID" dirty="0"/>
            </a:br>
            <a:endParaRPr lang="en-ID" dirty="0"/>
          </a:p>
          <a:p>
            <a:r>
              <a:rPr lang="en-ID" dirty="0" err="1"/>
              <a:t>Tak</a:t>
            </a:r>
            <a:r>
              <a:rPr lang="en-ID" dirty="0"/>
              <a:t> lama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Perang</a:t>
            </a:r>
            <a:r>
              <a:rPr lang="en-ID" dirty="0"/>
              <a:t> Dunia II, </a:t>
            </a:r>
            <a:r>
              <a:rPr lang="en-ID" dirty="0" err="1"/>
              <a:t>fokus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psikologi</a:t>
            </a:r>
            <a:r>
              <a:rPr lang="en-ID" dirty="0"/>
              <a:t> </a:t>
            </a:r>
            <a:r>
              <a:rPr lang="en-ID" dirty="0" err="1"/>
              <a:t>bergeser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prioritas</a:t>
            </a:r>
            <a:r>
              <a:rPr lang="en-ID" dirty="0"/>
              <a:t> </a:t>
            </a:r>
            <a:r>
              <a:rPr lang="en-ID" dirty="0" err="1"/>
              <a:t>pertama</a:t>
            </a:r>
            <a:r>
              <a:rPr lang="en-ID" dirty="0"/>
              <a:t>: </a:t>
            </a:r>
            <a:r>
              <a:rPr lang="en-ID" dirty="0" err="1"/>
              <a:t>mengobati</a:t>
            </a:r>
            <a:r>
              <a:rPr lang="en-ID" dirty="0"/>
              <a:t> </a:t>
            </a:r>
            <a:r>
              <a:rPr lang="en-ID" dirty="0" err="1"/>
              <a:t>perilaku</a:t>
            </a:r>
            <a:r>
              <a:rPr lang="en-ID" dirty="0"/>
              <a:t> abnormal dan </a:t>
            </a:r>
            <a:r>
              <a:rPr lang="en-ID" dirty="0" err="1"/>
              <a:t>penyakit</a:t>
            </a:r>
            <a:r>
              <a:rPr lang="en-ID" dirty="0"/>
              <a:t> mental. </a:t>
            </a:r>
            <a:r>
              <a:rPr lang="en-ID" dirty="0" err="1"/>
              <a:t>Selama</a:t>
            </a:r>
            <a:r>
              <a:rPr lang="en-ID" dirty="0"/>
              <a:t> </a:t>
            </a:r>
            <a:r>
              <a:rPr lang="en-ID" dirty="0" err="1"/>
              <a:t>tahun</a:t>
            </a:r>
            <a:r>
              <a:rPr lang="en-ID" dirty="0"/>
              <a:t> 1960-an, Abraham Maslow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memperbarui</a:t>
            </a:r>
            <a:r>
              <a:rPr lang="en-ID" dirty="0"/>
              <a:t> </a:t>
            </a:r>
            <a:r>
              <a:rPr lang="en-ID" dirty="0" err="1"/>
              <a:t>minat</a:t>
            </a:r>
            <a:r>
              <a:rPr lang="en-ID" dirty="0"/>
              <a:t> pada </a:t>
            </a:r>
            <a:r>
              <a:rPr lang="en-ID" dirty="0" err="1"/>
              <a:t>dua</a:t>
            </a:r>
            <a:r>
              <a:rPr lang="en-ID" dirty="0"/>
              <a:t> </a:t>
            </a:r>
            <a:r>
              <a:rPr lang="en-ID" dirty="0" err="1"/>
              <a:t>bidang</a:t>
            </a:r>
            <a:r>
              <a:rPr lang="en-ID" dirty="0"/>
              <a:t> </a:t>
            </a:r>
            <a:r>
              <a:rPr lang="en-ID" dirty="0" err="1"/>
              <a:t>lainnya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mengembangkan</a:t>
            </a:r>
            <a:r>
              <a:rPr lang="en-ID" dirty="0"/>
              <a:t> </a:t>
            </a:r>
            <a:r>
              <a:rPr lang="en-ID" dirty="0" err="1"/>
              <a:t>teori</a:t>
            </a:r>
            <a:r>
              <a:rPr lang="en-ID" dirty="0"/>
              <a:t> yang </a:t>
            </a:r>
            <a:r>
              <a:rPr lang="en-ID" dirty="0" err="1"/>
              <a:t>berfokus</a:t>
            </a:r>
            <a:r>
              <a:rPr lang="en-ID" dirty="0"/>
              <a:t> pada </a:t>
            </a:r>
            <a:r>
              <a:rPr lang="en-ID" dirty="0" err="1"/>
              <a:t>aspek</a:t>
            </a:r>
            <a:r>
              <a:rPr lang="en-ID" dirty="0"/>
              <a:t> </a:t>
            </a:r>
            <a:r>
              <a:rPr lang="en-ID" dirty="0" err="1"/>
              <a:t>positif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sifat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. </a:t>
            </a:r>
            <a:r>
              <a:rPr lang="en-ID" dirty="0" err="1"/>
              <a:t>Namun</a:t>
            </a:r>
            <a:r>
              <a:rPr lang="en-ID" dirty="0"/>
              <a:t>, </a:t>
            </a:r>
            <a:r>
              <a:rPr lang="en-ID" dirty="0" err="1"/>
              <a:t>psikologi</a:t>
            </a:r>
            <a:r>
              <a:rPr lang="en-ID" dirty="0"/>
              <a:t> </a:t>
            </a:r>
            <a:r>
              <a:rPr lang="en-ID" dirty="0" err="1"/>
              <a:t>Humanistik</a:t>
            </a:r>
            <a:r>
              <a:rPr lang="en-ID" dirty="0"/>
              <a:t>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menggoyahkan</a:t>
            </a:r>
            <a:r>
              <a:rPr lang="en-ID" dirty="0"/>
              <a:t> </a:t>
            </a:r>
            <a:r>
              <a:rPr lang="en-ID" dirty="0" err="1"/>
              <a:t>aliran</a:t>
            </a:r>
            <a:r>
              <a:rPr lang="en-ID" dirty="0"/>
              <a:t> </a:t>
            </a:r>
            <a:r>
              <a:rPr lang="en-ID" dirty="0" err="1"/>
              <a:t>psikologi</a:t>
            </a:r>
            <a:r>
              <a:rPr lang="en-ID" dirty="0"/>
              <a:t> yang </a:t>
            </a:r>
            <a:r>
              <a:rPr lang="en-ID" dirty="0" err="1"/>
              <a:t>berfokus</a:t>
            </a:r>
            <a:r>
              <a:rPr lang="en-ID" dirty="0"/>
              <a:t> pada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negatif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.</a:t>
            </a:r>
          </a:p>
        </p:txBody>
      </p:sp>
      <p:sp>
        <p:nvSpPr>
          <p:cNvPr id="99" name="PA-矩形 98"/>
          <p:cNvSpPr/>
          <p:nvPr>
            <p:custDataLst>
              <p:tags r:id="rId3"/>
            </p:custDataLst>
          </p:nvPr>
        </p:nvSpPr>
        <p:spPr>
          <a:xfrm>
            <a:off x="6830087" y="2109698"/>
            <a:ext cx="4696505" cy="406265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D" dirty="0"/>
              <a:t>Pada </a:t>
            </a:r>
            <a:r>
              <a:rPr lang="en-ID" dirty="0" err="1"/>
              <a:t>tahun</a:t>
            </a:r>
            <a:r>
              <a:rPr lang="en-ID" dirty="0"/>
              <a:t> 1998, Seligman </a:t>
            </a:r>
            <a:r>
              <a:rPr lang="en-ID" dirty="0" err="1"/>
              <a:t>terpilih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Presiden</a:t>
            </a:r>
            <a:r>
              <a:rPr lang="en-ID" dirty="0"/>
              <a:t> American Psychological Association dan </a:t>
            </a:r>
            <a:r>
              <a:rPr lang="en-ID" dirty="0" err="1"/>
              <a:t>psikologi</a:t>
            </a:r>
            <a:r>
              <a:rPr lang="en-ID" dirty="0"/>
              <a:t> </a:t>
            </a:r>
            <a:r>
              <a:rPr lang="en-ID" dirty="0" err="1"/>
              <a:t>positif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tema</a:t>
            </a:r>
            <a:r>
              <a:rPr lang="en-ID" dirty="0"/>
              <a:t> pada masa </a:t>
            </a:r>
            <a:r>
              <a:rPr lang="en-ID" dirty="0" err="1"/>
              <a:t>jabatannya</a:t>
            </a:r>
            <a:r>
              <a:rPr lang="en-ID" dirty="0"/>
              <a:t>.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, Seligman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luas</a:t>
            </a:r>
            <a:r>
              <a:rPr lang="en-ID" dirty="0"/>
              <a:t> </a:t>
            </a:r>
            <a:r>
              <a:rPr lang="en-ID" dirty="0" err="1"/>
              <a:t>dipandang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bapak</a:t>
            </a:r>
            <a:r>
              <a:rPr lang="en-ID" dirty="0"/>
              <a:t> </a:t>
            </a:r>
            <a:r>
              <a:rPr lang="en-ID" dirty="0" err="1"/>
              <a:t>psikologi</a:t>
            </a:r>
            <a:r>
              <a:rPr lang="en-ID" dirty="0"/>
              <a:t> </a:t>
            </a:r>
            <a:r>
              <a:rPr lang="en-ID" dirty="0" err="1"/>
              <a:t>positif</a:t>
            </a:r>
            <a:r>
              <a:rPr lang="en-ID" dirty="0"/>
              <a:t> </a:t>
            </a:r>
            <a:r>
              <a:rPr lang="en-ID" dirty="0" err="1"/>
              <a:t>kontemporer</a:t>
            </a:r>
            <a:r>
              <a:rPr lang="en-ID" dirty="0"/>
              <a:t>. </a:t>
            </a:r>
          </a:p>
          <a:p>
            <a:endParaRPr lang="en-ID" dirty="0"/>
          </a:p>
          <a:p>
            <a:r>
              <a:rPr lang="en-ID" dirty="0"/>
              <a:t>Pada </a:t>
            </a:r>
            <a:r>
              <a:rPr lang="en-ID" dirty="0" err="1"/>
              <a:t>tahun</a:t>
            </a:r>
            <a:r>
              <a:rPr lang="en-ID" dirty="0"/>
              <a:t> 2002, </a:t>
            </a:r>
            <a:r>
              <a:rPr lang="en-ID" dirty="0" err="1"/>
              <a:t>Konferensi</a:t>
            </a:r>
            <a:r>
              <a:rPr lang="en-ID" dirty="0"/>
              <a:t> </a:t>
            </a:r>
            <a:r>
              <a:rPr lang="en-ID" dirty="0" err="1"/>
              <a:t>Internasional</a:t>
            </a:r>
            <a:r>
              <a:rPr lang="en-ID" dirty="0"/>
              <a:t> </a:t>
            </a:r>
            <a:r>
              <a:rPr lang="en-ID" dirty="0" err="1"/>
              <a:t>pertama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Psikologi</a:t>
            </a:r>
            <a:r>
              <a:rPr lang="en-ID" dirty="0"/>
              <a:t> </a:t>
            </a:r>
            <a:r>
              <a:rPr lang="en-ID" dirty="0" err="1"/>
              <a:t>Positif</a:t>
            </a:r>
            <a:r>
              <a:rPr lang="en-ID" dirty="0"/>
              <a:t> </a:t>
            </a:r>
            <a:r>
              <a:rPr lang="en-ID" dirty="0" err="1"/>
              <a:t>diadakan</a:t>
            </a:r>
            <a:r>
              <a:rPr lang="en-ID" dirty="0"/>
              <a:t>. Pada </a:t>
            </a:r>
            <a:r>
              <a:rPr lang="en-ID" dirty="0" err="1"/>
              <a:t>tahun</a:t>
            </a:r>
            <a:r>
              <a:rPr lang="en-ID" dirty="0"/>
              <a:t> 2009, </a:t>
            </a:r>
            <a:r>
              <a:rPr lang="en-ID" dirty="0" err="1"/>
              <a:t>Kongres</a:t>
            </a:r>
            <a:r>
              <a:rPr lang="en-ID" dirty="0"/>
              <a:t> Dunia </a:t>
            </a:r>
            <a:r>
              <a:rPr lang="en-ID" dirty="0" err="1"/>
              <a:t>pertama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Psikologi</a:t>
            </a:r>
            <a:r>
              <a:rPr lang="en-ID" dirty="0"/>
              <a:t> </a:t>
            </a:r>
            <a:r>
              <a:rPr lang="en-ID" dirty="0" err="1"/>
              <a:t>Positif</a:t>
            </a:r>
            <a:r>
              <a:rPr lang="en-ID" dirty="0"/>
              <a:t> </a:t>
            </a:r>
            <a:r>
              <a:rPr lang="en-ID" dirty="0" err="1"/>
              <a:t>berlangsung</a:t>
            </a:r>
            <a:r>
              <a:rPr lang="en-ID" dirty="0"/>
              <a:t> di Philadelphia dan </a:t>
            </a:r>
            <a:r>
              <a:rPr lang="en-ID" dirty="0" err="1"/>
              <a:t>menampilkan</a:t>
            </a:r>
            <a:r>
              <a:rPr lang="en-ID" dirty="0"/>
              <a:t> </a:t>
            </a:r>
            <a:r>
              <a:rPr lang="en-ID" dirty="0" err="1"/>
              <a:t>pembicaraan</a:t>
            </a:r>
            <a:r>
              <a:rPr lang="en-ID" dirty="0"/>
              <a:t> oleh Martin Seligman dan Philip Zimbardo.</a:t>
            </a:r>
          </a:p>
          <a:p>
            <a:br>
              <a:rPr lang="en-ID" sz="1200" dirty="0"/>
            </a:b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90204"/>
              <a:ea typeface="Arial" panose="020B0604020202090204" pitchFamily="34" charset="0"/>
              <a:cs typeface="Arial" panose="020B0604020202090204" pitchFamily="34" charset="0"/>
              <a:sym typeface="+mn-lt"/>
            </a:endParaRPr>
          </a:p>
        </p:txBody>
      </p:sp>
      <p:sp>
        <p:nvSpPr>
          <p:cNvPr id="49" name="PA-文本框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8553" y="359121"/>
            <a:ext cx="1123773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dirty="0">
                <a:solidFill>
                  <a:srgbClr val="2E3A46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01</a:t>
            </a:r>
          </a:p>
        </p:txBody>
      </p:sp>
    </p:spTree>
  </p:cSld>
  <p:clrMapOvr>
    <a:masterClrMapping/>
  </p:clrMapOvr>
  <p:transition spd="slow" advClick="0" advTm="2000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A-矩形 91"/>
          <p:cNvSpPr/>
          <p:nvPr>
            <p:custDataLst>
              <p:tags r:id="rId1"/>
            </p:custDataLst>
          </p:nvPr>
        </p:nvSpPr>
        <p:spPr>
          <a:xfrm>
            <a:off x="1106711" y="351249"/>
            <a:ext cx="7689559" cy="1306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/>
                <a:ea typeface="Arial" panose="020B0604020202090204" pitchFamily="34" charset="0"/>
                <a:cs typeface="Arial" panose="020B0604020202090204" pitchFamily="34" charset="0"/>
                <a:sym typeface="+mn-lt"/>
              </a:rPr>
              <a:t>PERBANDINGAN PSIKOLOGI POSITIF &amp; PSIKOLOGI NEGATIF</a:t>
            </a:r>
          </a:p>
        </p:txBody>
      </p:sp>
      <p:sp>
        <p:nvSpPr>
          <p:cNvPr id="93" name="PA-矩形 92"/>
          <p:cNvSpPr/>
          <p:nvPr>
            <p:custDataLst>
              <p:tags r:id="rId2"/>
            </p:custDataLst>
          </p:nvPr>
        </p:nvSpPr>
        <p:spPr>
          <a:xfrm>
            <a:off x="1275008" y="2109698"/>
            <a:ext cx="4134347" cy="307776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D" b="1" u="sng" dirty="0"/>
              <a:t>PSIKOLOGI NEGATIF</a:t>
            </a:r>
          </a:p>
          <a:p>
            <a:pPr algn="ctr"/>
            <a:r>
              <a:rPr lang="en-ID" sz="1400" dirty="0" err="1"/>
              <a:t>Psikosis</a:t>
            </a:r>
            <a:r>
              <a:rPr lang="en-ID" sz="1400" dirty="0"/>
              <a:t>, </a:t>
            </a:r>
            <a:r>
              <a:rPr lang="en-ID" sz="1400" dirty="0" err="1"/>
              <a:t>Neurotism</a:t>
            </a:r>
            <a:r>
              <a:rPr lang="en-ID" sz="1400" dirty="0"/>
              <a:t>, </a:t>
            </a:r>
            <a:r>
              <a:rPr lang="en-ID" sz="1400" dirty="0" err="1"/>
              <a:t>Depresi</a:t>
            </a:r>
            <a:r>
              <a:rPr lang="en-ID" sz="1400" dirty="0"/>
              <a:t>, dan </a:t>
            </a:r>
            <a:r>
              <a:rPr lang="en-ID" sz="1400" dirty="0" err="1"/>
              <a:t>Gangguan</a:t>
            </a:r>
            <a:endParaRPr lang="en-ID" sz="1400" dirty="0"/>
          </a:p>
          <a:p>
            <a:endParaRPr lang="en-ID" dirty="0"/>
          </a:p>
          <a:p>
            <a:endParaRPr lang="en-ID" dirty="0"/>
          </a:p>
          <a:p>
            <a:endParaRPr lang="en-ID" dirty="0"/>
          </a:p>
          <a:p>
            <a:endParaRPr lang="en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chemeClr val="accent4"/>
                </a:solidFill>
              </a:rPr>
              <a:t>Fokus</a:t>
            </a:r>
            <a:r>
              <a:rPr lang="en-ID" dirty="0">
                <a:solidFill>
                  <a:schemeClr val="accent4"/>
                </a:solidFill>
              </a:rPr>
              <a:t> pada </a:t>
            </a:r>
            <a:r>
              <a:rPr lang="en-ID" dirty="0" err="1">
                <a:solidFill>
                  <a:schemeClr val="accent4"/>
                </a:solidFill>
              </a:rPr>
              <a:t>Kekurangan</a:t>
            </a:r>
            <a:endParaRPr lang="en-ID" dirty="0">
              <a:solidFill>
                <a:schemeClr val="accent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chemeClr val="accent4"/>
                </a:solidFill>
              </a:rPr>
              <a:t>Mengatasi</a:t>
            </a:r>
            <a:r>
              <a:rPr lang="en-ID" dirty="0">
                <a:solidFill>
                  <a:schemeClr val="accent4"/>
                </a:solidFill>
              </a:rPr>
              <a:t> </a:t>
            </a:r>
            <a:r>
              <a:rPr lang="en-ID" dirty="0" err="1">
                <a:solidFill>
                  <a:schemeClr val="accent4"/>
                </a:solidFill>
              </a:rPr>
              <a:t>Keterbatasan</a:t>
            </a:r>
            <a:endParaRPr lang="en-ID" dirty="0">
              <a:solidFill>
                <a:schemeClr val="accent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chemeClr val="accent4"/>
                </a:solidFill>
              </a:rPr>
              <a:t>Menghindari</a:t>
            </a:r>
            <a:r>
              <a:rPr lang="en-ID" dirty="0">
                <a:solidFill>
                  <a:schemeClr val="accent4"/>
                </a:solidFill>
              </a:rPr>
              <a:t> Rasa </a:t>
            </a:r>
            <a:r>
              <a:rPr lang="en-ID" dirty="0" err="1">
                <a:solidFill>
                  <a:schemeClr val="accent4"/>
                </a:solidFill>
              </a:rPr>
              <a:t>Sakit</a:t>
            </a:r>
            <a:endParaRPr lang="en-ID" dirty="0">
              <a:solidFill>
                <a:schemeClr val="accent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chemeClr val="accent4"/>
                </a:solidFill>
              </a:rPr>
              <a:t>Lari</a:t>
            </a:r>
            <a:r>
              <a:rPr lang="en-ID" dirty="0">
                <a:solidFill>
                  <a:schemeClr val="accent4"/>
                </a:solidFill>
              </a:rPr>
              <a:t> </a:t>
            </a:r>
            <a:r>
              <a:rPr lang="en-ID" dirty="0" err="1">
                <a:solidFill>
                  <a:schemeClr val="accent4"/>
                </a:solidFill>
              </a:rPr>
              <a:t>dari</a:t>
            </a:r>
            <a:r>
              <a:rPr lang="en-ID" dirty="0">
                <a:solidFill>
                  <a:schemeClr val="accent4"/>
                </a:solidFill>
              </a:rPr>
              <a:t> </a:t>
            </a:r>
            <a:r>
              <a:rPr lang="en-ID" dirty="0" err="1">
                <a:solidFill>
                  <a:schemeClr val="accent4"/>
                </a:solidFill>
              </a:rPr>
              <a:t>Ketidakbahagiaan</a:t>
            </a:r>
            <a:endParaRPr lang="en-ID" dirty="0">
              <a:solidFill>
                <a:schemeClr val="accent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chemeClr val="accent4"/>
                </a:solidFill>
              </a:rPr>
              <a:t>Keadaan</a:t>
            </a:r>
            <a:r>
              <a:rPr lang="en-ID" dirty="0">
                <a:solidFill>
                  <a:schemeClr val="accent4"/>
                </a:solidFill>
              </a:rPr>
              <a:t> </a:t>
            </a:r>
            <a:r>
              <a:rPr lang="en-ID" dirty="0" err="1">
                <a:solidFill>
                  <a:schemeClr val="accent4"/>
                </a:solidFill>
              </a:rPr>
              <a:t>Netral</a:t>
            </a:r>
            <a:r>
              <a:rPr lang="en-ID" dirty="0">
                <a:solidFill>
                  <a:schemeClr val="accent4"/>
                </a:solidFill>
              </a:rPr>
              <a:t> (0) </a:t>
            </a:r>
            <a:r>
              <a:rPr lang="en-ID" dirty="0" err="1">
                <a:solidFill>
                  <a:schemeClr val="accent4"/>
                </a:solidFill>
              </a:rPr>
              <a:t>sebagai</a:t>
            </a:r>
            <a:r>
              <a:rPr lang="en-ID" dirty="0">
                <a:solidFill>
                  <a:schemeClr val="accent4"/>
                </a:solidFill>
              </a:rPr>
              <a:t> Ceiling</a:t>
            </a:r>
          </a:p>
        </p:txBody>
      </p:sp>
      <p:sp>
        <p:nvSpPr>
          <p:cNvPr id="99" name="PA-矩形 98"/>
          <p:cNvSpPr/>
          <p:nvPr>
            <p:custDataLst>
              <p:tags r:id="rId3"/>
            </p:custDataLst>
          </p:nvPr>
        </p:nvSpPr>
        <p:spPr>
          <a:xfrm>
            <a:off x="6173264" y="2109698"/>
            <a:ext cx="3820741" cy="3108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D" b="1" u="sng" dirty="0"/>
              <a:t>PSIKOLOGI POSITIF</a:t>
            </a:r>
          </a:p>
          <a:p>
            <a:pPr algn="ctr"/>
            <a:r>
              <a:rPr kumimoji="0" lang="en-ID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" panose="020B0604020202090204" pitchFamily="34" charset="0"/>
                <a:cs typeface="Arial" panose="020B0604020202090204" pitchFamily="34" charset="0"/>
                <a:sym typeface="+mn-lt"/>
              </a:rPr>
              <a:t>Kesejahteraan</a:t>
            </a:r>
            <a:r>
              <a:rPr kumimoji="0" lang="en-ID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" panose="020B0604020202090204" pitchFamily="34" charset="0"/>
                <a:cs typeface="Arial" panose="020B0604020202090204" pitchFamily="34" charset="0"/>
                <a:sym typeface="+mn-lt"/>
              </a:rPr>
              <a:t>, </a:t>
            </a:r>
            <a:r>
              <a:rPr kumimoji="0" lang="en-ID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" panose="020B0604020202090204" pitchFamily="34" charset="0"/>
                <a:cs typeface="Arial" panose="020B0604020202090204" pitchFamily="34" charset="0"/>
                <a:sym typeface="+mn-lt"/>
              </a:rPr>
              <a:t>Kebahagiaan</a:t>
            </a:r>
            <a:r>
              <a:rPr kumimoji="0" lang="en-ID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" panose="020B0604020202090204" pitchFamily="34" charset="0"/>
                <a:cs typeface="Arial" panose="020B0604020202090204" pitchFamily="34" charset="0"/>
                <a:sym typeface="+mn-lt"/>
              </a:rPr>
              <a:t>, </a:t>
            </a:r>
            <a:r>
              <a:rPr kumimoji="0" lang="en-ID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" panose="020B0604020202090204" pitchFamily="34" charset="0"/>
                <a:cs typeface="Arial" panose="020B0604020202090204" pitchFamily="34" charset="0"/>
                <a:sym typeface="+mn-lt"/>
              </a:rPr>
              <a:t>Kepuasan</a:t>
            </a:r>
            <a:r>
              <a:rPr kumimoji="0" lang="en-ID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" panose="020B0604020202090204" pitchFamily="34" charset="0"/>
                <a:cs typeface="Arial" panose="020B0604020202090204" pitchFamily="34" charset="0"/>
                <a:sym typeface="+mn-lt"/>
              </a:rPr>
              <a:t>, </a:t>
            </a:r>
            <a:r>
              <a:rPr kumimoji="0" lang="en-ID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" panose="020B0604020202090204" pitchFamily="34" charset="0"/>
                <a:cs typeface="Arial" panose="020B0604020202090204" pitchFamily="34" charset="0"/>
                <a:sym typeface="+mn-lt"/>
              </a:rPr>
              <a:t>Semangat</a:t>
            </a:r>
            <a:r>
              <a:rPr kumimoji="0" lang="en-ID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" panose="020B0604020202090204" pitchFamily="34" charset="0"/>
                <a:cs typeface="Arial" panose="020B0604020202090204" pitchFamily="34" charset="0"/>
                <a:sym typeface="+mn-lt"/>
              </a:rPr>
              <a:t>, dan </a:t>
            </a:r>
            <a:r>
              <a:rPr kumimoji="0" lang="en-ID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" panose="020B0604020202090204" pitchFamily="34" charset="0"/>
                <a:cs typeface="Arial" panose="020B0604020202090204" pitchFamily="34" charset="0"/>
                <a:sym typeface="+mn-lt"/>
              </a:rPr>
              <a:t>Keceriaan</a:t>
            </a:r>
            <a:endParaRPr kumimoji="0" lang="en-ID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Arial" panose="020B0604020202090204" pitchFamily="34" charset="0"/>
              <a:cs typeface="Arial" panose="020B0604020202090204" pitchFamily="34" charset="0"/>
              <a:sym typeface="+mn-lt"/>
            </a:endParaRPr>
          </a:p>
          <a:p>
            <a:endParaRPr lang="en-ID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90204"/>
              <a:ea typeface="Arial" panose="020B0604020202090204" pitchFamily="34" charset="0"/>
              <a:cs typeface="Arial" panose="020B0604020202090204" pitchFamily="34" charset="0"/>
              <a:sym typeface="+mn-lt"/>
            </a:endParaRPr>
          </a:p>
          <a:p>
            <a:endParaRPr kumimoji="0" lang="en-ID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90204"/>
              <a:ea typeface="Arial" panose="020B0604020202090204" pitchFamily="34" charset="0"/>
              <a:cs typeface="Arial" panose="020B0604020202090204" pitchFamily="34" charset="0"/>
              <a:sym typeface="+mn-lt"/>
            </a:endParaRPr>
          </a:p>
          <a:p>
            <a:endParaRPr kumimoji="0" lang="en-ID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90204"/>
              <a:ea typeface="Arial" panose="020B0604020202090204" pitchFamily="34" charset="0"/>
              <a:cs typeface="Arial" panose="020B0604020202090204" pitchFamily="34" charset="0"/>
              <a:sym typeface="+mn-lt"/>
            </a:endParaRPr>
          </a:p>
          <a:p>
            <a:endParaRPr lang="en-ID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90204"/>
              <a:ea typeface="Arial" panose="020B0604020202090204" pitchFamily="34" charset="0"/>
              <a:cs typeface="Arial" panose="020B0604020202090204" pitchFamily="34" charset="0"/>
              <a:sym typeface="+mn-lt"/>
            </a:endParaRPr>
          </a:p>
          <a:p>
            <a:endParaRPr kumimoji="0" lang="en-ID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90204"/>
              <a:ea typeface="Arial" panose="020B0604020202090204" pitchFamily="34" charset="0"/>
              <a:cs typeface="Arial" panose="020B0604020202090204" pitchFamily="34" charset="0"/>
              <a:sym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90204"/>
                <a:ea typeface="Arial" panose="020B0604020202090204" pitchFamily="34" charset="0"/>
                <a:cs typeface="Arial" panose="020B0604020202090204" pitchFamily="34" charset="0"/>
                <a:sym typeface="+mn-lt"/>
              </a:rPr>
              <a:t>Fokus</a:t>
            </a:r>
            <a:r>
              <a:rPr lang="en-US" altLang="zh-CN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90204"/>
                <a:ea typeface="Arial" panose="020B0604020202090204" pitchFamily="34" charset="0"/>
                <a:cs typeface="Arial" panose="020B0604020202090204" pitchFamily="34" charset="0"/>
                <a:sym typeface="+mn-lt"/>
              </a:rPr>
              <a:t> pada </a:t>
            </a:r>
            <a:r>
              <a:rPr lang="en-US" altLang="zh-CN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90204"/>
                <a:ea typeface="Arial" panose="020B0604020202090204" pitchFamily="34" charset="0"/>
                <a:cs typeface="Arial" panose="020B0604020202090204" pitchFamily="34" charset="0"/>
                <a:sym typeface="+mn-lt"/>
              </a:rPr>
              <a:t>Kekuatan</a:t>
            </a:r>
            <a:endParaRPr lang="en-US" altLang="zh-CN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90204"/>
              <a:ea typeface="Arial" panose="020B0604020202090204" pitchFamily="34" charset="0"/>
              <a:cs typeface="Arial" panose="020B0604020202090204" pitchFamily="34" charset="0"/>
              <a:sym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90204"/>
                <a:ea typeface="Arial" panose="020B0604020202090204" pitchFamily="34" charset="0"/>
                <a:cs typeface="Arial" panose="020B0604020202090204" pitchFamily="34" charset="0"/>
                <a:sym typeface="+mn-lt"/>
              </a:rPr>
              <a:t>Membangun</a:t>
            </a:r>
            <a:r>
              <a:rPr lang="en-US" altLang="zh-CN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90204"/>
                <a:ea typeface="Arial" panose="020B0604020202090204" pitchFamily="34" charset="0"/>
                <a:cs typeface="Arial" panose="020B0604020202090204" pitchFamily="34" charset="0"/>
                <a:sym typeface="+mn-lt"/>
              </a:rPr>
              <a:t> </a:t>
            </a:r>
            <a:r>
              <a:rPr lang="en-US" altLang="zh-CN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90204"/>
                <a:ea typeface="Arial" panose="020B0604020202090204" pitchFamily="34" charset="0"/>
                <a:cs typeface="Arial" panose="020B0604020202090204" pitchFamily="34" charset="0"/>
                <a:sym typeface="+mn-lt"/>
              </a:rPr>
              <a:t>Kemampuan</a:t>
            </a:r>
            <a:endParaRPr lang="en-US" altLang="zh-CN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90204"/>
              <a:ea typeface="Arial" panose="020B0604020202090204" pitchFamily="34" charset="0"/>
              <a:cs typeface="Arial" panose="020B0604020202090204" pitchFamily="34" charset="0"/>
              <a:sym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90204"/>
                <a:ea typeface="Arial" panose="020B0604020202090204" pitchFamily="34" charset="0"/>
                <a:cs typeface="Arial" panose="020B0604020202090204" pitchFamily="34" charset="0"/>
                <a:sym typeface="+mn-lt"/>
              </a:rPr>
              <a:t>Mencari</a:t>
            </a:r>
            <a:r>
              <a:rPr lang="en-US" altLang="zh-CN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90204"/>
                <a:ea typeface="Arial" panose="020B0604020202090204" pitchFamily="34" charset="0"/>
                <a:cs typeface="Arial" panose="020B0604020202090204" pitchFamily="34" charset="0"/>
                <a:sym typeface="+mn-lt"/>
              </a:rPr>
              <a:t> </a:t>
            </a:r>
            <a:r>
              <a:rPr lang="en-US" altLang="zh-CN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90204"/>
                <a:ea typeface="Arial" panose="020B0604020202090204" pitchFamily="34" charset="0"/>
                <a:cs typeface="Arial" panose="020B0604020202090204" pitchFamily="34" charset="0"/>
                <a:sym typeface="+mn-lt"/>
              </a:rPr>
              <a:t>Kesenangan</a:t>
            </a:r>
            <a:endParaRPr lang="en-US" altLang="zh-CN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90204"/>
              <a:ea typeface="Arial" panose="020B0604020202090204" pitchFamily="34" charset="0"/>
              <a:cs typeface="Arial" panose="020B0604020202090204" pitchFamily="34" charset="0"/>
              <a:sym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90204"/>
                <a:ea typeface="Arial" panose="020B0604020202090204" pitchFamily="34" charset="0"/>
                <a:cs typeface="Arial" panose="020B0604020202090204" pitchFamily="34" charset="0"/>
                <a:sym typeface="+mn-lt"/>
              </a:rPr>
              <a:t>Terlibat</a:t>
            </a:r>
            <a:r>
              <a:rPr lang="en-US" altLang="zh-CN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90204"/>
                <a:ea typeface="Arial" panose="020B0604020202090204" pitchFamily="34" charset="0"/>
                <a:cs typeface="Arial" panose="020B0604020202090204" pitchFamily="34" charset="0"/>
                <a:sym typeface="+mn-lt"/>
              </a:rPr>
              <a:t> </a:t>
            </a:r>
            <a:r>
              <a:rPr lang="en-US" altLang="zh-CN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90204"/>
                <a:ea typeface="Arial" panose="020B0604020202090204" pitchFamily="34" charset="0"/>
                <a:cs typeface="Arial" panose="020B0604020202090204" pitchFamily="34" charset="0"/>
                <a:sym typeface="+mn-lt"/>
              </a:rPr>
              <a:t>dalam</a:t>
            </a:r>
            <a:r>
              <a:rPr lang="en-US" altLang="zh-CN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90204"/>
                <a:ea typeface="Arial" panose="020B0604020202090204" pitchFamily="34" charset="0"/>
                <a:cs typeface="Arial" panose="020B0604020202090204" pitchFamily="34" charset="0"/>
                <a:sym typeface="+mn-lt"/>
              </a:rPr>
              <a:t> </a:t>
            </a:r>
            <a:r>
              <a:rPr lang="en-US" altLang="zh-CN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90204"/>
                <a:ea typeface="Arial" panose="020B0604020202090204" pitchFamily="34" charset="0"/>
                <a:cs typeface="Arial" panose="020B0604020202090204" pitchFamily="34" charset="0"/>
                <a:sym typeface="+mn-lt"/>
              </a:rPr>
              <a:t>Kebahagiaan</a:t>
            </a:r>
            <a:endParaRPr lang="en-US" altLang="zh-CN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90204"/>
              <a:ea typeface="Arial" panose="020B0604020202090204" pitchFamily="34" charset="0"/>
              <a:cs typeface="Arial" panose="020B0604020202090204" pitchFamily="34" charset="0"/>
              <a:sym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90204"/>
                <a:ea typeface="Arial" panose="020B0604020202090204" pitchFamily="34" charset="0"/>
                <a:cs typeface="Arial" panose="020B0604020202090204" pitchFamily="34" charset="0"/>
                <a:sym typeface="+mn-lt"/>
              </a:rPr>
              <a:t>Tidak</a:t>
            </a:r>
            <a:r>
              <a:rPr lang="en-US" altLang="zh-CN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90204"/>
                <a:ea typeface="Arial" panose="020B0604020202090204" pitchFamily="34" charset="0"/>
                <a:cs typeface="Arial" panose="020B0604020202090204" pitchFamily="34" charset="0"/>
                <a:sym typeface="+mn-lt"/>
              </a:rPr>
              <a:t> </a:t>
            </a:r>
            <a:r>
              <a:rPr lang="en-US" altLang="zh-CN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90204"/>
                <a:ea typeface="Arial" panose="020B0604020202090204" pitchFamily="34" charset="0"/>
                <a:cs typeface="Arial" panose="020B0604020202090204" pitchFamily="34" charset="0"/>
                <a:sym typeface="+mn-lt"/>
              </a:rPr>
              <a:t>ada</a:t>
            </a:r>
            <a:r>
              <a:rPr lang="en-US" altLang="zh-CN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90204"/>
                <a:ea typeface="Arial" panose="020B0604020202090204" pitchFamily="34" charset="0"/>
                <a:cs typeface="Arial" panose="020B0604020202090204" pitchFamily="34" charset="0"/>
                <a:sym typeface="+mn-lt"/>
              </a:rPr>
              <a:t> Ceiling</a:t>
            </a:r>
            <a:endParaRPr lang="en-ID" altLang="zh-CN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90204"/>
              <a:ea typeface="Arial" panose="020B0604020202090204" pitchFamily="34" charset="0"/>
              <a:cs typeface="Arial" panose="020B0604020202090204" pitchFamily="34" charset="0"/>
              <a:sym typeface="+mn-lt"/>
            </a:endParaRPr>
          </a:p>
        </p:txBody>
      </p:sp>
      <p:sp>
        <p:nvSpPr>
          <p:cNvPr id="49" name="PA-文本框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8553" y="359121"/>
            <a:ext cx="1123773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dirty="0">
                <a:solidFill>
                  <a:srgbClr val="2E3A46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02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39AC30EE-1F38-3042-BCE8-E691EF46D5C8}"/>
              </a:ext>
            </a:extLst>
          </p:cNvPr>
          <p:cNvSpPr/>
          <p:nvPr/>
        </p:nvSpPr>
        <p:spPr>
          <a:xfrm>
            <a:off x="6280369" y="2861398"/>
            <a:ext cx="3129567" cy="489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7A35B363-AA71-A448-82A5-1FE2A790BE0A}"/>
              </a:ext>
            </a:extLst>
          </p:cNvPr>
          <p:cNvSpPr/>
          <p:nvPr/>
        </p:nvSpPr>
        <p:spPr>
          <a:xfrm rot="10800000">
            <a:off x="1992052" y="2801366"/>
            <a:ext cx="3219718" cy="489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7B12C0-1515-E94D-A762-93615D57635C}"/>
              </a:ext>
            </a:extLst>
          </p:cNvPr>
          <p:cNvSpPr txBox="1"/>
          <p:nvPr/>
        </p:nvSpPr>
        <p:spPr>
          <a:xfrm>
            <a:off x="5561656" y="2861398"/>
            <a:ext cx="502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40C2E4-7D67-AD41-88F0-8D18A10957BA}"/>
              </a:ext>
            </a:extLst>
          </p:cNvPr>
          <p:cNvSpPr txBox="1"/>
          <p:nvPr/>
        </p:nvSpPr>
        <p:spPr>
          <a:xfrm flipH="1">
            <a:off x="1659753" y="2852881"/>
            <a:ext cx="499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–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223320-6E66-404C-B3BD-E4FB67361CB3}"/>
              </a:ext>
            </a:extLst>
          </p:cNvPr>
          <p:cNvSpPr txBox="1"/>
          <p:nvPr/>
        </p:nvSpPr>
        <p:spPr>
          <a:xfrm flipH="1">
            <a:off x="9512968" y="2913260"/>
            <a:ext cx="499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63BAF1-CADD-9F48-86D4-D84F6C35D014}"/>
              </a:ext>
            </a:extLst>
          </p:cNvPr>
          <p:cNvSpPr txBox="1"/>
          <p:nvPr/>
        </p:nvSpPr>
        <p:spPr>
          <a:xfrm>
            <a:off x="785611" y="5473521"/>
            <a:ext cx="10650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diperkenalkan</a:t>
            </a:r>
            <a:r>
              <a:rPr lang="en-US" dirty="0"/>
              <a:t> pada </a:t>
            </a:r>
            <a:r>
              <a:rPr lang="en-US" dirty="0" err="1"/>
              <a:t>tahun</a:t>
            </a:r>
            <a:r>
              <a:rPr lang="en-US" dirty="0"/>
              <a:t> 1998, </a:t>
            </a:r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pakar</a:t>
            </a:r>
            <a:r>
              <a:rPr lang="en-US" dirty="0"/>
              <a:t> </a:t>
            </a:r>
            <a:r>
              <a:rPr lang="en-US" dirty="0" err="1"/>
              <a:t>psikologi</a:t>
            </a:r>
            <a:r>
              <a:rPr lang="en-US" dirty="0"/>
              <a:t>. </a:t>
            </a:r>
            <a:r>
              <a:rPr lang="en-US" dirty="0" err="1"/>
              <a:t>Sambutan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juga </a:t>
            </a:r>
            <a:r>
              <a:rPr lang="en-US" dirty="0" err="1"/>
              <a:t>diikuti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masuknya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pakar</a:t>
            </a:r>
            <a:r>
              <a:rPr lang="en-US" dirty="0"/>
              <a:t> </a:t>
            </a:r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, </a:t>
            </a:r>
            <a:r>
              <a:rPr lang="en-US" dirty="0" err="1"/>
              <a:t>terbitnya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dan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, </a:t>
            </a:r>
            <a:r>
              <a:rPr lang="en-US" dirty="0" err="1"/>
              <a:t>dibukanya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di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belahan</a:t>
            </a:r>
            <a:r>
              <a:rPr lang="en-US" dirty="0"/>
              <a:t> dunia, dan </a:t>
            </a:r>
            <a:r>
              <a:rPr lang="en-US" dirty="0" err="1"/>
              <a:t>munculnya</a:t>
            </a:r>
            <a:r>
              <a:rPr lang="en-US" dirty="0"/>
              <a:t> </a:t>
            </a:r>
            <a:r>
              <a:rPr lang="en-US" i="1" dirty="0"/>
              <a:t>Value </a:t>
            </a:r>
            <a:r>
              <a:rPr lang="en-US" i="1" dirty="0" err="1"/>
              <a:t>ini</a:t>
            </a:r>
            <a:r>
              <a:rPr lang="en-US" i="1" dirty="0"/>
              <a:t> Action (VIA)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pesaing</a:t>
            </a:r>
            <a:r>
              <a:rPr lang="en-US" dirty="0"/>
              <a:t> DSM.</a:t>
            </a:r>
          </a:p>
        </p:txBody>
      </p:sp>
    </p:spTree>
    <p:extLst>
      <p:ext uri="{BB962C8B-B14F-4D97-AF65-F5344CB8AC3E}">
        <p14:creationId xmlns:p14="http://schemas.microsoft.com/office/powerpoint/2010/main" val="2314425414"/>
      </p:ext>
    </p:extLst>
  </p:cSld>
  <p:clrMapOvr>
    <a:masterClrMapping/>
  </p:clrMapOvr>
  <p:transition spd="slow" advClick="0" advTm="2000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A-图片 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56126" y="1341449"/>
            <a:ext cx="6266815" cy="4704715"/>
          </a:xfrm>
          <a:prstGeom prst="rect">
            <a:avLst/>
          </a:prstGeom>
        </p:spPr>
      </p:pic>
      <p:grpSp>
        <p:nvGrpSpPr>
          <p:cNvPr id="7" name="PA-组合 6"/>
          <p:cNvGrpSpPr/>
          <p:nvPr>
            <p:custDataLst>
              <p:tags r:id="rId2"/>
            </p:custDataLst>
          </p:nvPr>
        </p:nvGrpSpPr>
        <p:grpSpPr>
          <a:xfrm>
            <a:off x="1160169" y="503682"/>
            <a:ext cx="5330673" cy="2865314"/>
            <a:chOff x="829751" y="532257"/>
            <a:chExt cx="5330673" cy="2865314"/>
          </a:xfrm>
        </p:grpSpPr>
        <p:sp>
          <p:nvSpPr>
            <p:cNvPr id="8" name="PA-文本框 3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810189" y="2381908"/>
              <a:ext cx="2350235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9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en-ID" sz="2000" dirty="0"/>
                <a:t>Mihaly ss Csikszentmihalyi (1934 – </a:t>
              </a:r>
              <a:r>
                <a:rPr lang="en-ID" sz="2000" dirty="0" err="1"/>
                <a:t>sekarang</a:t>
              </a:r>
              <a:r>
                <a:rPr lang="en-ID" sz="2000" dirty="0"/>
                <a:t>)</a:t>
              </a:r>
              <a:endParaRPr lang="zh-CN" altLang="en-US" sz="2000" b="1" dirty="0">
                <a:solidFill>
                  <a:srgbClr val="2E3A46"/>
                </a:solidFill>
                <a:effectLst/>
                <a:ea typeface="Arial" panose="020B0604020202090204" pitchFamily="34" charset="0"/>
              </a:endParaRPr>
            </a:p>
          </p:txBody>
        </p:sp>
        <p:sp>
          <p:nvSpPr>
            <p:cNvPr id="26" name="PA-文本框 3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29751" y="532257"/>
              <a:ext cx="35921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9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SimSun" panose="02010600030101010101" pitchFamily="2" charset="-122"/>
                </a:defRPr>
              </a:lvl9pPr>
            </a:lstStyle>
            <a:p>
              <a:pPr algn="dist">
                <a:spcBef>
                  <a:spcPct val="0"/>
                </a:spcBef>
                <a:defRPr/>
              </a:pPr>
              <a:r>
                <a:rPr lang="en-US" altLang="zh-CN" sz="2000" dirty="0">
                  <a:solidFill>
                    <a:srgbClr val="9FA3AC"/>
                  </a:solidFill>
                  <a:effectLst/>
                  <a:ea typeface="Arial" panose="020B0604020202090204" pitchFamily="34" charset="0"/>
                </a:rPr>
                <a:t>TOKOH PSIKOLOGI POSITIF</a:t>
              </a:r>
            </a:p>
          </p:txBody>
        </p:sp>
      </p:grpSp>
      <p:sp>
        <p:nvSpPr>
          <p:cNvPr id="49" name="PA-文本框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8553" y="359121"/>
            <a:ext cx="1123773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dirty="0">
                <a:solidFill>
                  <a:srgbClr val="2E3A46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03</a:t>
            </a:r>
          </a:p>
        </p:txBody>
      </p:sp>
      <p:sp>
        <p:nvSpPr>
          <p:cNvPr id="93" name="PA-矩形 92"/>
          <p:cNvSpPr/>
          <p:nvPr>
            <p:custDataLst>
              <p:tags r:id="rId4"/>
            </p:custDataLst>
          </p:nvPr>
        </p:nvSpPr>
        <p:spPr>
          <a:xfrm>
            <a:off x="7090000" y="3186802"/>
            <a:ext cx="4810079" cy="29546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D" dirty="0"/>
              <a:t>Martin Seligman dan Mihaly Csikszentmihalyi </a:t>
            </a:r>
            <a:r>
              <a:rPr lang="en-ID" dirty="0" err="1"/>
              <a:t>menggambarkan</a:t>
            </a:r>
            <a:r>
              <a:rPr lang="en-ID" dirty="0"/>
              <a:t> </a:t>
            </a:r>
            <a:r>
              <a:rPr lang="en-ID" dirty="0" err="1"/>
              <a:t>psikologi</a:t>
            </a:r>
            <a:r>
              <a:rPr lang="en-ID" dirty="0"/>
              <a:t> </a:t>
            </a:r>
            <a:r>
              <a:rPr lang="en-ID" dirty="0" err="1"/>
              <a:t>positif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berikut</a:t>
            </a:r>
            <a:r>
              <a:rPr lang="en-ID" dirty="0"/>
              <a:t>: </a:t>
            </a:r>
          </a:p>
          <a:p>
            <a:endParaRPr lang="en-ID" dirty="0"/>
          </a:p>
          <a:p>
            <a:pPr algn="ctr"/>
            <a:r>
              <a:rPr lang="en-ID" dirty="0"/>
              <a:t>"Kami </a:t>
            </a:r>
            <a:r>
              <a:rPr lang="en-ID" dirty="0" err="1"/>
              <a:t>percaya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psikologi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yang </a:t>
            </a:r>
            <a:r>
              <a:rPr lang="en-ID" dirty="0" err="1"/>
              <a:t>positif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muncul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pemahaman</a:t>
            </a:r>
            <a:r>
              <a:rPr lang="en-ID" dirty="0"/>
              <a:t> </a:t>
            </a:r>
            <a:r>
              <a:rPr lang="en-ID" dirty="0" err="1"/>
              <a:t>ilmiah</a:t>
            </a:r>
            <a:r>
              <a:rPr lang="en-ID" dirty="0"/>
              <a:t> dan </a:t>
            </a:r>
            <a:r>
              <a:rPr lang="en-ID" dirty="0" err="1"/>
              <a:t>intervensi</a:t>
            </a:r>
            <a:r>
              <a:rPr lang="en-ID" dirty="0"/>
              <a:t> yang </a:t>
            </a:r>
            <a:r>
              <a:rPr lang="en-ID" dirty="0" err="1"/>
              <a:t>efektif</a:t>
            </a:r>
            <a:r>
              <a:rPr lang="en-ID" dirty="0"/>
              <a:t> </a:t>
            </a:r>
            <a:r>
              <a:rPr lang="en-ID" dirty="0" err="1"/>
              <a:t>guna</a:t>
            </a:r>
            <a:r>
              <a:rPr lang="en-ID" dirty="0"/>
              <a:t> </a:t>
            </a:r>
            <a:r>
              <a:rPr lang="en-ID" dirty="0" err="1"/>
              <a:t>membangun</a:t>
            </a:r>
            <a:r>
              <a:rPr lang="en-ID" dirty="0"/>
              <a:t> </a:t>
            </a:r>
            <a:r>
              <a:rPr lang="en-ID" dirty="0" err="1"/>
              <a:t>pertumbuhan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, </a:t>
            </a:r>
            <a:r>
              <a:rPr lang="en-ID" dirty="0" err="1"/>
              <a:t>keluarga</a:t>
            </a:r>
            <a:r>
              <a:rPr lang="en-ID" dirty="0"/>
              <a:t>, dan </a:t>
            </a:r>
            <a:r>
              <a:rPr lang="en-ID" dirty="0" err="1"/>
              <a:t>masyarakat</a:t>
            </a:r>
            <a:r>
              <a:rPr lang="en-ID" dirty="0"/>
              <a:t>."</a:t>
            </a:r>
          </a:p>
          <a:p>
            <a:br>
              <a:rPr lang="en-ID" sz="1200" dirty="0"/>
            </a:b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90204"/>
              <a:ea typeface="Arial" panose="020B0604020202090204" pitchFamily="34" charset="0"/>
              <a:cs typeface="Arial" panose="020B0604020202090204" pitchFamily="34" charset="0"/>
              <a:sym typeface="+mn-lt"/>
            </a:endParaRPr>
          </a:p>
        </p:txBody>
      </p:sp>
      <p:pic>
        <p:nvPicPr>
          <p:cNvPr id="1026" name="Picture 2" descr="Martin Seligman: Martin Seligman dalam psikologi positif | TED Talk">
            <a:extLst>
              <a:ext uri="{FF2B5EF4-FFF2-40B4-BE49-F238E27FC236}">
                <a16:creationId xmlns:a16="http://schemas.microsoft.com/office/drawing/2014/main" id="{415FB7F2-5210-DF41-AA2D-957D470B5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08" y="1446274"/>
            <a:ext cx="32258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&amp;#39;Flow&amp;#39; Professor: Mihaly Csikszentmihaly (1934-2021) - Leadership &amp;amp; Flow">
            <a:extLst>
              <a:ext uri="{FF2B5EF4-FFF2-40B4-BE49-F238E27FC236}">
                <a16:creationId xmlns:a16="http://schemas.microsoft.com/office/drawing/2014/main" id="{0491D990-4DDF-564B-B988-D25139CE4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976" y="3488785"/>
            <a:ext cx="32639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A-文本框 39">
            <a:extLst>
              <a:ext uri="{FF2B5EF4-FFF2-40B4-BE49-F238E27FC236}">
                <a16:creationId xmlns:a16="http://schemas.microsoft.com/office/drawing/2014/main" id="{FDD387DD-B35C-3A48-AFD6-D5566B288530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2709" y="4202499"/>
            <a:ext cx="269373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zh-CN" sz="2000" b="1" dirty="0">
                <a:solidFill>
                  <a:srgbClr val="2E3A46"/>
                </a:solidFill>
                <a:ea typeface="Arial" panose="020B0604020202090204" pitchFamily="34" charset="0"/>
              </a:rPr>
              <a:t>Martin E.P. Seligman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zh-CN" sz="2000" b="1" dirty="0">
                <a:solidFill>
                  <a:srgbClr val="2E3A46"/>
                </a:solidFill>
                <a:effectLst/>
                <a:ea typeface="Arial" panose="020B0604020202090204" pitchFamily="34" charset="0"/>
              </a:rPr>
              <a:t>(1942 – </a:t>
            </a:r>
            <a:r>
              <a:rPr lang="en-US" altLang="zh-CN" sz="2000" b="1" dirty="0" err="1">
                <a:solidFill>
                  <a:srgbClr val="2E3A46"/>
                </a:solidFill>
                <a:effectLst/>
                <a:ea typeface="Arial" panose="020B0604020202090204" pitchFamily="34" charset="0"/>
              </a:rPr>
              <a:t>sekarang</a:t>
            </a:r>
            <a:r>
              <a:rPr lang="en-US" altLang="zh-CN" sz="2000" b="1" dirty="0">
                <a:solidFill>
                  <a:srgbClr val="2E3A46"/>
                </a:solidFill>
                <a:effectLst/>
                <a:ea typeface="Arial" panose="020B0604020202090204" pitchFamily="34" charset="0"/>
              </a:rPr>
              <a:t>)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zh-CN" sz="2000" b="1" dirty="0">
                <a:solidFill>
                  <a:srgbClr val="2E3A46"/>
                </a:solidFill>
                <a:ea typeface="Arial" panose="020B0604020202090204" pitchFamily="34" charset="0"/>
              </a:rPr>
              <a:t>Pada </a:t>
            </a:r>
            <a:r>
              <a:rPr lang="en-US" altLang="zh-CN" sz="2000" b="1" dirty="0" err="1">
                <a:solidFill>
                  <a:srgbClr val="2E3A46"/>
                </a:solidFill>
                <a:ea typeface="Arial" panose="020B0604020202090204" pitchFamily="34" charset="0"/>
              </a:rPr>
              <a:t>tahun</a:t>
            </a:r>
            <a:r>
              <a:rPr lang="en-US" altLang="zh-CN" sz="2000" b="1" dirty="0">
                <a:solidFill>
                  <a:srgbClr val="2E3A46"/>
                </a:solidFill>
                <a:ea typeface="Arial" panose="020B0604020202090204" pitchFamily="34" charset="0"/>
              </a:rPr>
              <a:t> 1998, </a:t>
            </a:r>
            <a:r>
              <a:rPr lang="en-US" altLang="zh-CN" sz="2000" b="1" dirty="0" err="1">
                <a:solidFill>
                  <a:srgbClr val="2E3A46"/>
                </a:solidFill>
                <a:ea typeface="Arial" panose="020B0604020202090204" pitchFamily="34" charset="0"/>
              </a:rPr>
              <a:t>dipilih</a:t>
            </a:r>
            <a:r>
              <a:rPr lang="en-US" altLang="zh-CN" sz="2000" b="1" dirty="0">
                <a:solidFill>
                  <a:srgbClr val="2E3A46"/>
                </a:solidFill>
                <a:ea typeface="Arial" panose="020B0604020202090204" pitchFamily="34" charset="0"/>
              </a:rPr>
              <a:t> </a:t>
            </a:r>
            <a:r>
              <a:rPr lang="en-US" altLang="zh-CN" sz="2000" b="1" dirty="0" err="1">
                <a:solidFill>
                  <a:srgbClr val="2E3A46"/>
                </a:solidFill>
                <a:ea typeface="Arial" panose="020B0604020202090204" pitchFamily="34" charset="0"/>
              </a:rPr>
              <a:t>sebagai</a:t>
            </a:r>
            <a:r>
              <a:rPr lang="en-US" altLang="zh-CN" sz="2000" b="1" dirty="0">
                <a:solidFill>
                  <a:srgbClr val="2E3A46"/>
                </a:solidFill>
                <a:ea typeface="Arial" panose="020B0604020202090204" pitchFamily="34" charset="0"/>
              </a:rPr>
              <a:t> </a:t>
            </a:r>
            <a:r>
              <a:rPr lang="en-US" altLang="zh-CN" sz="2000" b="1" dirty="0" err="1">
                <a:solidFill>
                  <a:srgbClr val="2E3A46"/>
                </a:solidFill>
                <a:ea typeface="Arial" panose="020B0604020202090204" pitchFamily="34" charset="0"/>
              </a:rPr>
              <a:t>presiden</a:t>
            </a:r>
            <a:r>
              <a:rPr lang="en-US" altLang="zh-CN" sz="2000" b="1" dirty="0">
                <a:solidFill>
                  <a:srgbClr val="2E3A46"/>
                </a:solidFill>
                <a:ea typeface="Arial" panose="020B0604020202090204" pitchFamily="34" charset="0"/>
              </a:rPr>
              <a:t> APA</a:t>
            </a:r>
            <a:endParaRPr lang="zh-CN" altLang="en-US" sz="2000" b="1" dirty="0">
              <a:solidFill>
                <a:srgbClr val="2E3A46"/>
              </a:solidFill>
              <a:effectLst/>
              <a:ea typeface="Arial" panose="020B0604020202090204" pitchFamily="34" charset="0"/>
            </a:endParaRPr>
          </a:p>
        </p:txBody>
      </p:sp>
    </p:spTree>
  </p:cSld>
  <p:clrMapOvr>
    <a:masterClrMapping/>
  </p:clrMapOvr>
  <p:transition spd="slow" advClick="0" advTm="2000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60168" y="398336"/>
            <a:ext cx="6266815" cy="707886"/>
            <a:chOff x="829750" y="426911"/>
            <a:chExt cx="6266815" cy="707886"/>
          </a:xfrm>
        </p:grpSpPr>
        <p:sp>
          <p:nvSpPr>
            <p:cNvPr id="8" name="Text Box 39"/>
            <p:cNvSpPr txBox="1">
              <a:spLocks noChangeArrowheads="1"/>
            </p:cNvSpPr>
            <p:nvPr/>
          </p:nvSpPr>
          <p:spPr bwMode="auto">
            <a:xfrm>
              <a:off x="829750" y="426911"/>
              <a:ext cx="626681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9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SimSun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en-US" altLang="zh-CN" sz="2000" b="1" dirty="0">
                  <a:solidFill>
                    <a:srgbClr val="2E3A46"/>
                  </a:solidFill>
                  <a:ea typeface="Arial" panose="020B0604020202090204" pitchFamily="34" charset="0"/>
                </a:rPr>
                <a:t>KONSEP </a:t>
              </a:r>
              <a:r>
                <a:rPr lang="en-US" altLang="zh-CN" sz="2000" b="1" dirty="0">
                  <a:solidFill>
                    <a:srgbClr val="2E3A46"/>
                  </a:solidFill>
                  <a:effectLst/>
                  <a:ea typeface="Arial" panose="020B0604020202090204" pitchFamily="34" charset="0"/>
                </a:rPr>
                <a:t>CHARACTER STRENGTH &amp; VIRTUES (CSV) MENURUT MARTIN E.P. SELIGMAN</a:t>
              </a:r>
              <a:endParaRPr lang="zh-CN" altLang="en-US" sz="2000" b="1" dirty="0">
                <a:solidFill>
                  <a:srgbClr val="2E3A46"/>
                </a:solidFill>
                <a:effectLst/>
                <a:ea typeface="Arial" panose="020B0604020202090204" pitchFamily="34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829751" y="764079"/>
              <a:ext cx="169415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9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SimSun" panose="02010600030101010101" pitchFamily="2" charset="-122"/>
                </a:defRPr>
              </a:lvl9pPr>
            </a:lstStyle>
            <a:p>
              <a:pPr algn="dist">
                <a:spcBef>
                  <a:spcPct val="0"/>
                </a:spcBef>
                <a:defRPr/>
              </a:pPr>
              <a:r>
                <a:rPr lang="en-US" altLang="zh-CN" sz="900" dirty="0">
                  <a:solidFill>
                    <a:srgbClr val="9FA3AC"/>
                  </a:solidFill>
                  <a:effectLst/>
                  <a:ea typeface="Arial" panose="020B0604020202090204" pitchFamily="34" charset="0"/>
                </a:rPr>
                <a:t>ADD HERE TO ADD TITLE </a:t>
              </a:r>
            </a:p>
          </p:txBody>
        </p:sp>
      </p:grpSp>
      <p:sp>
        <p:nvSpPr>
          <p:cNvPr id="49" name="文本框 14"/>
          <p:cNvSpPr txBox="1">
            <a:spLocks noChangeArrowheads="1"/>
          </p:cNvSpPr>
          <p:nvPr/>
        </p:nvSpPr>
        <p:spPr bwMode="auto">
          <a:xfrm>
            <a:off x="368553" y="359121"/>
            <a:ext cx="1123773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dirty="0">
                <a:solidFill>
                  <a:srgbClr val="2E3A46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03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285" y="1304290"/>
            <a:ext cx="6266815" cy="470471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231818" y="1341449"/>
            <a:ext cx="8950819" cy="539420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88900" dist="635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矩形 92"/>
          <p:cNvSpPr/>
          <p:nvPr/>
        </p:nvSpPr>
        <p:spPr>
          <a:xfrm>
            <a:off x="669703" y="1303504"/>
            <a:ext cx="851293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dirty="0"/>
              <a:t>	</a:t>
            </a:r>
            <a:r>
              <a:rPr lang="en-ID" dirty="0" err="1"/>
              <a:t>Sehubungan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langkah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menghadirkan</a:t>
            </a:r>
            <a:r>
              <a:rPr lang="en-ID" dirty="0"/>
              <a:t> </a:t>
            </a:r>
            <a:r>
              <a:rPr lang="en-ID" dirty="0" err="1"/>
              <a:t>psikologi</a:t>
            </a:r>
            <a:r>
              <a:rPr lang="en-ID" dirty="0"/>
              <a:t> </a:t>
            </a:r>
            <a:r>
              <a:rPr lang="en-ID" dirty="0" err="1"/>
              <a:t>positif</a:t>
            </a:r>
            <a:r>
              <a:rPr lang="en-ID" dirty="0"/>
              <a:t>, </a:t>
            </a:r>
            <a:r>
              <a:rPr lang="en-ID" dirty="0" err="1"/>
              <a:t>terbitlah</a:t>
            </a:r>
            <a:r>
              <a:rPr lang="en-ID" dirty="0"/>
              <a:t> </a:t>
            </a:r>
            <a:r>
              <a:rPr lang="en-ID" dirty="0" err="1"/>
              <a:t>buku</a:t>
            </a:r>
            <a:r>
              <a:rPr lang="en-ID" dirty="0"/>
              <a:t> </a:t>
            </a:r>
            <a:r>
              <a:rPr lang="en-ID" dirty="0" err="1"/>
              <a:t>Klasifikasi</a:t>
            </a:r>
            <a:r>
              <a:rPr lang="en-ID" dirty="0"/>
              <a:t> </a:t>
            </a:r>
            <a:r>
              <a:rPr lang="en-ID" b="1" i="1" dirty="0"/>
              <a:t>Character Strengths and Virtues (CSV) </a:t>
            </a:r>
            <a:r>
              <a:rPr lang="en-ID" dirty="0" err="1"/>
              <a:t>setebal</a:t>
            </a:r>
            <a:r>
              <a:rPr lang="en-ID" dirty="0"/>
              <a:t> 800 </a:t>
            </a:r>
            <a:r>
              <a:rPr lang="en-ID" dirty="0" err="1"/>
              <a:t>halaman</a:t>
            </a:r>
            <a:r>
              <a:rPr lang="en-ID" i="1" dirty="0"/>
              <a:t> </a:t>
            </a:r>
            <a:r>
              <a:rPr lang="en-ID" dirty="0"/>
              <a:t>di </a:t>
            </a:r>
            <a:r>
              <a:rPr lang="en-ID" dirty="0" err="1"/>
              <a:t>tahun</a:t>
            </a:r>
            <a:r>
              <a:rPr lang="en-ID" dirty="0"/>
              <a:t> 2014. </a:t>
            </a:r>
            <a:r>
              <a:rPr lang="en-ID" b="1" dirty="0"/>
              <a:t>Martin P. Seligman </a:t>
            </a:r>
            <a:r>
              <a:rPr lang="en-ID" dirty="0"/>
              <a:t>dan  Christopher Peterson </a:t>
            </a:r>
            <a:r>
              <a:rPr lang="en-ID" dirty="0" err="1"/>
              <a:t>menyusun</a:t>
            </a:r>
            <a:r>
              <a:rPr lang="en-ID" dirty="0"/>
              <a:t> </a:t>
            </a:r>
            <a:r>
              <a:rPr lang="en-ID" dirty="0" err="1"/>
              <a:t>buku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mengambil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karakter</a:t>
            </a:r>
            <a:r>
              <a:rPr lang="en-ID" dirty="0"/>
              <a:t> </a:t>
            </a:r>
            <a:r>
              <a:rPr lang="en-ID" dirty="0" err="1"/>
              <a:t>positif</a:t>
            </a:r>
            <a:r>
              <a:rPr lang="en-ID" dirty="0"/>
              <a:t> yang </a:t>
            </a:r>
            <a:r>
              <a:rPr lang="en-ID" dirty="0" err="1"/>
              <a:t>ada</a:t>
            </a:r>
            <a:r>
              <a:rPr lang="en-ID" dirty="0"/>
              <a:t> pada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i="1" dirty="0"/>
              <a:t>(good character</a:t>
            </a:r>
            <a:r>
              <a:rPr lang="en-ID" dirty="0"/>
              <a:t>)</a:t>
            </a:r>
            <a:r>
              <a:rPr lang="en-ID" i="1" dirty="0"/>
              <a:t>.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usaha</a:t>
            </a:r>
            <a:r>
              <a:rPr lang="en-ID" dirty="0"/>
              <a:t> yang </a:t>
            </a:r>
            <a:r>
              <a:rPr lang="en-ID" dirty="0" err="1"/>
              <a:t>menyerupai</a:t>
            </a:r>
            <a:r>
              <a:rPr lang="en-ID" dirty="0"/>
              <a:t> </a:t>
            </a:r>
            <a:r>
              <a:rPr lang="en-ID" dirty="0" err="1"/>
              <a:t>buku</a:t>
            </a:r>
            <a:r>
              <a:rPr lang="en-ID" dirty="0"/>
              <a:t> </a:t>
            </a:r>
            <a:r>
              <a:rPr lang="en-ID" dirty="0" err="1"/>
              <a:t>pedoman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mendiagnosa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mental </a:t>
            </a:r>
            <a:r>
              <a:rPr lang="en-ID" dirty="0" err="1"/>
              <a:t>seseorang</a:t>
            </a:r>
            <a:r>
              <a:rPr lang="en-ID" dirty="0"/>
              <a:t>, </a:t>
            </a:r>
            <a:r>
              <a:rPr lang="en-ID" i="1" dirty="0"/>
              <a:t>Diagnostic and Statistical Manual of Mental Disorders </a:t>
            </a:r>
            <a:r>
              <a:rPr lang="en-ID" dirty="0"/>
              <a:t>(DSM)</a:t>
            </a:r>
            <a:r>
              <a:rPr lang="en-ID" i="1" dirty="0"/>
              <a:t>. </a:t>
            </a:r>
          </a:p>
          <a:p>
            <a:pPr algn="just"/>
            <a:r>
              <a:rPr lang="en-ID" dirty="0"/>
              <a:t>	</a:t>
            </a:r>
            <a:r>
              <a:rPr lang="en-ID" dirty="0" err="1"/>
              <a:t>Bila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buku</a:t>
            </a:r>
            <a:r>
              <a:rPr lang="en-ID" dirty="0"/>
              <a:t> DSM,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mengetahui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mental </a:t>
            </a:r>
            <a:r>
              <a:rPr lang="en-ID" dirty="0" err="1"/>
              <a:t>seseorang</a:t>
            </a:r>
            <a:r>
              <a:rPr lang="en-ID" dirty="0"/>
              <a:t>, CSV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sebaliknya</a:t>
            </a:r>
            <a:r>
              <a:rPr lang="en-ID" dirty="0"/>
              <a:t>.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buku</a:t>
            </a:r>
            <a:r>
              <a:rPr lang="en-ID" dirty="0"/>
              <a:t> CSV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diidentifikasi</a:t>
            </a:r>
            <a:r>
              <a:rPr lang="en-ID" dirty="0"/>
              <a:t> </a:t>
            </a:r>
            <a:r>
              <a:rPr lang="en-ID" dirty="0" err="1"/>
              <a:t>sebanyak</a:t>
            </a:r>
            <a:r>
              <a:rPr lang="en-ID" dirty="0"/>
              <a:t> 6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kebajikan</a:t>
            </a:r>
            <a:r>
              <a:rPr lang="en-ID" dirty="0"/>
              <a:t> yang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terbagi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26 </a:t>
            </a:r>
            <a:r>
              <a:rPr lang="en-ID" dirty="0" err="1"/>
              <a:t>karakter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diketahui</a:t>
            </a:r>
            <a:r>
              <a:rPr lang="en-ID" dirty="0"/>
              <a:t>. Adapun </a:t>
            </a:r>
            <a:r>
              <a:rPr lang="en-ID" dirty="0" err="1"/>
              <a:t>pembagian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berikut</a:t>
            </a:r>
            <a:r>
              <a:rPr lang="en-ID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ID" i="1" dirty="0"/>
              <a:t>Wisdom and Knowledge</a:t>
            </a:r>
            <a:r>
              <a:rPr lang="en-ID" dirty="0"/>
              <a:t>: creativity, curiosity, open-mindedness, love of learning, perspective, innovation. </a:t>
            </a:r>
          </a:p>
          <a:p>
            <a:pPr marL="342900" indent="-342900">
              <a:buFont typeface="+mj-lt"/>
              <a:buAutoNum type="arabicPeriod"/>
            </a:pPr>
            <a:r>
              <a:rPr lang="en-ID" i="1" dirty="0"/>
              <a:t>Courage</a:t>
            </a:r>
            <a:r>
              <a:rPr lang="en-ID" dirty="0"/>
              <a:t>: bravery, persistence, integrity, vitality, zest.</a:t>
            </a:r>
          </a:p>
          <a:p>
            <a:pPr marL="342900" indent="-342900">
              <a:buFont typeface="+mj-lt"/>
              <a:buAutoNum type="arabicPeriod"/>
            </a:pPr>
            <a:r>
              <a:rPr lang="en-ID" i="1" dirty="0"/>
              <a:t>Humanity</a:t>
            </a:r>
            <a:r>
              <a:rPr lang="en-ID" dirty="0"/>
              <a:t>: love, kindness, social intelligence.</a:t>
            </a:r>
          </a:p>
          <a:p>
            <a:pPr marL="342900" indent="-342900">
              <a:buFont typeface="+mj-lt"/>
              <a:buAutoNum type="arabicPeriod"/>
            </a:pPr>
            <a:r>
              <a:rPr lang="en-ID" i="1" dirty="0"/>
              <a:t>Justice</a:t>
            </a:r>
            <a:r>
              <a:rPr lang="en-ID" dirty="0"/>
              <a:t>: citizenship, fairness, leadership.</a:t>
            </a:r>
          </a:p>
          <a:p>
            <a:pPr marL="342900" indent="-342900">
              <a:buFont typeface="+mj-lt"/>
              <a:buAutoNum type="arabicPeriod"/>
            </a:pPr>
            <a:r>
              <a:rPr lang="en-ID" i="1" dirty="0"/>
              <a:t>Temperance</a:t>
            </a:r>
            <a:r>
              <a:rPr lang="en-ID" dirty="0"/>
              <a:t>: forgiveness and mercy, humility, prudence, self control.</a:t>
            </a:r>
          </a:p>
          <a:p>
            <a:pPr marL="342900" indent="-342900">
              <a:buFont typeface="+mj-lt"/>
              <a:buAutoNum type="arabicPeriod"/>
            </a:pPr>
            <a:r>
              <a:rPr lang="en-ID" i="1" dirty="0"/>
              <a:t>Transcendence</a:t>
            </a:r>
            <a:r>
              <a:rPr lang="en-ID" dirty="0"/>
              <a:t>: appreciation of beauty and excellence, gratitude, hope, </a:t>
            </a:r>
            <a:r>
              <a:rPr lang="en-ID" dirty="0" err="1"/>
              <a:t>humor</a:t>
            </a:r>
            <a:r>
              <a:rPr lang="en-ID" dirty="0"/>
              <a:t>, spirituality.</a:t>
            </a:r>
          </a:p>
          <a:p>
            <a:br>
              <a:rPr lang="en-ID" dirty="0"/>
            </a:br>
            <a:endParaRPr lang="en-ID" dirty="0"/>
          </a:p>
          <a:p>
            <a:br>
              <a:rPr lang="en-ID" sz="1200" dirty="0"/>
            </a:b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90204"/>
              <a:ea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9" name="Picture 2" descr="Martin Seligman: Martin Seligman dalam psikologi positif | TED Talk">
            <a:extLst>
              <a:ext uri="{FF2B5EF4-FFF2-40B4-BE49-F238E27FC236}">
                <a16:creationId xmlns:a16="http://schemas.microsoft.com/office/drawing/2014/main" id="{8959607F-5EB3-B740-AD40-C7498F45E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522" y="0"/>
            <a:ext cx="2374839" cy="178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332948"/>
      </p:ext>
    </p:extLst>
  </p:cSld>
  <p:clrMapOvr>
    <a:masterClrMapping/>
  </p:clrMapOvr>
  <p:transition spd="slow" advClick="0" advTm="2000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PA-椭圆 1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09700" y="2541588"/>
            <a:ext cx="1168400" cy="1166812"/>
          </a:xfrm>
          <a:prstGeom prst="ellipse">
            <a:avLst/>
          </a:prstGeom>
          <a:noFill/>
          <a:ln w="6350">
            <a:solidFill>
              <a:srgbClr val="53849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90204" pitchFamily="34" charset="0"/>
              <a:buNone/>
            </a:pPr>
            <a:endParaRPr lang="en-US" altLang="zh-CN">
              <a:solidFill>
                <a:srgbClr val="2E3A46"/>
              </a:solidFill>
              <a:latin typeface="Arial" panose="020B0604020202090204" pitchFamily="34" charset="0"/>
              <a:ea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19460" name="PA-弧形 20"/>
          <p:cNvSpPr/>
          <p:nvPr>
            <p:custDataLst>
              <p:tags r:id="rId2"/>
            </p:custDataLst>
          </p:nvPr>
        </p:nvSpPr>
        <p:spPr bwMode="auto">
          <a:xfrm>
            <a:off x="1222375" y="2354263"/>
            <a:ext cx="1546225" cy="1544637"/>
          </a:xfrm>
          <a:custGeom>
            <a:avLst/>
            <a:gdLst>
              <a:gd name="T0" fmla="*/ 1484795 w 1545336"/>
              <a:gd name="T1" fmla="*/ 459731 h 1545336"/>
              <a:gd name="T2" fmla="*/ 1273062 w 1545336"/>
              <a:gd name="T3" fmla="*/ 1361413 h 1545336"/>
              <a:gd name="T4" fmla="*/ 342709 w 1545336"/>
              <a:gd name="T5" fmla="*/ 1410033 h 1545336"/>
              <a:gd name="T6" fmla="*/ 36991 w 1545336"/>
              <a:gd name="T7" fmla="*/ 535392 h 1545336"/>
              <a:gd name="T8" fmla="*/ 797309 w 1545336"/>
              <a:gd name="T9" fmla="*/ 310 h 1545336"/>
              <a:gd name="T10" fmla="*/ 775340 w 1545336"/>
              <a:gd name="T11" fmla="*/ 770574 h 1545336"/>
              <a:gd name="T12" fmla="*/ 1484795 w 1545336"/>
              <a:gd name="T13" fmla="*/ 459731 h 1545336"/>
              <a:gd name="T14" fmla="*/ 1484795 w 1545336"/>
              <a:gd name="T15" fmla="*/ 459731 h 1545336"/>
              <a:gd name="T16" fmla="*/ 1273062 w 1545336"/>
              <a:gd name="T17" fmla="*/ 1361413 h 1545336"/>
              <a:gd name="T18" fmla="*/ 342709 w 1545336"/>
              <a:gd name="T19" fmla="*/ 1410033 h 1545336"/>
              <a:gd name="T20" fmla="*/ 36991 w 1545336"/>
              <a:gd name="T21" fmla="*/ 535392 h 1545336"/>
              <a:gd name="T22" fmla="*/ 797309 w 1545336"/>
              <a:gd name="T23" fmla="*/ 310 h 1545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45336" h="1545336" stroke="0">
                <a:moveTo>
                  <a:pt x="1479680" y="460980"/>
                </a:moveTo>
                <a:cubicBezTo>
                  <a:pt x="1618437" y="775728"/>
                  <a:pt x="1532421" y="1144300"/>
                  <a:pt x="1268676" y="1365113"/>
                </a:cubicBezTo>
                <a:cubicBezTo>
                  <a:pt x="1004931" y="1585926"/>
                  <a:pt x="626977" y="1605800"/>
                  <a:pt x="341528" y="1413866"/>
                </a:cubicBezTo>
                <a:cubicBezTo>
                  <a:pt x="56080" y="1221931"/>
                  <a:pt x="-68117" y="864413"/>
                  <a:pt x="36865" y="536848"/>
                </a:cubicBezTo>
                <a:cubicBezTo>
                  <a:pt x="141847" y="209284"/>
                  <a:pt x="450725" y="-9437"/>
                  <a:pt x="794563" y="310"/>
                </a:cubicBezTo>
                <a:lnTo>
                  <a:pt x="772668" y="772668"/>
                </a:lnTo>
                <a:lnTo>
                  <a:pt x="1479680" y="460980"/>
                </a:lnTo>
                <a:close/>
              </a:path>
              <a:path w="1545336" h="1545336" fill="none">
                <a:moveTo>
                  <a:pt x="1479680" y="460980"/>
                </a:moveTo>
                <a:cubicBezTo>
                  <a:pt x="1618437" y="775728"/>
                  <a:pt x="1532421" y="1144300"/>
                  <a:pt x="1268676" y="1365113"/>
                </a:cubicBezTo>
                <a:cubicBezTo>
                  <a:pt x="1004931" y="1585926"/>
                  <a:pt x="626977" y="1605800"/>
                  <a:pt x="341528" y="1413866"/>
                </a:cubicBezTo>
                <a:cubicBezTo>
                  <a:pt x="56080" y="1221931"/>
                  <a:pt x="-68117" y="864413"/>
                  <a:pt x="36865" y="536848"/>
                </a:cubicBezTo>
                <a:cubicBezTo>
                  <a:pt x="141847" y="209284"/>
                  <a:pt x="450725" y="-9437"/>
                  <a:pt x="794563" y="310"/>
                </a:cubicBezTo>
              </a:path>
            </a:pathLst>
          </a:custGeom>
          <a:noFill/>
          <a:ln w="76200" cap="flat" cmpd="sng">
            <a:solidFill>
              <a:srgbClr val="53849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solidFill>
                <a:srgbClr val="2E3A46"/>
              </a:solidFill>
              <a:ea typeface="Arial" panose="020B0604020202090204" pitchFamily="34" charset="0"/>
            </a:endParaRPr>
          </a:p>
        </p:txBody>
      </p:sp>
      <p:sp>
        <p:nvSpPr>
          <p:cNvPr id="19461" name="PA-文本框 2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08137" y="2894013"/>
            <a:ext cx="6714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90204" pitchFamily="34" charset="0"/>
              <a:buNone/>
            </a:pPr>
            <a:r>
              <a:rPr lang="en-US" altLang="zh-CN" sz="2400" b="1" dirty="0">
                <a:solidFill>
                  <a:srgbClr val="2E3A46"/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1</a:t>
            </a:r>
          </a:p>
        </p:txBody>
      </p:sp>
      <p:sp>
        <p:nvSpPr>
          <p:cNvPr id="19462" name="PA-椭圆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75215" y="2541588"/>
            <a:ext cx="1168400" cy="1166812"/>
          </a:xfrm>
          <a:prstGeom prst="ellipse">
            <a:avLst/>
          </a:prstGeom>
          <a:noFill/>
          <a:ln w="6350">
            <a:solidFill>
              <a:srgbClr val="DDDDDD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90204" pitchFamily="34" charset="0"/>
              <a:buNone/>
            </a:pPr>
            <a:endParaRPr lang="en-US" altLang="zh-CN">
              <a:solidFill>
                <a:srgbClr val="2E3A46"/>
              </a:solidFill>
              <a:latin typeface="Arial" panose="020B0604020202090204" pitchFamily="34" charset="0"/>
              <a:ea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19463" name="PA-弧形 21"/>
          <p:cNvSpPr/>
          <p:nvPr>
            <p:custDataLst>
              <p:tags r:id="rId5"/>
            </p:custDataLst>
          </p:nvPr>
        </p:nvSpPr>
        <p:spPr bwMode="auto">
          <a:xfrm>
            <a:off x="4684712" y="2351088"/>
            <a:ext cx="1544637" cy="1544637"/>
          </a:xfrm>
          <a:custGeom>
            <a:avLst/>
            <a:gdLst>
              <a:gd name="T0" fmla="*/ 1029759 w 1545336"/>
              <a:gd name="T1" fmla="*/ 44899 h 1545336"/>
              <a:gd name="T2" fmla="*/ 1540613 w 1545336"/>
              <a:gd name="T3" fmla="*/ 799280 h 1545336"/>
              <a:gd name="T4" fmla="*/ 975009 w 1545336"/>
              <a:gd name="T5" fmla="*/ 1513534 h 1545336"/>
              <a:gd name="T6" fmla="*/ 123620 w 1545336"/>
              <a:gd name="T7" fmla="*/ 1189185 h 1545336"/>
              <a:gd name="T8" fmla="*/ 770574 w 1545336"/>
              <a:gd name="T9" fmla="*/ 770574 h 1545336"/>
              <a:gd name="T10" fmla="*/ 1029759 w 1545336"/>
              <a:gd name="T11" fmla="*/ 44899 h 1545336"/>
              <a:gd name="T12" fmla="*/ 1029759 w 1545336"/>
              <a:gd name="T13" fmla="*/ 44899 h 1545336"/>
              <a:gd name="T14" fmla="*/ 1540613 w 1545336"/>
              <a:gd name="T15" fmla="*/ 799280 h 1545336"/>
              <a:gd name="T16" fmla="*/ 975009 w 1545336"/>
              <a:gd name="T17" fmla="*/ 1513534 h 1545336"/>
              <a:gd name="T18" fmla="*/ 123620 w 1545336"/>
              <a:gd name="T19" fmla="*/ 1189185 h 15453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45336" h="1545336" stroke="0">
                <a:moveTo>
                  <a:pt x="1032558" y="45019"/>
                </a:moveTo>
                <a:cubicBezTo>
                  <a:pt x="1350043" y="158413"/>
                  <a:pt x="1557359" y="464559"/>
                  <a:pt x="1544800" y="801453"/>
                </a:cubicBezTo>
                <a:cubicBezTo>
                  <a:pt x="1532241" y="1138347"/>
                  <a:pt x="1302706" y="1428207"/>
                  <a:pt x="977659" y="1517648"/>
                </a:cubicBezTo>
                <a:cubicBezTo>
                  <a:pt x="652612" y="1607089"/>
                  <a:pt x="307099" y="1475460"/>
                  <a:pt x="123956" y="1192417"/>
                </a:cubicBezTo>
                <a:lnTo>
                  <a:pt x="772668" y="772668"/>
                </a:lnTo>
                <a:lnTo>
                  <a:pt x="1032558" y="45019"/>
                </a:lnTo>
                <a:close/>
              </a:path>
              <a:path w="1545336" h="1545336" fill="none">
                <a:moveTo>
                  <a:pt x="1032558" y="45019"/>
                </a:moveTo>
                <a:cubicBezTo>
                  <a:pt x="1350043" y="158413"/>
                  <a:pt x="1557359" y="464559"/>
                  <a:pt x="1544800" y="801453"/>
                </a:cubicBezTo>
                <a:cubicBezTo>
                  <a:pt x="1532241" y="1138347"/>
                  <a:pt x="1302706" y="1428207"/>
                  <a:pt x="977659" y="1517648"/>
                </a:cubicBezTo>
                <a:cubicBezTo>
                  <a:pt x="652612" y="1607089"/>
                  <a:pt x="307099" y="1475460"/>
                  <a:pt x="123956" y="1192417"/>
                </a:cubicBezTo>
              </a:path>
            </a:pathLst>
          </a:custGeom>
          <a:noFill/>
          <a:ln w="76200" cap="flat" cmpd="sng">
            <a:solidFill>
              <a:srgbClr val="DDDDDD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solidFill>
                <a:srgbClr val="2E3A46"/>
              </a:solidFill>
              <a:ea typeface="Arial" panose="020B0604020202090204" pitchFamily="34" charset="0"/>
            </a:endParaRPr>
          </a:p>
        </p:txBody>
      </p:sp>
      <p:sp>
        <p:nvSpPr>
          <p:cNvPr id="19464" name="PA-文本框 2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10149" y="2894013"/>
            <a:ext cx="8243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90204" pitchFamily="34" charset="0"/>
              <a:buNone/>
            </a:pPr>
            <a:r>
              <a:rPr lang="en-US" altLang="zh-CN" sz="2400" b="1" dirty="0">
                <a:solidFill>
                  <a:srgbClr val="2E3A46"/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2</a:t>
            </a:r>
          </a:p>
        </p:txBody>
      </p:sp>
      <p:sp>
        <p:nvSpPr>
          <p:cNvPr id="19471" name="PA-文本框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7075" y="4171950"/>
            <a:ext cx="2338388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9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KEBAHAGIAAN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90204" pitchFamily="34" charset="0"/>
              <a:ea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19472" name="PA-文本框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8553" y="4536758"/>
            <a:ext cx="2941317" cy="206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90204" pitchFamily="34" charset="0"/>
              <a:buNone/>
            </a:pP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Kebahagiaan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merupakan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  <a:buFont typeface="Arial" panose="020B0604020202090204" pitchFamily="34" charset="0"/>
              <a:buNone/>
            </a:pPr>
            <a:r>
              <a:rPr lang="en-US" altLang="zh-CN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“a reflex response built into genes for preservation of species, not for the purpose of our own personal advantage”</a:t>
            </a:r>
          </a:p>
          <a:p>
            <a:pPr algn="ctr" eaLnBrk="1" hangingPunct="1">
              <a:spcBef>
                <a:spcPct val="20000"/>
              </a:spcBef>
              <a:buFont typeface="Arial" panose="020B0604020202090204" pitchFamily="34" charset="0"/>
              <a:buNone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Apapun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usaha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yang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dilakukan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manusia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didasari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oleh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dorongan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untuk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mencapai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kebahagiaan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90204" pitchFamily="34" charset="0"/>
              <a:ea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19473" name="PA-文本框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02924" y="4200525"/>
            <a:ext cx="2338388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9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FLOW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90204" pitchFamily="34" charset="0"/>
              <a:ea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19474" name="PA-文本框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943349" y="4536758"/>
            <a:ext cx="4269493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9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Flow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merupakan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suatu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kondisi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yang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dialami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seseorang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Ketika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fokus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,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larut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, dan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menikmati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pengalamannya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dalam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mengerjakan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suatu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tugas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. Pada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saat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itu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,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kesadaran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terhadap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dirinya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seakan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hilang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,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waktu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terasa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cepat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berlalu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, dan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terlibat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secara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penuh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dengan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tugas-tugas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yang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dikerjakannya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.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Sepeti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: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aktivitas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yoga, master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catur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,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pembalap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motor,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pemain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basket,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dll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90204" pitchFamily="34" charset="0"/>
              <a:ea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19477" name="PA-文本框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212843" y="621062"/>
            <a:ext cx="3252082" cy="384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9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Flow dan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Kebahagiaan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merupakan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2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konsep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yang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berbeda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, orang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dalam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kondisi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altLang="zh-CN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flow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lebih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fokus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pada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tugas-tugas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yang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dihadapi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,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sedangkan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orang yang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dalam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kondisi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bahagia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lebih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fokus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pada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dirinya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sendiri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.</a:t>
            </a:r>
          </a:p>
          <a:p>
            <a:pPr algn="ctr" eaLnBrk="1" hangingPunct="1">
              <a:spcBef>
                <a:spcPct val="20000"/>
              </a:spcBef>
              <a:buFont typeface="Arial" panose="020B0604020202090204" pitchFamily="34" charset="0"/>
              <a:buNone/>
            </a:pP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90204" pitchFamily="34" charset="0"/>
              <a:ea typeface="Arial" panose="020B0604020202090204" pitchFamily="34" charset="0"/>
              <a:sym typeface="Arial" panose="020B0604020202090204" pitchFamily="34" charset="0"/>
            </a:endParaRPr>
          </a:p>
          <a:p>
            <a:pPr algn="ctr" eaLnBrk="1" hangingPunct="1">
              <a:spcBef>
                <a:spcPct val="20000"/>
              </a:spcBef>
              <a:buFont typeface="Arial" panose="020B0604020202090204" pitchFamily="34" charset="0"/>
              <a:buNone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“Flow dan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Kebahagiaan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tidak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mungkin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menyatu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.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Namun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,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adakalanya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kebahagiaan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diperoleh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pasca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flow,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tapi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ada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beberapa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kebahagiaan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terjadi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tanpa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diawali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flow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sama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sekali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”</a:t>
            </a:r>
          </a:p>
          <a:p>
            <a:pPr algn="ctr" eaLnBrk="1" hangingPunct="1">
              <a:spcBef>
                <a:spcPct val="20000"/>
              </a:spcBef>
              <a:buFont typeface="Arial" panose="020B0604020202090204" pitchFamily="34" charset="0"/>
              <a:buNone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sym typeface="Arial" panose="020B0604020202090204" pitchFamily="34" charset="0"/>
              </a:rPr>
              <a:t>(Csikszentmihalyi, 1993, 1997)</a:t>
            </a:r>
          </a:p>
        </p:txBody>
      </p:sp>
      <p:sp>
        <p:nvSpPr>
          <p:cNvPr id="3" name="PA-文本框 3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60169" y="462731"/>
            <a:ext cx="53184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zh-CN" sz="2000" b="1" dirty="0">
                <a:solidFill>
                  <a:srgbClr val="2E3A46"/>
                </a:solidFill>
                <a:effectLst/>
                <a:ea typeface="Arial" panose="020B0604020202090204" pitchFamily="34" charset="0"/>
              </a:rPr>
              <a:t>KONSEP KEBAHAGIAAN &amp; FLOW MENURUT MIHALY CSIKSZENTMIHALYI</a:t>
            </a:r>
            <a:endParaRPr lang="zh-CN" altLang="en-US" sz="2000" b="1" dirty="0">
              <a:solidFill>
                <a:srgbClr val="2E3A46"/>
              </a:solidFill>
              <a:effectLst/>
              <a:ea typeface="Arial" panose="020B0604020202090204" pitchFamily="34" charset="0"/>
            </a:endParaRPr>
          </a:p>
        </p:txBody>
      </p:sp>
      <p:sp>
        <p:nvSpPr>
          <p:cNvPr id="49" name="PA-文本框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68553" y="359121"/>
            <a:ext cx="1123773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dirty="0">
                <a:solidFill>
                  <a:srgbClr val="2E3A46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03</a:t>
            </a:r>
          </a:p>
        </p:txBody>
      </p:sp>
      <p:pic>
        <p:nvPicPr>
          <p:cNvPr id="26" name="Picture 4" descr="The &amp;#39;Flow&amp;#39; Professor: Mihaly Csikszentmihaly (1934-2021) - Leadership &amp;amp; Flow">
            <a:extLst>
              <a:ext uri="{FF2B5EF4-FFF2-40B4-BE49-F238E27FC236}">
                <a16:creationId xmlns:a16="http://schemas.microsoft.com/office/drawing/2014/main" id="{888B5EBE-6180-8A45-AE3D-5256F4A88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680" y="4720907"/>
            <a:ext cx="2866320" cy="21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">
    <p:pu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heme/theme1.xml><?xml version="1.0" encoding="utf-8"?>
<a:theme xmlns:a="http://schemas.openxmlformats.org/drawingml/2006/main" name="Office 主题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自定义 1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970</Words>
  <Application>Microsoft Macintosh PowerPoint</Application>
  <PresentationFormat>Widescreen</PresentationFormat>
  <Paragraphs>111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Arial Bold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ekasufartianinsih</cp:lastModifiedBy>
  <cp:revision>1302</cp:revision>
  <dcterms:created xsi:type="dcterms:W3CDTF">2021-11-19T09:10:48Z</dcterms:created>
  <dcterms:modified xsi:type="dcterms:W3CDTF">2021-11-21T20:26:26Z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1033-3.1.6.6275</vt:lpwstr>
  </property>
  <property fmtid="{D5CDD505-2E9C-101B-9397-08002B2CF9AE}" pid="3" name="KSORubyTemplateID">
    <vt:lpwstr>2</vt:lpwstr>
  </property>
</Properties>
</file>