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6" r:id="rId2"/>
    <p:sldId id="277" r:id="rId3"/>
    <p:sldId id="257" r:id="rId4"/>
    <p:sldId id="272" r:id="rId5"/>
    <p:sldId id="258" r:id="rId6"/>
    <p:sldId id="259" r:id="rId7"/>
    <p:sldId id="273" r:id="rId8"/>
    <p:sldId id="274" r:id="rId9"/>
    <p:sldId id="260" r:id="rId10"/>
    <p:sldId id="261" r:id="rId11"/>
    <p:sldId id="264" r:id="rId12"/>
    <p:sldId id="265" r:id="rId13"/>
    <p:sldId id="266" r:id="rId14"/>
    <p:sldId id="267" r:id="rId15"/>
    <p:sldId id="278" r:id="rId16"/>
    <p:sldId id="268" r:id="rId17"/>
    <p:sldId id="269" r:id="rId18"/>
    <p:sldId id="279" r:id="rId19"/>
    <p:sldId id="280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43CDE-E34B-4D45-B9DE-9F106A2945A5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98663-83DE-4853-B7DE-B03700B5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49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98663-83DE-4853-B7DE-B03700B52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51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F3685C-9B3C-496F-9442-5264ED045EE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7C867F-8024-4E40-9FB4-7A48AB82DD1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Analisis Pendapatan Nasional dalam Perekonomian Dua Sektor</a:t>
            </a:r>
            <a:endParaRPr lang="en-US" dirty="0"/>
          </a:p>
        </p:txBody>
      </p:sp>
      <p:pic>
        <p:nvPicPr>
          <p:cNvPr id="1026" name="Picture 2" descr="E:\UDINUS\Semester Ganjil 2013-2014\Pengantar Eko Makro\Spe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1556792"/>
            <a:ext cx="6984776" cy="388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UDINUS\Semester Ganjil 2013-2014\Pengantar Eko Makro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09120"/>
            <a:ext cx="7488832" cy="2317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83768" y="472514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Consumption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4542219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Saving or Investment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549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r>
              <a:rPr lang="id-ID" dirty="0" smtClean="0"/>
              <a:t>Kecondongan Menabung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buFont typeface="+mj-lt"/>
                  <a:buAutoNum type="arabicPeriod"/>
                </a:pPr>
                <a:r>
                  <a:rPr lang="id-ID" dirty="0" smtClean="0"/>
                  <a:t>Kecondongan Menabung Marginal (MPS), merupakan perbandingan diantara pertambahan tabungan (</a:t>
                </a:r>
                <a:r>
                  <a:rPr lang="id-ID" dirty="0" smtClean="0">
                    <a:latin typeface="Segoe UI Symbol"/>
                    <a:ea typeface="Segoe UI Symbol"/>
                  </a:rPr>
                  <a:t>∆S) dengan pertambahan disposable income (∆Y</a:t>
                </a:r>
                <a:r>
                  <a:rPr lang="id-ID" sz="2400" dirty="0" smtClean="0">
                    <a:latin typeface="Segoe UI Symbol"/>
                    <a:ea typeface="Segoe UI Symbol"/>
                  </a:rPr>
                  <a:t>d</a:t>
                </a:r>
                <a:r>
                  <a:rPr lang="id-ID" dirty="0" smtClean="0">
                    <a:latin typeface="Segoe UI Symbol"/>
                    <a:ea typeface="Segoe UI Symbol"/>
                  </a:rPr>
                  <a:t>).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𝑀𝑃𝑆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𝑌𝑑</m:t>
                          </m:r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514350" indent="-514350" algn="just">
                  <a:buFont typeface="+mj-lt"/>
                  <a:buAutoNum type="arabicPeriod" startAt="2"/>
                </a:pPr>
                <a:r>
                  <a:rPr lang="id-ID" dirty="0" smtClean="0"/>
                  <a:t>Kecondongan Menabung Rata-Rata, menunjukkan perbandingan diantara tabungan (S) dengan pendapatan disposabel (Y</a:t>
                </a:r>
                <a:r>
                  <a:rPr lang="id-ID" sz="2400" dirty="0" smtClean="0"/>
                  <a:t>d</a:t>
                </a:r>
                <a:r>
                  <a:rPr lang="id-ID" dirty="0" smtClean="0"/>
                  <a:t>).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𝐴𝑃𝑆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𝑆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𝑌𝑑</m:t>
                          </m:r>
                        </m:den>
                      </m:f>
                    </m:oMath>
                  </m:oMathPara>
                </a14:m>
                <a:endParaRPr lang="id-ID" b="0" dirty="0" smtClean="0"/>
              </a:p>
              <a:p>
                <a:pPr marL="0" indent="0" algn="just">
                  <a:buNone/>
                </a:pPr>
                <a:endParaRPr lang="id-ID" dirty="0"/>
              </a:p>
              <a:p>
                <a:pPr marL="0" indent="0" algn="just">
                  <a:buNone/>
                </a:pPr>
                <a:endParaRPr lang="id-ID" dirty="0" smtClean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1111" t="-1611" r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220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r>
              <a:rPr lang="id-ID" dirty="0" smtClean="0"/>
              <a:t>Fungsi Konsumsi dan Tabungan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447800"/>
                <a:ext cx="7818072" cy="480060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just">
                  <a:buNone/>
                </a:pPr>
                <a:r>
                  <a:rPr lang="id-ID" dirty="0" smtClean="0"/>
                  <a:t>Fungsi Konsumsi yaitu suatu fungsi yang menggambarkan sifat hubungan antara tingkat konsumsi rumah tangga dalam perekonomian dengan pendapatan nasional (atau pendapatan disposibel).</a:t>
                </a:r>
              </a:p>
              <a:p>
                <a:pPr marL="0" indent="0" algn="just">
                  <a:buNone/>
                </a:pPr>
                <a:r>
                  <a:rPr lang="id-ID" dirty="0" smtClean="0"/>
                  <a:t>Fungsinya adalah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𝐶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𝑎</m:t>
                      </m:r>
                      <m:r>
                        <a:rPr lang="id-ID" b="0" i="1" smtClean="0">
                          <a:latin typeface="Cambria Math"/>
                        </a:rPr>
                        <m:t>+</m:t>
                      </m:r>
                      <m:r>
                        <a:rPr lang="id-ID" b="0" i="1" smtClean="0">
                          <a:latin typeface="Cambria Math"/>
                        </a:rPr>
                        <m:t>𝑏𝑌</m:t>
                      </m:r>
                      <m:r>
                        <a:rPr lang="id-ID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id-ID" b="0" i="1" dirty="0" smtClean="0">
                  <a:latin typeface="Cambria Math"/>
                </a:endParaRPr>
              </a:p>
              <a:p>
                <a:pPr marL="0" indent="0" algn="just">
                  <a:buNone/>
                </a:pPr>
                <a:endParaRPr lang="id-ID" b="0" i="1" dirty="0" smtClean="0">
                  <a:latin typeface="Cambria Math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</a:rPr>
                        <m:t>𝐶</m:t>
                      </m:r>
                      <m:r>
                        <a:rPr lang="id-ID" i="1">
                          <a:latin typeface="Cambria Math"/>
                        </a:rPr>
                        <m:t>=</m:t>
                      </m:r>
                      <m:r>
                        <a:rPr lang="id-ID" i="1">
                          <a:latin typeface="Cambria Math"/>
                        </a:rPr>
                        <m:t>𝑎</m:t>
                      </m:r>
                      <m:r>
                        <a:rPr lang="id-ID" i="1">
                          <a:latin typeface="Cambria Math"/>
                        </a:rPr>
                        <m:t>+</m:t>
                      </m:r>
                      <m:r>
                        <a:rPr lang="id-ID" i="1">
                          <a:latin typeface="Cambria Math"/>
                        </a:rPr>
                        <m:t>𝑏𝑌𝑑</m:t>
                      </m:r>
                      <m:r>
                        <a:rPr lang="id-ID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id-ID" i="1" dirty="0" smtClean="0">
                  <a:latin typeface="Cambria Math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d-ID" b="0" i="0" smtClean="0">
                          <a:latin typeface="Cambria Math"/>
                        </a:rPr>
                        <m:t>dimana</m:t>
                      </m:r>
                      <m:r>
                        <a:rPr lang="id-ID" b="0" i="0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id-ID" b="0" dirty="0" smtClean="0"/>
              </a:p>
              <a:p>
                <a:pPr marL="0" indent="0" algn="just">
                  <a:buNone/>
                </a:pPr>
                <a:endParaRPr lang="id-ID" b="0" dirty="0" smtClean="0"/>
              </a:p>
              <a:p>
                <a:pPr marL="0" indent="0" algn="just">
                  <a:buNone/>
                </a:pPr>
                <a:r>
                  <a:rPr lang="id-ID" dirty="0" smtClean="0"/>
                  <a:t>a: konsumsi rumah tangga saat pendapatan nasional = 0</a:t>
                </a:r>
              </a:p>
              <a:p>
                <a:pPr marL="0" indent="0" algn="just">
                  <a:buNone/>
                </a:pPr>
                <a:r>
                  <a:rPr lang="id-ID" dirty="0" smtClean="0"/>
                  <a:t>b: MPC</a:t>
                </a:r>
                <a:endParaRPr lang="id-ID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447800"/>
                <a:ext cx="7818072" cy="4800600"/>
              </a:xfrm>
              <a:blipFill rotWithShape="1">
                <a:blip r:embed="rId2"/>
                <a:stretch>
                  <a:fillRect l="-1403" t="-2795" r="-1481" b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217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r>
              <a:rPr lang="id-ID" dirty="0" smtClean="0"/>
              <a:t>Fungsi Tabungan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447800"/>
                <a:ext cx="7818072" cy="48006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id-ID" dirty="0" smtClean="0"/>
                  <a:t>Fungsi tabungan yaitu suatu fungsi yang menunjukkan sifat hubunan antara tingkat tabungan RT dalam perekonomian dengan pendapatan nasional (atau pendapatan disposibel).</a:t>
                </a:r>
              </a:p>
              <a:p>
                <a:pPr marL="0" indent="0" algn="just">
                  <a:buNone/>
                </a:pPr>
                <a:r>
                  <a:rPr lang="id-ID" dirty="0" smtClean="0"/>
                  <a:t>Fungsi Tabungan 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𝑆</m:t>
                      </m:r>
                      <m:r>
                        <a:rPr lang="id-ID" b="0" i="1" smtClean="0">
                          <a:latin typeface="Cambria Math"/>
                        </a:rPr>
                        <m:t>=−</m:t>
                      </m:r>
                      <m:r>
                        <a:rPr lang="id-ID" b="0" i="1" smtClean="0">
                          <a:latin typeface="Cambria Math"/>
                        </a:rPr>
                        <m:t>𝑎</m:t>
                      </m:r>
                      <m:r>
                        <a:rPr lang="id-ID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id-ID" b="0" dirty="0" smtClean="0"/>
              </a:p>
              <a:p>
                <a:pPr marL="0" indent="0" algn="just">
                  <a:buNone/>
                </a:pPr>
                <a:endParaRPr lang="id-ID" b="0" dirty="0" smtClean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</a:rPr>
                        <m:t>𝑆</m:t>
                      </m:r>
                      <m:r>
                        <a:rPr lang="id-ID" i="1">
                          <a:latin typeface="Cambria Math"/>
                        </a:rPr>
                        <m:t>=−</m:t>
                      </m:r>
                      <m:r>
                        <a:rPr lang="id-ID" i="1">
                          <a:latin typeface="Cambria Math"/>
                        </a:rPr>
                        <m:t>𝑎</m:t>
                      </m:r>
                      <m:r>
                        <a:rPr lang="id-ID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i="1">
                              <a:latin typeface="Cambria Math"/>
                            </a:rPr>
                            <m:t>1−</m:t>
                          </m:r>
                          <m:r>
                            <a:rPr lang="id-ID" i="1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id-ID" i="1">
                          <a:latin typeface="Cambria Math"/>
                        </a:rPr>
                        <m:t>𝑌</m:t>
                      </m:r>
                      <m:r>
                        <a:rPr lang="id-ID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id-ID" dirty="0"/>
              </a:p>
              <a:p>
                <a:pPr marL="0" indent="0" algn="just">
                  <a:buNone/>
                </a:pPr>
                <a:endParaRPr lang="id-ID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447800"/>
                <a:ext cx="7818072" cy="4800600"/>
              </a:xfrm>
              <a:blipFill rotWithShape="1">
                <a:blip r:embed="rId2"/>
                <a:stretch>
                  <a:fillRect l="-1949" t="-1652" r="-1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28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r>
              <a:rPr lang="id-ID" dirty="0" smtClean="0"/>
              <a:t>Investasi dan Fungsi Investasi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Pengertian Investasi</a:t>
            </a:r>
            <a:endParaRPr lang="id-ID" dirty="0"/>
          </a:p>
          <a:p>
            <a:pPr marL="0" indent="0" algn="just">
              <a:buNone/>
            </a:pPr>
            <a:r>
              <a:rPr lang="id-ID" dirty="0" smtClean="0"/>
              <a:t>Investasi sering dikenal dengan nama Penanaman Modal. Investasi merupakan komponen kedua yang menentukan pengeluaran agregat.</a:t>
            </a:r>
          </a:p>
          <a:p>
            <a:pPr marL="0" indent="0" algn="just">
              <a:buNone/>
            </a:pPr>
            <a:r>
              <a:rPr lang="id-ID" b="1" dirty="0" smtClean="0"/>
              <a:t>Investasi</a:t>
            </a:r>
            <a:r>
              <a:rPr lang="id-ID" dirty="0" smtClean="0"/>
              <a:t> merupakan pengeluaran atau perbelanjaan penanam-penanam modal atau perusahaan untuk membeli barang-barang modal dan perlengkapan-perlengkapan produksi untuk menambah kemampuan memproduksi barang dan jasa yang tersedia dalam perekonomian.</a:t>
            </a:r>
          </a:p>
        </p:txBody>
      </p:sp>
    </p:spTree>
    <p:extLst>
      <p:ext uri="{BB962C8B-B14F-4D97-AF65-F5344CB8AC3E}">
        <p14:creationId xmlns:p14="http://schemas.microsoft.com/office/powerpoint/2010/main" val="37773379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548680"/>
                <a:ext cx="7715200" cy="590465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id-ID" dirty="0" smtClean="0"/>
                  <a:t>Investasi meliputi pengeluaran untuk:</a:t>
                </a:r>
              </a:p>
              <a:p>
                <a:pPr marL="514350" indent="-514350" algn="just">
                  <a:buFont typeface="+mj-lt"/>
                  <a:buAutoNum type="arabicPeriod"/>
                </a:pPr>
                <a:r>
                  <a:rPr lang="id-ID" dirty="0" smtClean="0"/>
                  <a:t>Pembelian barang modal, yaitu mesin-mesin dan peralatan produksi lain untuk mendirikan berbagai jenis industri dari perusahaan.</a:t>
                </a:r>
              </a:p>
              <a:p>
                <a:pPr marL="514350" indent="-514350" algn="just">
                  <a:buFont typeface="+mj-lt"/>
                  <a:buAutoNum type="arabicPeriod"/>
                </a:pPr>
                <a:r>
                  <a:rPr lang="id-ID" dirty="0" smtClean="0"/>
                  <a:t>Penggantian barang-barang modal yang telah didepresiasikan.</a:t>
                </a:r>
              </a:p>
              <a:p>
                <a:pPr marL="514350" indent="-514350" algn="just">
                  <a:buFont typeface="+mj-lt"/>
                  <a:buAutoNum type="arabicPeriod"/>
                </a:pPr>
                <a:r>
                  <a:rPr lang="id-ID" dirty="0" smtClean="0"/>
                  <a:t>Pengeluaran untuk bangunan kantor, pabrik, dll.</a:t>
                </a:r>
              </a:p>
              <a:p>
                <a:pPr marL="514350" indent="-514350" algn="just">
                  <a:buFont typeface="+mj-lt"/>
                  <a:buAutoNum type="arabicPeriod"/>
                </a:pPr>
                <a:r>
                  <a:rPr lang="id-ID" dirty="0" smtClean="0"/>
                  <a:t>Pertambahan nilai stock barang-barang yang belum terjual.</a:t>
                </a:r>
              </a:p>
              <a:p>
                <a:pPr marL="0" indent="0" algn="just">
                  <a:buNone/>
                </a:pPr>
                <a:r>
                  <a:rPr lang="id-ID" dirty="0" smtClean="0"/>
                  <a:t>Jumlah Invetasi tersebut disebut </a:t>
                </a:r>
                <a:r>
                  <a:rPr lang="id-ID" b="1" dirty="0" smtClean="0"/>
                  <a:t>Investasi Bruto, </a:t>
                </a:r>
                <a:r>
                  <a:rPr lang="id-ID" dirty="0" smtClean="0"/>
                  <a:t>sedangkan </a:t>
                </a:r>
                <a:r>
                  <a:rPr lang="id-ID" b="1" dirty="0" smtClean="0"/>
                  <a:t>Investasi Neto</a:t>
                </a:r>
                <a:r>
                  <a:rPr lang="id-ID" dirty="0" smtClean="0"/>
                  <a:t> didapat dari: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 smtClean="0">
                          <a:latin typeface="Cambria Math"/>
                        </a:rPr>
                        <m:t>𝑰𝒏𝒗𝒆𝒔𝒕𝒂𝒔𝒊</m:t>
                      </m:r>
                      <m:r>
                        <a:rPr lang="id-ID" b="1" i="1" smtClean="0">
                          <a:latin typeface="Cambria Math"/>
                        </a:rPr>
                        <m:t> </m:t>
                      </m:r>
                      <m:r>
                        <a:rPr lang="id-ID" b="1" i="1" smtClean="0">
                          <a:latin typeface="Cambria Math"/>
                        </a:rPr>
                        <m:t>𝑩𝒓𝒖𝒕𝒐</m:t>
                      </m:r>
                      <m:r>
                        <a:rPr lang="id-ID" b="1" i="1" smtClean="0">
                          <a:latin typeface="Cambria Math"/>
                        </a:rPr>
                        <m:t>−</m:t>
                      </m:r>
                      <m:r>
                        <a:rPr lang="id-ID" b="1" i="1" smtClean="0">
                          <a:latin typeface="Cambria Math"/>
                        </a:rPr>
                        <m:t>𝑫𝒆𝒑𝒓𝒆𝒔𝒊𝒂𝒔𝒊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548680"/>
                <a:ext cx="7715200" cy="5904656"/>
              </a:xfrm>
              <a:blipFill rotWithShape="1">
                <a:blip r:embed="rId2"/>
                <a:stretch>
                  <a:fillRect l="-1817" t="-2064" r="-1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7267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360" y="260648"/>
            <a:ext cx="7498080" cy="1143000"/>
          </a:xfrm>
        </p:spPr>
        <p:txBody>
          <a:bodyPr/>
          <a:lstStyle/>
          <a:p>
            <a:r>
              <a:rPr lang="id-ID" dirty="0" smtClean="0"/>
              <a:t>Faktor Penentu Investasi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08720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Tingkat keuntungan yang diramalkan akan diperoleh.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Suku bunga.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Ramalan mengenai keadaan ekonomi di masa depan.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Kemajuan tekhnologi.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Tingkat pendapatan nasional dan perubahannya.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Keuntungan yang diperoleh perusahaan-perusahaan.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629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32656"/>
            <a:ext cx="7920880" cy="6408712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id-ID" dirty="0" smtClean="0"/>
              <a:t>Fungsi Investasi</a:t>
            </a:r>
          </a:p>
          <a:p>
            <a:pPr marL="0" indent="0" algn="just">
              <a:buNone/>
            </a:pPr>
            <a:r>
              <a:rPr lang="id-ID" dirty="0" smtClean="0"/>
              <a:t>Merupakan fungsi yang menunjukkan hubungan antara tingkat investasi dan tingkat pendapatan nasional.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d-ID" u="sng" dirty="0" smtClean="0"/>
              <a:t>Fungsi Investasi Otonomi</a:t>
            </a:r>
            <a:r>
              <a:rPr lang="id-ID" dirty="0" smtClean="0"/>
              <a:t>, merupakan investasi yang besarnya tetap atau jenis investasi yang tidak terpengaruh dengan besarnya pendapatan.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d-ID" u="sng" dirty="0" smtClean="0"/>
              <a:t>Investasi Terpengaruh</a:t>
            </a:r>
            <a:r>
              <a:rPr lang="id-ID" dirty="0" smtClean="0"/>
              <a:t>, merupakan investasi yang besarnya dipengaruhi oleh besarnya pendapatan nasionalnya. Semakin tinggi pendapatan nasionalnya, semakin tinggi investasinya</a:t>
            </a:r>
          </a:p>
        </p:txBody>
      </p:sp>
    </p:spTree>
    <p:extLst>
      <p:ext uri="{BB962C8B-B14F-4D97-AF65-F5344CB8AC3E}">
        <p14:creationId xmlns:p14="http://schemas.microsoft.com/office/powerpoint/2010/main" val="42130131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Keseimbangan Perekonomian Negara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412776"/>
                <a:ext cx="7818072" cy="48006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id-ID" dirty="0" smtClean="0"/>
                  <a:t>Dalam perekonomian dua sektor, keseimbangan perekonomian negara tercapai apabila:</a:t>
                </a:r>
              </a:p>
              <a:p>
                <a:pPr marL="571500" indent="-571500" algn="just">
                  <a:buFont typeface="+mj-lt"/>
                  <a:buAutoNum type="romanLcPeriod"/>
                </a:pPr>
                <a:r>
                  <a:rPr lang="id-ID" dirty="0" smtClean="0"/>
                  <a:t>Ketika pendapatan nasional sama dengan konsumsi dan investasi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𝑌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𝐶</m:t>
                      </m:r>
                      <m:r>
                        <a:rPr lang="id-ID" b="0" i="1" smtClean="0">
                          <a:latin typeface="Cambria Math"/>
                        </a:rPr>
                        <m:t>+</m:t>
                      </m:r>
                      <m:r>
                        <a:rPr lang="id-ID" b="0" i="1" smtClean="0">
                          <a:latin typeface="Cambria Math"/>
                        </a:rPr>
                        <m:t>𝐼</m:t>
                      </m:r>
                    </m:oMath>
                  </m:oMathPara>
                </a14:m>
                <a:endParaRPr lang="id-ID" b="0" dirty="0" smtClean="0"/>
              </a:p>
              <a:p>
                <a:pPr marL="571500" indent="-571500" algn="just">
                  <a:buFont typeface="+mj-lt"/>
                  <a:buAutoNum type="romanLcPeriod" startAt="2"/>
                </a:pPr>
                <a:r>
                  <a:rPr lang="id-ID" dirty="0"/>
                  <a:t>Investasi sama dengan </a:t>
                </a:r>
                <a:r>
                  <a:rPr lang="id-ID" dirty="0" smtClean="0"/>
                  <a:t>tabungan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𝐼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id-ID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412776"/>
                <a:ext cx="7818072" cy="4800600"/>
              </a:xfrm>
              <a:blipFill rotWithShape="1">
                <a:blip r:embed="rId2"/>
                <a:stretch>
                  <a:fillRect l="-1949" t="-1652" r="-1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870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360" y="44624"/>
            <a:ext cx="7858120" cy="114300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Contoh Angka Keseimbangan Pendapatan Nasional (dalam triliun rupiah)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266966"/>
              </p:ext>
            </p:extLst>
          </p:nvPr>
        </p:nvGraphicFramePr>
        <p:xfrm>
          <a:off x="1115316" y="1387688"/>
          <a:ext cx="7777164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Pend.</a:t>
                      </a:r>
                      <a:r>
                        <a:rPr lang="id-ID" baseline="0" dirty="0" smtClean="0"/>
                        <a:t> Nasional (Y)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Konsumsi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Tabungan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Investasi</a:t>
                      </a:r>
                      <a:r>
                        <a:rPr lang="id-ID" baseline="0" dirty="0" smtClean="0"/>
                        <a:t> (I)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Pengeluaran Agregat (AE)</a:t>
                      </a:r>
                      <a:r>
                        <a:rPr lang="id-ID" baseline="0" dirty="0" smtClean="0"/>
                        <a:t> *</a:t>
                      </a:r>
                      <a:r>
                        <a:rPr lang="id-ID" dirty="0" smtClean="0"/>
                        <a:t>C+I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Keadaan Perekonomian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EKSPANSI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EKSPANSI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EKSPANSI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EKSPANSI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EKSPANSI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EKSPANSI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EKSPANSI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840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720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120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120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840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SEIMBANG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KON</a:t>
                      </a:r>
                      <a:r>
                        <a:rPr lang="id-ID" baseline="0" dirty="0" smtClean="0"/>
                        <a:t> TRAKSI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KONTRAKSI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KONTRAKSI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162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7498080" cy="1143000"/>
          </a:xfrm>
        </p:spPr>
        <p:txBody>
          <a:bodyPr/>
          <a:lstStyle/>
          <a:p>
            <a:r>
              <a:rPr lang="id-ID" dirty="0" smtClean="0"/>
              <a:t>Pendekatan Aljabar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498080" cy="54102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id-ID" b="1" dirty="0" smtClean="0"/>
              <a:t>Persamaan Pertama</a:t>
            </a:r>
          </a:p>
          <a:p>
            <a:pPr marL="82296" indent="0">
              <a:buNone/>
            </a:pPr>
            <a:r>
              <a:rPr lang="id-ID" b="0" dirty="0" smtClean="0"/>
              <a:t>Y = C+I</a:t>
            </a:r>
          </a:p>
          <a:p>
            <a:pPr marL="82296" indent="0">
              <a:buNone/>
            </a:pPr>
            <a:r>
              <a:rPr lang="id-ID" dirty="0" smtClean="0"/>
              <a:t>Y = 90 + 0,75Y +120</a:t>
            </a:r>
          </a:p>
          <a:p>
            <a:pPr marL="82296" indent="0">
              <a:buNone/>
            </a:pPr>
            <a:r>
              <a:rPr lang="id-ID" b="0" dirty="0" smtClean="0"/>
              <a:t>Y – 0,75Y = 210</a:t>
            </a:r>
          </a:p>
          <a:p>
            <a:pPr marL="82296" indent="0">
              <a:buNone/>
            </a:pPr>
            <a:r>
              <a:rPr lang="id-ID" dirty="0" smtClean="0"/>
              <a:t>Y = 210/0,25</a:t>
            </a:r>
          </a:p>
          <a:p>
            <a:pPr marL="82296" indent="0">
              <a:buNone/>
            </a:pPr>
            <a:r>
              <a:rPr lang="id-ID" b="0" dirty="0" smtClean="0"/>
              <a:t>Y = 840</a:t>
            </a:r>
          </a:p>
          <a:p>
            <a:pPr marL="82296" indent="0">
              <a:buNone/>
            </a:pPr>
            <a:r>
              <a:rPr lang="id-ID" b="1" dirty="0" smtClean="0"/>
              <a:t>Persamaan Kedua</a:t>
            </a:r>
          </a:p>
          <a:p>
            <a:pPr marL="82296" indent="0">
              <a:buNone/>
            </a:pPr>
            <a:r>
              <a:rPr lang="id-ID" b="0" dirty="0" smtClean="0"/>
              <a:t>S = I</a:t>
            </a:r>
          </a:p>
          <a:p>
            <a:pPr marL="82296" indent="0">
              <a:buNone/>
            </a:pPr>
            <a:r>
              <a:rPr lang="id-ID" dirty="0" smtClean="0"/>
              <a:t>-90 + 0,25Y = 120</a:t>
            </a:r>
          </a:p>
          <a:p>
            <a:pPr marL="82296" indent="0">
              <a:buNone/>
            </a:pPr>
            <a:r>
              <a:rPr lang="id-ID" b="0" dirty="0" smtClean="0"/>
              <a:t>0,25Y = 210</a:t>
            </a:r>
          </a:p>
          <a:p>
            <a:pPr marL="82296" indent="0">
              <a:buNone/>
            </a:pPr>
            <a:r>
              <a:rPr lang="id-ID" dirty="0" smtClean="0"/>
              <a:t>Y = 210/0,25</a:t>
            </a:r>
          </a:p>
          <a:p>
            <a:pPr marL="82296" indent="0">
              <a:buNone/>
            </a:pPr>
            <a:r>
              <a:rPr lang="id-ID" b="0" dirty="0" smtClean="0"/>
              <a:t>Y = 840</a:t>
            </a:r>
          </a:p>
          <a:p>
            <a:pPr marL="82296" indent="0">
              <a:buNone/>
            </a:pPr>
            <a:endParaRPr lang="id-ID" b="0" dirty="0" smtClean="0"/>
          </a:p>
          <a:p>
            <a:pPr marL="82296" indent="0">
              <a:buNone/>
            </a:pPr>
            <a:endParaRPr lang="id-ID" b="0" dirty="0" smtClean="0"/>
          </a:p>
          <a:p>
            <a:pPr marL="82296" indent="0">
              <a:buNone/>
            </a:pPr>
            <a:endParaRPr lang="id-ID" b="0" dirty="0" smtClean="0"/>
          </a:p>
          <a:p>
            <a:pPr marL="82296" indent="0">
              <a:buNone/>
            </a:pPr>
            <a:endParaRPr lang="id-ID" b="0" dirty="0" smtClean="0"/>
          </a:p>
          <a:p>
            <a:pPr marL="82296" indent="0">
              <a:buNone/>
            </a:pPr>
            <a:endParaRPr lang="id-ID" b="0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42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3.gstatic.com/images?q=tbn:ANd9GcR6PL0sqnqmZxYU37I99tIO97T89uYccmxEX8cDNvqmZXGjPzzXHw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20" y="0"/>
            <a:ext cx="81003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8100392" cy="1470025"/>
          </a:xfrm>
        </p:spPr>
        <p:txBody>
          <a:bodyPr/>
          <a:lstStyle/>
          <a:p>
            <a:r>
              <a:rPr lang="id-ID" dirty="0" smtClean="0">
                <a:solidFill>
                  <a:srgbClr val="FFFF00"/>
                </a:solidFill>
              </a:rPr>
              <a:t>Keseimbangan Ekonomi</a:t>
            </a:r>
            <a:br>
              <a:rPr lang="id-ID" dirty="0" smtClean="0">
                <a:solidFill>
                  <a:srgbClr val="FFFF00"/>
                </a:solidFill>
              </a:rPr>
            </a:br>
            <a:r>
              <a:rPr lang="id-ID" dirty="0" smtClean="0">
                <a:solidFill>
                  <a:srgbClr val="FFFF00"/>
                </a:solidFill>
              </a:rPr>
              <a:t>Dua Sektor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7848872" cy="424847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sz="36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Hubungan antara Konsumsi dan Pendapatan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36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Fungsi Konsumsi dan Fungsi Tabungan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36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Investasi dan Fungsi Investasi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36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Keseimbangan Perekonomian Negara</a:t>
            </a:r>
            <a:endParaRPr lang="en-US" sz="36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6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94136" cy="1143000"/>
          </a:xfrm>
        </p:spPr>
        <p:txBody>
          <a:bodyPr/>
          <a:lstStyle/>
          <a:p>
            <a:pPr algn="ctr" eaLnBrk="1" hangingPunct="1"/>
            <a:r>
              <a:rPr lang="en-US" dirty="0" err="1" smtClean="0"/>
              <a:t>Latihan</a:t>
            </a:r>
            <a:r>
              <a:rPr lang="en-US" dirty="0" smtClean="0"/>
              <a:t> 1</a:t>
            </a:r>
          </a:p>
        </p:txBody>
      </p:sp>
      <p:sp>
        <p:nvSpPr>
          <p:cNvPr id="2051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C = 500+0,8 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750.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.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(Y)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3500 (</a:t>
            </a:r>
            <a:r>
              <a:rPr lang="en-US" dirty="0" err="1" smtClean="0"/>
              <a:t>ekspansi</a:t>
            </a:r>
            <a:r>
              <a:rPr lang="en-US" dirty="0" smtClean="0"/>
              <a:t>,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466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1510" y="404664"/>
            <a:ext cx="7886700" cy="6451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Soal</a:t>
            </a:r>
            <a:r>
              <a:rPr lang="en-US" b="1" dirty="0" smtClean="0"/>
              <a:t> </a:t>
            </a:r>
            <a:r>
              <a:rPr lang="en-US" b="1" dirty="0" smtClean="0"/>
              <a:t>1I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196752"/>
            <a:ext cx="8622732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Diketahui perekonomian pada suatu negara tertentu memiliki data seperti dibawah ini (angka-angka dalam Miliar Rupiah): 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C = 150 + 0,6 Yd		</a:t>
            </a:r>
            <a:r>
              <a:rPr lang="it-IT" dirty="0" smtClean="0"/>
              <a:t>T </a:t>
            </a:r>
            <a:r>
              <a:rPr lang="it-IT" dirty="0"/>
              <a:t>= 0,15 Y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I = 40				X= </a:t>
            </a:r>
            <a:r>
              <a:rPr lang="it-IT" dirty="0" smtClean="0"/>
              <a:t>50</a:t>
            </a:r>
            <a:endParaRPr lang="en-US" dirty="0" smtClean="0"/>
          </a:p>
          <a:p>
            <a:pPr marL="0" indent="0" algn="just">
              <a:buNone/>
            </a:pPr>
            <a:r>
              <a:rPr lang="it-IT" dirty="0" smtClean="0"/>
              <a:t>G = 60			</a:t>
            </a:r>
            <a:r>
              <a:rPr lang="it-IT" dirty="0" smtClean="0"/>
              <a:t>M</a:t>
            </a:r>
            <a:r>
              <a:rPr lang="it-IT" dirty="0" smtClean="0"/>
              <a:t>= 0,15 Y</a:t>
            </a:r>
            <a:endParaRPr lang="en-US" dirty="0" smtClean="0"/>
          </a:p>
          <a:p>
            <a:pPr marL="0" indent="0" algn="just">
              <a:buNone/>
            </a:pPr>
            <a:r>
              <a:rPr lang="it-IT" dirty="0" smtClean="0"/>
              <a:t>a. Tentukan </a:t>
            </a:r>
            <a:r>
              <a:rPr lang="it-IT" dirty="0"/>
              <a:t>besarnya keseimbangan pendapatan nasional jika negara tersebut menganut perekonomian </a:t>
            </a:r>
            <a:r>
              <a:rPr lang="it-IT" dirty="0" smtClean="0"/>
              <a:t>dua sektor dengan menggunakan </a:t>
            </a:r>
            <a:r>
              <a:rPr lang="it-IT" dirty="0" smtClean="0"/>
              <a:t>pendekatan </a:t>
            </a:r>
            <a:r>
              <a:rPr lang="it-IT" dirty="0" smtClean="0"/>
              <a:t>Y=AE dan pendekatan suntikan-bocoran</a:t>
            </a:r>
            <a:endParaRPr lang="en-US" dirty="0"/>
          </a:p>
          <a:p>
            <a:pPr marL="0" indent="0" algn="just">
              <a:buNone/>
            </a:pPr>
            <a:r>
              <a:rPr lang="it-IT" dirty="0" smtClean="0"/>
              <a:t>b. Berapa </a:t>
            </a:r>
            <a:r>
              <a:rPr lang="it-IT" dirty="0"/>
              <a:t>besarnya nilai konsumsi </a:t>
            </a:r>
            <a:r>
              <a:rPr lang="it-IT" dirty="0" smtClean="0"/>
              <a:t> dan tabungan pada </a:t>
            </a:r>
            <a:r>
              <a:rPr lang="it-IT" dirty="0"/>
              <a:t>perekonomian </a:t>
            </a:r>
            <a:r>
              <a:rPr lang="it-IT" dirty="0" smtClean="0"/>
              <a:t>dua</a:t>
            </a:r>
            <a:r>
              <a:rPr lang="it-IT" dirty="0" smtClean="0"/>
              <a:t>  </a:t>
            </a:r>
            <a:r>
              <a:rPr lang="it-IT" dirty="0"/>
              <a:t>sektor!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7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66144" cy="1143000"/>
          </a:xfrm>
        </p:spPr>
        <p:txBody>
          <a:bodyPr/>
          <a:lstStyle/>
          <a:p>
            <a:pPr algn="ctr"/>
            <a:r>
              <a:rPr lang="en-US" dirty="0" smtClean="0"/>
              <a:t>SOAL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826184" cy="5051648"/>
          </a:xfrm>
        </p:spPr>
        <p:txBody>
          <a:bodyPr>
            <a:normAutofit/>
          </a:bodyPr>
          <a:lstStyle/>
          <a:p>
            <a:pPr lvl="0"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Perekonomian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 +0,8 Y.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seterusnya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dimisalkan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pengusaha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triliun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rupiah).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pemisalan-pemisalan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lengkapilah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angka-angka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triliun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rupiah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14397"/>
              </p:ext>
            </p:extLst>
          </p:nvPr>
        </p:nvGraphicFramePr>
        <p:xfrm>
          <a:off x="467544" y="3296640"/>
          <a:ext cx="8394136" cy="2952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885725830"/>
                    </a:ext>
                  </a:extLst>
                </a:gridCol>
                <a:gridCol w="1516741">
                  <a:extLst>
                    <a:ext uri="{9D8B030D-6E8A-4147-A177-3AD203B41FA5}">
                      <a16:colId xmlns:a16="http://schemas.microsoft.com/office/drawing/2014/main" val="3387026500"/>
                    </a:ext>
                  </a:extLst>
                </a:gridCol>
                <a:gridCol w="1196509">
                  <a:extLst>
                    <a:ext uri="{9D8B030D-6E8A-4147-A177-3AD203B41FA5}">
                      <a16:colId xmlns:a16="http://schemas.microsoft.com/office/drawing/2014/main" val="1383335487"/>
                    </a:ext>
                  </a:extLst>
                </a:gridCol>
                <a:gridCol w="1183547">
                  <a:extLst>
                    <a:ext uri="{9D8B030D-6E8A-4147-A177-3AD203B41FA5}">
                      <a16:colId xmlns:a16="http://schemas.microsoft.com/office/drawing/2014/main" val="3524652847"/>
                    </a:ext>
                  </a:extLst>
                </a:gridCol>
                <a:gridCol w="1459742">
                  <a:extLst>
                    <a:ext uri="{9D8B030D-6E8A-4147-A177-3AD203B41FA5}">
                      <a16:colId xmlns:a16="http://schemas.microsoft.com/office/drawing/2014/main" val="2434073574"/>
                    </a:ext>
                  </a:extLst>
                </a:gridCol>
                <a:gridCol w="1741453">
                  <a:extLst>
                    <a:ext uri="{9D8B030D-6E8A-4147-A177-3AD203B41FA5}">
                      <a16:colId xmlns:a16="http://schemas.microsoft.com/office/drawing/2014/main" val="3583160268"/>
                    </a:ext>
                  </a:extLst>
                </a:gridCol>
              </a:tblGrid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Keadaan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Ekonomi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2423010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……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91534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866117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349749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0387673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……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……..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2169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31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revisionguru.co.uk/revisionguru/wp-content/uploads/2013/01/Slide2-1024x7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84784"/>
            <a:ext cx="428396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7818072" cy="1143000"/>
          </a:xfrm>
        </p:spPr>
        <p:txBody>
          <a:bodyPr/>
          <a:lstStyle/>
          <a:p>
            <a:r>
              <a:rPr lang="id-ID" dirty="0" smtClean="0"/>
              <a:t>Perekonomian Dua Sektor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3888432" cy="52215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d-ID" dirty="0" smtClean="0"/>
              <a:t>Yang dimaksud dengan perekonomian dua sektor yaitu perekonomian yang terdiri dari sektor rumah tangga dan perusahaan (Diasumsikan tidak terdapat kegiatan pemerintah maupun perdagangan Luar Negeri).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37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Diagram Alir Perekonomian Dua Sektor</a:t>
            </a:r>
            <a:endParaRPr lang="en-US" dirty="0"/>
          </a:p>
        </p:txBody>
      </p:sp>
      <p:pic>
        <p:nvPicPr>
          <p:cNvPr id="4" name="Picture 2" descr="Picture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5100" y="1726870"/>
            <a:ext cx="7499350" cy="4242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11753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Aliran Pendapatan dalam Perekonomian Dua Sektor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464496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Sektor perusahaan menggunakan faktor-faktor produksi yang dimiliki rumah tangga.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Sebagian besar pendapatan yang diterima rumah tangga akan digunakan untuk konsumsi, yaitu membeli barang dan jasa yang dihasilkan oleh sektor perusahaan.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Sisa pendapatan rumah tangga yang tidak digunakan untuk konsumsi akan ditabung dalam institusi-institusi keuangan.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Pengusaha yang ingin melakukan investasi akan meminjam tabungan rumah tangga yang dikumpulkan oleh institusi-institusi keuangan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3439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25760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Hubungan antara Konsumsi dan Pendapatan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dirty="0" smtClean="0"/>
              <a:t>Pendapatan Rumah Tangga adalah faktor terpenting untuk menentukan tingkat pengeluaran.</a:t>
            </a:r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id-ID" dirty="0" smtClean="0"/>
              <a:t>Contoh: Perhatikan tabel 4.1 hal 108 (Sadono Sukirno)</a:t>
            </a:r>
          </a:p>
          <a:p>
            <a:pPr marL="0" indent="0" algn="just">
              <a:buNone/>
            </a:pPr>
            <a:r>
              <a:rPr lang="id-ID" dirty="0" smtClean="0"/>
              <a:t>Tabel tersebut menunjukkan hubungan antara disposable income dengan pengeluaran konsumsi dan tabungan rumah tangga.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873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Pendapatan, Konsumsi dan Tabungan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926146"/>
              </p:ext>
            </p:extLst>
          </p:nvPr>
        </p:nvGraphicFramePr>
        <p:xfrm>
          <a:off x="1435100" y="1447800"/>
          <a:ext cx="7313364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Pendapatan Disposibel (Yd)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Pengeluaran Konsumsi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Tabungan 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-125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3464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Keterangan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lnSpcReduction="10000"/>
          </a:bodyPr>
          <a:lstStyle/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Pada pendapatan yang rendah rumah tangga meng</a:t>
            </a:r>
            <a:r>
              <a:rPr lang="en-US" dirty="0" err="1" smtClean="0"/>
              <a:t>ambil</a:t>
            </a:r>
            <a:r>
              <a:rPr lang="id-ID" dirty="0" smtClean="0"/>
              <a:t> tabungan. Ini berarti rumah tangga harus menggunakan harta atau tabungan masa lalu untuk membiayai konsumsi.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Kenaikan pendapatan menaikkan pengeluaran konsumsi. Sisa pertambahan pendapatan ditabung.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dirty="0" smtClean="0"/>
              <a:t>Pada pendapatan yang tinggi rumah tangga menabung.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609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r>
              <a:rPr lang="id-ID" dirty="0" smtClean="0"/>
              <a:t>Kecondongan Mengkonsumsi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5301208"/>
              </a:xfrm>
            </p:spPr>
            <p:txBody>
              <a:bodyPr>
                <a:normAutofit fontScale="85000" lnSpcReduction="10000"/>
              </a:bodyPr>
              <a:lstStyle/>
              <a:p>
                <a:pPr marL="514350" indent="-514350" algn="just">
                  <a:buFont typeface="+mj-lt"/>
                  <a:buAutoNum type="arabicPeriod"/>
                </a:pPr>
                <a:r>
                  <a:rPr lang="id-ID" u="sng" dirty="0" smtClean="0"/>
                  <a:t>Kecondongan Mengkonsumsi Marginal (MPC), m</a:t>
                </a:r>
                <a:r>
                  <a:rPr lang="id-ID" dirty="0" smtClean="0"/>
                  <a:t>erupakan perbandingan di antara pertambahan konsumsi (</a:t>
                </a:r>
                <a:r>
                  <a:rPr lang="id-ID" dirty="0" smtClean="0">
                    <a:latin typeface="Segoe UI Symbol"/>
                    <a:ea typeface="Segoe UI Symbol"/>
                  </a:rPr>
                  <a:t>∆C) yang dilakukan dengan pertambahan disposable income (∆Y</a:t>
                </a:r>
                <a:r>
                  <a:rPr lang="id-ID" sz="2600" dirty="0" smtClean="0">
                    <a:latin typeface="Segoe UI Symbol"/>
                    <a:ea typeface="Segoe UI Symbol"/>
                  </a:rPr>
                  <a:t>d</a:t>
                </a:r>
                <a:r>
                  <a:rPr lang="id-ID" dirty="0" smtClean="0">
                    <a:latin typeface="Segoe UI Symbol"/>
                    <a:ea typeface="Segoe UI Symbol"/>
                  </a:rPr>
                  <a:t>) yang diperoleh.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3300" b="0" i="1" smtClean="0">
                          <a:latin typeface="Cambria Math"/>
                        </a:rPr>
                        <m:t>𝑀𝑃𝐶</m:t>
                      </m:r>
                      <m:r>
                        <a:rPr lang="id-ID" sz="3300" b="0" i="1" smtClean="0"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id-ID" sz="33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33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id-ID" sz="33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num>
                        <m:den>
                          <m:r>
                            <a:rPr lang="id-ID" sz="33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id-ID" sz="3300" b="0" i="1" smtClean="0">
                              <a:latin typeface="Cambria Math"/>
                              <a:ea typeface="Cambria Math"/>
                            </a:rPr>
                            <m:t>𝑌𝑑</m:t>
                          </m:r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514350" indent="-514350" algn="just">
                  <a:buFont typeface="+mj-lt"/>
                  <a:buAutoNum type="arabicPeriod" startAt="2"/>
                </a:pPr>
                <a:r>
                  <a:rPr lang="id-ID" u="sng" dirty="0" smtClean="0"/>
                  <a:t>Kecondongan Mengkonsumsi Rata-Rata (APC), m</a:t>
                </a:r>
                <a:r>
                  <a:rPr lang="id-ID" dirty="0" smtClean="0"/>
                  <a:t>erupakan perbandingan diantara tingkat konsumsi (C) dengan tingkat disposable income (Y</a:t>
                </a:r>
                <a:r>
                  <a:rPr lang="id-ID" sz="2600" dirty="0" smtClean="0"/>
                  <a:t>d</a:t>
                </a:r>
                <a:r>
                  <a:rPr lang="id-ID" dirty="0" smtClean="0"/>
                  <a:t>).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𝐴𝑃𝐶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𝑌𝑑</m:t>
                          </m:r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 algn="just">
                  <a:buNone/>
                </a:pPr>
                <a:endParaRPr lang="id-ID" dirty="0"/>
              </a:p>
              <a:p>
                <a:pPr marL="0" indent="0" algn="just">
                  <a:buNone/>
                </a:pPr>
                <a:r>
                  <a:rPr lang="id-ID" dirty="0" smtClean="0"/>
                  <a:t>    Contoh: Perhatikan tabel 4.2 hal. 110 (Sadono Sukirno)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5301208"/>
              </a:xfrm>
              <a:blipFill rotWithShape="1">
                <a:blip r:embed="rId2"/>
                <a:stretch>
                  <a:fillRect l="-815" t="-1839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235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650</TotalTime>
  <Words>979</Words>
  <Application>Microsoft Office PowerPoint</Application>
  <PresentationFormat>On-screen Show (4:3)</PresentationFormat>
  <Paragraphs>257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Baskerville Old Face</vt:lpstr>
      <vt:lpstr>Calibri</vt:lpstr>
      <vt:lpstr>Cambria Math</vt:lpstr>
      <vt:lpstr>Gill Sans MT</vt:lpstr>
      <vt:lpstr>Segoe UI Symbol</vt:lpstr>
      <vt:lpstr>Times New Roman</vt:lpstr>
      <vt:lpstr>Verdana</vt:lpstr>
      <vt:lpstr>Wingdings 2</vt:lpstr>
      <vt:lpstr>Solstice</vt:lpstr>
      <vt:lpstr>Analisis Pendapatan Nasional dalam Perekonomian Dua Sektor</vt:lpstr>
      <vt:lpstr>Keseimbangan Ekonomi Dua Sektor</vt:lpstr>
      <vt:lpstr>Perekonomian Dua Sektor</vt:lpstr>
      <vt:lpstr>Diagram Alir Perekonomian Dua Sektor</vt:lpstr>
      <vt:lpstr>Aliran Pendapatan dalam Perekonomian Dua Sektor</vt:lpstr>
      <vt:lpstr>Hubungan antara Konsumsi dan Pendapatan</vt:lpstr>
      <vt:lpstr>Pendapatan, Konsumsi dan Tabungan</vt:lpstr>
      <vt:lpstr>Keterangan</vt:lpstr>
      <vt:lpstr>Kecondongan Mengkonsumsi</vt:lpstr>
      <vt:lpstr>Kecondongan Menabung</vt:lpstr>
      <vt:lpstr>Fungsi Konsumsi dan Tabungan</vt:lpstr>
      <vt:lpstr>Fungsi Tabungan</vt:lpstr>
      <vt:lpstr>Investasi dan Fungsi Investasi</vt:lpstr>
      <vt:lpstr>PowerPoint Presentation</vt:lpstr>
      <vt:lpstr>Faktor Penentu Investasi</vt:lpstr>
      <vt:lpstr>PowerPoint Presentation</vt:lpstr>
      <vt:lpstr>Keseimbangan Perekonomian Negara</vt:lpstr>
      <vt:lpstr>Contoh Angka Keseimbangan Pendapatan Nasional (dalam triliun rupiah)</vt:lpstr>
      <vt:lpstr>Pendekatan Aljabar</vt:lpstr>
      <vt:lpstr>Latihan 1</vt:lpstr>
      <vt:lpstr>Soal 1I</vt:lpstr>
      <vt:lpstr>SOAL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Keseimbangan Ekonomi Dua Sektor</dc:title>
  <dc:creator>Wikan Isthika</dc:creator>
  <cp:lastModifiedBy>M1la</cp:lastModifiedBy>
  <cp:revision>40</cp:revision>
  <dcterms:created xsi:type="dcterms:W3CDTF">2013-10-18T08:09:01Z</dcterms:created>
  <dcterms:modified xsi:type="dcterms:W3CDTF">2018-08-13T14:59:38Z</dcterms:modified>
</cp:coreProperties>
</file>