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65BF4A-CD71-47DA-9873-050F8151FEDF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689001-5E3A-48B4-AD25-87107E1B1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511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C3D7CA4-07DD-458F-822D-4191C9C6545C}" type="slidenum">
              <a:rPr lang="id-ID"/>
              <a:pPr>
                <a:spcBef>
                  <a:spcPct val="0"/>
                </a:spcBef>
              </a:pPr>
              <a:t>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59648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F0B8-57BF-4315-A077-FB632218C72A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BDF3D-278F-4FA1-81AB-313D09089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40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F0B8-57BF-4315-A077-FB632218C72A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BDF3D-278F-4FA1-81AB-313D09089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819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F0B8-57BF-4315-A077-FB632218C72A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BDF3D-278F-4FA1-81AB-313D09089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796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F0B8-57BF-4315-A077-FB632218C72A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BDF3D-278F-4FA1-81AB-313D09089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862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F0B8-57BF-4315-A077-FB632218C72A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BDF3D-278F-4FA1-81AB-313D09089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12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F0B8-57BF-4315-A077-FB632218C72A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BDF3D-278F-4FA1-81AB-313D09089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229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F0B8-57BF-4315-A077-FB632218C72A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BDF3D-278F-4FA1-81AB-313D09089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256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F0B8-57BF-4315-A077-FB632218C72A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BDF3D-278F-4FA1-81AB-313D09089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641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F0B8-57BF-4315-A077-FB632218C72A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BDF3D-278F-4FA1-81AB-313D09089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01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F0B8-57BF-4315-A077-FB632218C72A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BDF3D-278F-4FA1-81AB-313D09089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179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F0B8-57BF-4315-A077-FB632218C72A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BDF3D-278F-4FA1-81AB-313D09089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509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9F0B8-57BF-4315-A077-FB632218C72A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BDF3D-278F-4FA1-81AB-313D09089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74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Prinsip-prinsip hak kekayaan intelektual&#10;PRINSIP - PRINSIP HAK&#10;KEKAYAAN INTELEKTUAL&#10;Prinsip Ekonomi&#10;prinsip keadilan&#10;prins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81000"/>
            <a:ext cx="7916526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491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bahrur rosyidi duraisy | educational technology&#10;HAK CIPTA, PATEN, MEREK &amp; DESAIN INDUSTRI&#10;MEREK  “Blackberry” sebagai&#10;sim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38"/>
          <a:stretch/>
        </p:blipFill>
        <p:spPr bwMode="auto">
          <a:xfrm>
            <a:off x="2133600" y="304800"/>
            <a:ext cx="8221008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1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2709CD-D46E-4D0F-B7A9-313609C37283}" type="slidenum">
              <a:rPr lang="en-US"/>
              <a:pPr/>
              <a:t>11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z="2800" b="1"/>
              <a:t>Klasifikasi Hak atas Kekayaan Intelektual </a:t>
            </a:r>
            <a:r>
              <a:rPr lang="en-US" sz="2800" b="1"/>
              <a:t>: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r>
              <a:rPr lang="sv-SE" sz="2400"/>
              <a:t>	</a:t>
            </a:r>
            <a:r>
              <a:rPr lang="sv-SE" b="1"/>
              <a:t>Berdasarkan WIPO Hak Atas Intelektual dapat dibagi menjadi dua bagian yaitu:</a:t>
            </a:r>
          </a:p>
          <a:p>
            <a:pPr marL="457200" indent="-457200">
              <a:buFontTx/>
              <a:buAutoNum type="arabicPeriod"/>
            </a:pPr>
            <a:r>
              <a:rPr lang="sv-SE"/>
              <a:t>Hak Cipta (</a:t>
            </a:r>
            <a:r>
              <a:rPr lang="sv-SE" i="1"/>
              <a:t>Copyrights</a:t>
            </a:r>
            <a:r>
              <a:rPr lang="sv-SE"/>
              <a:t>).</a:t>
            </a:r>
          </a:p>
          <a:p>
            <a:pPr marL="457200" indent="-457200">
              <a:buFontTx/>
              <a:buAutoNum type="arabicPeriod"/>
            </a:pPr>
            <a:r>
              <a:rPr lang="sv-SE"/>
              <a:t>Hak atas Kekayaan Industri (</a:t>
            </a:r>
            <a:r>
              <a:rPr lang="sv-SE" i="1"/>
              <a:t>Industrial Property Rights</a:t>
            </a:r>
            <a:r>
              <a:rPr lang="sv-SE"/>
              <a:t>), berdasarkan Pasal 1 Konvensi Paris mengenai Perlindungan Hak atas Kekayaan Industri  Tahun 1883 yang telah direvisi dan diamandemen pada tanggal 2 Oktober 1979, perlindungan hokum kekayaab industri meliputi: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56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F430B5-968C-4948-B9D6-B2CA6C453CB7}" type="slidenum">
              <a:rPr lang="en-US"/>
              <a:pPr/>
              <a:t>12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z="2800" b="1"/>
              <a:t>Klasifikasi Hak atas Kekayaan Intelektual </a:t>
            </a:r>
            <a:r>
              <a:rPr lang="en-US" sz="2800" b="1"/>
              <a:t>: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66688" indent="-166688">
              <a:buNone/>
            </a:pPr>
            <a:endParaRPr lang="pt-BR" b="1"/>
          </a:p>
          <a:p>
            <a:pPr marL="166688" indent="-166688">
              <a:buNone/>
            </a:pPr>
            <a:endParaRPr lang="en-US" sz="2400" b="1"/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2209800" y="2287080"/>
            <a:ext cx="7772400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tabLst>
                <a:tab pos="401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342900">
              <a:tabLst>
                <a:tab pos="401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27163" indent="-342900">
              <a:tabLst>
                <a:tab pos="401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84363" indent="-342900">
              <a:tabLst>
                <a:tab pos="401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341563" indent="-342900">
              <a:tabLst>
                <a:tab pos="401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98763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401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55963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401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13163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401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70363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401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AutoNum type="alphaUcPeriod"/>
            </a:pPr>
            <a:r>
              <a:rPr lang="en-US" sz="2800" b="1" dirty="0"/>
              <a:t> Paten (</a:t>
            </a:r>
            <a:r>
              <a:rPr lang="en-US" sz="2800" b="1" i="1" dirty="0"/>
              <a:t>Patents</a:t>
            </a:r>
            <a:r>
              <a:rPr lang="en-US" sz="2800" b="1" dirty="0"/>
              <a:t>).</a:t>
            </a:r>
          </a:p>
          <a:p>
            <a:pPr eaLnBrk="1" hangingPunct="1">
              <a:buFontTx/>
              <a:buAutoNum type="alphaUcPeriod"/>
            </a:pPr>
            <a:r>
              <a:rPr lang="en-US" sz="2800" b="1" dirty="0"/>
              <a:t> Paten </a:t>
            </a:r>
            <a:r>
              <a:rPr lang="en-US" sz="2800" b="1" dirty="0" err="1"/>
              <a:t>Sederhana</a:t>
            </a:r>
            <a:r>
              <a:rPr lang="en-US" sz="2800" b="1" dirty="0"/>
              <a:t> (</a:t>
            </a:r>
            <a:r>
              <a:rPr lang="en-US" sz="2800" b="1" i="1" dirty="0"/>
              <a:t>Utility Models</a:t>
            </a:r>
            <a:r>
              <a:rPr lang="en-US" sz="2800" b="1" dirty="0"/>
              <a:t>).</a:t>
            </a:r>
          </a:p>
          <a:p>
            <a:pPr eaLnBrk="1" hangingPunct="1">
              <a:buFontTx/>
              <a:buAutoNum type="alphaUcPeriod"/>
            </a:pPr>
            <a:r>
              <a:rPr lang="en-US" sz="2800" b="1" dirty="0"/>
              <a:t> </a:t>
            </a:r>
            <a:r>
              <a:rPr lang="en-US" sz="2800" b="1" dirty="0" err="1"/>
              <a:t>Hak</a:t>
            </a:r>
            <a:r>
              <a:rPr lang="en-US" sz="2800" b="1" dirty="0"/>
              <a:t> </a:t>
            </a:r>
            <a:r>
              <a:rPr lang="en-US" sz="2800" b="1" dirty="0" err="1"/>
              <a:t>Desain</a:t>
            </a:r>
            <a:r>
              <a:rPr lang="en-US" sz="2800" b="1" dirty="0"/>
              <a:t> </a:t>
            </a:r>
            <a:r>
              <a:rPr lang="en-US" sz="2800" b="1" dirty="0" err="1"/>
              <a:t>Industri</a:t>
            </a:r>
            <a:r>
              <a:rPr lang="en-US" sz="2800" b="1" dirty="0"/>
              <a:t> (</a:t>
            </a:r>
            <a:r>
              <a:rPr lang="en-US" sz="2800" b="1" i="1" dirty="0"/>
              <a:t>Industry Designs</a:t>
            </a:r>
            <a:r>
              <a:rPr lang="en-US" sz="2800" b="1" dirty="0"/>
              <a:t>).</a:t>
            </a:r>
          </a:p>
          <a:p>
            <a:pPr eaLnBrk="1" hangingPunct="1">
              <a:buFontTx/>
              <a:buAutoNum type="alphaUcPeriod"/>
            </a:pPr>
            <a:r>
              <a:rPr lang="en-US" sz="2800" b="1" dirty="0"/>
              <a:t> </a:t>
            </a:r>
            <a:r>
              <a:rPr lang="en-US" sz="2800" b="1" dirty="0" err="1"/>
              <a:t>Hak</a:t>
            </a:r>
            <a:r>
              <a:rPr lang="en-US" sz="2800" b="1" dirty="0"/>
              <a:t> </a:t>
            </a:r>
            <a:r>
              <a:rPr lang="en-US" sz="2800" b="1" dirty="0" err="1"/>
              <a:t>Merek</a:t>
            </a:r>
            <a:r>
              <a:rPr lang="en-US" sz="2800" b="1" dirty="0"/>
              <a:t>.</a:t>
            </a:r>
          </a:p>
          <a:p>
            <a:pPr eaLnBrk="1" hangingPunct="1">
              <a:buFontTx/>
              <a:buChar char="•"/>
            </a:pPr>
            <a:r>
              <a:rPr lang="en-US" sz="2800" b="1" dirty="0"/>
              <a:t> </a:t>
            </a:r>
            <a:r>
              <a:rPr lang="en-US" sz="2800" b="1" dirty="0" err="1"/>
              <a:t>Merek</a:t>
            </a:r>
            <a:r>
              <a:rPr lang="en-US" sz="2800" b="1" dirty="0"/>
              <a:t> </a:t>
            </a:r>
            <a:r>
              <a:rPr lang="en-US" sz="2800" b="1" dirty="0" err="1"/>
              <a:t>Dagang</a:t>
            </a:r>
            <a:r>
              <a:rPr lang="en-US" sz="2800" b="1" dirty="0"/>
              <a:t> (</a:t>
            </a:r>
            <a:r>
              <a:rPr lang="en-US" sz="2800" b="1" i="1" dirty="0"/>
              <a:t>Trademarks</a:t>
            </a:r>
            <a:r>
              <a:rPr lang="en-US" sz="2800" b="1" dirty="0"/>
              <a:t>).</a:t>
            </a:r>
          </a:p>
          <a:p>
            <a:pPr eaLnBrk="1" hangingPunct="1">
              <a:buFontTx/>
              <a:buChar char="•"/>
            </a:pPr>
            <a:r>
              <a:rPr lang="en-US" sz="2800" b="1" dirty="0"/>
              <a:t> </a:t>
            </a:r>
            <a:r>
              <a:rPr lang="en-US" sz="2800" b="1" dirty="0" err="1"/>
              <a:t>Merek</a:t>
            </a:r>
            <a:r>
              <a:rPr lang="en-US" sz="2800" b="1" dirty="0"/>
              <a:t> </a:t>
            </a:r>
            <a:r>
              <a:rPr lang="en-US" sz="2800" b="1" dirty="0" err="1"/>
              <a:t>Jasa</a:t>
            </a:r>
            <a:r>
              <a:rPr lang="en-US" sz="2800" b="1" dirty="0"/>
              <a:t> (</a:t>
            </a:r>
            <a:r>
              <a:rPr lang="en-US" sz="2800" b="1" i="1" dirty="0" err="1"/>
              <a:t>Servicemarks</a:t>
            </a:r>
            <a:r>
              <a:rPr lang="en-US" sz="2800" b="1" dirty="0"/>
              <a:t>).</a:t>
            </a:r>
          </a:p>
          <a:p>
            <a:pPr eaLnBrk="1" hangingPunct="1">
              <a:buFontTx/>
              <a:buAutoNum type="alphaUcPeriod" startAt="5"/>
            </a:pPr>
            <a:r>
              <a:rPr lang="en-US" sz="2800" b="1" dirty="0"/>
              <a:t> </a:t>
            </a:r>
            <a:r>
              <a:rPr lang="en-US" sz="2800" b="1" dirty="0" err="1"/>
              <a:t>Nama</a:t>
            </a:r>
            <a:r>
              <a:rPr lang="en-US" sz="2800" b="1" dirty="0"/>
              <a:t>  Perusahaan (</a:t>
            </a:r>
            <a:r>
              <a:rPr lang="en-US" sz="2800" b="1" i="1" dirty="0" err="1"/>
              <a:t>Tradenames</a:t>
            </a:r>
            <a:r>
              <a:rPr lang="en-US" sz="2800" b="1" i="1" dirty="0"/>
              <a:t>)</a:t>
            </a:r>
            <a:r>
              <a:rPr lang="en-US" sz="2800" b="1" dirty="0"/>
              <a:t>.</a:t>
            </a:r>
          </a:p>
          <a:p>
            <a:pPr eaLnBrk="1" hangingPunct="1">
              <a:buFontTx/>
              <a:buAutoNum type="alphaUcPeriod" startAt="5"/>
            </a:pPr>
            <a:r>
              <a:rPr lang="en-US" sz="2800" b="1" dirty="0"/>
              <a:t> </a:t>
            </a:r>
            <a:r>
              <a:rPr lang="en-US" sz="2800" b="1" dirty="0" err="1"/>
              <a:t>Persaingan</a:t>
            </a:r>
            <a:r>
              <a:rPr lang="en-US" sz="2800" b="1" dirty="0"/>
              <a:t> </a:t>
            </a:r>
            <a:r>
              <a:rPr lang="en-US" sz="2800" b="1" dirty="0" err="1"/>
              <a:t>Curang</a:t>
            </a:r>
            <a:r>
              <a:rPr lang="en-US" sz="2800" b="1" dirty="0"/>
              <a:t> (</a:t>
            </a:r>
            <a:r>
              <a:rPr lang="en-US" sz="2800" b="1" i="1" dirty="0"/>
              <a:t>The Repression of    	unfair competition</a:t>
            </a:r>
            <a:r>
              <a:rPr lang="en-US" sz="28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8267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Prinsip Ekonominya Adalah hak intelektual berasal dari kegiatan kretif&#10;suatu kemauan daya piker manusia yang diekspresikan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52400"/>
            <a:ext cx="8423996" cy="632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250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Prinsip Keadilannya yaitu di dalam&#10;menciptakan sebuah karya atau orang&#10;yang bekerja membuahkan suatu hasil&#10;dari kemampuan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04800"/>
            <a:ext cx="7713538" cy="579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726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Prinsip Kebudayaanya adalah perkembangan&#10;ilmu pengetahuan, sastra dan seni untuk&#10;meningkatkan kehidupan manusia.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81001"/>
            <a:ext cx="8153400" cy="6121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861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Prinsip Sosial artinya hak yang diakui oleh&#10;hukumdan telah diberikan kepada individu&#10;merupakan satu kesatuan sehingga&#10;perl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04800"/>
            <a:ext cx="8018020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045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TUJUAN PERLINDUNGAN HKI</a:t>
            </a:r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97764" y="2120900"/>
            <a:ext cx="5396473" cy="405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84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SISTEM PERLINDUNGAN HKI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  <a:defRPr/>
            </a:pPr>
            <a:r>
              <a:rPr lang="en-US" dirty="0" err="1"/>
              <a:t>S</a:t>
            </a:r>
            <a:r>
              <a:rPr lang="en-US" dirty="0" err="1"/>
              <a:t>istem</a:t>
            </a:r>
            <a:r>
              <a:rPr lang="en-US" dirty="0"/>
              <a:t> HKI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i="1" dirty="0"/>
              <a:t>private rights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bebas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mengajukan</a:t>
            </a:r>
            <a:r>
              <a:rPr lang="en-US" dirty="0"/>
              <a:t> </a:t>
            </a:r>
            <a:r>
              <a:rPr lang="en-US" dirty="0" err="1"/>
              <a:t>permohonan</a:t>
            </a:r>
            <a:r>
              <a:rPr lang="en-US" dirty="0"/>
              <a:t> </a:t>
            </a:r>
            <a:r>
              <a:rPr lang="en-US" dirty="0" err="1"/>
              <a:t>perlindungan</a:t>
            </a:r>
            <a:r>
              <a:rPr lang="en-US" dirty="0"/>
              <a:t> HKI</a:t>
            </a:r>
          </a:p>
          <a:p>
            <a:pPr algn="just">
              <a:spcBef>
                <a:spcPts val="0"/>
              </a:spcBef>
              <a:defRPr/>
            </a:pPr>
            <a:r>
              <a:rPr lang="en-US" dirty="0" err="1"/>
              <a:t>K</a:t>
            </a:r>
            <a:r>
              <a:rPr lang="en-US" dirty="0" err="1"/>
              <a:t>husus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cipta</a:t>
            </a:r>
            <a:r>
              <a:rPr lang="en-US" dirty="0"/>
              <a:t> </a:t>
            </a:r>
            <a:r>
              <a:rPr lang="en-US" dirty="0" err="1"/>
              <a:t>perlindungan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ciptaan</a:t>
            </a:r>
            <a:r>
              <a:rPr lang="en-US" dirty="0"/>
              <a:t> </a:t>
            </a:r>
            <a:r>
              <a:rPr lang="en-US" dirty="0" err="1"/>
              <a:t>diekspresikan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umum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http://i1182.photobucket.com/albums/x452/budywonk2/rocker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0935" y="4705667"/>
            <a:ext cx="1786890" cy="19523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233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1418" y="256032"/>
            <a:ext cx="7772400" cy="1609344"/>
          </a:xfrm>
        </p:spPr>
        <p:txBody>
          <a:bodyPr>
            <a:normAutofit/>
          </a:bodyPr>
          <a:lstStyle/>
          <a:p>
            <a:r>
              <a:rPr lang="en-US" sz="5400" dirty="0" err="1"/>
              <a:t>Ruang</a:t>
            </a:r>
            <a:r>
              <a:rPr lang="en-US" sz="5400" dirty="0"/>
              <a:t> </a:t>
            </a:r>
            <a:r>
              <a:rPr lang="en-US" sz="5400" dirty="0" err="1"/>
              <a:t>lingkup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1418" y="1831086"/>
            <a:ext cx="3657600" cy="3977640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Blip>
                <a:blip r:embed="rId2"/>
              </a:buBlip>
            </a:pPr>
            <a:r>
              <a:rPr lang="sv-SE" dirty="0">
                <a:latin typeface="Arial" panose="020B0604020202020204" pitchFamily="34" charset="0"/>
              </a:rPr>
              <a:t>Hak Cipta (</a:t>
            </a:r>
            <a:r>
              <a:rPr lang="sv-SE" i="1" dirty="0">
                <a:latin typeface="Arial" panose="020B0604020202020204" pitchFamily="34" charset="0"/>
              </a:rPr>
              <a:t>Copyrights</a:t>
            </a:r>
            <a:r>
              <a:rPr lang="sv-SE" dirty="0">
                <a:latin typeface="Arial" panose="020B0604020202020204" pitchFamily="34" charset="0"/>
              </a:rPr>
              <a:t>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Blip>
                <a:blip r:embed="rId2"/>
              </a:buBlip>
            </a:pP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Hak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Kekayaan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Industri</a:t>
            </a:r>
            <a:r>
              <a:rPr lang="en-US" dirty="0">
                <a:latin typeface="Arial" panose="020B0604020202020204" pitchFamily="34" charset="0"/>
              </a:rPr>
              <a:t> (</a:t>
            </a:r>
            <a:r>
              <a:rPr lang="en-US" i="1" dirty="0">
                <a:latin typeface="Arial" panose="020B0604020202020204" pitchFamily="34" charset="0"/>
              </a:rPr>
              <a:t>Industrial Property Rights</a:t>
            </a:r>
            <a:r>
              <a:rPr lang="en-US" dirty="0">
                <a:latin typeface="Arial" panose="020B0604020202020204" pitchFamily="34" charset="0"/>
              </a:rPr>
              <a:t>)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AutoNum type="arabicPeriod"/>
            </a:pPr>
            <a:r>
              <a:rPr lang="en-US" dirty="0" err="1">
                <a:latin typeface="Arial" panose="020B0604020202020204" pitchFamily="34" charset="0"/>
              </a:rPr>
              <a:t>Merek</a:t>
            </a:r>
            <a:endParaRPr lang="en-US" dirty="0"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AutoNum type="arabicPeriod"/>
            </a:pPr>
            <a:r>
              <a:rPr lang="en-US" dirty="0" err="1">
                <a:latin typeface="Arial" panose="020B0604020202020204" pitchFamily="34" charset="0"/>
              </a:rPr>
              <a:t>Indikasi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Geografis</a:t>
            </a:r>
            <a:endParaRPr lang="en-US" dirty="0"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AutoNum type="arabicPeriod"/>
            </a:pPr>
            <a:r>
              <a:rPr lang="en-US" dirty="0" err="1">
                <a:latin typeface="Arial" panose="020B0604020202020204" pitchFamily="34" charset="0"/>
              </a:rPr>
              <a:t>Desain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Industri</a:t>
            </a:r>
            <a:endParaRPr lang="en-US" dirty="0"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AutoNum type="arabicPeriod"/>
            </a:pPr>
            <a:r>
              <a:rPr lang="en-US" dirty="0" err="1">
                <a:latin typeface="Arial" panose="020B0604020202020204" pitchFamily="34" charset="0"/>
              </a:rPr>
              <a:t>Desain</a:t>
            </a:r>
            <a:r>
              <a:rPr lang="en-US" dirty="0">
                <a:latin typeface="Arial" panose="020B0604020202020204" pitchFamily="34" charset="0"/>
              </a:rPr>
              <a:t> Tata </a:t>
            </a:r>
            <a:r>
              <a:rPr lang="en-US" dirty="0" err="1">
                <a:latin typeface="Arial" panose="020B0604020202020204" pitchFamily="34" charset="0"/>
              </a:rPr>
              <a:t>Letak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</a:rPr>
              <a:t>Sirkuit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Terpadu</a:t>
            </a:r>
            <a:endParaRPr lang="en-US" dirty="0"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AutoNum type="arabicPeriod"/>
            </a:pPr>
            <a:r>
              <a:rPr lang="en-US" dirty="0">
                <a:latin typeface="Arial" panose="020B0604020202020204" pitchFamily="34" charset="0"/>
              </a:rPr>
              <a:t>Paten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AutoNum type="arabicPeriod"/>
            </a:pPr>
            <a:r>
              <a:rPr lang="en-US" dirty="0" err="1">
                <a:latin typeface="Arial" panose="020B0604020202020204" pitchFamily="34" charset="0"/>
              </a:rPr>
              <a:t>Rahasia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Dagang</a:t>
            </a:r>
            <a:endParaRPr lang="en-US" dirty="0">
              <a:latin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657686" y="1628776"/>
            <a:ext cx="4861287" cy="438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41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>
            <a:spLocks noChangeArrowheads="1"/>
          </p:cNvSpPr>
          <p:nvPr/>
        </p:nvSpPr>
        <p:spPr>
          <a:xfrm>
            <a:off x="1770145" y="355850"/>
            <a:ext cx="7946973" cy="801437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sz="1938" b="1" kern="0" dirty="0">
                <a:solidFill>
                  <a:srgbClr val="F06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	</a:t>
            </a:r>
            <a:r>
              <a:rPr lang="en-US" sz="2800" b="1" kern="0" dirty="0">
                <a:solidFill>
                  <a:srgbClr val="F06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MEMBEDAKAN HAK CIPTA, PATEN, DESAIN INDUSTRI &amp; MEREK</a:t>
            </a:r>
            <a:endParaRPr lang="id-ID" sz="2800" b="1" kern="0" dirty="0">
              <a:solidFill>
                <a:srgbClr val="F0651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1524001" y="1459839"/>
            <a:ext cx="2180143" cy="4149304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 sz="1661"/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8486393" y="1459839"/>
            <a:ext cx="1476871" cy="4149304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 sz="1661"/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7079848" y="1459839"/>
            <a:ext cx="1406544" cy="4149304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 sz="1661"/>
          </a:p>
        </p:txBody>
      </p:sp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5532650" y="1459839"/>
            <a:ext cx="1547198" cy="4149304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 sz="1661"/>
          </a:p>
        </p:txBody>
      </p:sp>
      <p:sp>
        <p:nvSpPr>
          <p:cNvPr id="17415" name="Rectangle 6"/>
          <p:cNvSpPr>
            <a:spLocks noChangeArrowheads="1"/>
          </p:cNvSpPr>
          <p:nvPr/>
        </p:nvSpPr>
        <p:spPr bwMode="auto">
          <a:xfrm>
            <a:off x="3700481" y="1477421"/>
            <a:ext cx="1828507" cy="414930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 sz="1661"/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1734981" y="2233438"/>
            <a:ext cx="2109816" cy="29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1661" b="1"/>
              <a:t>SUBYEK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n-US" sz="1661" b="1"/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1661" b="1"/>
              <a:t>OBYEK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n-US" sz="1661" b="1"/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sz="1661" b="1"/>
              <a:t>CARA MENDAPATKAN PERLINDUNGAN</a:t>
            </a:r>
          </a:p>
          <a:p>
            <a:pPr eaLnBrk="1" hangingPunct="1">
              <a:lnSpc>
                <a:spcPct val="10000"/>
              </a:lnSpc>
              <a:spcBef>
                <a:spcPct val="50000"/>
              </a:spcBef>
            </a:pPr>
            <a:endParaRPr lang="en-US" sz="1661" b="1"/>
          </a:p>
          <a:p>
            <a:pPr eaLnBrk="1" hangingPunct="1">
              <a:spcBef>
                <a:spcPct val="50000"/>
              </a:spcBef>
            </a:pPr>
            <a:r>
              <a:rPr lang="en-US" sz="1661" b="1"/>
              <a:t>LAMA PERLINDUNGAN</a:t>
            </a:r>
            <a:endParaRPr lang="id-ID" sz="1661" b="1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704143" y="1530166"/>
            <a:ext cx="1406544" cy="34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1661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HAK CIPTA</a:t>
            </a:r>
            <a:endParaRPr lang="id-ID" sz="1661" b="1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5391995" y="1530166"/>
            <a:ext cx="1406544" cy="34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1661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PATEN</a:t>
            </a:r>
            <a:endParaRPr lang="id-ID" sz="1661" b="1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7009521" y="1459840"/>
            <a:ext cx="1406544" cy="603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1661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DESAIN INDUSTRI</a:t>
            </a:r>
            <a:endParaRPr lang="id-ID" sz="1661" b="1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8556719" y="1530166"/>
            <a:ext cx="1406544" cy="34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1661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MEREK</a:t>
            </a:r>
            <a:endParaRPr lang="id-ID" sz="1661" b="1" dirty="0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3774471" y="2233439"/>
            <a:ext cx="1828507" cy="3047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477" b="1" dirty="0" err="1"/>
              <a:t>Pencipta</a:t>
            </a:r>
            <a:endParaRPr lang="en-US" sz="1477" b="1" dirty="0"/>
          </a:p>
          <a:p>
            <a:pPr eaLnBrk="1" hangingPunct="1">
              <a:spcBef>
                <a:spcPct val="50000"/>
              </a:spcBef>
            </a:pPr>
            <a:endParaRPr lang="en-US" sz="1477" b="1" dirty="0"/>
          </a:p>
          <a:p>
            <a:pPr eaLnBrk="1" hangingPunct="1">
              <a:spcBef>
                <a:spcPct val="50000"/>
              </a:spcBef>
            </a:pPr>
            <a:r>
              <a:rPr lang="en-US" sz="1477" b="1" dirty="0" err="1"/>
              <a:t>Seni</a:t>
            </a:r>
            <a:r>
              <a:rPr lang="en-US" sz="1477" b="1" dirty="0"/>
              <a:t>, </a:t>
            </a:r>
            <a:r>
              <a:rPr lang="en-US" sz="1477" b="1" dirty="0" err="1"/>
              <a:t>Sastra</a:t>
            </a:r>
            <a:r>
              <a:rPr lang="en-US" sz="1477" b="1" dirty="0"/>
              <a:t> &amp; IP</a:t>
            </a:r>
          </a:p>
          <a:p>
            <a:pPr eaLnBrk="1" hangingPunct="1">
              <a:spcBef>
                <a:spcPct val="50000"/>
              </a:spcBef>
            </a:pPr>
            <a:endParaRPr lang="en-US" sz="1477" b="1" dirty="0"/>
          </a:p>
          <a:p>
            <a:pPr eaLnBrk="1" hangingPunct="1">
              <a:spcBef>
                <a:spcPct val="50000"/>
              </a:spcBef>
            </a:pPr>
            <a:endParaRPr lang="en-US" sz="1477" b="1" dirty="0"/>
          </a:p>
          <a:p>
            <a:pPr eaLnBrk="1" hangingPunct="1">
              <a:spcBef>
                <a:spcPct val="50000"/>
              </a:spcBef>
            </a:pPr>
            <a:r>
              <a:rPr lang="en-US" sz="1477" b="1" dirty="0" err="1"/>
              <a:t>Deklaratif</a:t>
            </a:r>
            <a:r>
              <a:rPr lang="en-US" sz="1477" b="1" dirty="0"/>
              <a:t> (</a:t>
            </a:r>
            <a:r>
              <a:rPr lang="en-US" sz="1477" b="1" dirty="0" err="1"/>
              <a:t>tanpa</a:t>
            </a:r>
            <a:r>
              <a:rPr lang="en-US" sz="1477" b="1" dirty="0"/>
              <a:t> </a:t>
            </a:r>
            <a:r>
              <a:rPr lang="en-US" sz="1477" b="1" dirty="0" err="1"/>
              <a:t>pendaftaran</a:t>
            </a:r>
            <a:r>
              <a:rPr lang="en-US" sz="1477" b="1" dirty="0"/>
              <a:t>)</a:t>
            </a:r>
          </a:p>
          <a:p>
            <a:pPr eaLnBrk="1" hangingPunct="1">
              <a:spcBef>
                <a:spcPct val="50000"/>
              </a:spcBef>
            </a:pPr>
            <a:endParaRPr lang="en-US" sz="1477" b="1" dirty="0"/>
          </a:p>
          <a:p>
            <a:pPr eaLnBrk="1" hangingPunct="1"/>
            <a:r>
              <a:rPr lang="en-US" sz="1477" b="1" dirty="0" err="1"/>
              <a:t>Meninggal</a:t>
            </a:r>
            <a:r>
              <a:rPr lang="en-US" sz="1477" b="1" dirty="0"/>
              <a:t> </a:t>
            </a:r>
            <a:r>
              <a:rPr lang="en-US" sz="1477" b="1" dirty="0"/>
              <a:t>+ </a:t>
            </a:r>
            <a:r>
              <a:rPr lang="en-US" sz="1477" b="1" dirty="0"/>
              <a:t>75 </a:t>
            </a:r>
            <a:r>
              <a:rPr lang="en-US" sz="1477" b="1" dirty="0" err="1"/>
              <a:t>th</a:t>
            </a:r>
            <a:endParaRPr lang="en-US" sz="1477" b="1" dirty="0"/>
          </a:p>
          <a:p>
            <a:pPr eaLnBrk="1" hangingPunct="1"/>
            <a:r>
              <a:rPr lang="en-US" sz="1477" b="1" dirty="0"/>
              <a:t>50 </a:t>
            </a:r>
            <a:r>
              <a:rPr lang="en-US" sz="1477" b="1" dirty="0" err="1"/>
              <a:t>tahun</a:t>
            </a:r>
            <a:endParaRPr lang="id-ID" sz="1477" b="1" dirty="0"/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5532650" y="2233438"/>
            <a:ext cx="1687853" cy="307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477" b="1"/>
              <a:t>Inventor</a:t>
            </a:r>
          </a:p>
          <a:p>
            <a:pPr eaLnBrk="1" hangingPunct="1">
              <a:spcBef>
                <a:spcPct val="50000"/>
              </a:spcBef>
            </a:pPr>
            <a:endParaRPr lang="en-US" sz="1477" b="1"/>
          </a:p>
          <a:p>
            <a:pPr eaLnBrk="1" hangingPunct="1">
              <a:spcBef>
                <a:spcPct val="50000"/>
              </a:spcBef>
            </a:pPr>
            <a:r>
              <a:rPr lang="en-US" sz="1477" b="1"/>
              <a:t>Invensi Teknologi (Proses, Alat)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US" sz="1477" b="1"/>
          </a:p>
          <a:p>
            <a:pPr eaLnBrk="1" hangingPunct="1">
              <a:spcBef>
                <a:spcPct val="50000"/>
              </a:spcBef>
            </a:pPr>
            <a:r>
              <a:rPr lang="en-US" sz="1477" b="1"/>
              <a:t>Konstitutif (Pendaftaran)</a:t>
            </a:r>
          </a:p>
          <a:p>
            <a:pPr eaLnBrk="1" hangingPunct="1">
              <a:lnSpc>
                <a:spcPct val="190000"/>
              </a:lnSpc>
              <a:spcBef>
                <a:spcPct val="50000"/>
              </a:spcBef>
            </a:pPr>
            <a:endParaRPr lang="en-US" sz="1477" b="1"/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sz="1477" b="1"/>
              <a:t>Biasa 20 th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sz="1477" b="1"/>
              <a:t>Sederhana 10 th</a:t>
            </a:r>
            <a:endParaRPr lang="id-ID" sz="1477" b="1"/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7079849" y="2233438"/>
            <a:ext cx="1687853" cy="2804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477" b="1"/>
              <a:t>Pendesain</a:t>
            </a:r>
          </a:p>
          <a:p>
            <a:pPr eaLnBrk="1" hangingPunct="1">
              <a:lnSpc>
                <a:spcPct val="0"/>
              </a:lnSpc>
              <a:spcBef>
                <a:spcPct val="50000"/>
              </a:spcBef>
            </a:pPr>
            <a:endParaRPr lang="en-US" sz="1477" b="1"/>
          </a:p>
          <a:p>
            <a:pPr eaLnBrk="1" hangingPunct="1">
              <a:lnSpc>
                <a:spcPct val="0"/>
              </a:lnSpc>
              <a:spcBef>
                <a:spcPct val="50000"/>
              </a:spcBef>
            </a:pPr>
            <a:endParaRPr lang="en-US" sz="1477" b="1"/>
          </a:p>
          <a:p>
            <a:pPr eaLnBrk="1" hangingPunct="1">
              <a:lnSpc>
                <a:spcPct val="0"/>
              </a:lnSpc>
              <a:spcBef>
                <a:spcPct val="50000"/>
              </a:spcBef>
            </a:pPr>
            <a:endParaRPr lang="en-US" sz="1477" b="1"/>
          </a:p>
          <a:p>
            <a:pPr eaLnBrk="1" hangingPunct="1">
              <a:spcBef>
                <a:spcPct val="50000"/>
              </a:spcBef>
            </a:pPr>
            <a:r>
              <a:rPr lang="en-US" sz="1477" b="1"/>
              <a:t>Desain penampilan produk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US" sz="1477" b="1"/>
          </a:p>
          <a:p>
            <a:pPr eaLnBrk="1" hangingPunct="1">
              <a:spcBef>
                <a:spcPct val="50000"/>
              </a:spcBef>
            </a:pPr>
            <a:r>
              <a:rPr lang="en-US" sz="1477" b="1"/>
              <a:t>Konstitutif (Pendaftaran)</a:t>
            </a:r>
          </a:p>
          <a:p>
            <a:pPr eaLnBrk="1" hangingPunct="1">
              <a:lnSpc>
                <a:spcPct val="180000"/>
              </a:lnSpc>
              <a:spcBef>
                <a:spcPct val="50000"/>
              </a:spcBef>
            </a:pPr>
            <a:endParaRPr lang="en-US" sz="1477" b="1"/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sz="1477" b="1"/>
              <a:t>10 tahun</a:t>
            </a:r>
            <a:endParaRPr lang="id-ID" sz="1477" b="1"/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8486393" y="2022456"/>
            <a:ext cx="1476871" cy="3277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200" b="1" dirty="0" err="1"/>
              <a:t>Pedagang</a:t>
            </a:r>
            <a:r>
              <a:rPr lang="en-US" sz="1200" b="1" dirty="0"/>
              <a:t>/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r>
              <a:rPr lang="en-US" sz="1200" b="1" dirty="0" err="1"/>
              <a:t>Pengusaha</a:t>
            </a:r>
            <a:r>
              <a:rPr lang="en-US" sz="1200" b="1" dirty="0"/>
              <a:t>/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</a:pPr>
            <a:r>
              <a:rPr lang="en-US" sz="1200" b="1" dirty="0" err="1"/>
              <a:t>Pemilik</a:t>
            </a:r>
            <a:r>
              <a:rPr lang="en-US" sz="1200" b="1" dirty="0"/>
              <a:t> </a:t>
            </a:r>
            <a:r>
              <a:rPr lang="en-US" sz="1200" b="1" dirty="0" err="1"/>
              <a:t>Merek</a:t>
            </a:r>
            <a:endParaRPr lang="en-US" sz="1200" b="1" dirty="0"/>
          </a:p>
          <a:p>
            <a:pPr eaLnBrk="1" hangingPunct="1">
              <a:lnSpc>
                <a:spcPct val="20000"/>
              </a:lnSpc>
              <a:spcBef>
                <a:spcPct val="50000"/>
              </a:spcBef>
            </a:pPr>
            <a:endParaRPr lang="en-US" sz="1477" b="1" dirty="0"/>
          </a:p>
          <a:p>
            <a:pPr eaLnBrk="1" hangingPunct="1">
              <a:spcBef>
                <a:spcPct val="50000"/>
              </a:spcBef>
            </a:pPr>
            <a:r>
              <a:rPr lang="en-US" sz="1477" b="1" dirty="0" err="1"/>
              <a:t>Simbol</a:t>
            </a:r>
            <a:r>
              <a:rPr lang="en-US" sz="1477" b="1" dirty="0"/>
              <a:t> </a:t>
            </a:r>
            <a:r>
              <a:rPr lang="en-US" sz="1477" b="1" dirty="0" err="1"/>
              <a:t>dagang</a:t>
            </a:r>
            <a:r>
              <a:rPr lang="en-US" sz="1477" b="1" dirty="0"/>
              <a:t> &amp; </a:t>
            </a:r>
            <a:r>
              <a:rPr lang="en-US" sz="1477" b="1" dirty="0" err="1"/>
              <a:t>jasa</a:t>
            </a:r>
            <a:endParaRPr lang="en-US" sz="1477" b="1" dirty="0"/>
          </a:p>
          <a:p>
            <a:pPr eaLnBrk="1" hangingPunct="1">
              <a:lnSpc>
                <a:spcPct val="140000"/>
              </a:lnSpc>
              <a:spcBef>
                <a:spcPct val="50000"/>
              </a:spcBef>
            </a:pPr>
            <a:endParaRPr lang="en-US" sz="1477" b="1" dirty="0"/>
          </a:p>
          <a:p>
            <a:pPr eaLnBrk="1" hangingPunct="1">
              <a:spcBef>
                <a:spcPct val="50000"/>
              </a:spcBef>
            </a:pPr>
            <a:r>
              <a:rPr lang="en-US" sz="1477" b="1" dirty="0" err="1"/>
              <a:t>Konstitutif</a:t>
            </a:r>
            <a:r>
              <a:rPr lang="en-US" sz="1477" b="1" dirty="0"/>
              <a:t> (</a:t>
            </a:r>
            <a:r>
              <a:rPr lang="en-US" sz="1477" b="1" dirty="0" err="1"/>
              <a:t>Pendaftaran</a:t>
            </a:r>
            <a:r>
              <a:rPr lang="en-US" sz="1477" b="1" dirty="0"/>
              <a:t>)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endParaRPr lang="en-US" sz="1477" b="1" dirty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1477" b="1" dirty="0"/>
              <a:t>10 </a:t>
            </a:r>
            <a:r>
              <a:rPr lang="en-US" sz="1477" b="1" dirty="0" err="1"/>
              <a:t>th</a:t>
            </a:r>
            <a:r>
              <a:rPr lang="en-US" sz="1477" b="1" dirty="0"/>
              <a:t> </a:t>
            </a:r>
            <a:r>
              <a:rPr lang="en-US" sz="1477" b="1" dirty="0" err="1"/>
              <a:t>dapat</a:t>
            </a:r>
            <a:r>
              <a:rPr lang="en-US" sz="1477" b="1" dirty="0"/>
              <a:t> </a:t>
            </a:r>
            <a:r>
              <a:rPr lang="en-US" sz="1477" b="1" dirty="0" err="1"/>
              <a:t>diperpanjang</a:t>
            </a:r>
            <a:endParaRPr lang="id-ID" sz="1477" b="1" dirty="0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1524001" y="2022456"/>
            <a:ext cx="8439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661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>
            <a:off x="1524001" y="2725728"/>
            <a:ext cx="8439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661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1524001" y="3710309"/>
            <a:ext cx="8439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661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>
            <a:off x="1524001" y="4624562"/>
            <a:ext cx="8439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661"/>
          </a:p>
        </p:txBody>
      </p:sp>
    </p:spTree>
    <p:extLst>
      <p:ext uri="{BB962C8B-B14F-4D97-AF65-F5344CB8AC3E}">
        <p14:creationId xmlns:p14="http://schemas.microsoft.com/office/powerpoint/2010/main" val="3583969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</Words>
  <Application>Microsoft Office PowerPoint</Application>
  <PresentationFormat>Widescreen</PresentationFormat>
  <Paragraphs>76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TUJUAN PERLINDUNGAN HKI</vt:lpstr>
      <vt:lpstr>SISTEM PERLINDUNGAN HKI</vt:lpstr>
      <vt:lpstr>Ruang lingkup</vt:lpstr>
      <vt:lpstr>PowerPoint Presentation</vt:lpstr>
      <vt:lpstr>PowerPoint Presentation</vt:lpstr>
      <vt:lpstr>Klasifikasi Hak atas Kekayaan Intelektual :</vt:lpstr>
      <vt:lpstr>Klasifikasi Hak atas Kekayaan Intelektual 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2020-04-26T08:41:31Z</dcterms:created>
  <dcterms:modified xsi:type="dcterms:W3CDTF">2020-04-26T08:42:05Z</dcterms:modified>
</cp:coreProperties>
</file>