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8" r:id="rId3"/>
    <p:sldId id="283" r:id="rId4"/>
    <p:sldId id="263" r:id="rId5"/>
    <p:sldId id="264" r:id="rId6"/>
    <p:sldId id="285" r:id="rId7"/>
    <p:sldId id="286" r:id="rId8"/>
    <p:sldId id="260" r:id="rId9"/>
    <p:sldId id="287" r:id="rId10"/>
    <p:sldId id="288" r:id="rId11"/>
    <p:sldId id="289" r:id="rId12"/>
    <p:sldId id="290" r:id="rId13"/>
    <p:sldId id="291" r:id="rId14"/>
    <p:sldId id="292" r:id="rId15"/>
    <p:sldId id="293" r:id="rId16"/>
    <p:sldId id="294" r:id="rId17"/>
    <p:sldId id="27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FFFF"/>
    <a:srgbClr val="03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338" autoAdjust="0"/>
    <p:restoredTop sz="94660"/>
  </p:normalViewPr>
  <p:slideViewPr>
    <p:cSldViewPr snapToGrid="0">
      <p:cViewPr varScale="1">
        <p:scale>
          <a:sx n="67" d="100"/>
          <a:sy n="67" d="100"/>
        </p:scale>
        <p:origin x="7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panose="020B0604020202020204" pitchFamily="3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panose="020B0604020202020204" pitchFamily="34" charset="0"/>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rial" panose="020B0604020202020204" pitchFamily="3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rial" panose="020B0604020202020204" pitchFamily="34" charset="0"/>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Arial" panose="020B0604020202020204" pitchFamily="34" charset="0"/>
        <a:cs typeface="+mn-cs"/>
      </a:defRPr>
    </a:lvl1pPr>
    <a:lvl2pPr marL="457200" algn="l" defTabSz="914400" rtl="0" eaLnBrk="1" latinLnBrk="0" hangingPunct="1">
      <a:defRPr sz="1200" kern="1200">
        <a:solidFill>
          <a:schemeClr val="tx1"/>
        </a:solidFill>
        <a:latin typeface="+mn-lt"/>
        <a:ea typeface="Arial" panose="020B0604020202020204" pitchFamily="34" charset="0"/>
        <a:cs typeface="+mn-cs"/>
      </a:defRPr>
    </a:lvl2pPr>
    <a:lvl3pPr marL="914400" algn="l" defTabSz="914400" rtl="0" eaLnBrk="1" latinLnBrk="0" hangingPunct="1">
      <a:defRPr sz="1200" kern="1200">
        <a:solidFill>
          <a:schemeClr val="tx1"/>
        </a:solidFill>
        <a:latin typeface="+mn-lt"/>
        <a:ea typeface="Arial" panose="020B0604020202020204" pitchFamily="34" charset="0"/>
        <a:cs typeface="+mn-cs"/>
      </a:defRPr>
    </a:lvl3pPr>
    <a:lvl4pPr marL="1371600" algn="l" defTabSz="914400" rtl="0" eaLnBrk="1" latinLnBrk="0" hangingPunct="1">
      <a:defRPr sz="1200" kern="1200">
        <a:solidFill>
          <a:schemeClr val="tx1"/>
        </a:solidFill>
        <a:latin typeface="+mn-lt"/>
        <a:ea typeface="Arial" panose="020B0604020202020204" pitchFamily="34" charset="0"/>
        <a:cs typeface="+mn-cs"/>
      </a:defRPr>
    </a:lvl4pPr>
    <a:lvl5pPr marL="1828800" algn="l" defTabSz="914400" rtl="0" eaLnBrk="1" latinLnBrk="0" hangingPunct="1">
      <a:defRPr sz="1200" kern="1200">
        <a:solidFill>
          <a:schemeClr val="tx1"/>
        </a:solidFill>
        <a:latin typeface="+mn-lt"/>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A9F870D1-2918-4862-BF05-54AC3040F8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8E7AAA1-2B6D-44C1-A6CB-927B761BD88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A9F870D1-2918-4862-BF05-54AC3040F8D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28E7AAA1-2B6D-44C1-A6CB-927B761BD88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38096" y="1984010"/>
            <a:ext cx="5327334" cy="1445260"/>
          </a:xfrm>
          <a:prstGeom prst="rect">
            <a:avLst/>
          </a:prstGeom>
          <a:noFill/>
        </p:spPr>
        <p:txBody>
          <a:bodyPr wrap="square" rtlCol="0">
            <a:spAutoFit/>
          </a:bodyPr>
          <a:lstStyle/>
          <a:p>
            <a:pPr algn="ctr"/>
            <a:r>
              <a:rPr lang="en-US" altLang="zh-CN" sz="4400" b="1" dirty="0">
                <a:solidFill>
                  <a:srgbClr val="333333"/>
                </a:solidFill>
                <a:latin typeface="Arial" panose="020B0604020202020204" pitchFamily="34" charset="0"/>
                <a:ea typeface="Arial" panose="020B0604020202020204" pitchFamily="34" charset="0"/>
              </a:rPr>
              <a:t>Writing Horror/Mystery</a:t>
            </a:r>
            <a:endParaRPr lang="zh-CN" altLang="en-US" sz="4400" b="1" dirty="0">
              <a:solidFill>
                <a:srgbClr val="333333"/>
              </a:solidFill>
              <a:latin typeface="Arial" panose="020B0604020202020204" pitchFamily="34" charset="0"/>
              <a:ea typeface="Arial" panose="020B0604020202020204" pitchFamily="34" charset="0"/>
            </a:endParaRPr>
          </a:p>
        </p:txBody>
      </p:sp>
      <p:sp>
        <p:nvSpPr>
          <p:cNvPr id="5" name="文本框 4"/>
          <p:cNvSpPr txBox="1"/>
          <p:nvPr/>
        </p:nvSpPr>
        <p:spPr>
          <a:xfrm>
            <a:off x="4381696" y="3887433"/>
            <a:ext cx="3440430" cy="398780"/>
          </a:xfrm>
          <a:prstGeom prst="rect">
            <a:avLst/>
          </a:prstGeom>
          <a:blipFill>
            <a:blip r:embed="rId1"/>
            <a:stretch>
              <a:fillRect/>
            </a:stretch>
          </a:blipFill>
          <a:ln w="38100">
            <a:solidFill>
              <a:srgbClr val="333333"/>
            </a:solidFill>
          </a:ln>
        </p:spPr>
        <p:txBody>
          <a:bodyPr wrap="none" rtlCol="0">
            <a:spAutoFit/>
          </a:bodyPr>
          <a:lstStyle/>
          <a:p>
            <a:r>
              <a:rPr lang="en-US" sz="2000" dirty="0">
                <a:solidFill>
                  <a:srgbClr val="030000"/>
                </a:solidFill>
                <a:latin typeface="Arial" panose="020B0604020202020204" pitchFamily="34" charset="0"/>
                <a:ea typeface="Arial" panose="020B0604020202020204" pitchFamily="34" charset="0"/>
                <a:cs typeface="Arial" panose="020B0604020202020204" pitchFamily="34" charset="0"/>
              </a:rPr>
              <a:t>Dwi Indra Aprilliandari, M.Pd.</a:t>
            </a:r>
            <a:endParaRPr lang="en-US" sz="2400" b="1" dirty="0">
              <a:solidFill>
                <a:srgbClr val="030000"/>
              </a:solidFill>
              <a:latin typeface="Arial" panose="020B0604020202020204" pitchFamily="34" charset="0"/>
              <a:ea typeface="Arial" panose="020B0604020202020204" pitchFamily="34" charset="0"/>
              <a:cs typeface="Arial" panose="020B0604020202020204" pitchFamily="34" charset="0"/>
            </a:endParaRPr>
          </a:p>
        </p:txBody>
      </p:sp>
      <p:sp>
        <p:nvSpPr>
          <p:cNvPr id="6" name="文本框 5"/>
          <p:cNvSpPr txBox="1"/>
          <p:nvPr/>
        </p:nvSpPr>
        <p:spPr>
          <a:xfrm>
            <a:off x="5516790" y="4447503"/>
            <a:ext cx="1169670" cy="398780"/>
          </a:xfrm>
          <a:prstGeom prst="rect">
            <a:avLst/>
          </a:prstGeom>
          <a:blipFill>
            <a:blip r:embed="rId1"/>
            <a:stretch>
              <a:fillRect/>
            </a:stretch>
          </a:blipFill>
          <a:ln w="38100">
            <a:solidFill>
              <a:srgbClr val="333333"/>
            </a:solidFill>
          </a:ln>
        </p:spPr>
        <p:txBody>
          <a:bodyPr wrap="none" rtlCol="0">
            <a:spAutoFit/>
          </a:bodyPr>
          <a:lstStyle/>
          <a:p>
            <a:r>
              <a:rPr lang="en-US" sz="2000" dirty="0">
                <a:solidFill>
                  <a:srgbClr val="030000"/>
                </a:solidFill>
                <a:latin typeface="Arial" panose="020B0604020202020204" pitchFamily="34" charset="0"/>
                <a:ea typeface="Arial" panose="020B0604020202020204" pitchFamily="34" charset="0"/>
                <a:cs typeface="Arial" panose="020B0604020202020204" pitchFamily="34" charset="0"/>
              </a:rPr>
              <a:t>1309061</a:t>
            </a:r>
            <a:endParaRPr lang="en-US" sz="2000" dirty="0" smtClean="0">
              <a:solidFill>
                <a:srgbClr val="030000"/>
              </a:solidFill>
              <a:latin typeface="Arial" panose="020B0604020202020204" pitchFamily="34" charset="0"/>
              <a:ea typeface="Arial" panose="020B0604020202020204" pitchFamily="34" charset="0"/>
              <a:cs typeface="Arial" panose="020B0604020202020204" pitchFamily="34" charset="0"/>
            </a:endParaRPr>
          </a:p>
        </p:txBody>
      </p:sp>
      <p:cxnSp>
        <p:nvCxnSpPr>
          <p:cNvPr id="7" name="直接连接符 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flipH="1">
            <a:off x="3203763" y="3658043"/>
            <a:ext cx="5796000" cy="2"/>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330700" y="767080"/>
            <a:ext cx="4678680" cy="398780"/>
          </a:xfrm>
          <a:prstGeom prst="rect">
            <a:avLst/>
          </a:prstGeom>
          <a:noFill/>
        </p:spPr>
        <p:txBody>
          <a:bodyPr wrap="square" rtlCol="0">
            <a:spAutoFit/>
          </a:bodyPr>
          <a:p>
            <a:r>
              <a:rPr lang="en-US" sz="2000" b="1">
                <a:latin typeface="Bodoni MT" panose="02070603080606020203" charset="0"/>
                <a:cs typeface="Bodoni MT" panose="02070603080606020203" charset="0"/>
              </a:rPr>
              <a:t>The Exorcist  by William Peter Blatty</a:t>
            </a:r>
            <a:endParaRPr lang="en-US" sz="2000" b="1">
              <a:latin typeface="Bodoni MT" panose="02070603080606020203" charset="0"/>
              <a:cs typeface="Bodoni MT" panose="02070603080606020203" charset="0"/>
            </a:endParaRPr>
          </a:p>
        </p:txBody>
      </p:sp>
      <p:pic>
        <p:nvPicPr>
          <p:cNvPr id="107" name="Picture 106"/>
          <p:cNvPicPr/>
          <p:nvPr/>
        </p:nvPicPr>
        <p:blipFill>
          <a:blip r:embed="rId1"/>
          <a:stretch>
            <a:fillRect/>
          </a:stretch>
        </p:blipFill>
        <p:spPr>
          <a:xfrm>
            <a:off x="4599305" y="1410335"/>
            <a:ext cx="3394710" cy="5039360"/>
          </a:xfrm>
          <a:prstGeom prst="rect">
            <a:avLst/>
          </a:prstGeom>
          <a:noFill/>
          <a:ln w="9525">
            <a:noFill/>
          </a:ln>
        </p:spPr>
      </p:pic>
      <p:sp>
        <p:nvSpPr>
          <p:cNvPr id="3" name="Text Box 2"/>
          <p:cNvSpPr txBox="1"/>
          <p:nvPr/>
        </p:nvSpPr>
        <p:spPr>
          <a:xfrm>
            <a:off x="535305" y="2165350"/>
            <a:ext cx="4064000" cy="1630045"/>
          </a:xfrm>
          <a:prstGeom prst="rect">
            <a:avLst/>
          </a:prstGeom>
          <a:noFill/>
        </p:spPr>
        <p:txBody>
          <a:bodyPr wrap="square" rtlCol="0">
            <a:spAutoFit/>
          </a:bodyPr>
          <a:p>
            <a:pPr algn="just"/>
            <a:r>
              <a:rPr lang="en-US" sz="2000">
                <a:latin typeface="Bodoni MT" panose="02070603080606020203" charset="0"/>
                <a:cs typeface="Bodoni MT" panose="02070603080606020203" charset="0"/>
              </a:rPr>
              <a:t>Published in 1971, "The Exorcist" is a chilling story of a young girl possessed by a malevolent demon and the attempts to exorcise the evil spirit from her.</a:t>
            </a:r>
            <a:endParaRPr lang="en-US" sz="2000">
              <a:latin typeface="Bodoni MT" panose="02070603080606020203" charset="0"/>
              <a:cs typeface="Bodoni MT" panose="02070603080606020203"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885315" y="682625"/>
            <a:ext cx="4064000" cy="398780"/>
          </a:xfrm>
          <a:prstGeom prst="rect">
            <a:avLst/>
          </a:prstGeom>
          <a:noFill/>
        </p:spPr>
        <p:txBody>
          <a:bodyPr wrap="square" rtlCol="0">
            <a:spAutoFit/>
          </a:bodyPr>
          <a:p>
            <a:r>
              <a:rPr lang="en-US" sz="2000" b="1">
                <a:latin typeface="Bodoni MT" panose="02070603080606020203" charset="0"/>
                <a:cs typeface="Bodoni MT" panose="02070603080606020203" charset="0"/>
              </a:rPr>
              <a:t>The Woman in Black by Susan Hill</a:t>
            </a:r>
            <a:endParaRPr lang="en-US" sz="2000" b="1">
              <a:latin typeface="Bodoni MT" panose="02070603080606020203" charset="0"/>
              <a:cs typeface="Bodoni MT" panose="02070603080606020203" charset="0"/>
            </a:endParaRPr>
          </a:p>
        </p:txBody>
      </p:sp>
      <p:pic>
        <p:nvPicPr>
          <p:cNvPr id="108" name="Picture 107"/>
          <p:cNvPicPr/>
          <p:nvPr/>
        </p:nvPicPr>
        <p:blipFill>
          <a:blip r:embed="rId1"/>
          <a:stretch>
            <a:fillRect/>
          </a:stretch>
        </p:blipFill>
        <p:spPr>
          <a:xfrm>
            <a:off x="1913255" y="1282700"/>
            <a:ext cx="3768090" cy="5366385"/>
          </a:xfrm>
          <a:prstGeom prst="rect">
            <a:avLst/>
          </a:prstGeom>
          <a:noFill/>
          <a:ln w="9525">
            <a:noFill/>
          </a:ln>
        </p:spPr>
      </p:pic>
      <p:sp>
        <p:nvSpPr>
          <p:cNvPr id="3" name="Text Box 2"/>
          <p:cNvSpPr txBox="1"/>
          <p:nvPr/>
        </p:nvSpPr>
        <p:spPr>
          <a:xfrm>
            <a:off x="7098030" y="1710690"/>
            <a:ext cx="4064000" cy="1322070"/>
          </a:xfrm>
          <a:prstGeom prst="rect">
            <a:avLst/>
          </a:prstGeom>
          <a:noFill/>
        </p:spPr>
        <p:txBody>
          <a:bodyPr wrap="square" rtlCol="0">
            <a:spAutoFit/>
          </a:bodyPr>
          <a:p>
            <a:pPr algn="just"/>
            <a:r>
              <a:rPr lang="en-US" sz="2000">
                <a:latin typeface="Bodoni MT" panose="02070603080606020203" charset="0"/>
                <a:cs typeface="Bodoni MT" panose="02070603080606020203" charset="0"/>
              </a:rPr>
              <a:t>Published in 1983, this ghost story tells the tale of a young solicitor who encounters a vengeful spirit in a remote and eerie mansion.</a:t>
            </a:r>
            <a:endParaRPr lang="en-US" sz="2000">
              <a:latin typeface="Bodoni MT" panose="02070603080606020203" charset="0"/>
              <a:cs typeface="Bodoni MT" panose="02070603080606020203"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99770" y="800735"/>
            <a:ext cx="5199380" cy="398780"/>
          </a:xfrm>
          <a:prstGeom prst="rect">
            <a:avLst/>
          </a:prstGeom>
          <a:noFill/>
        </p:spPr>
        <p:txBody>
          <a:bodyPr wrap="square" rtlCol="0">
            <a:spAutoFit/>
          </a:bodyPr>
          <a:p>
            <a:r>
              <a:rPr lang="en-US" sz="2000" b="1">
                <a:latin typeface="Bodoni MT" panose="02070603080606020203" charset="0"/>
                <a:cs typeface="Bodoni MT" panose="02070603080606020203" charset="0"/>
              </a:rPr>
              <a:t>Sherlock Holmes series by Arthur Conan Doyle</a:t>
            </a:r>
            <a:endParaRPr lang="en-US" sz="2000" b="1">
              <a:latin typeface="Bodoni MT" panose="02070603080606020203" charset="0"/>
              <a:cs typeface="Bodoni MT" panose="02070603080606020203" charset="0"/>
            </a:endParaRPr>
          </a:p>
        </p:txBody>
      </p:sp>
      <p:pic>
        <p:nvPicPr>
          <p:cNvPr id="109" name="Picture 108"/>
          <p:cNvPicPr/>
          <p:nvPr/>
        </p:nvPicPr>
        <p:blipFill>
          <a:blip r:embed="rId1"/>
          <a:stretch>
            <a:fillRect/>
          </a:stretch>
        </p:blipFill>
        <p:spPr>
          <a:xfrm>
            <a:off x="1366520" y="1484630"/>
            <a:ext cx="3865880" cy="5172075"/>
          </a:xfrm>
          <a:prstGeom prst="rect">
            <a:avLst/>
          </a:prstGeom>
          <a:noFill/>
          <a:ln w="9525">
            <a:noFill/>
          </a:ln>
        </p:spPr>
      </p:pic>
      <p:sp>
        <p:nvSpPr>
          <p:cNvPr id="3" name="Text Box 2"/>
          <p:cNvSpPr txBox="1"/>
          <p:nvPr/>
        </p:nvSpPr>
        <p:spPr>
          <a:xfrm>
            <a:off x="6670040" y="2324735"/>
            <a:ext cx="4064000" cy="2553335"/>
          </a:xfrm>
          <a:prstGeom prst="rect">
            <a:avLst/>
          </a:prstGeom>
          <a:noFill/>
        </p:spPr>
        <p:txBody>
          <a:bodyPr wrap="square" rtlCol="0">
            <a:spAutoFit/>
          </a:bodyPr>
          <a:p>
            <a:pPr algn="just"/>
            <a:r>
              <a:rPr lang="en-US" sz="2000">
                <a:latin typeface="Bodoni MT" panose="02070603080606020203" charset="0"/>
                <a:cs typeface="Bodoni MT" panose="02070603080606020203" charset="0"/>
              </a:rPr>
              <a:t>These stories feature the brilliant detective Sherlock Holmes and his loyal friend Dr. John Watson as they solve various mysteries in late 19th-century London. Some notable titles include "The Hound of the Baskervilles" and "A Study in Scarlet."</a:t>
            </a:r>
            <a:endParaRPr lang="en-US" sz="2000">
              <a:latin typeface="Bodoni MT" panose="02070603080606020203" charset="0"/>
              <a:cs typeface="Bodoni MT" panose="02070603080606020203"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111375" y="830580"/>
            <a:ext cx="4064000" cy="398780"/>
          </a:xfrm>
          <a:prstGeom prst="rect">
            <a:avLst/>
          </a:prstGeom>
          <a:noFill/>
        </p:spPr>
        <p:txBody>
          <a:bodyPr wrap="square" rtlCol="0">
            <a:spAutoFit/>
          </a:bodyPr>
          <a:p>
            <a:r>
              <a:rPr lang="en-US" sz="2000" b="1">
                <a:latin typeface="Bodoni MT" panose="02070603080606020203" charset="0"/>
                <a:cs typeface="Bodoni MT" panose="02070603080606020203" charset="0"/>
              </a:rPr>
              <a:t>The Da Vinci Code by Dan Brown</a:t>
            </a:r>
            <a:endParaRPr lang="en-US" sz="2000" b="1">
              <a:latin typeface="Bodoni MT" panose="02070603080606020203" charset="0"/>
              <a:cs typeface="Bodoni MT" panose="02070603080606020203" charset="0"/>
            </a:endParaRPr>
          </a:p>
        </p:txBody>
      </p:sp>
      <p:pic>
        <p:nvPicPr>
          <p:cNvPr id="110" name="Picture 109"/>
          <p:cNvPicPr/>
          <p:nvPr/>
        </p:nvPicPr>
        <p:blipFill>
          <a:blip r:embed="rId1"/>
          <a:stretch>
            <a:fillRect/>
          </a:stretch>
        </p:blipFill>
        <p:spPr>
          <a:xfrm>
            <a:off x="2711450" y="1576070"/>
            <a:ext cx="3157855" cy="4856480"/>
          </a:xfrm>
          <a:prstGeom prst="rect">
            <a:avLst/>
          </a:prstGeom>
          <a:noFill/>
          <a:ln w="9525">
            <a:noFill/>
          </a:ln>
        </p:spPr>
      </p:pic>
      <p:sp>
        <p:nvSpPr>
          <p:cNvPr id="3" name="Text Box 2"/>
          <p:cNvSpPr txBox="1"/>
          <p:nvPr/>
        </p:nvSpPr>
        <p:spPr>
          <a:xfrm>
            <a:off x="6817360" y="2324735"/>
            <a:ext cx="4064000" cy="1938020"/>
          </a:xfrm>
          <a:prstGeom prst="rect">
            <a:avLst/>
          </a:prstGeom>
          <a:noFill/>
        </p:spPr>
        <p:txBody>
          <a:bodyPr wrap="square" rtlCol="0">
            <a:spAutoFit/>
          </a:bodyPr>
          <a:p>
            <a:pPr algn="just"/>
            <a:r>
              <a:rPr lang="en-US" sz="2000">
                <a:latin typeface="Bodoni MT" panose="02070603080606020203" charset="0"/>
                <a:cs typeface="Bodoni MT" panose="02070603080606020203" charset="0"/>
              </a:rPr>
              <a:t>This modern mystery thriller follows Robert Langdon, a Harvard professor of symbology, as he unravels a complex puzzle involving the Holy Grail, the Catholic Church, and secret societies.</a:t>
            </a:r>
            <a:endParaRPr lang="en-US" sz="2000">
              <a:latin typeface="Bodoni MT" panose="02070603080606020203" charset="0"/>
              <a:cs typeface="Bodoni MT" panose="02070603080606020203"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5393690" y="1924685"/>
            <a:ext cx="5974080" cy="4399915"/>
          </a:xfrm>
          <a:prstGeom prst="rect">
            <a:avLst/>
          </a:prstGeom>
          <a:noFill/>
        </p:spPr>
        <p:txBody>
          <a:bodyPr wrap="square" rtlCol="0">
            <a:spAutoFit/>
          </a:bodyPr>
          <a:p>
            <a:pPr algn="just"/>
            <a:r>
              <a:rPr lang="en-US" sz="2000">
                <a:latin typeface="Bodoni MT" panose="02070603080606020203" charset="0"/>
                <a:cs typeface="Bodoni MT" panose="02070603080606020203" charset="0"/>
              </a:rPr>
              <a:t>A horror story is a narrative designed to evoke fear, dread, and unease in its audience. It often includes elements such as dark and eerie atmospheres, supernatural or paranormal phenomena, tension and suspense, isolation and vulnerability, and psychological horror. Violence, gore, and fear of the unknown are common themes. Horror stories may explore moral dilemmas, macabre and gothic elements, and may incorporate jump scares, sound, and music to enhance the emotional impact. Ultimately, the goal of a horror story is to elicit strong emotional and psychological reactions in the reader or viewer, creating a sense of terror and unease through various means and themes.</a:t>
            </a:r>
            <a:endParaRPr lang="en-US" sz="2000">
              <a:latin typeface="Bodoni MT" panose="02070603080606020203" charset="0"/>
              <a:cs typeface="Bodoni MT" panose="02070603080606020203" charset="0"/>
            </a:endParaRPr>
          </a:p>
        </p:txBody>
      </p:sp>
      <p:cxnSp>
        <p:nvCxnSpPr>
          <p:cNvPr id="4" name="直接连接符 3"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flipH="1">
            <a:off x="1793809" y="1256083"/>
            <a:ext cx="3600000" cy="2"/>
          </a:xfrm>
          <a:prstGeom prst="line">
            <a:avLst/>
          </a:prstGeom>
          <a:ln w="6350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19022" y="417492"/>
            <a:ext cx="2949575" cy="706755"/>
          </a:xfrm>
          <a:prstGeom prst="rect">
            <a:avLst/>
          </a:prstGeom>
          <a:noFill/>
        </p:spPr>
        <p:txBody>
          <a:bodyPr wrap="none" rtlCol="0">
            <a:spAutoFit/>
          </a:bodyPr>
          <a:p>
            <a:pPr algn="ctr"/>
            <a:r>
              <a:rPr lang="en-US" altLang="zh-CN" sz="4000" b="1" dirty="0">
                <a:solidFill>
                  <a:srgbClr val="333333"/>
                </a:solidFill>
                <a:latin typeface="Arial" panose="020B0604020202020204" pitchFamily="34" charset="0"/>
                <a:ea typeface="Arial" panose="020B0604020202020204" pitchFamily="34" charset="0"/>
              </a:rPr>
              <a:t>Conclusion</a:t>
            </a:r>
            <a:endParaRPr lang="en-US" altLang="zh-CN" sz="4000" b="1" dirty="0">
              <a:solidFill>
                <a:srgbClr val="333333"/>
              </a:solidFill>
              <a:latin typeface="Arial" panose="020B0604020202020204" pitchFamily="34" charset="0"/>
              <a:ea typeface="Arial" panose="020B0604020202020204" pitchFamily="34" charset="0"/>
            </a:endParaRPr>
          </a:p>
        </p:txBody>
      </p:sp>
      <p:sp>
        <p:nvSpPr>
          <p:cNvPr id="8" name="矩形 7"/>
          <p:cNvSpPr/>
          <p:nvPr/>
        </p:nvSpPr>
        <p:spPr>
          <a:xfrm>
            <a:off x="869315" y="1530985"/>
            <a:ext cx="10498455" cy="5097780"/>
          </a:xfrm>
          <a:prstGeom prst="rect">
            <a:avLst/>
          </a:prstGeom>
          <a:noFill/>
          <a:ln w="508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矩形 24"/>
          <p:cNvSpPr/>
          <p:nvPr/>
        </p:nvSpPr>
        <p:spPr>
          <a:xfrm>
            <a:off x="1470809" y="-2156254"/>
            <a:ext cx="970486" cy="173147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1" name="Picture 110"/>
          <p:cNvPicPr/>
          <p:nvPr/>
        </p:nvPicPr>
        <p:blipFill>
          <a:blip r:embed="rId1"/>
          <a:stretch>
            <a:fillRect/>
          </a:stretch>
        </p:blipFill>
        <p:spPr>
          <a:xfrm>
            <a:off x="1087120" y="2480945"/>
            <a:ext cx="4184650" cy="32054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777365" y="2138680"/>
            <a:ext cx="7165340" cy="1568450"/>
          </a:xfrm>
          <a:prstGeom prst="rect">
            <a:avLst/>
          </a:prstGeom>
          <a:noFill/>
        </p:spPr>
        <p:txBody>
          <a:bodyPr wrap="square" rtlCol="0">
            <a:spAutoFit/>
          </a:bodyPr>
          <a:p>
            <a:pPr marL="285750" indent="-285750">
              <a:buFont typeface="Arial" panose="020B0604020202020204" pitchFamily="34" charset="0"/>
              <a:buChar char="•"/>
            </a:pPr>
            <a:r>
              <a:rPr lang="en-US" sz="2400" b="1">
                <a:latin typeface="Goudy Old Style" panose="02020502050305020303" charset="0"/>
                <a:cs typeface="Goudy Old Style" panose="02020502050305020303" charset="0"/>
              </a:rPr>
              <a:t>Find a cross-genre horror story and give your brief opinion toward the story.</a:t>
            </a:r>
            <a:endParaRPr lang="en-US" sz="2400" b="1">
              <a:latin typeface="Goudy Old Style" panose="02020502050305020303" charset="0"/>
              <a:cs typeface="Goudy Old Style" panose="02020502050305020303" charset="0"/>
            </a:endParaRPr>
          </a:p>
          <a:p>
            <a:pPr marL="285750" indent="-285750">
              <a:buFont typeface="Arial" panose="020B0604020202020204" pitchFamily="34" charset="0"/>
              <a:buChar char="•"/>
            </a:pPr>
            <a:r>
              <a:rPr lang="en-US" sz="2400" b="1">
                <a:latin typeface="Goudy Old Style" panose="02020502050305020303" charset="0"/>
                <a:cs typeface="Goudy Old Style" panose="02020502050305020303" charset="0"/>
              </a:rPr>
              <a:t>Write down your horror experiences in a short story.</a:t>
            </a:r>
            <a:endParaRPr lang="en-US" sz="2400" b="1">
              <a:latin typeface="Goudy Old Style" panose="02020502050305020303" charset="0"/>
              <a:cs typeface="Goudy Old Style" panose="02020502050305020303" charset="0"/>
            </a:endParaRPr>
          </a:p>
          <a:p>
            <a:pPr indent="0">
              <a:buFont typeface="Arial" panose="020B0604020202020204" pitchFamily="34" charset="0"/>
              <a:buNone/>
            </a:pPr>
            <a:endParaRPr lang="en-US" sz="2400" b="1">
              <a:latin typeface="Goudy Old Style" panose="02020502050305020303" charset="0"/>
              <a:cs typeface="Goudy Old Style" panose="02020502050305020303"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35026" y="2203361"/>
            <a:ext cx="4904253" cy="1753235"/>
          </a:xfrm>
          <a:prstGeom prst="rect">
            <a:avLst/>
          </a:prstGeom>
          <a:noFill/>
        </p:spPr>
        <p:txBody>
          <a:bodyPr wrap="square" rtlCol="0">
            <a:spAutoFit/>
          </a:bodyPr>
          <a:lstStyle/>
          <a:p>
            <a:pPr algn="ctr"/>
            <a:r>
              <a:rPr lang="en-US" altLang="zh-CN" sz="5400" b="1" dirty="0">
                <a:solidFill>
                  <a:srgbClr val="333333"/>
                </a:solidFill>
                <a:latin typeface="Arial" panose="020B0604020202020204" pitchFamily="34" charset="0"/>
                <a:ea typeface="Arial" panose="020B0604020202020204" pitchFamily="34" charset="0"/>
              </a:rPr>
              <a:t>Thank you for listening</a:t>
            </a:r>
            <a:endParaRPr lang="zh-CN" altLang="en-US" sz="5400" b="1" dirty="0">
              <a:solidFill>
                <a:srgbClr val="333333"/>
              </a:solidFill>
              <a:latin typeface="Arial" panose="020B0604020202020204" pitchFamily="34" charset="0"/>
              <a:ea typeface="Arial" panose="020B0604020202020204" pitchFamily="34" charset="0"/>
            </a:endParaRPr>
          </a:p>
        </p:txBody>
      </p:sp>
      <p:cxnSp>
        <p:nvCxnSpPr>
          <p:cNvPr id="7" name="直接连接符 6"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flipH="1">
            <a:off x="5689153" y="4071428"/>
            <a:ext cx="5796000" cy="2"/>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a:stretch>
            <a:fillRect/>
          </a:stretch>
        </p:blipFill>
        <p:spPr>
          <a:xfrm>
            <a:off x="2150745" y="2470150"/>
            <a:ext cx="2454910" cy="2228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06045" y="441325"/>
            <a:ext cx="5616575" cy="3255010"/>
          </a:xfrm>
          <a:prstGeom prst="rect">
            <a:avLst/>
          </a:prstGeom>
          <a:noFill/>
        </p:spPr>
        <p:txBody>
          <a:bodyPr wrap="square" rtlCol="0">
            <a:noAutofit/>
          </a:bodyPr>
          <a:p>
            <a:pPr marL="342900" indent="-342900" algn="just">
              <a:buFont typeface="Arial" panose="020B0604020202020204" pitchFamily="34" charset="0"/>
              <a:buChar char="•"/>
            </a:pPr>
            <a:r>
              <a:rPr lang="en-US" sz="2000">
                <a:latin typeface="Bodoni MT" panose="02070603080606020203" charset="0"/>
                <a:cs typeface="Bodoni MT" panose="02070603080606020203" charset="0"/>
              </a:rPr>
              <a:t>A horror story is a narrative or work of fiction that is specifically designed to evoke feelings of fear, dread, and unease in its audience. These stories often rely on elements and themes that are meant to frighten or disturb the reader or viewer. The primary goal of a horror story is to elicit strong emotional and psychological reactions, such as fear, anxiety, and suspense.</a:t>
            </a:r>
            <a:endParaRPr lang="en-US" sz="2000">
              <a:latin typeface="Bodoni MT" panose="02070603080606020203" charset="0"/>
              <a:cs typeface="Bodoni MT" panose="02070603080606020203" charset="0"/>
            </a:endParaRPr>
          </a:p>
        </p:txBody>
      </p:sp>
      <p:pic>
        <p:nvPicPr>
          <p:cNvPr id="100" name="Picture 99"/>
          <p:cNvPicPr/>
          <p:nvPr/>
        </p:nvPicPr>
        <p:blipFill>
          <a:blip r:embed="rId1"/>
          <a:stretch>
            <a:fillRect/>
          </a:stretch>
        </p:blipFill>
        <p:spPr>
          <a:xfrm>
            <a:off x="5950585" y="1203325"/>
            <a:ext cx="6064250" cy="4451350"/>
          </a:xfrm>
          <a:prstGeom prst="rect">
            <a:avLst/>
          </a:prstGeom>
          <a:noFill/>
          <a:ln w="9525">
            <a:noFill/>
          </a:ln>
        </p:spPr>
      </p:pic>
      <p:sp>
        <p:nvSpPr>
          <p:cNvPr id="3" name="Text Box 2"/>
          <p:cNvSpPr txBox="1"/>
          <p:nvPr/>
        </p:nvSpPr>
        <p:spPr>
          <a:xfrm>
            <a:off x="0" y="3429000"/>
            <a:ext cx="5949950" cy="2618740"/>
          </a:xfrm>
          <a:prstGeom prst="rect">
            <a:avLst/>
          </a:prstGeom>
          <a:noFill/>
        </p:spPr>
        <p:txBody>
          <a:bodyPr wrap="square" rtlCol="0">
            <a:noAutofit/>
          </a:bodyPr>
          <a:p>
            <a:pPr marL="342900" indent="-342900" algn="just">
              <a:buFont typeface="Arial" panose="020B0604020202020204" pitchFamily="34" charset="0"/>
              <a:buChar char="•"/>
            </a:pPr>
            <a:r>
              <a:rPr lang="en-US" sz="2000">
                <a:latin typeface="Bodoni MT" panose="02070603080606020203" charset="0"/>
                <a:cs typeface="Bodoni MT" panose="02070603080606020203" charset="0"/>
              </a:rPr>
              <a:t>Horror stories can take various forms, including literature, film, television, and other media. The effectiveness of a horror story can vary depending on the creativity of the storyteller and the personal fears and preferences of the audience. Ultimately, a horror story is a work of fiction designed to provoke fear and emotional discomfort in its audience.</a:t>
            </a:r>
            <a:endParaRPr lang="en-US" sz="2000">
              <a:latin typeface="Bodoni MT" panose="02070603080606020203" charset="0"/>
              <a:cs typeface="Bodoni MT" panose="02070603080606020203"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flipH="1">
            <a:off x="1793809" y="1256083"/>
            <a:ext cx="3600000" cy="2"/>
          </a:xfrm>
          <a:prstGeom prst="line">
            <a:avLst/>
          </a:prstGeom>
          <a:ln w="6350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922172" y="417492"/>
            <a:ext cx="3343275" cy="706755"/>
          </a:xfrm>
          <a:prstGeom prst="rect">
            <a:avLst/>
          </a:prstGeom>
          <a:noFill/>
        </p:spPr>
        <p:txBody>
          <a:bodyPr wrap="none" rtlCol="0">
            <a:spAutoFit/>
          </a:bodyPr>
          <a:lstStyle/>
          <a:p>
            <a:pPr algn="ctr"/>
            <a:r>
              <a:rPr lang="en-US" altLang="zh-CN" sz="4000" b="1" dirty="0">
                <a:solidFill>
                  <a:srgbClr val="333333"/>
                </a:solidFill>
                <a:latin typeface="Arial" panose="020B0604020202020204" pitchFamily="34" charset="0"/>
                <a:ea typeface="Arial" panose="020B0604020202020204" pitchFamily="34" charset="0"/>
              </a:rPr>
              <a:t>Identification</a:t>
            </a:r>
            <a:endParaRPr lang="zh-CN" altLang="en-US" sz="4000" b="1" dirty="0">
              <a:solidFill>
                <a:srgbClr val="333333"/>
              </a:solidFill>
              <a:latin typeface="Arial" panose="020B0604020202020204" pitchFamily="34" charset="0"/>
              <a:ea typeface="Arial" panose="020B0604020202020204" pitchFamily="34" charset="0"/>
            </a:endParaRPr>
          </a:p>
        </p:txBody>
      </p:sp>
      <p:sp>
        <p:nvSpPr>
          <p:cNvPr id="8" name="矩形 7"/>
          <p:cNvSpPr/>
          <p:nvPr/>
        </p:nvSpPr>
        <p:spPr>
          <a:xfrm>
            <a:off x="869315" y="1530985"/>
            <a:ext cx="10498455" cy="5097780"/>
          </a:xfrm>
          <a:prstGeom prst="rect">
            <a:avLst/>
          </a:prstGeom>
          <a:noFill/>
          <a:ln w="508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167630" y="2295525"/>
            <a:ext cx="5554980" cy="2642235"/>
          </a:xfrm>
          <a:prstGeom prst="rect">
            <a:avLst/>
          </a:prstGeom>
          <a:noFill/>
        </p:spPr>
        <p:txBody>
          <a:bodyPr wrap="square" rtlCol="0">
            <a:noAutofit/>
            <a:scene3d>
              <a:camera prst="orthographicFront"/>
              <a:lightRig rig="threePt" dir="t"/>
            </a:scene3d>
            <a:sp3d contourW="12700"/>
          </a:bodyPr>
          <a:lstStyle/>
          <a:p>
            <a:pPr marL="285750" indent="-285750" algn="just">
              <a:lnSpc>
                <a:spcPct val="114000"/>
              </a:lnSpc>
              <a:buFont typeface="Arial" panose="020B0604020202020204" pitchFamily="34" charset="0"/>
              <a:buChar char="•"/>
            </a:pPr>
            <a:r>
              <a:rPr lang="en-US" altLang="zh-CN" sz="2000" dirty="0">
                <a:solidFill>
                  <a:srgbClr val="333333"/>
                </a:solidFill>
                <a:latin typeface="Bodoni MT" panose="02070603080606020203" charset="0"/>
                <a:ea typeface="+mj-ea"/>
                <a:cs typeface="Bodoni MT" panose="02070603080606020203" charset="0"/>
              </a:rPr>
              <a:t>Identifying a horror story typically involves recognizing certain elements and themes that are common to the horror genre.</a:t>
            </a:r>
            <a:endParaRPr lang="en-US" altLang="zh-CN" sz="2000" dirty="0">
              <a:solidFill>
                <a:srgbClr val="333333"/>
              </a:solidFill>
              <a:latin typeface="Bodoni MT" panose="02070603080606020203" charset="0"/>
              <a:ea typeface="+mj-ea"/>
              <a:cs typeface="Bodoni MT" panose="02070603080606020203" charset="0"/>
            </a:endParaRPr>
          </a:p>
          <a:p>
            <a:pPr marL="285750" indent="-285750" algn="just">
              <a:lnSpc>
                <a:spcPct val="114000"/>
              </a:lnSpc>
              <a:buFont typeface="Arial" panose="020B0604020202020204" pitchFamily="34" charset="0"/>
              <a:buChar char="•"/>
            </a:pPr>
            <a:r>
              <a:rPr lang="en-US" altLang="zh-CN" sz="2000" dirty="0">
                <a:solidFill>
                  <a:srgbClr val="333333"/>
                </a:solidFill>
                <a:latin typeface="Bodoni MT" panose="02070603080606020203" charset="0"/>
                <a:ea typeface="+mj-ea"/>
                <a:cs typeface="Bodoni MT" panose="02070603080606020203" charset="0"/>
              </a:rPr>
              <a:t>To identify a horror story in a text, you can look for specific textual clues and elements that are commonly associated with the horror genre.</a:t>
            </a:r>
            <a:endParaRPr lang="en-US" altLang="zh-CN" sz="2000" dirty="0">
              <a:solidFill>
                <a:srgbClr val="333333"/>
              </a:solidFill>
              <a:latin typeface="Bodoni MT" panose="02070603080606020203" charset="0"/>
              <a:ea typeface="+mj-ea"/>
              <a:cs typeface="Bodoni MT" panose="02070603080606020203" charset="0"/>
            </a:endParaRPr>
          </a:p>
          <a:p>
            <a:pPr indent="0" algn="just">
              <a:lnSpc>
                <a:spcPct val="114000"/>
              </a:lnSpc>
              <a:buFont typeface="Arial" panose="020B0604020202020204" pitchFamily="34" charset="0"/>
              <a:buNone/>
            </a:pPr>
            <a:endParaRPr lang="en-US" altLang="zh-CN" sz="2000" dirty="0">
              <a:solidFill>
                <a:srgbClr val="333333"/>
              </a:solidFill>
              <a:latin typeface="Bodoni MT" panose="02070603080606020203" charset="0"/>
              <a:ea typeface="+mj-ea"/>
              <a:cs typeface="Bodoni MT" panose="02070603080606020203" charset="0"/>
            </a:endParaRPr>
          </a:p>
        </p:txBody>
      </p:sp>
      <p:sp>
        <p:nvSpPr>
          <p:cNvPr id="25" name="矩形 24"/>
          <p:cNvSpPr/>
          <p:nvPr/>
        </p:nvSpPr>
        <p:spPr>
          <a:xfrm>
            <a:off x="1470809" y="-2156254"/>
            <a:ext cx="970486" cy="173147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1" name="Picture 100"/>
          <p:cNvPicPr/>
          <p:nvPr/>
        </p:nvPicPr>
        <p:blipFill>
          <a:blip r:embed="rId1"/>
          <a:stretch>
            <a:fillRect/>
          </a:stretch>
        </p:blipFill>
        <p:spPr>
          <a:xfrm>
            <a:off x="1470660" y="1886585"/>
            <a:ext cx="2804795" cy="43865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flipH="1">
            <a:off x="1793809" y="1256083"/>
            <a:ext cx="3600000" cy="2"/>
          </a:xfrm>
          <a:prstGeom prst="line">
            <a:avLst/>
          </a:prstGeom>
          <a:ln w="63500">
            <a:solidFill>
              <a:srgbClr val="333333"/>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139825" y="417195"/>
            <a:ext cx="5363210" cy="706755"/>
          </a:xfrm>
          <a:prstGeom prst="rect">
            <a:avLst/>
          </a:prstGeom>
          <a:noFill/>
        </p:spPr>
        <p:txBody>
          <a:bodyPr wrap="square" rtlCol="0">
            <a:spAutoFit/>
          </a:bodyPr>
          <a:lstStyle/>
          <a:p>
            <a:pPr algn="ctr"/>
            <a:r>
              <a:rPr lang="en-US" sz="2000">
                <a:solidFill>
                  <a:schemeClr val="tx1"/>
                </a:solidFill>
                <a:latin typeface="Bodoni MT" panose="02070603080606020203" charset="0"/>
                <a:cs typeface="Bodoni MT" panose="02070603080606020203" charset="0"/>
                <a:sym typeface="+mn-ea"/>
              </a:rPr>
              <a:t>Here are some steps and indicators to help you recognize a horror story when reading a text:</a:t>
            </a:r>
            <a:endParaRPr lang="en-US" altLang="en-US" sz="2000" b="1" dirty="0">
              <a:solidFill>
                <a:schemeClr val="tx1"/>
              </a:solidFill>
              <a:latin typeface="Bodoni MT" panose="02070603080606020203" charset="0"/>
              <a:ea typeface="Arial" panose="020B0604020202020204" pitchFamily="34" charset="0"/>
              <a:cs typeface="Bodoni MT" panose="02070603080606020203" charset="0"/>
              <a:sym typeface="+mn-ea"/>
            </a:endParaRPr>
          </a:p>
        </p:txBody>
      </p:sp>
      <p:grpSp>
        <p:nvGrpSpPr>
          <p:cNvPr id="11" name="组合 10"/>
          <p:cNvGrpSpPr/>
          <p:nvPr/>
        </p:nvGrpSpPr>
        <p:grpSpPr>
          <a:xfrm>
            <a:off x="2028825" y="2320925"/>
            <a:ext cx="3585210" cy="1414881"/>
            <a:chOff x="1643984" y="2349127"/>
            <a:chExt cx="2492110" cy="1258229"/>
          </a:xfrm>
        </p:grpSpPr>
        <p:sp>
          <p:nvSpPr>
            <p:cNvPr id="12" name="文本框 11"/>
            <p:cNvSpPr txBox="1"/>
            <p:nvPr/>
          </p:nvSpPr>
          <p:spPr>
            <a:xfrm>
              <a:off x="1806000" y="2349127"/>
              <a:ext cx="2133781" cy="518954"/>
            </a:xfrm>
            <a:prstGeom prst="rect">
              <a:avLst/>
            </a:prstGeom>
            <a:noFill/>
          </p:spPr>
          <p:txBody>
            <a:bodyPr wrap="square" rtlCol="0">
              <a:spAutoFit/>
              <a:scene3d>
                <a:camera prst="orthographicFront"/>
                <a:lightRig rig="threePt" dir="t"/>
              </a:scene3d>
              <a:sp3d contourW="12700"/>
            </a:bodyPr>
            <a:lstStyle/>
            <a:p>
              <a:pPr algn="ctr"/>
              <a:r>
                <a:rPr lang="en-US" altLang="zh-CN" sz="1600" b="1" smtClean="0">
                  <a:solidFill>
                    <a:schemeClr val="tx1"/>
                  </a:solidFill>
                  <a:latin typeface="Arial" panose="020B0604020202020204" pitchFamily="34" charset="0"/>
                </a:rPr>
                <a:t>Atmosphere and Descriptive Language</a:t>
              </a:r>
              <a:endParaRPr lang="en-US" altLang="zh-CN" sz="1600" b="1" smtClean="0">
                <a:solidFill>
                  <a:schemeClr val="tx1"/>
                </a:solidFill>
                <a:latin typeface="Arial" panose="020B0604020202020204" pitchFamily="34" charset="0"/>
              </a:endParaRPr>
            </a:p>
          </p:txBody>
        </p:sp>
        <p:sp>
          <p:nvSpPr>
            <p:cNvPr id="13" name="文本框 12"/>
            <p:cNvSpPr txBox="1"/>
            <p:nvPr/>
          </p:nvSpPr>
          <p:spPr>
            <a:xfrm>
              <a:off x="1643984" y="2778385"/>
              <a:ext cx="2492110" cy="82897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solidFill>
                  <a:latin typeface="Bodoni MT" panose="02070603080606020203" charset="0"/>
                  <a:ea typeface="+mj-ea"/>
                  <a:cs typeface="Bodoni MT" panose="02070603080606020203" charset="0"/>
                </a:rPr>
                <a:t>Pay attention to the atmosphere and descriptive language used in the text. Horror stories often employ dark and eerie descriptions that create a sense of dread and fear.</a:t>
              </a:r>
              <a:endParaRPr lang="en-US" altLang="zh-CN" sz="1200" dirty="0">
                <a:solidFill>
                  <a:schemeClr val="tx1"/>
                </a:solidFill>
                <a:latin typeface="Bodoni MT" panose="02070603080606020203" charset="0"/>
                <a:ea typeface="+mj-ea"/>
                <a:cs typeface="Bodoni MT" panose="02070603080606020203" charset="0"/>
              </a:endParaRPr>
            </a:p>
          </p:txBody>
        </p:sp>
      </p:grpSp>
      <p:grpSp>
        <p:nvGrpSpPr>
          <p:cNvPr id="14" name="组合 13"/>
          <p:cNvGrpSpPr/>
          <p:nvPr/>
        </p:nvGrpSpPr>
        <p:grpSpPr>
          <a:xfrm>
            <a:off x="6723423" y="2286681"/>
            <a:ext cx="2801722" cy="1412271"/>
            <a:chOff x="1643984" y="2349127"/>
            <a:chExt cx="2492110" cy="1256203"/>
          </a:xfrm>
        </p:grpSpPr>
        <p:sp>
          <p:nvSpPr>
            <p:cNvPr id="15" name="文本框 14"/>
            <p:cNvSpPr txBox="1"/>
            <p:nvPr/>
          </p:nvSpPr>
          <p:spPr>
            <a:xfrm>
              <a:off x="1806000" y="2349127"/>
              <a:ext cx="2133781" cy="299923"/>
            </a:xfrm>
            <a:prstGeom prst="rect">
              <a:avLst/>
            </a:prstGeom>
            <a:noFill/>
          </p:spPr>
          <p:txBody>
            <a:bodyPr wrap="square" rtlCol="0">
              <a:spAutoFit/>
              <a:scene3d>
                <a:camera prst="orthographicFront"/>
                <a:lightRig rig="threePt" dir="t"/>
              </a:scene3d>
              <a:sp3d contourW="12700"/>
            </a:bodyPr>
            <a:lstStyle/>
            <a:p>
              <a:pPr algn="ctr"/>
              <a:r>
                <a:rPr lang="en-US" altLang="zh-CN" sz="1600" b="1" dirty="0" smtClean="0">
                  <a:solidFill>
                    <a:schemeClr val="tx1"/>
                  </a:solidFill>
                  <a:latin typeface="Arial" panose="020B0604020202020204" pitchFamily="34" charset="0"/>
                </a:rPr>
                <a:t>Character Reactions</a:t>
              </a:r>
              <a:endParaRPr lang="en-US" altLang="zh-CN" sz="1600" b="1" dirty="0" smtClean="0">
                <a:solidFill>
                  <a:schemeClr val="tx1"/>
                </a:solidFill>
                <a:latin typeface="Arial" panose="020B0604020202020204" pitchFamily="34" charset="0"/>
              </a:endParaRPr>
            </a:p>
          </p:txBody>
        </p:sp>
        <p:sp>
          <p:nvSpPr>
            <p:cNvPr id="16" name="文本框 15"/>
            <p:cNvSpPr txBox="1"/>
            <p:nvPr/>
          </p:nvSpPr>
          <p:spPr>
            <a:xfrm>
              <a:off x="1643984" y="2588641"/>
              <a:ext cx="2492110" cy="10166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solidFill>
                  <a:latin typeface="Bodoni MT" panose="02070603080606020203" charset="0"/>
                  <a:ea typeface="+mj-ea"/>
                  <a:cs typeface="Bodoni MT" panose="02070603080606020203" charset="0"/>
                </a:rPr>
                <a:t>Observe how the characters in the text react to their surroundings or the events they encounter. Fear, panic, anxiety, and a sense of foreboding are common emotional responses in horror stories.</a:t>
              </a:r>
              <a:endParaRPr lang="en-US" altLang="zh-CN" sz="1200" dirty="0">
                <a:solidFill>
                  <a:schemeClr val="tx1"/>
                </a:solidFill>
                <a:latin typeface="Bodoni MT" panose="02070603080606020203" charset="0"/>
                <a:ea typeface="+mj-ea"/>
                <a:cs typeface="Bodoni MT" panose="02070603080606020203" charset="0"/>
              </a:endParaRPr>
            </a:p>
          </p:txBody>
        </p:sp>
      </p:grpSp>
      <p:grpSp>
        <p:nvGrpSpPr>
          <p:cNvPr id="17" name="组合 16"/>
          <p:cNvGrpSpPr/>
          <p:nvPr/>
        </p:nvGrpSpPr>
        <p:grpSpPr>
          <a:xfrm>
            <a:off x="6943819" y="4502671"/>
            <a:ext cx="2801722" cy="1412271"/>
            <a:chOff x="1643984" y="2349127"/>
            <a:chExt cx="2492110" cy="1256203"/>
          </a:xfrm>
        </p:grpSpPr>
        <p:sp>
          <p:nvSpPr>
            <p:cNvPr id="18" name="文本框 17"/>
            <p:cNvSpPr txBox="1"/>
            <p:nvPr/>
          </p:nvSpPr>
          <p:spPr>
            <a:xfrm>
              <a:off x="1806000" y="2349127"/>
              <a:ext cx="2133781" cy="299923"/>
            </a:xfrm>
            <a:prstGeom prst="rect">
              <a:avLst/>
            </a:prstGeom>
            <a:noFill/>
          </p:spPr>
          <p:txBody>
            <a:bodyPr wrap="square" rtlCol="0">
              <a:spAutoFit/>
              <a:scene3d>
                <a:camera prst="orthographicFront"/>
                <a:lightRig rig="threePt" dir="t"/>
              </a:scene3d>
              <a:sp3d contourW="12700"/>
            </a:bodyPr>
            <a:lstStyle/>
            <a:p>
              <a:pPr algn="ctr"/>
              <a:r>
                <a:rPr lang="en-US" altLang="zh-CN" sz="1600" b="1" smtClean="0">
                  <a:solidFill>
                    <a:schemeClr val="tx1"/>
                  </a:solidFill>
                  <a:latin typeface="Arial" panose="020B0604020202020204" pitchFamily="34" charset="0"/>
                </a:rPr>
                <a:t>Setting</a:t>
              </a:r>
              <a:endParaRPr lang="en-US" altLang="zh-CN" sz="1600" b="1" smtClean="0">
                <a:solidFill>
                  <a:schemeClr val="tx1"/>
                </a:solidFill>
                <a:latin typeface="Arial" panose="020B0604020202020204" pitchFamily="34" charset="0"/>
              </a:endParaRPr>
            </a:p>
          </p:txBody>
        </p:sp>
        <p:sp>
          <p:nvSpPr>
            <p:cNvPr id="19" name="文本框 18"/>
            <p:cNvSpPr txBox="1"/>
            <p:nvPr/>
          </p:nvSpPr>
          <p:spPr>
            <a:xfrm>
              <a:off x="1643984" y="2588641"/>
              <a:ext cx="2492110" cy="10166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solidFill>
                  <a:latin typeface="Bodoni MT" panose="02070603080606020203" charset="0"/>
                  <a:ea typeface="+mj-ea"/>
                  <a:cs typeface="Bodoni MT" panose="02070603080606020203" charset="0"/>
                </a:rPr>
                <a:t>The setting can provide significant clues. Horror stories often take place in isolated, abandoned, or ominous locations like haunted houses, asylums, cemeteries, or remote forests.</a:t>
              </a:r>
              <a:endParaRPr lang="en-US" altLang="zh-CN" sz="1200" dirty="0">
                <a:solidFill>
                  <a:schemeClr val="tx1"/>
                </a:solidFill>
                <a:latin typeface="Bodoni MT" panose="02070603080606020203" charset="0"/>
                <a:ea typeface="+mj-ea"/>
                <a:cs typeface="Bodoni MT" panose="02070603080606020203" charset="0"/>
              </a:endParaRPr>
            </a:p>
          </p:txBody>
        </p:sp>
      </p:grpSp>
      <p:grpSp>
        <p:nvGrpSpPr>
          <p:cNvPr id="20" name="组合 19"/>
          <p:cNvGrpSpPr/>
          <p:nvPr/>
        </p:nvGrpSpPr>
        <p:grpSpPr>
          <a:xfrm>
            <a:off x="2079725" y="4502671"/>
            <a:ext cx="2801722" cy="1412271"/>
            <a:chOff x="1643984" y="2349127"/>
            <a:chExt cx="2492110" cy="1256203"/>
          </a:xfrm>
        </p:grpSpPr>
        <p:sp>
          <p:nvSpPr>
            <p:cNvPr id="21" name="文本框 20"/>
            <p:cNvSpPr txBox="1"/>
            <p:nvPr/>
          </p:nvSpPr>
          <p:spPr>
            <a:xfrm>
              <a:off x="1806000" y="2349127"/>
              <a:ext cx="2133781" cy="299923"/>
            </a:xfrm>
            <a:prstGeom prst="rect">
              <a:avLst/>
            </a:prstGeom>
            <a:noFill/>
          </p:spPr>
          <p:txBody>
            <a:bodyPr wrap="square" rtlCol="0">
              <a:spAutoFit/>
              <a:scene3d>
                <a:camera prst="orthographicFront"/>
                <a:lightRig rig="threePt" dir="t"/>
              </a:scene3d>
              <a:sp3d contourW="12700"/>
            </a:bodyPr>
            <a:lstStyle/>
            <a:p>
              <a:pPr algn="ctr"/>
              <a:r>
                <a:rPr lang="en-US" altLang="zh-CN" sz="1600" b="1" dirty="0" smtClean="0">
                  <a:solidFill>
                    <a:schemeClr val="tx1"/>
                  </a:solidFill>
                  <a:latin typeface="Arial" panose="020B0604020202020204" pitchFamily="34" charset="0"/>
                </a:rPr>
                <a:t>Title and Genre Label</a:t>
              </a:r>
              <a:endParaRPr lang="en-US" altLang="zh-CN" sz="1600" b="1" dirty="0" smtClean="0">
                <a:solidFill>
                  <a:schemeClr val="tx1"/>
                </a:solidFill>
                <a:latin typeface="Arial" panose="020B0604020202020204" pitchFamily="34" charset="0"/>
              </a:endParaRPr>
            </a:p>
          </p:txBody>
        </p:sp>
        <p:sp>
          <p:nvSpPr>
            <p:cNvPr id="22" name="文本框 21"/>
            <p:cNvSpPr txBox="1"/>
            <p:nvPr/>
          </p:nvSpPr>
          <p:spPr>
            <a:xfrm>
              <a:off x="1643984" y="2588641"/>
              <a:ext cx="2492110" cy="101668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solidFill>
                  <a:latin typeface="Bodoni MT" panose="02070603080606020203" charset="0"/>
                  <a:ea typeface="+mj-ea"/>
                  <a:cs typeface="Bodoni MT" panose="02070603080606020203" charset="0"/>
                </a:rPr>
                <a:t>The title of the text or any genre labels provided can be a clear indicator of its genre. Look for words like "horror," "thriller," or "dark fantasy" in the title or description.</a:t>
              </a:r>
              <a:endParaRPr lang="en-US" altLang="zh-CN" sz="1200" dirty="0">
                <a:solidFill>
                  <a:schemeClr val="tx1"/>
                </a:solidFill>
                <a:latin typeface="Bodoni MT" panose="02070603080606020203" charset="0"/>
                <a:ea typeface="+mj-ea"/>
                <a:cs typeface="Bodoni MT" panose="02070603080606020203" charset="0"/>
              </a:endParaRPr>
            </a:p>
          </p:txBody>
        </p:sp>
      </p:grpSp>
      <p:sp>
        <p:nvSpPr>
          <p:cNvPr id="23" name="矩形 22"/>
          <p:cNvSpPr/>
          <p:nvPr/>
        </p:nvSpPr>
        <p:spPr>
          <a:xfrm>
            <a:off x="1470809" y="-2156254"/>
            <a:ext cx="970486" cy="173147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 name="直接连接符 3"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flipH="1">
            <a:off x="1793809" y="1256083"/>
            <a:ext cx="3600000" cy="2"/>
          </a:xfrm>
          <a:prstGeom prst="line">
            <a:avLst/>
          </a:prstGeom>
          <a:ln w="63500">
            <a:solidFill>
              <a:srgbClr val="333333"/>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053840" y="1978025"/>
            <a:ext cx="3984625" cy="1667804"/>
            <a:chOff x="1643984" y="2349127"/>
            <a:chExt cx="2492110" cy="1205212"/>
          </a:xfrm>
        </p:grpSpPr>
        <p:sp>
          <p:nvSpPr>
            <p:cNvPr id="12" name="文本框 11"/>
            <p:cNvSpPr txBox="1"/>
            <p:nvPr/>
          </p:nvSpPr>
          <p:spPr>
            <a:xfrm>
              <a:off x="1806000" y="2349127"/>
              <a:ext cx="2133781" cy="243661"/>
            </a:xfrm>
            <a:prstGeom prst="rect">
              <a:avLst/>
            </a:prstGeom>
            <a:noFill/>
          </p:spPr>
          <p:txBody>
            <a:bodyPr wrap="square" rtlCol="0">
              <a:spAutoFit/>
              <a:scene3d>
                <a:camera prst="orthographicFront"/>
                <a:lightRig rig="threePt" dir="t"/>
              </a:scene3d>
              <a:sp3d contourW="12700"/>
            </a:bodyPr>
            <a:p>
              <a:pPr algn="ctr"/>
              <a:r>
                <a:rPr lang="en-US" altLang="zh-CN" sz="1600" b="1" smtClean="0">
                  <a:solidFill>
                    <a:schemeClr val="tx1"/>
                  </a:solidFill>
                  <a:latin typeface="Arial" panose="020B0604020202020204" pitchFamily="34" charset="0"/>
                </a:rPr>
                <a:t>Supernatural Elements</a:t>
              </a:r>
              <a:endParaRPr lang="en-US" altLang="zh-CN" sz="1600" b="1" smtClean="0">
                <a:solidFill>
                  <a:schemeClr val="tx1"/>
                </a:solidFill>
                <a:latin typeface="Arial" panose="020B0604020202020204" pitchFamily="34" charset="0"/>
              </a:endParaRPr>
            </a:p>
          </p:txBody>
        </p:sp>
        <p:sp>
          <p:nvSpPr>
            <p:cNvPr id="13" name="文本框 12"/>
            <p:cNvSpPr txBox="1"/>
            <p:nvPr/>
          </p:nvSpPr>
          <p:spPr>
            <a:xfrm>
              <a:off x="1643984" y="2778385"/>
              <a:ext cx="2492110" cy="775954"/>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Look for the presence of supernatural or paranormal elements, such as ghosts, monsters, witches, vampires, or otherworldly phenomena. These are staples of the horror genre.</a:t>
              </a:r>
              <a:endParaRPr lang="en-US" altLang="zh-CN" sz="1400" dirty="0">
                <a:solidFill>
                  <a:schemeClr val="tx1"/>
                </a:solidFill>
                <a:latin typeface="Bodoni MT" panose="02070603080606020203" charset="0"/>
                <a:ea typeface="+mj-ea"/>
                <a:cs typeface="Bodoni MT" panose="02070603080606020203" charset="0"/>
              </a:endParaRPr>
            </a:p>
          </p:txBody>
        </p:sp>
      </p:grpSp>
      <p:grpSp>
        <p:nvGrpSpPr>
          <p:cNvPr id="14" name="组合 13"/>
          <p:cNvGrpSpPr/>
          <p:nvPr/>
        </p:nvGrpSpPr>
        <p:grpSpPr>
          <a:xfrm>
            <a:off x="8290560" y="1978025"/>
            <a:ext cx="3114040" cy="1650269"/>
            <a:chOff x="1643984" y="2349127"/>
            <a:chExt cx="2492110" cy="1192796"/>
          </a:xfrm>
        </p:grpSpPr>
        <p:sp>
          <p:nvSpPr>
            <p:cNvPr id="15" name="文本框 14"/>
            <p:cNvSpPr txBox="1"/>
            <p:nvPr/>
          </p:nvSpPr>
          <p:spPr>
            <a:xfrm>
              <a:off x="1806000" y="2349127"/>
              <a:ext cx="2133781" cy="243713"/>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Arial" panose="020B0604020202020204" pitchFamily="34" charset="0"/>
                </a:rPr>
                <a:t>Violence and Gore</a:t>
              </a:r>
              <a:endParaRPr lang="en-US" altLang="zh-CN" sz="1600" b="1" dirty="0" smtClean="0">
                <a:solidFill>
                  <a:schemeClr val="tx1"/>
                </a:solidFill>
                <a:latin typeface="Arial" panose="020B0604020202020204" pitchFamily="34" charset="0"/>
              </a:endParaRPr>
            </a:p>
          </p:txBody>
        </p:sp>
        <p:sp>
          <p:nvSpPr>
            <p:cNvPr id="16" name="文本框 15"/>
            <p:cNvSpPr txBox="1"/>
            <p:nvPr/>
          </p:nvSpPr>
          <p:spPr>
            <a:xfrm>
              <a:off x="1643984" y="2588641"/>
              <a:ext cx="2492110" cy="953282"/>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 While not all horror stories contain explicit violence or gore, some do. The text may include graphic descriptions of violent acts or gruesome imagery to evoke fear.</a:t>
              </a:r>
              <a:endParaRPr lang="en-US" altLang="zh-CN" sz="1400" dirty="0">
                <a:solidFill>
                  <a:schemeClr val="tx1"/>
                </a:solidFill>
                <a:latin typeface="Bodoni MT" panose="02070603080606020203" charset="0"/>
                <a:ea typeface="+mj-ea"/>
                <a:cs typeface="Bodoni MT" panose="02070603080606020203" charset="0"/>
              </a:endParaRPr>
            </a:p>
          </p:txBody>
        </p:sp>
      </p:grpSp>
      <p:grpSp>
        <p:nvGrpSpPr>
          <p:cNvPr id="17" name="组合 16"/>
          <p:cNvGrpSpPr/>
          <p:nvPr/>
        </p:nvGrpSpPr>
        <p:grpSpPr>
          <a:xfrm>
            <a:off x="861060" y="3915410"/>
            <a:ext cx="3114040" cy="1650269"/>
            <a:chOff x="1643984" y="2349127"/>
            <a:chExt cx="2492110" cy="1192796"/>
          </a:xfrm>
        </p:grpSpPr>
        <p:sp>
          <p:nvSpPr>
            <p:cNvPr id="18" name="文本框 17"/>
            <p:cNvSpPr txBox="1"/>
            <p:nvPr/>
          </p:nvSpPr>
          <p:spPr>
            <a:xfrm>
              <a:off x="1806000" y="2349127"/>
              <a:ext cx="2133781" cy="243713"/>
            </a:xfrm>
            <a:prstGeom prst="rect">
              <a:avLst/>
            </a:prstGeom>
            <a:noFill/>
          </p:spPr>
          <p:txBody>
            <a:bodyPr wrap="square" rtlCol="0">
              <a:spAutoFit/>
              <a:scene3d>
                <a:camera prst="orthographicFront"/>
                <a:lightRig rig="threePt" dir="t"/>
              </a:scene3d>
              <a:sp3d contourW="12700"/>
            </a:bodyPr>
            <a:p>
              <a:pPr algn="ctr"/>
              <a:r>
                <a:rPr lang="en-US" altLang="zh-CN" sz="1600" b="1" smtClean="0">
                  <a:solidFill>
                    <a:schemeClr val="tx1"/>
                  </a:solidFill>
                  <a:latin typeface="Arial" panose="020B0604020202020204" pitchFamily="34" charset="0"/>
                </a:rPr>
                <a:t>Psychological Horror</a:t>
              </a:r>
              <a:endParaRPr lang="en-US" altLang="zh-CN" sz="1600" b="1" smtClean="0">
                <a:solidFill>
                  <a:schemeClr val="tx1"/>
                </a:solidFill>
                <a:latin typeface="Arial" panose="020B0604020202020204" pitchFamily="34" charset="0"/>
              </a:endParaRPr>
            </a:p>
          </p:txBody>
        </p:sp>
        <p:sp>
          <p:nvSpPr>
            <p:cNvPr id="19" name="文本框 18"/>
            <p:cNvSpPr txBox="1"/>
            <p:nvPr/>
          </p:nvSpPr>
          <p:spPr>
            <a:xfrm>
              <a:off x="1643984" y="2588641"/>
              <a:ext cx="2492110" cy="953282"/>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Pay attention to any indications of psychological horror, where the fear is rooted in the characters' minds. This can involve themes of madness, paranoia, or psychological torment.</a:t>
              </a:r>
              <a:endParaRPr lang="en-US" altLang="zh-CN" sz="1400" dirty="0">
                <a:solidFill>
                  <a:schemeClr val="tx1"/>
                </a:solidFill>
                <a:latin typeface="Bodoni MT" panose="02070603080606020203" charset="0"/>
                <a:ea typeface="+mj-ea"/>
                <a:cs typeface="Bodoni MT" panose="02070603080606020203" charset="0"/>
              </a:endParaRPr>
            </a:p>
          </p:txBody>
        </p:sp>
      </p:grpSp>
      <p:grpSp>
        <p:nvGrpSpPr>
          <p:cNvPr id="20" name="组合 19"/>
          <p:cNvGrpSpPr/>
          <p:nvPr/>
        </p:nvGrpSpPr>
        <p:grpSpPr>
          <a:xfrm>
            <a:off x="861060" y="1978025"/>
            <a:ext cx="3114040" cy="1896084"/>
            <a:chOff x="1643984" y="2349127"/>
            <a:chExt cx="2492110" cy="1370181"/>
          </a:xfrm>
        </p:grpSpPr>
        <p:sp>
          <p:nvSpPr>
            <p:cNvPr id="21" name="文本框 20"/>
            <p:cNvSpPr txBox="1"/>
            <p:nvPr/>
          </p:nvSpPr>
          <p:spPr>
            <a:xfrm>
              <a:off x="1806000" y="2349127"/>
              <a:ext cx="2133781" cy="243662"/>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Arial" panose="020B0604020202020204" pitchFamily="34" charset="0"/>
                </a:rPr>
                <a:t>Mystery and Suspense</a:t>
              </a:r>
              <a:endParaRPr lang="en-US" altLang="zh-CN" sz="1600" b="1" dirty="0" smtClean="0">
                <a:solidFill>
                  <a:schemeClr val="tx1"/>
                </a:solidFill>
                <a:latin typeface="Arial" panose="020B0604020202020204" pitchFamily="34" charset="0"/>
              </a:endParaRPr>
            </a:p>
          </p:txBody>
        </p:sp>
        <p:sp>
          <p:nvSpPr>
            <p:cNvPr id="22" name="文本框 21"/>
            <p:cNvSpPr txBox="1"/>
            <p:nvPr/>
          </p:nvSpPr>
          <p:spPr>
            <a:xfrm>
              <a:off x="1643984" y="2588641"/>
              <a:ext cx="2492110" cy="1130667"/>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Horror stories frequently involve elements of mystery and suspense. Readers are often kept in the dark about the true nature of the threat or the outcome, creating tension and anticipation.</a:t>
              </a:r>
              <a:endParaRPr lang="en-US" altLang="zh-CN" sz="1400" dirty="0">
                <a:solidFill>
                  <a:schemeClr val="tx1"/>
                </a:solidFill>
                <a:latin typeface="Bodoni MT" panose="02070603080606020203" charset="0"/>
                <a:ea typeface="+mj-ea"/>
                <a:cs typeface="Bodoni MT" panose="02070603080606020203" charset="0"/>
              </a:endParaRPr>
            </a:p>
          </p:txBody>
        </p:sp>
      </p:grpSp>
      <p:sp>
        <p:nvSpPr>
          <p:cNvPr id="23" name="矩形 22"/>
          <p:cNvSpPr/>
          <p:nvPr/>
        </p:nvSpPr>
        <p:spPr>
          <a:xfrm>
            <a:off x="1470809" y="-2156254"/>
            <a:ext cx="970486" cy="173147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nvGrpSpPr>
          <p:cNvPr id="3" name="组合 10"/>
          <p:cNvGrpSpPr/>
          <p:nvPr/>
        </p:nvGrpSpPr>
        <p:grpSpPr>
          <a:xfrm>
            <a:off x="4078605" y="3924300"/>
            <a:ext cx="3984625" cy="1422142"/>
            <a:chOff x="1643984" y="2349127"/>
            <a:chExt cx="2492110" cy="1027543"/>
          </a:xfrm>
        </p:grpSpPr>
        <p:sp>
          <p:nvSpPr>
            <p:cNvPr id="5" name="文本框 11"/>
            <p:cNvSpPr txBox="1"/>
            <p:nvPr/>
          </p:nvSpPr>
          <p:spPr>
            <a:xfrm>
              <a:off x="1806000" y="2349127"/>
              <a:ext cx="2133781" cy="421644"/>
            </a:xfrm>
            <a:prstGeom prst="rect">
              <a:avLst/>
            </a:prstGeom>
            <a:noFill/>
          </p:spPr>
          <p:txBody>
            <a:bodyPr wrap="square" rtlCol="0">
              <a:spAutoFit/>
              <a:scene3d>
                <a:camera prst="orthographicFront"/>
                <a:lightRig rig="threePt" dir="t"/>
              </a:scene3d>
              <a:sp3d contourW="12700"/>
            </a:bodyPr>
            <a:p>
              <a:pPr algn="ctr"/>
              <a:r>
                <a:rPr lang="en-US" altLang="zh-CN" sz="1600" b="1" smtClean="0">
                  <a:solidFill>
                    <a:schemeClr val="tx1"/>
                  </a:solidFill>
                  <a:latin typeface="Arial" panose="020B0604020202020204" pitchFamily="34" charset="0"/>
                </a:rPr>
                <a:t>Uncanny or Unexplained Phenomena</a:t>
              </a:r>
              <a:endParaRPr lang="en-US" altLang="zh-CN" sz="1600" b="1" smtClean="0">
                <a:solidFill>
                  <a:schemeClr val="tx1"/>
                </a:solidFill>
                <a:latin typeface="Arial" panose="020B0604020202020204" pitchFamily="34" charset="0"/>
              </a:endParaRPr>
            </a:p>
          </p:txBody>
        </p:sp>
        <p:sp>
          <p:nvSpPr>
            <p:cNvPr id="24" name="文本框 12"/>
            <p:cNvSpPr txBox="1"/>
            <p:nvPr/>
          </p:nvSpPr>
          <p:spPr>
            <a:xfrm>
              <a:off x="1643984" y="2778385"/>
              <a:ext cx="2492110" cy="59828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If the text features unexplained or uncanny occurrences that challenge characters' understanding of reality, it may be a horror story.</a:t>
              </a:r>
              <a:endParaRPr lang="en-US" altLang="zh-CN" sz="1400" dirty="0">
                <a:solidFill>
                  <a:schemeClr val="tx1"/>
                </a:solidFill>
                <a:latin typeface="Bodoni MT" panose="02070603080606020203" charset="0"/>
                <a:ea typeface="+mj-ea"/>
                <a:cs typeface="Bodoni MT" panose="02070603080606020203"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4432343" y="1054781"/>
            <a:ext cx="2801722" cy="1588165"/>
            <a:chOff x="1643984" y="2349127"/>
            <a:chExt cx="2492110" cy="1412659"/>
          </a:xfrm>
        </p:grpSpPr>
        <p:sp>
          <p:nvSpPr>
            <p:cNvPr id="15" name="文本框 14"/>
            <p:cNvSpPr txBox="1"/>
            <p:nvPr/>
          </p:nvSpPr>
          <p:spPr>
            <a:xfrm>
              <a:off x="1806000" y="2349127"/>
              <a:ext cx="2133781" cy="299923"/>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Arial" panose="020B0604020202020204" pitchFamily="34" charset="0"/>
                </a:rPr>
                <a:t>Foreshadowing</a:t>
              </a:r>
              <a:endParaRPr lang="en-US" altLang="zh-CN" sz="1600" b="1" dirty="0" smtClean="0">
                <a:solidFill>
                  <a:schemeClr val="tx1"/>
                </a:solidFill>
                <a:latin typeface="Arial" panose="020B0604020202020204" pitchFamily="34" charset="0"/>
              </a:endParaRPr>
            </a:p>
          </p:txBody>
        </p:sp>
        <p:sp>
          <p:nvSpPr>
            <p:cNvPr id="16" name="文本框 15"/>
            <p:cNvSpPr txBox="1"/>
            <p:nvPr/>
          </p:nvSpPr>
          <p:spPr>
            <a:xfrm>
              <a:off x="1643984" y="2588641"/>
              <a:ext cx="2492110" cy="117314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Authors often use foreshadowing to hint at impending danger or supernatural events. Look for subtle clues or warnings within the text.</a:t>
              </a:r>
              <a:endParaRPr lang="en-US" altLang="zh-CN" sz="1400" dirty="0">
                <a:solidFill>
                  <a:schemeClr val="tx1"/>
                </a:solidFill>
                <a:latin typeface="Bodoni MT" panose="02070603080606020203" charset="0"/>
                <a:ea typeface="+mj-ea"/>
                <a:cs typeface="Bodoni MT" panose="02070603080606020203" charset="0"/>
              </a:endParaRPr>
            </a:p>
          </p:txBody>
        </p:sp>
      </p:grpSp>
      <p:grpSp>
        <p:nvGrpSpPr>
          <p:cNvPr id="17" name="组合 16"/>
          <p:cNvGrpSpPr/>
          <p:nvPr/>
        </p:nvGrpSpPr>
        <p:grpSpPr>
          <a:xfrm>
            <a:off x="8015699" y="1054621"/>
            <a:ext cx="2801722" cy="1801519"/>
            <a:chOff x="1643984" y="2349127"/>
            <a:chExt cx="2492110" cy="1602436"/>
          </a:xfrm>
        </p:grpSpPr>
        <p:sp>
          <p:nvSpPr>
            <p:cNvPr id="18" name="文本框 17"/>
            <p:cNvSpPr txBox="1"/>
            <p:nvPr/>
          </p:nvSpPr>
          <p:spPr>
            <a:xfrm>
              <a:off x="1806000" y="2349127"/>
              <a:ext cx="2133781" cy="519076"/>
            </a:xfrm>
            <a:prstGeom prst="rect">
              <a:avLst/>
            </a:prstGeom>
            <a:noFill/>
          </p:spPr>
          <p:txBody>
            <a:bodyPr wrap="square" rtlCol="0">
              <a:spAutoFit/>
              <a:scene3d>
                <a:camera prst="orthographicFront"/>
                <a:lightRig rig="threePt" dir="t"/>
              </a:scene3d>
              <a:sp3d contourW="12700"/>
            </a:bodyPr>
            <a:p>
              <a:pPr algn="ctr"/>
              <a:r>
                <a:rPr lang="en-US" altLang="zh-CN" sz="1600" b="1" smtClean="0">
                  <a:solidFill>
                    <a:schemeClr val="tx1"/>
                  </a:solidFill>
                  <a:latin typeface="Arial" panose="020B0604020202020204" pitchFamily="34" charset="0"/>
                </a:rPr>
                <a:t>Symbolism and Metaphor</a:t>
              </a:r>
              <a:endParaRPr lang="en-US" altLang="zh-CN" sz="1600" b="1" smtClean="0">
                <a:solidFill>
                  <a:schemeClr val="tx1"/>
                </a:solidFill>
                <a:latin typeface="Arial" panose="020B0604020202020204" pitchFamily="34" charset="0"/>
              </a:endParaRPr>
            </a:p>
          </p:txBody>
        </p:sp>
        <p:sp>
          <p:nvSpPr>
            <p:cNvPr id="19" name="文本框 18"/>
            <p:cNvSpPr txBox="1"/>
            <p:nvPr/>
          </p:nvSpPr>
          <p:spPr>
            <a:xfrm>
              <a:off x="1643984" y="2778417"/>
              <a:ext cx="2492110" cy="1173146"/>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Some horror stories use symbolism and metaphor to convey deeper themes or fears. Analyze the text for symbolic elements that may represent real-world anxieties.</a:t>
              </a:r>
              <a:endParaRPr lang="en-US" altLang="zh-CN" sz="1400" dirty="0">
                <a:solidFill>
                  <a:schemeClr val="tx1"/>
                </a:solidFill>
                <a:latin typeface="Bodoni MT" panose="02070603080606020203" charset="0"/>
                <a:ea typeface="+mj-ea"/>
                <a:cs typeface="Bodoni MT" panose="02070603080606020203" charset="0"/>
              </a:endParaRPr>
            </a:p>
          </p:txBody>
        </p:sp>
      </p:grpSp>
      <p:grpSp>
        <p:nvGrpSpPr>
          <p:cNvPr id="20" name="组合 19"/>
          <p:cNvGrpSpPr/>
          <p:nvPr/>
        </p:nvGrpSpPr>
        <p:grpSpPr>
          <a:xfrm>
            <a:off x="961490" y="1054621"/>
            <a:ext cx="2801722" cy="1583079"/>
            <a:chOff x="1643984" y="2349127"/>
            <a:chExt cx="2492110" cy="1408135"/>
          </a:xfrm>
        </p:grpSpPr>
        <p:sp>
          <p:nvSpPr>
            <p:cNvPr id="21" name="文本框 20"/>
            <p:cNvSpPr txBox="1"/>
            <p:nvPr/>
          </p:nvSpPr>
          <p:spPr>
            <a:xfrm>
              <a:off x="1806000" y="2349127"/>
              <a:ext cx="2133781" cy="519076"/>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Arial" panose="020B0604020202020204" pitchFamily="34" charset="0"/>
                </a:rPr>
                <a:t>Moral and Ethical Dilemmas</a:t>
              </a:r>
              <a:endParaRPr lang="en-US" altLang="zh-CN" sz="1600" b="1" dirty="0" smtClean="0">
                <a:solidFill>
                  <a:schemeClr val="tx1"/>
                </a:solidFill>
                <a:latin typeface="Arial" panose="020B0604020202020204" pitchFamily="34" charset="0"/>
              </a:endParaRPr>
            </a:p>
          </p:txBody>
        </p:sp>
        <p:sp>
          <p:nvSpPr>
            <p:cNvPr id="22" name="文本框 21"/>
            <p:cNvSpPr txBox="1"/>
            <p:nvPr/>
          </p:nvSpPr>
          <p:spPr>
            <a:xfrm>
              <a:off x="1643984" y="2802139"/>
              <a:ext cx="2492110" cy="955123"/>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Horror stories may explore moral dilemmas and ethical choices that characters are forced to make in terrifying situations.</a:t>
              </a:r>
              <a:endParaRPr lang="en-US" altLang="zh-CN" sz="1400" dirty="0">
                <a:solidFill>
                  <a:schemeClr val="tx1"/>
                </a:solidFill>
                <a:latin typeface="Bodoni MT" panose="02070603080606020203" charset="0"/>
                <a:ea typeface="+mj-ea"/>
                <a:cs typeface="Bodoni MT" panose="02070603080606020203" charset="0"/>
              </a:endParaRPr>
            </a:p>
          </p:txBody>
        </p:sp>
      </p:grpSp>
      <p:sp>
        <p:nvSpPr>
          <p:cNvPr id="23" name="矩形 22"/>
          <p:cNvSpPr/>
          <p:nvPr/>
        </p:nvSpPr>
        <p:spPr>
          <a:xfrm>
            <a:off x="1470809" y="-2156254"/>
            <a:ext cx="970486" cy="173147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nvGrpSpPr>
          <p:cNvPr id="2" name="组合 13"/>
          <p:cNvGrpSpPr/>
          <p:nvPr/>
        </p:nvGrpSpPr>
        <p:grpSpPr>
          <a:xfrm>
            <a:off x="4652688" y="3565571"/>
            <a:ext cx="2801722" cy="1337333"/>
            <a:chOff x="1643984" y="2349127"/>
            <a:chExt cx="2492110" cy="1189546"/>
          </a:xfrm>
        </p:grpSpPr>
        <p:sp>
          <p:nvSpPr>
            <p:cNvPr id="3" name="文本框 14"/>
            <p:cNvSpPr txBox="1"/>
            <p:nvPr/>
          </p:nvSpPr>
          <p:spPr>
            <a:xfrm>
              <a:off x="1806000" y="2349127"/>
              <a:ext cx="2133781" cy="519076"/>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Arial" panose="020B0604020202020204" pitchFamily="34" charset="0"/>
                </a:rPr>
                <a:t>Fear of Death or the Afterlife</a:t>
              </a:r>
              <a:endParaRPr lang="en-US" altLang="zh-CN" sz="1600" b="1" dirty="0" smtClean="0">
                <a:solidFill>
                  <a:schemeClr val="tx1"/>
                </a:solidFill>
                <a:latin typeface="Arial" panose="020B0604020202020204" pitchFamily="34" charset="0"/>
              </a:endParaRPr>
            </a:p>
          </p:txBody>
        </p:sp>
        <p:sp>
          <p:nvSpPr>
            <p:cNvPr id="5" name="文本框 15"/>
            <p:cNvSpPr txBox="1"/>
            <p:nvPr/>
          </p:nvSpPr>
          <p:spPr>
            <a:xfrm>
              <a:off x="1643984" y="2802139"/>
              <a:ext cx="2492110" cy="736534"/>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Themes related to death, the afterlife, and existential fears may be prominent in horror stories.</a:t>
              </a:r>
              <a:endParaRPr lang="en-US" altLang="zh-CN" sz="1400" dirty="0">
                <a:solidFill>
                  <a:schemeClr val="tx1"/>
                </a:solidFill>
                <a:latin typeface="Bodoni MT" panose="02070603080606020203" charset="0"/>
                <a:ea typeface="+mj-ea"/>
                <a:cs typeface="Bodoni MT" panose="02070603080606020203" charset="0"/>
              </a:endParaRPr>
            </a:p>
          </p:txBody>
        </p:sp>
      </p:grpSp>
      <p:grpSp>
        <p:nvGrpSpPr>
          <p:cNvPr id="6" name="组合 16"/>
          <p:cNvGrpSpPr/>
          <p:nvPr/>
        </p:nvGrpSpPr>
        <p:grpSpPr>
          <a:xfrm>
            <a:off x="961484" y="3565411"/>
            <a:ext cx="2801722" cy="1588165"/>
            <a:chOff x="1643984" y="2349127"/>
            <a:chExt cx="2492110" cy="1412659"/>
          </a:xfrm>
        </p:grpSpPr>
        <p:sp>
          <p:nvSpPr>
            <p:cNvPr id="24" name="文本框 17"/>
            <p:cNvSpPr txBox="1"/>
            <p:nvPr/>
          </p:nvSpPr>
          <p:spPr>
            <a:xfrm>
              <a:off x="1806000" y="2349127"/>
              <a:ext cx="2133781" cy="299923"/>
            </a:xfrm>
            <a:prstGeom prst="rect">
              <a:avLst/>
            </a:prstGeom>
            <a:noFill/>
          </p:spPr>
          <p:txBody>
            <a:bodyPr wrap="square" rtlCol="0">
              <a:spAutoFit/>
              <a:scene3d>
                <a:camera prst="orthographicFront"/>
                <a:lightRig rig="threePt" dir="t"/>
              </a:scene3d>
              <a:sp3d contourW="12700"/>
            </a:bodyPr>
            <a:p>
              <a:pPr algn="ctr"/>
              <a:r>
                <a:rPr lang="en-US" altLang="zh-CN" sz="1600" b="1" smtClean="0">
                  <a:solidFill>
                    <a:schemeClr val="tx1"/>
                  </a:solidFill>
                  <a:latin typeface="Arial" panose="020B0604020202020204" pitchFamily="34" charset="0"/>
                </a:rPr>
                <a:t>Emotional Impact</a:t>
              </a:r>
              <a:endParaRPr lang="en-US" altLang="zh-CN" sz="1600" b="1" smtClean="0">
                <a:solidFill>
                  <a:schemeClr val="tx1"/>
                </a:solidFill>
                <a:latin typeface="Arial" panose="020B0604020202020204" pitchFamily="34" charset="0"/>
              </a:endParaRPr>
            </a:p>
          </p:txBody>
        </p:sp>
        <p:sp>
          <p:nvSpPr>
            <p:cNvPr id="25" name="文本框 18"/>
            <p:cNvSpPr txBox="1"/>
            <p:nvPr/>
          </p:nvSpPr>
          <p:spPr>
            <a:xfrm>
              <a:off x="1643984" y="2588641"/>
              <a:ext cx="2492110" cy="1173145"/>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Consider the emotional and psychological impact the text has on you as a reader. Horror stories aim to evoke fear, anxiety, and unease.</a:t>
              </a:r>
              <a:endParaRPr lang="en-US" altLang="zh-CN" sz="1400" dirty="0">
                <a:solidFill>
                  <a:schemeClr val="tx1"/>
                </a:solidFill>
                <a:latin typeface="Bodoni MT" panose="02070603080606020203" charset="0"/>
                <a:ea typeface="+mj-ea"/>
                <a:cs typeface="Bodoni MT" panose="02070603080606020203" charset="0"/>
              </a:endParaRPr>
            </a:p>
          </p:txBody>
        </p:sp>
      </p:grpSp>
      <p:grpSp>
        <p:nvGrpSpPr>
          <p:cNvPr id="26" name="组合 13"/>
          <p:cNvGrpSpPr/>
          <p:nvPr/>
        </p:nvGrpSpPr>
        <p:grpSpPr>
          <a:xfrm>
            <a:off x="8108358" y="3565571"/>
            <a:ext cx="2801722" cy="1583079"/>
            <a:chOff x="1643984" y="2349127"/>
            <a:chExt cx="2492110" cy="1408135"/>
          </a:xfrm>
        </p:grpSpPr>
        <p:sp>
          <p:nvSpPr>
            <p:cNvPr id="27" name="文本框 14"/>
            <p:cNvSpPr txBox="1"/>
            <p:nvPr/>
          </p:nvSpPr>
          <p:spPr>
            <a:xfrm>
              <a:off x="1806000" y="2349127"/>
              <a:ext cx="2133781" cy="519076"/>
            </a:xfrm>
            <a:prstGeom prst="rect">
              <a:avLst/>
            </a:prstGeom>
            <a:noFill/>
          </p:spPr>
          <p:txBody>
            <a:bodyPr wrap="square" rtlCol="0">
              <a:spAutoFit/>
              <a:scene3d>
                <a:camera prst="orthographicFront"/>
                <a:lightRig rig="threePt" dir="t"/>
              </a:scene3d>
              <a:sp3d contourW="12700"/>
            </a:bodyPr>
            <a:p>
              <a:pPr algn="ctr"/>
              <a:r>
                <a:rPr lang="en-US" altLang="zh-CN" sz="1600" b="1" dirty="0" smtClean="0">
                  <a:solidFill>
                    <a:schemeClr val="tx1"/>
                  </a:solidFill>
                  <a:latin typeface="Arial" panose="020B0604020202020204" pitchFamily="34" charset="0"/>
                </a:rPr>
                <a:t>Cultural and Historical Context</a:t>
              </a:r>
              <a:endParaRPr lang="en-US" altLang="zh-CN" sz="1600" b="1" dirty="0" smtClean="0">
                <a:solidFill>
                  <a:schemeClr val="tx1"/>
                </a:solidFill>
                <a:latin typeface="Arial" panose="020B0604020202020204" pitchFamily="34" charset="0"/>
              </a:endParaRPr>
            </a:p>
          </p:txBody>
        </p:sp>
        <p:sp>
          <p:nvSpPr>
            <p:cNvPr id="28" name="文本框 15"/>
            <p:cNvSpPr txBox="1"/>
            <p:nvPr/>
          </p:nvSpPr>
          <p:spPr>
            <a:xfrm>
              <a:off x="1643984" y="2802139"/>
              <a:ext cx="2492110" cy="955123"/>
            </a:xfrm>
            <a:prstGeom prst="rect">
              <a:avLst/>
            </a:prstGeom>
            <a:noFill/>
          </p:spPr>
          <p:txBody>
            <a:bodyPr wrap="square" rtlCol="0">
              <a:spAutoFit/>
              <a:scene3d>
                <a:camera prst="orthographicFront"/>
                <a:lightRig rig="threePt" dir="t"/>
              </a:scene3d>
              <a:sp3d contourW="12700"/>
            </a:bodyPr>
            <a:p>
              <a:pPr algn="ctr">
                <a:lnSpc>
                  <a:spcPct val="114000"/>
                </a:lnSpc>
              </a:pPr>
              <a:r>
                <a:rPr lang="en-US" altLang="zh-CN" sz="1400" dirty="0">
                  <a:solidFill>
                    <a:schemeClr val="tx1"/>
                  </a:solidFill>
                  <a:latin typeface="Bodoni MT" panose="02070603080606020203" charset="0"/>
                  <a:ea typeface="+mj-ea"/>
                  <a:cs typeface="Bodoni MT" panose="02070603080606020203" charset="0"/>
                </a:rPr>
                <a:t>Understanding the cultural and historical context in which the text was written can provide insights into the horror elements presented.</a:t>
              </a:r>
              <a:endParaRPr lang="en-US" altLang="zh-CN" sz="1400" dirty="0">
                <a:solidFill>
                  <a:schemeClr val="tx1"/>
                </a:solidFill>
                <a:latin typeface="Bodoni MT" panose="02070603080606020203" charset="0"/>
                <a:ea typeface="+mj-ea"/>
                <a:cs typeface="Bodoni MT" panose="02070603080606020203" charset="0"/>
              </a:endParaRPr>
            </a:p>
          </p:txBody>
        </p:sp>
      </p:grpSp>
      <p:sp>
        <p:nvSpPr>
          <p:cNvPr id="29" name="Text Box 28"/>
          <p:cNvSpPr txBox="1"/>
          <p:nvPr/>
        </p:nvSpPr>
        <p:spPr>
          <a:xfrm>
            <a:off x="441325" y="5801995"/>
            <a:ext cx="10236200" cy="860425"/>
          </a:xfrm>
          <a:prstGeom prst="rect">
            <a:avLst/>
          </a:prstGeom>
          <a:noFill/>
        </p:spPr>
        <p:txBody>
          <a:bodyPr wrap="square" rtlCol="0">
            <a:spAutoFit/>
          </a:bodyPr>
          <a:p>
            <a:r>
              <a:rPr lang="en-US" b="1"/>
              <a:t>Note: </a:t>
            </a:r>
            <a:r>
              <a:rPr lang="en-US" sz="1600">
                <a:latin typeface="Bodoni MT" panose="02070603080606020203" charset="0"/>
                <a:cs typeface="Bodoni MT" panose="02070603080606020203" charset="0"/>
              </a:rPr>
              <a:t>Remember that not all horror stories will incorporate every one of these elements, and some may blend with other genres. Your ability to identify a horror story in a text will depend on your familiarity with the genre and your ability to recognize these key characteristics in the narrative.</a:t>
            </a:r>
            <a:endParaRPr lang="en-US" sz="1600">
              <a:latin typeface="Bodoni MT" panose="02070603080606020203" charset="0"/>
              <a:cs typeface="Bodoni MT" panose="020706030806060202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096010" y="760730"/>
            <a:ext cx="4064000" cy="368300"/>
          </a:xfrm>
          <a:prstGeom prst="rect">
            <a:avLst/>
          </a:prstGeom>
          <a:noFill/>
        </p:spPr>
        <p:txBody>
          <a:bodyPr wrap="square" rtlCol="0">
            <a:spAutoFit/>
          </a:bodyPr>
          <a:p>
            <a:r>
              <a:rPr lang="en-US" b="1">
                <a:latin typeface="Bodoni MT" panose="02070603080606020203" charset="0"/>
                <a:cs typeface="Bodoni MT" panose="02070603080606020203" charset="0"/>
              </a:rPr>
              <a:t>Dracula by Bram Stoker</a:t>
            </a:r>
            <a:endParaRPr lang="en-US" b="1">
              <a:latin typeface="Bodoni MT" panose="02070603080606020203" charset="0"/>
              <a:cs typeface="Bodoni MT" panose="02070603080606020203" charset="0"/>
            </a:endParaRPr>
          </a:p>
        </p:txBody>
      </p:sp>
      <p:pic>
        <p:nvPicPr>
          <p:cNvPr id="102" name="Picture 101"/>
          <p:cNvPicPr/>
          <p:nvPr/>
        </p:nvPicPr>
        <p:blipFill>
          <a:blip r:embed="rId1"/>
          <a:stretch>
            <a:fillRect/>
          </a:stretch>
        </p:blipFill>
        <p:spPr>
          <a:xfrm>
            <a:off x="512445" y="1295400"/>
            <a:ext cx="3728720" cy="5130165"/>
          </a:xfrm>
          <a:prstGeom prst="rect">
            <a:avLst/>
          </a:prstGeom>
          <a:noFill/>
          <a:ln w="9525">
            <a:noFill/>
          </a:ln>
        </p:spPr>
      </p:pic>
      <p:sp>
        <p:nvSpPr>
          <p:cNvPr id="4" name="Text Box 3"/>
          <p:cNvSpPr txBox="1"/>
          <p:nvPr/>
        </p:nvSpPr>
        <p:spPr>
          <a:xfrm>
            <a:off x="5895340" y="1670050"/>
            <a:ext cx="4064000" cy="2245360"/>
          </a:xfrm>
          <a:prstGeom prst="rect">
            <a:avLst/>
          </a:prstGeom>
          <a:noFill/>
        </p:spPr>
        <p:txBody>
          <a:bodyPr wrap="square" rtlCol="0">
            <a:spAutoFit/>
          </a:bodyPr>
          <a:p>
            <a:pPr algn="just"/>
            <a:r>
              <a:rPr lang="en-US" sz="2000">
                <a:latin typeface="Bodoni MT" panose="02070603080606020203" charset="0"/>
                <a:cs typeface="Bodoni MT" panose="02070603080606020203" charset="0"/>
              </a:rPr>
              <a:t>Published in 1897, Dracula is one of the most iconic vampire stories in literature. It follows the sinister Count Dracula as he terrorizes London and the efforts of Professor Van Helsing and others to thwart him.</a:t>
            </a:r>
            <a:endParaRPr lang="en-US" sz="2000">
              <a:latin typeface="Bodoni MT" panose="02070603080606020203" charset="0"/>
              <a:cs typeface="Bodoni MT" panose="02070603080606020203"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874010" y="868045"/>
            <a:ext cx="4064000" cy="368300"/>
          </a:xfrm>
          <a:prstGeom prst="rect">
            <a:avLst/>
          </a:prstGeom>
          <a:noFill/>
        </p:spPr>
        <p:txBody>
          <a:bodyPr wrap="square" rtlCol="0">
            <a:spAutoFit/>
          </a:bodyPr>
          <a:p>
            <a:r>
              <a:rPr lang="en-US" b="1">
                <a:latin typeface="Bodoni MT" panose="02070603080606020203" charset="0"/>
                <a:cs typeface="Bodoni MT" panose="02070603080606020203" charset="0"/>
              </a:rPr>
              <a:t>Frankenstein by Mary Shelley</a:t>
            </a:r>
            <a:endParaRPr lang="en-US" b="1">
              <a:latin typeface="Bodoni MT" panose="02070603080606020203" charset="0"/>
              <a:cs typeface="Bodoni MT" panose="02070603080606020203" charset="0"/>
            </a:endParaRPr>
          </a:p>
        </p:txBody>
      </p:sp>
      <p:pic>
        <p:nvPicPr>
          <p:cNvPr id="103" name="Picture 102"/>
          <p:cNvPicPr/>
          <p:nvPr/>
        </p:nvPicPr>
        <p:blipFill>
          <a:blip r:embed="rId1"/>
          <a:stretch>
            <a:fillRect/>
          </a:stretch>
        </p:blipFill>
        <p:spPr>
          <a:xfrm>
            <a:off x="2874010" y="1456690"/>
            <a:ext cx="3169920" cy="4531995"/>
          </a:xfrm>
          <a:prstGeom prst="rect">
            <a:avLst/>
          </a:prstGeom>
          <a:noFill/>
          <a:ln w="9525">
            <a:noFill/>
          </a:ln>
        </p:spPr>
      </p:pic>
      <p:sp>
        <p:nvSpPr>
          <p:cNvPr id="3" name="Text Box 2"/>
          <p:cNvSpPr txBox="1"/>
          <p:nvPr/>
        </p:nvSpPr>
        <p:spPr>
          <a:xfrm>
            <a:off x="6536690" y="2405380"/>
            <a:ext cx="4064000" cy="2245360"/>
          </a:xfrm>
          <a:prstGeom prst="rect">
            <a:avLst/>
          </a:prstGeom>
          <a:noFill/>
        </p:spPr>
        <p:txBody>
          <a:bodyPr wrap="square" rtlCol="0">
            <a:spAutoFit/>
          </a:bodyPr>
          <a:p>
            <a:pPr algn="just"/>
            <a:r>
              <a:rPr lang="en-US" sz="2000">
                <a:latin typeface="Bodoni MT" panose="02070603080606020203" charset="0"/>
                <a:cs typeface="Bodoni MT" panose="02070603080606020203" charset="0"/>
              </a:rPr>
              <a:t>Published in 1818, "Frankenstein" tells the story of Victor Frankenstein, a scientist who creates a monstrous being. The novel explores themes of science, ambition, and the consequences of playing god.</a:t>
            </a:r>
            <a:endParaRPr lang="en-US" sz="2000">
              <a:latin typeface="Bodoni MT" panose="02070603080606020203" charset="0"/>
              <a:cs typeface="Bodoni MT" panose="02070603080606020203"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5612130" y="1131570"/>
            <a:ext cx="6096000" cy="398780"/>
          </a:xfrm>
          <a:prstGeom prst="rect">
            <a:avLst/>
          </a:prstGeom>
          <a:noFill/>
        </p:spPr>
        <p:txBody>
          <a:bodyPr wrap="square" rtlCol="0">
            <a:spAutoFit/>
          </a:bodyPr>
          <a:p>
            <a:r>
              <a:rPr lang="en-US" sz="2000" b="1">
                <a:latin typeface="Bodoni MT" panose="02070603080606020203" charset="0"/>
                <a:cs typeface="Bodoni MT" panose="02070603080606020203" charset="0"/>
                <a:sym typeface="+mn-ea"/>
              </a:rPr>
              <a:t>The Tell-Tale Heart by Edgar Allan Poe</a:t>
            </a:r>
            <a:endParaRPr lang="en-US" sz="2000" b="1">
              <a:latin typeface="Bodoni MT" panose="02070603080606020203" charset="0"/>
              <a:cs typeface="Bodoni MT" panose="02070603080606020203" charset="0"/>
              <a:sym typeface="+mn-ea"/>
            </a:endParaRPr>
          </a:p>
        </p:txBody>
      </p:sp>
      <p:sp>
        <p:nvSpPr>
          <p:cNvPr id="5" name="Text Box 4"/>
          <p:cNvSpPr txBox="1"/>
          <p:nvPr/>
        </p:nvSpPr>
        <p:spPr>
          <a:xfrm>
            <a:off x="1068705" y="2699385"/>
            <a:ext cx="4064000" cy="1630045"/>
          </a:xfrm>
          <a:prstGeom prst="rect">
            <a:avLst/>
          </a:prstGeom>
          <a:noFill/>
        </p:spPr>
        <p:txBody>
          <a:bodyPr wrap="square" rtlCol="0">
            <a:spAutoFit/>
          </a:bodyPr>
          <a:p>
            <a:pPr algn="just"/>
            <a:r>
              <a:rPr lang="en-US" sz="2000">
                <a:latin typeface="Bodoni MT" panose="02070603080606020203" charset="0"/>
                <a:cs typeface="Bodoni MT" panose="02070603080606020203" charset="0"/>
              </a:rPr>
              <a:t>This short story, written in 1843, delves into the mind of a narrator who insists on their sanity while describing their obsession with an old man's "vulture eye."</a:t>
            </a:r>
            <a:endParaRPr lang="en-US" sz="2000">
              <a:latin typeface="Bodoni MT" panose="02070603080606020203" charset="0"/>
              <a:cs typeface="Bodoni MT" panose="02070603080606020203" charset="0"/>
            </a:endParaRPr>
          </a:p>
        </p:txBody>
      </p:sp>
      <p:pic>
        <p:nvPicPr>
          <p:cNvPr id="106" name="Picture 105"/>
          <p:cNvPicPr/>
          <p:nvPr/>
        </p:nvPicPr>
        <p:blipFill>
          <a:blip r:embed="rId1"/>
          <a:stretch>
            <a:fillRect/>
          </a:stretch>
        </p:blipFill>
        <p:spPr>
          <a:xfrm>
            <a:off x="6096000" y="1739900"/>
            <a:ext cx="3327400" cy="4488815"/>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游ゴシック Light"/>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6505</Words>
  <Application>WPS Presentation</Application>
  <PresentationFormat>宽屏</PresentationFormat>
  <Paragraphs>118</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Bodoni MT</vt:lpstr>
      <vt:lpstr>Microsoft YaHei</vt:lpstr>
      <vt:lpstr>Arial Unicode MS</vt:lpstr>
      <vt:lpstr>Calibri</vt:lpstr>
      <vt:lpstr>Goudy Old Style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Lenovo</cp:lastModifiedBy>
  <cp:revision>58</cp:revision>
  <dcterms:created xsi:type="dcterms:W3CDTF">2018-03-19T03:11:00Z</dcterms:created>
  <dcterms:modified xsi:type="dcterms:W3CDTF">2023-11-15T04:18:46Z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1033-12.2.0.13306</vt:lpwstr>
  </property>
  <property fmtid="{D5CDD505-2E9C-101B-9397-08002B2CF9AE}" pid="3" name="ICV">
    <vt:lpwstr>206C7D75CFBD4CA08241A4719EE294B1_11</vt:lpwstr>
  </property>
</Properties>
</file>