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18288000" cy="10287000"/>
  <p:notesSz cx="6858000" cy="9144000"/>
  <p:embeddedFontLst>
    <p:embeddedFont>
      <p:font typeface="Chewy" charset="1" panose="02000000000000000000"/>
      <p:regular r:id="rId30"/>
    </p:embeddedFont>
    <p:embeddedFont>
      <p:font typeface="Comic Sans" charset="1" panose="03000702030302020204"/>
      <p:regular r:id="rId31"/>
    </p:embeddedFont>
    <p:embeddedFont>
      <p:font typeface="Ribeye" charset="1" panose="020F0505000000020004"/>
      <p:regular r:id="rId32"/>
    </p:embeddedFont>
    <p:embeddedFont>
      <p:font typeface="Open Sans" charset="1" panose="00000000000000000000"/>
      <p:regular r:id="rId33"/>
    </p:embeddedFont>
    <p:embeddedFont>
      <p:font typeface="Open Sans Bold" charset="1" panose="00000000000000000000"/>
      <p:regular r:id="rId3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fonts/font30.fntdata" Type="http://schemas.openxmlformats.org/officeDocument/2006/relationships/font"/><Relationship Id="rId31" Target="fonts/font31.fntdata" Type="http://schemas.openxmlformats.org/officeDocument/2006/relationships/font"/><Relationship Id="rId32" Target="fonts/font32.fntdata" Type="http://schemas.openxmlformats.org/officeDocument/2006/relationships/font"/><Relationship Id="rId33" Target="fonts/font33.fntdata" Type="http://schemas.openxmlformats.org/officeDocument/2006/relationships/font"/><Relationship Id="rId34" Target="fonts/font34.fntdata" Type="http://schemas.openxmlformats.org/officeDocument/2006/relationships/font"/><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5.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6.png" Type="http://schemas.openxmlformats.org/officeDocument/2006/relationships/image"/><Relationship Id="rId3" Target="../media/image17.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8.png" Type="http://schemas.openxmlformats.org/officeDocument/2006/relationships/image"/><Relationship Id="rId3" Target="../media/image19.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6.png" Type="http://schemas.openxmlformats.org/officeDocument/2006/relationships/image"/><Relationship Id="rId3" Target="../media/image17.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0.png" Type="http://schemas.openxmlformats.org/officeDocument/2006/relationships/image"/><Relationship Id="rId3" Target="../media/image21.sv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 Id="rId3" Target="../media/image10.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AF4E6"/>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420100" y="4505211"/>
            <a:ext cx="619363" cy="1215352"/>
            <a:chOff x="0" y="0"/>
            <a:chExt cx="619354" cy="1215352"/>
          </a:xfrm>
        </p:grpSpPr>
        <p:sp>
          <p:nvSpPr>
            <p:cNvPr name="Freeform 3" id="3"/>
            <p:cNvSpPr/>
            <p:nvPr/>
          </p:nvSpPr>
          <p:spPr>
            <a:xfrm flipH="false" flipV="false" rot="0">
              <a:off x="-389636" y="0"/>
              <a:ext cx="1104773" cy="1215390"/>
            </a:xfrm>
            <a:custGeom>
              <a:avLst/>
              <a:gdLst/>
              <a:ahLst/>
              <a:cxnLst/>
              <a:rect r="r" b="b" t="t" l="l"/>
              <a:pathLst>
                <a:path h="1215390" w="1104773">
                  <a:moveTo>
                    <a:pt x="666750" y="0"/>
                  </a:moveTo>
                  <a:cubicBezTo>
                    <a:pt x="634492" y="0"/>
                    <a:pt x="599186" y="6604"/>
                    <a:pt x="560578" y="20828"/>
                  </a:cubicBezTo>
                  <a:cubicBezTo>
                    <a:pt x="0" y="227584"/>
                    <a:pt x="997331" y="1215390"/>
                    <a:pt x="997331" y="1215390"/>
                  </a:cubicBezTo>
                  <a:cubicBezTo>
                    <a:pt x="997331" y="1215390"/>
                    <a:pt x="1104773" y="0"/>
                    <a:pt x="666750" y="0"/>
                  </a:cubicBezTo>
                  <a:close/>
                </a:path>
              </a:pathLst>
            </a:custGeom>
            <a:solidFill>
              <a:srgbClr val="9FD1C2"/>
            </a:solidFill>
          </p:spPr>
        </p:sp>
      </p:grpSp>
      <p:grpSp>
        <p:nvGrpSpPr>
          <p:cNvPr name="Group 4" id="4"/>
          <p:cNvGrpSpPr>
            <a:grpSpLocks noChangeAspect="true"/>
          </p:cNvGrpSpPr>
          <p:nvPr/>
        </p:nvGrpSpPr>
        <p:grpSpPr>
          <a:xfrm rot="0">
            <a:off x="-63503" y="5801125"/>
            <a:ext cx="4613939" cy="4188000"/>
            <a:chOff x="0" y="0"/>
            <a:chExt cx="4613935" cy="4187990"/>
          </a:xfrm>
        </p:grpSpPr>
        <p:sp>
          <p:nvSpPr>
            <p:cNvPr name="Freeform 5" id="5"/>
            <p:cNvSpPr/>
            <p:nvPr/>
          </p:nvSpPr>
          <p:spPr>
            <a:xfrm flipH="false" flipV="false" rot="0">
              <a:off x="63500" y="63500"/>
              <a:ext cx="4493514" cy="4046220"/>
            </a:xfrm>
            <a:custGeom>
              <a:avLst/>
              <a:gdLst/>
              <a:ahLst/>
              <a:cxnLst/>
              <a:rect r="r" b="b" t="t" l="l"/>
              <a:pathLst>
                <a:path h="4046220" w="4493514">
                  <a:moveTo>
                    <a:pt x="619887" y="0"/>
                  </a:moveTo>
                  <a:cubicBezTo>
                    <a:pt x="413258" y="0"/>
                    <a:pt x="206629" y="4699"/>
                    <a:pt x="0" y="18669"/>
                  </a:cubicBezTo>
                  <a:lnTo>
                    <a:pt x="0" y="18669"/>
                  </a:lnTo>
                  <a:lnTo>
                    <a:pt x="0" y="4030599"/>
                  </a:lnTo>
                  <a:lnTo>
                    <a:pt x="0" y="4030599"/>
                  </a:lnTo>
                  <a:cubicBezTo>
                    <a:pt x="590931" y="4030980"/>
                    <a:pt x="1182878" y="4042029"/>
                    <a:pt x="1770126" y="4042029"/>
                  </a:cubicBezTo>
                  <a:lnTo>
                    <a:pt x="3168015" y="4034663"/>
                  </a:lnTo>
                  <a:cubicBezTo>
                    <a:pt x="3180588" y="4034536"/>
                    <a:pt x="3193161" y="4034536"/>
                    <a:pt x="3205734" y="4034536"/>
                  </a:cubicBezTo>
                  <a:cubicBezTo>
                    <a:pt x="3453257" y="4034536"/>
                    <a:pt x="3706876" y="4046220"/>
                    <a:pt x="3958336" y="4046220"/>
                  </a:cubicBezTo>
                  <a:cubicBezTo>
                    <a:pt x="4123182" y="4046220"/>
                    <a:pt x="4287139" y="4041140"/>
                    <a:pt x="4447794" y="4024503"/>
                  </a:cubicBezTo>
                  <a:cubicBezTo>
                    <a:pt x="4489578" y="4020185"/>
                    <a:pt x="4493514" y="4015105"/>
                    <a:pt x="4479163" y="3975735"/>
                  </a:cubicBezTo>
                  <a:cubicBezTo>
                    <a:pt x="4213733" y="3268345"/>
                    <a:pt x="4004564" y="2538730"/>
                    <a:pt x="3764788" y="1822196"/>
                  </a:cubicBezTo>
                  <a:cubicBezTo>
                    <a:pt x="3568954" y="1236599"/>
                    <a:pt x="3402711" y="616077"/>
                    <a:pt x="3151124" y="51816"/>
                  </a:cubicBezTo>
                  <a:cubicBezTo>
                    <a:pt x="3139567" y="25527"/>
                    <a:pt x="3122422" y="14351"/>
                    <a:pt x="3094101" y="14351"/>
                  </a:cubicBezTo>
                  <a:lnTo>
                    <a:pt x="2903728" y="10414"/>
                  </a:lnTo>
                  <a:cubicBezTo>
                    <a:pt x="2902966" y="10414"/>
                    <a:pt x="2902331" y="10414"/>
                    <a:pt x="2901569" y="10414"/>
                  </a:cubicBezTo>
                  <a:cubicBezTo>
                    <a:pt x="2861310" y="10414"/>
                    <a:pt x="2821940" y="2413"/>
                    <a:pt x="2781935" y="2413"/>
                  </a:cubicBezTo>
                  <a:cubicBezTo>
                    <a:pt x="2779903" y="2413"/>
                    <a:pt x="2777871" y="2413"/>
                    <a:pt x="2775839" y="2540"/>
                  </a:cubicBezTo>
                  <a:cubicBezTo>
                    <a:pt x="2661412" y="5588"/>
                    <a:pt x="2546731" y="2286"/>
                    <a:pt x="2432431" y="8382"/>
                  </a:cubicBezTo>
                  <a:cubicBezTo>
                    <a:pt x="2261362" y="17399"/>
                    <a:pt x="2090166" y="20701"/>
                    <a:pt x="1918970" y="20701"/>
                  </a:cubicBezTo>
                  <a:cubicBezTo>
                    <a:pt x="1486281" y="20828"/>
                    <a:pt x="1053211" y="0"/>
                    <a:pt x="619887" y="0"/>
                  </a:cubicBezTo>
                  <a:close/>
                </a:path>
              </a:pathLst>
            </a:custGeom>
            <a:solidFill>
              <a:srgbClr val="FD9C4C"/>
            </a:solidFill>
          </p:spPr>
        </p:sp>
        <p:sp>
          <p:nvSpPr>
            <p:cNvPr name="Freeform 6" id="6"/>
            <p:cNvSpPr/>
            <p:nvPr/>
          </p:nvSpPr>
          <p:spPr>
            <a:xfrm flipH="false" flipV="false" rot="0">
              <a:off x="979424" y="541274"/>
              <a:ext cx="498094" cy="815975"/>
            </a:xfrm>
            <a:custGeom>
              <a:avLst/>
              <a:gdLst/>
              <a:ahLst/>
              <a:cxnLst/>
              <a:rect r="r" b="b" t="t" l="l"/>
              <a:pathLst>
                <a:path h="815975" w="498094">
                  <a:moveTo>
                    <a:pt x="494030" y="372872"/>
                  </a:moveTo>
                  <a:cubicBezTo>
                    <a:pt x="491236" y="456438"/>
                    <a:pt x="487680" y="527812"/>
                    <a:pt x="468122" y="597662"/>
                  </a:cubicBezTo>
                  <a:cubicBezTo>
                    <a:pt x="452247" y="654685"/>
                    <a:pt x="425450" y="704977"/>
                    <a:pt x="382143" y="745871"/>
                  </a:cubicBezTo>
                  <a:cubicBezTo>
                    <a:pt x="307721" y="815975"/>
                    <a:pt x="188722" y="810514"/>
                    <a:pt x="119253" y="734949"/>
                  </a:cubicBezTo>
                  <a:cubicBezTo>
                    <a:pt x="78105" y="689864"/>
                    <a:pt x="54610" y="635508"/>
                    <a:pt x="38989" y="578104"/>
                  </a:cubicBezTo>
                  <a:cubicBezTo>
                    <a:pt x="0" y="432943"/>
                    <a:pt x="15240" y="290830"/>
                    <a:pt x="71882" y="153162"/>
                  </a:cubicBezTo>
                  <a:cubicBezTo>
                    <a:pt x="99314" y="86360"/>
                    <a:pt x="148082" y="40259"/>
                    <a:pt x="220726" y="21082"/>
                  </a:cubicBezTo>
                  <a:cubicBezTo>
                    <a:pt x="299466" y="0"/>
                    <a:pt x="382397" y="28067"/>
                    <a:pt x="428498" y="94615"/>
                  </a:cubicBezTo>
                  <a:cubicBezTo>
                    <a:pt x="446786" y="120904"/>
                    <a:pt x="459867" y="149479"/>
                    <a:pt x="467868" y="180594"/>
                  </a:cubicBezTo>
                  <a:cubicBezTo>
                    <a:pt x="485521" y="247396"/>
                    <a:pt x="498094" y="315087"/>
                    <a:pt x="493776" y="373126"/>
                  </a:cubicBezTo>
                  <a:lnTo>
                    <a:pt x="494030" y="372872"/>
                  </a:lnTo>
                  <a:close/>
                </a:path>
              </a:pathLst>
            </a:custGeom>
            <a:solidFill>
              <a:srgbClr val="FAF4E6"/>
            </a:solidFill>
          </p:spPr>
        </p:sp>
        <p:sp>
          <p:nvSpPr>
            <p:cNvPr name="Freeform 7" id="7"/>
            <p:cNvSpPr/>
            <p:nvPr/>
          </p:nvSpPr>
          <p:spPr>
            <a:xfrm flipH="false" flipV="false" rot="0">
              <a:off x="1512189" y="550545"/>
              <a:ext cx="467614" cy="834009"/>
            </a:xfrm>
            <a:custGeom>
              <a:avLst/>
              <a:gdLst/>
              <a:ahLst/>
              <a:cxnLst/>
              <a:rect r="r" b="b" t="t" l="l"/>
              <a:pathLst>
                <a:path h="834009" w="467614">
                  <a:moveTo>
                    <a:pt x="463931" y="386207"/>
                  </a:moveTo>
                  <a:cubicBezTo>
                    <a:pt x="467614" y="461264"/>
                    <a:pt x="457835" y="532003"/>
                    <a:pt x="440690" y="601853"/>
                  </a:cubicBezTo>
                  <a:cubicBezTo>
                    <a:pt x="431546" y="639699"/>
                    <a:pt x="415036" y="674497"/>
                    <a:pt x="395605" y="708025"/>
                  </a:cubicBezTo>
                  <a:cubicBezTo>
                    <a:pt x="322072" y="834009"/>
                    <a:pt x="149733" y="821436"/>
                    <a:pt x="72644" y="721995"/>
                  </a:cubicBezTo>
                  <a:cubicBezTo>
                    <a:pt x="30861" y="668020"/>
                    <a:pt x="6096" y="606679"/>
                    <a:pt x="3683" y="539242"/>
                  </a:cubicBezTo>
                  <a:cubicBezTo>
                    <a:pt x="381" y="438912"/>
                    <a:pt x="0" y="337947"/>
                    <a:pt x="26924" y="239395"/>
                  </a:cubicBezTo>
                  <a:cubicBezTo>
                    <a:pt x="42418" y="181991"/>
                    <a:pt x="57785" y="124968"/>
                    <a:pt x="99568" y="79248"/>
                  </a:cubicBezTo>
                  <a:cubicBezTo>
                    <a:pt x="133985" y="41783"/>
                    <a:pt x="173355" y="13716"/>
                    <a:pt x="225298" y="6096"/>
                  </a:cubicBezTo>
                  <a:cubicBezTo>
                    <a:pt x="266827" y="0"/>
                    <a:pt x="305181" y="7366"/>
                    <a:pt x="339344" y="31115"/>
                  </a:cubicBezTo>
                  <a:cubicBezTo>
                    <a:pt x="391795" y="67691"/>
                    <a:pt x="429006" y="114681"/>
                    <a:pt x="442722" y="179705"/>
                  </a:cubicBezTo>
                  <a:cubicBezTo>
                    <a:pt x="457327" y="248920"/>
                    <a:pt x="467106" y="317881"/>
                    <a:pt x="463804" y="385953"/>
                  </a:cubicBezTo>
                  <a:lnTo>
                    <a:pt x="464058" y="386207"/>
                  </a:lnTo>
                  <a:close/>
                </a:path>
              </a:pathLst>
            </a:custGeom>
            <a:solidFill>
              <a:srgbClr val="FAF4E6"/>
            </a:solidFill>
          </p:spPr>
        </p:sp>
        <p:sp>
          <p:nvSpPr>
            <p:cNvPr name="Freeform 8" id="8"/>
            <p:cNvSpPr/>
            <p:nvPr/>
          </p:nvSpPr>
          <p:spPr>
            <a:xfrm flipH="false" flipV="false" rot="0">
              <a:off x="836041" y="1290447"/>
              <a:ext cx="1390015" cy="646049"/>
            </a:xfrm>
            <a:custGeom>
              <a:avLst/>
              <a:gdLst/>
              <a:ahLst/>
              <a:cxnLst/>
              <a:rect r="r" b="b" t="t" l="l"/>
              <a:pathLst>
                <a:path h="646049" w="1390015">
                  <a:moveTo>
                    <a:pt x="742315" y="559562"/>
                  </a:moveTo>
                  <a:cubicBezTo>
                    <a:pt x="778891" y="562864"/>
                    <a:pt x="816102" y="553466"/>
                    <a:pt x="853059" y="540893"/>
                  </a:cubicBezTo>
                  <a:cubicBezTo>
                    <a:pt x="984504" y="496316"/>
                    <a:pt x="1083310" y="413639"/>
                    <a:pt x="1146810" y="289814"/>
                  </a:cubicBezTo>
                  <a:cubicBezTo>
                    <a:pt x="1170940" y="242824"/>
                    <a:pt x="1180338" y="191008"/>
                    <a:pt x="1190752" y="139446"/>
                  </a:cubicBezTo>
                  <a:cubicBezTo>
                    <a:pt x="1194435" y="121158"/>
                    <a:pt x="1191006" y="105029"/>
                    <a:pt x="1178306" y="89408"/>
                  </a:cubicBezTo>
                  <a:cubicBezTo>
                    <a:pt x="1167003" y="75692"/>
                    <a:pt x="1158494" y="59182"/>
                    <a:pt x="1158494" y="40259"/>
                  </a:cubicBezTo>
                  <a:cubicBezTo>
                    <a:pt x="1158494" y="12827"/>
                    <a:pt x="1179576" y="0"/>
                    <a:pt x="1202690" y="13716"/>
                  </a:cubicBezTo>
                  <a:lnTo>
                    <a:pt x="1228979" y="33528"/>
                  </a:lnTo>
                  <a:cubicBezTo>
                    <a:pt x="1258316" y="55245"/>
                    <a:pt x="1287272" y="67056"/>
                    <a:pt x="1323848" y="45974"/>
                  </a:cubicBezTo>
                  <a:cubicBezTo>
                    <a:pt x="1347089" y="32512"/>
                    <a:pt x="1369314" y="40132"/>
                    <a:pt x="1378712" y="56007"/>
                  </a:cubicBezTo>
                  <a:cubicBezTo>
                    <a:pt x="1390015" y="75184"/>
                    <a:pt x="1381506" y="99060"/>
                    <a:pt x="1358011" y="115189"/>
                  </a:cubicBezTo>
                  <a:cubicBezTo>
                    <a:pt x="1341882" y="126492"/>
                    <a:pt x="1325118" y="135001"/>
                    <a:pt x="1304925" y="136271"/>
                  </a:cubicBezTo>
                  <a:cubicBezTo>
                    <a:pt x="1279906" y="137795"/>
                    <a:pt x="1267079" y="148209"/>
                    <a:pt x="1263396" y="176276"/>
                  </a:cubicBezTo>
                  <a:cubicBezTo>
                    <a:pt x="1252093" y="258064"/>
                    <a:pt x="1223391" y="334645"/>
                    <a:pt x="1171829" y="399542"/>
                  </a:cubicBezTo>
                  <a:cubicBezTo>
                    <a:pt x="1114425" y="471805"/>
                    <a:pt x="1054100" y="542036"/>
                    <a:pt x="964057" y="577723"/>
                  </a:cubicBezTo>
                  <a:cubicBezTo>
                    <a:pt x="928370" y="591693"/>
                    <a:pt x="895477" y="613156"/>
                    <a:pt x="857885" y="623189"/>
                  </a:cubicBezTo>
                  <a:cubicBezTo>
                    <a:pt x="794766" y="639953"/>
                    <a:pt x="731647" y="646049"/>
                    <a:pt x="665988" y="634111"/>
                  </a:cubicBezTo>
                  <a:cubicBezTo>
                    <a:pt x="584200" y="619125"/>
                    <a:pt x="504063" y="602361"/>
                    <a:pt x="429895" y="562737"/>
                  </a:cubicBezTo>
                  <a:cubicBezTo>
                    <a:pt x="306705" y="496570"/>
                    <a:pt x="208153" y="405384"/>
                    <a:pt x="144653" y="279019"/>
                  </a:cubicBezTo>
                  <a:lnTo>
                    <a:pt x="124460" y="238125"/>
                  </a:lnTo>
                  <a:cubicBezTo>
                    <a:pt x="113792" y="208280"/>
                    <a:pt x="98552" y="188722"/>
                    <a:pt x="61595" y="193294"/>
                  </a:cubicBezTo>
                  <a:cubicBezTo>
                    <a:pt x="38989" y="196088"/>
                    <a:pt x="23749" y="178054"/>
                    <a:pt x="12446" y="160401"/>
                  </a:cubicBezTo>
                  <a:cubicBezTo>
                    <a:pt x="0" y="140208"/>
                    <a:pt x="9398" y="121666"/>
                    <a:pt x="33147" y="118618"/>
                  </a:cubicBezTo>
                  <a:lnTo>
                    <a:pt x="74295" y="117729"/>
                  </a:lnTo>
                  <a:cubicBezTo>
                    <a:pt x="109728" y="114427"/>
                    <a:pt x="142621" y="105791"/>
                    <a:pt x="156972" y="67056"/>
                  </a:cubicBezTo>
                  <a:lnTo>
                    <a:pt x="163068" y="54610"/>
                  </a:lnTo>
                  <a:cubicBezTo>
                    <a:pt x="179197" y="35687"/>
                    <a:pt x="202057" y="30226"/>
                    <a:pt x="216408" y="39116"/>
                  </a:cubicBezTo>
                  <a:cubicBezTo>
                    <a:pt x="231648" y="48514"/>
                    <a:pt x="239014" y="63500"/>
                    <a:pt x="235077" y="81534"/>
                  </a:cubicBezTo>
                  <a:cubicBezTo>
                    <a:pt x="229870" y="106299"/>
                    <a:pt x="220472" y="129413"/>
                    <a:pt x="200279" y="145923"/>
                  </a:cubicBezTo>
                  <a:cubicBezTo>
                    <a:pt x="183769" y="159385"/>
                    <a:pt x="179832" y="173736"/>
                    <a:pt x="189611" y="192278"/>
                  </a:cubicBezTo>
                  <a:cubicBezTo>
                    <a:pt x="232664" y="272161"/>
                    <a:pt x="274066" y="352679"/>
                    <a:pt x="349504" y="410083"/>
                  </a:cubicBezTo>
                  <a:cubicBezTo>
                    <a:pt x="430657" y="472059"/>
                    <a:pt x="515112" y="524129"/>
                    <a:pt x="616459" y="544322"/>
                  </a:cubicBezTo>
                  <a:cubicBezTo>
                    <a:pt x="656972" y="552196"/>
                    <a:pt x="697231" y="561467"/>
                    <a:pt x="741808" y="559308"/>
                  </a:cubicBezTo>
                  <a:lnTo>
                    <a:pt x="742062" y="559562"/>
                  </a:lnTo>
                  <a:close/>
                </a:path>
              </a:pathLst>
            </a:custGeom>
            <a:solidFill>
              <a:srgbClr val="231F20"/>
            </a:solidFill>
          </p:spPr>
        </p:sp>
        <p:sp>
          <p:nvSpPr>
            <p:cNvPr name="Freeform 9" id="9"/>
            <p:cNvSpPr/>
            <p:nvPr/>
          </p:nvSpPr>
          <p:spPr>
            <a:xfrm flipH="false" flipV="false" rot="0">
              <a:off x="1115568" y="861060"/>
              <a:ext cx="232537" cy="421513"/>
            </a:xfrm>
            <a:custGeom>
              <a:avLst/>
              <a:gdLst/>
              <a:ahLst/>
              <a:cxnLst/>
              <a:rect r="r" b="b" t="t" l="l"/>
              <a:pathLst>
                <a:path h="421513" w="232537">
                  <a:moveTo>
                    <a:pt x="232537" y="215392"/>
                  </a:moveTo>
                  <a:lnTo>
                    <a:pt x="232537" y="273050"/>
                  </a:lnTo>
                  <a:cubicBezTo>
                    <a:pt x="230378" y="308483"/>
                    <a:pt x="217297" y="339852"/>
                    <a:pt x="196215" y="368173"/>
                  </a:cubicBezTo>
                  <a:cubicBezTo>
                    <a:pt x="157480" y="419989"/>
                    <a:pt x="93472" y="421513"/>
                    <a:pt x="51943" y="371856"/>
                  </a:cubicBezTo>
                  <a:cubicBezTo>
                    <a:pt x="40386" y="357886"/>
                    <a:pt x="32766" y="342011"/>
                    <a:pt x="26289" y="324866"/>
                  </a:cubicBezTo>
                  <a:cubicBezTo>
                    <a:pt x="0" y="254381"/>
                    <a:pt x="3429" y="181483"/>
                    <a:pt x="12319" y="108966"/>
                  </a:cubicBezTo>
                  <a:cubicBezTo>
                    <a:pt x="14478" y="91567"/>
                    <a:pt x="20828" y="73914"/>
                    <a:pt x="29083" y="58293"/>
                  </a:cubicBezTo>
                  <a:cubicBezTo>
                    <a:pt x="45847" y="26289"/>
                    <a:pt x="72136" y="3937"/>
                    <a:pt x="109601" y="2159"/>
                  </a:cubicBezTo>
                  <a:cubicBezTo>
                    <a:pt x="147066" y="0"/>
                    <a:pt x="176149" y="18034"/>
                    <a:pt x="195580" y="49149"/>
                  </a:cubicBezTo>
                  <a:cubicBezTo>
                    <a:pt x="216281" y="82042"/>
                    <a:pt x="229108" y="118364"/>
                    <a:pt x="231521" y="157734"/>
                  </a:cubicBezTo>
                  <a:lnTo>
                    <a:pt x="231521" y="215392"/>
                  </a:lnTo>
                  <a:lnTo>
                    <a:pt x="232410" y="215392"/>
                  </a:lnTo>
                  <a:close/>
                </a:path>
              </a:pathLst>
            </a:custGeom>
            <a:solidFill>
              <a:srgbClr val="231F20"/>
            </a:solidFill>
          </p:spPr>
        </p:sp>
        <p:sp>
          <p:nvSpPr>
            <p:cNvPr name="Freeform 10" id="10"/>
            <p:cNvSpPr/>
            <p:nvPr/>
          </p:nvSpPr>
          <p:spPr>
            <a:xfrm flipH="false" flipV="false" rot="0">
              <a:off x="1632712" y="861060"/>
              <a:ext cx="242189" cy="430403"/>
            </a:xfrm>
            <a:custGeom>
              <a:avLst/>
              <a:gdLst/>
              <a:ahLst/>
              <a:cxnLst/>
              <a:rect r="r" b="b" t="t" l="l"/>
              <a:pathLst>
                <a:path h="430403" w="242189">
                  <a:moveTo>
                    <a:pt x="0" y="230886"/>
                  </a:moveTo>
                  <a:cubicBezTo>
                    <a:pt x="2159" y="190627"/>
                    <a:pt x="7366" y="151003"/>
                    <a:pt x="15494" y="111887"/>
                  </a:cubicBezTo>
                  <a:cubicBezTo>
                    <a:pt x="22225" y="80137"/>
                    <a:pt x="36195" y="52451"/>
                    <a:pt x="61214" y="30480"/>
                  </a:cubicBezTo>
                  <a:cubicBezTo>
                    <a:pt x="96266" y="0"/>
                    <a:pt x="142621" y="889"/>
                    <a:pt x="176530" y="33274"/>
                  </a:cubicBezTo>
                  <a:cubicBezTo>
                    <a:pt x="189611" y="45720"/>
                    <a:pt x="199771" y="60452"/>
                    <a:pt x="206756" y="77216"/>
                  </a:cubicBezTo>
                  <a:cubicBezTo>
                    <a:pt x="242189" y="160782"/>
                    <a:pt x="241173" y="246253"/>
                    <a:pt x="218059" y="331851"/>
                  </a:cubicBezTo>
                  <a:cubicBezTo>
                    <a:pt x="209169" y="364490"/>
                    <a:pt x="189103" y="390398"/>
                    <a:pt x="160147" y="409956"/>
                  </a:cubicBezTo>
                  <a:cubicBezTo>
                    <a:pt x="129921" y="430403"/>
                    <a:pt x="100711" y="429514"/>
                    <a:pt x="71374" y="410845"/>
                  </a:cubicBezTo>
                  <a:cubicBezTo>
                    <a:pt x="32893" y="386080"/>
                    <a:pt x="14351" y="347980"/>
                    <a:pt x="6350" y="304673"/>
                  </a:cubicBezTo>
                  <a:lnTo>
                    <a:pt x="0" y="230886"/>
                  </a:lnTo>
                  <a:close/>
                </a:path>
              </a:pathLst>
            </a:custGeom>
            <a:solidFill>
              <a:srgbClr val="231F20"/>
            </a:solidFill>
          </p:spPr>
        </p:sp>
        <p:sp>
          <p:nvSpPr>
            <p:cNvPr name="Freeform 11" id="11"/>
            <p:cNvSpPr/>
            <p:nvPr/>
          </p:nvSpPr>
          <p:spPr>
            <a:xfrm flipH="false" flipV="false" rot="0">
              <a:off x="1154684" y="1004189"/>
              <a:ext cx="38608" cy="146939"/>
            </a:xfrm>
            <a:custGeom>
              <a:avLst/>
              <a:gdLst/>
              <a:ahLst/>
              <a:cxnLst/>
              <a:rect r="r" b="b" t="t" l="l"/>
              <a:pathLst>
                <a:path h="146939" w="38608">
                  <a:moveTo>
                    <a:pt x="0" y="54229"/>
                  </a:moveTo>
                  <a:cubicBezTo>
                    <a:pt x="1270" y="43307"/>
                    <a:pt x="2794" y="26797"/>
                    <a:pt x="4826" y="10668"/>
                  </a:cubicBezTo>
                  <a:lnTo>
                    <a:pt x="9398" y="0"/>
                  </a:lnTo>
                  <a:lnTo>
                    <a:pt x="25527" y="3048"/>
                  </a:lnTo>
                  <a:cubicBezTo>
                    <a:pt x="30734" y="49403"/>
                    <a:pt x="34925" y="90043"/>
                    <a:pt x="38608" y="130810"/>
                  </a:cubicBezTo>
                  <a:lnTo>
                    <a:pt x="36195" y="144526"/>
                  </a:lnTo>
                  <a:cubicBezTo>
                    <a:pt x="20320" y="146939"/>
                    <a:pt x="14859" y="142367"/>
                    <a:pt x="11811" y="136017"/>
                  </a:cubicBezTo>
                  <a:cubicBezTo>
                    <a:pt x="254" y="111633"/>
                    <a:pt x="1143" y="85344"/>
                    <a:pt x="254" y="54229"/>
                  </a:cubicBezTo>
                  <a:lnTo>
                    <a:pt x="0" y="54229"/>
                  </a:lnTo>
                  <a:close/>
                </a:path>
              </a:pathLst>
            </a:custGeom>
            <a:solidFill>
              <a:srgbClr val="FAF4E6"/>
            </a:solidFill>
          </p:spPr>
        </p:sp>
        <p:sp>
          <p:nvSpPr>
            <p:cNvPr name="Freeform 12" id="12"/>
            <p:cNvSpPr/>
            <p:nvPr/>
          </p:nvSpPr>
          <p:spPr>
            <a:xfrm flipH="false" flipV="false" rot="0">
              <a:off x="1191895" y="1176782"/>
              <a:ext cx="32639" cy="36830"/>
            </a:xfrm>
            <a:custGeom>
              <a:avLst/>
              <a:gdLst/>
              <a:ahLst/>
              <a:cxnLst/>
              <a:rect r="r" b="b" t="t" l="l"/>
              <a:pathLst>
                <a:path h="36830" w="32639">
                  <a:moveTo>
                    <a:pt x="32639" y="25273"/>
                  </a:moveTo>
                  <a:lnTo>
                    <a:pt x="27178" y="36830"/>
                  </a:lnTo>
                  <a:cubicBezTo>
                    <a:pt x="7366" y="35052"/>
                    <a:pt x="1270" y="24892"/>
                    <a:pt x="0" y="11557"/>
                  </a:cubicBezTo>
                  <a:lnTo>
                    <a:pt x="4318" y="0"/>
                  </a:lnTo>
                  <a:cubicBezTo>
                    <a:pt x="21336" y="5842"/>
                    <a:pt x="31496" y="12446"/>
                    <a:pt x="32639" y="25019"/>
                  </a:cubicBezTo>
                  <a:lnTo>
                    <a:pt x="32639" y="25273"/>
                  </a:lnTo>
                  <a:close/>
                </a:path>
              </a:pathLst>
            </a:custGeom>
            <a:solidFill>
              <a:srgbClr val="FAF4E6"/>
            </a:solidFill>
          </p:spPr>
        </p:sp>
        <p:sp>
          <p:nvSpPr>
            <p:cNvPr name="Freeform 13" id="13"/>
            <p:cNvSpPr/>
            <p:nvPr/>
          </p:nvSpPr>
          <p:spPr>
            <a:xfrm flipH="false" flipV="false" rot="0">
              <a:off x="1673098" y="1020953"/>
              <a:ext cx="41529" cy="149987"/>
            </a:xfrm>
            <a:custGeom>
              <a:avLst/>
              <a:gdLst/>
              <a:ahLst/>
              <a:cxnLst/>
              <a:rect r="r" b="b" t="t" l="l"/>
              <a:pathLst>
                <a:path h="149987" w="41529">
                  <a:moveTo>
                    <a:pt x="127" y="84455"/>
                  </a:moveTo>
                  <a:cubicBezTo>
                    <a:pt x="3810" y="57912"/>
                    <a:pt x="2286" y="32639"/>
                    <a:pt x="13208" y="9398"/>
                  </a:cubicBezTo>
                  <a:lnTo>
                    <a:pt x="18415" y="0"/>
                  </a:lnTo>
                  <a:lnTo>
                    <a:pt x="33020" y="7620"/>
                  </a:lnTo>
                  <a:cubicBezTo>
                    <a:pt x="33020" y="52705"/>
                    <a:pt x="32385" y="92710"/>
                    <a:pt x="41529" y="132080"/>
                  </a:cubicBezTo>
                  <a:lnTo>
                    <a:pt x="40640" y="146050"/>
                  </a:lnTo>
                  <a:cubicBezTo>
                    <a:pt x="25146" y="149987"/>
                    <a:pt x="18669" y="148209"/>
                    <a:pt x="14351" y="141732"/>
                  </a:cubicBezTo>
                  <a:cubicBezTo>
                    <a:pt x="1270" y="124079"/>
                    <a:pt x="2159" y="102997"/>
                    <a:pt x="0" y="84328"/>
                  </a:cubicBezTo>
                  <a:close/>
                </a:path>
              </a:pathLst>
            </a:custGeom>
            <a:solidFill>
              <a:srgbClr val="FAF4E6"/>
            </a:solidFill>
          </p:spPr>
        </p:sp>
        <p:sp>
          <p:nvSpPr>
            <p:cNvPr name="Freeform 14" id="14"/>
            <p:cNvSpPr/>
            <p:nvPr/>
          </p:nvSpPr>
          <p:spPr>
            <a:xfrm flipH="false" flipV="false" rot="0">
              <a:off x="1709547" y="1194181"/>
              <a:ext cx="42672" cy="42418"/>
            </a:xfrm>
            <a:custGeom>
              <a:avLst/>
              <a:gdLst/>
              <a:ahLst/>
              <a:cxnLst/>
              <a:rect r="r" b="b" t="t" l="l"/>
              <a:pathLst>
                <a:path h="42418" w="42672">
                  <a:moveTo>
                    <a:pt x="28956" y="42418"/>
                  </a:moveTo>
                  <a:cubicBezTo>
                    <a:pt x="15240" y="42418"/>
                    <a:pt x="0" y="27178"/>
                    <a:pt x="1143" y="13462"/>
                  </a:cubicBezTo>
                  <a:lnTo>
                    <a:pt x="6350" y="0"/>
                  </a:lnTo>
                  <a:cubicBezTo>
                    <a:pt x="27686" y="5207"/>
                    <a:pt x="39878" y="11938"/>
                    <a:pt x="42672" y="26797"/>
                  </a:cubicBezTo>
                  <a:lnTo>
                    <a:pt x="37846" y="41148"/>
                  </a:lnTo>
                  <a:lnTo>
                    <a:pt x="28956" y="42418"/>
                  </a:lnTo>
                  <a:close/>
                </a:path>
              </a:pathLst>
            </a:custGeom>
            <a:solidFill>
              <a:srgbClr val="FAF4E6"/>
            </a:solidFill>
          </p:spPr>
        </p:sp>
      </p:grpSp>
      <p:sp>
        <p:nvSpPr>
          <p:cNvPr name="Freeform 15" id="15"/>
          <p:cNvSpPr/>
          <p:nvPr/>
        </p:nvSpPr>
        <p:spPr>
          <a:xfrm flipH="false" flipV="false" rot="0">
            <a:off x="-63503" y="-63503"/>
            <a:ext cx="3381223" cy="5633590"/>
          </a:xfrm>
          <a:custGeom>
            <a:avLst/>
            <a:gdLst/>
            <a:ahLst/>
            <a:cxnLst/>
            <a:rect r="r" b="b" t="t" l="l"/>
            <a:pathLst>
              <a:path h="5633590" w="3381223">
                <a:moveTo>
                  <a:pt x="0" y="0"/>
                </a:moveTo>
                <a:lnTo>
                  <a:pt x="3381222" y="0"/>
                </a:lnTo>
                <a:lnTo>
                  <a:pt x="3381222" y="5633590"/>
                </a:lnTo>
                <a:lnTo>
                  <a:pt x="0" y="563359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6" id="16"/>
          <p:cNvGrpSpPr>
            <a:grpSpLocks noChangeAspect="true"/>
          </p:cNvGrpSpPr>
          <p:nvPr/>
        </p:nvGrpSpPr>
        <p:grpSpPr>
          <a:xfrm rot="0">
            <a:off x="4889716" y="9498749"/>
            <a:ext cx="2868378" cy="2403872"/>
            <a:chOff x="0" y="0"/>
            <a:chExt cx="2868384" cy="2403881"/>
          </a:xfrm>
        </p:grpSpPr>
        <p:sp>
          <p:nvSpPr>
            <p:cNvPr name="Freeform 17" id="17"/>
            <p:cNvSpPr/>
            <p:nvPr/>
          </p:nvSpPr>
          <p:spPr>
            <a:xfrm flipH="false" flipV="false" rot="0">
              <a:off x="199517" y="0"/>
              <a:ext cx="2530602" cy="788289"/>
            </a:xfrm>
            <a:custGeom>
              <a:avLst/>
              <a:gdLst/>
              <a:ahLst/>
              <a:cxnLst/>
              <a:rect r="r" b="b" t="t" l="l"/>
              <a:pathLst>
                <a:path h="788289" w="2530602">
                  <a:moveTo>
                    <a:pt x="1406525" y="0"/>
                  </a:moveTo>
                  <a:cubicBezTo>
                    <a:pt x="1315085" y="0"/>
                    <a:pt x="1223518" y="9271"/>
                    <a:pt x="1134110" y="27305"/>
                  </a:cubicBezTo>
                  <a:lnTo>
                    <a:pt x="1121537" y="45847"/>
                  </a:lnTo>
                  <a:lnTo>
                    <a:pt x="1116457" y="30988"/>
                  </a:lnTo>
                  <a:lnTo>
                    <a:pt x="1114552" y="31369"/>
                  </a:lnTo>
                  <a:cubicBezTo>
                    <a:pt x="1022731" y="51308"/>
                    <a:pt x="933323" y="79883"/>
                    <a:pt x="846709" y="115697"/>
                  </a:cubicBezTo>
                  <a:cubicBezTo>
                    <a:pt x="661162" y="192659"/>
                    <a:pt x="488696" y="302895"/>
                    <a:pt x="334010" y="432562"/>
                  </a:cubicBezTo>
                  <a:lnTo>
                    <a:pt x="279400" y="479806"/>
                  </a:lnTo>
                  <a:cubicBezTo>
                    <a:pt x="175895" y="572135"/>
                    <a:pt x="79121" y="674751"/>
                    <a:pt x="0" y="788289"/>
                  </a:cubicBezTo>
                  <a:lnTo>
                    <a:pt x="2530602" y="788289"/>
                  </a:lnTo>
                  <a:cubicBezTo>
                    <a:pt x="2426589" y="538988"/>
                    <a:pt x="2264791" y="315849"/>
                    <a:pt x="2038223" y="173228"/>
                  </a:cubicBezTo>
                  <a:cubicBezTo>
                    <a:pt x="1850644" y="54991"/>
                    <a:pt x="1628902" y="0"/>
                    <a:pt x="1406525" y="0"/>
                  </a:cubicBezTo>
                  <a:close/>
                </a:path>
              </a:pathLst>
            </a:custGeom>
            <a:solidFill>
              <a:srgbClr val="FF555B"/>
            </a:solidFill>
          </p:spPr>
        </p:sp>
      </p:grpSp>
      <p:grpSp>
        <p:nvGrpSpPr>
          <p:cNvPr name="Group 18" id="18"/>
          <p:cNvGrpSpPr>
            <a:grpSpLocks noChangeAspect="true"/>
          </p:cNvGrpSpPr>
          <p:nvPr/>
        </p:nvGrpSpPr>
        <p:grpSpPr>
          <a:xfrm rot="0">
            <a:off x="12113057" y="7840361"/>
            <a:ext cx="1700098" cy="3594840"/>
            <a:chOff x="0" y="0"/>
            <a:chExt cx="1700098" cy="3594837"/>
          </a:xfrm>
        </p:grpSpPr>
        <p:sp>
          <p:nvSpPr>
            <p:cNvPr name="Freeform 19" id="19"/>
            <p:cNvSpPr/>
            <p:nvPr/>
          </p:nvSpPr>
          <p:spPr>
            <a:xfrm flipH="false" flipV="false" rot="0">
              <a:off x="-98298" y="1304290"/>
              <a:ext cx="1441450" cy="1142365"/>
            </a:xfrm>
            <a:custGeom>
              <a:avLst/>
              <a:gdLst/>
              <a:ahLst/>
              <a:cxnLst/>
              <a:rect r="r" b="b" t="t" l="l"/>
              <a:pathLst>
                <a:path h="1142365" w="1441450">
                  <a:moveTo>
                    <a:pt x="688086" y="0"/>
                  </a:moveTo>
                  <a:cubicBezTo>
                    <a:pt x="608584" y="0"/>
                    <a:pt x="522478" y="23241"/>
                    <a:pt x="429006" y="74295"/>
                  </a:cubicBezTo>
                  <a:cubicBezTo>
                    <a:pt x="0" y="308610"/>
                    <a:pt x="146304" y="732409"/>
                    <a:pt x="456692" y="1142365"/>
                  </a:cubicBezTo>
                  <a:lnTo>
                    <a:pt x="1441450" y="1142365"/>
                  </a:lnTo>
                  <a:cubicBezTo>
                    <a:pt x="1312545" y="576072"/>
                    <a:pt x="1084072" y="0"/>
                    <a:pt x="688086" y="0"/>
                  </a:cubicBezTo>
                  <a:close/>
                </a:path>
              </a:pathLst>
            </a:custGeom>
            <a:solidFill>
              <a:srgbClr val="D1E1AD"/>
            </a:solidFill>
          </p:spPr>
        </p:sp>
        <p:sp>
          <p:nvSpPr>
            <p:cNvPr name="Freeform 20" id="20"/>
            <p:cNvSpPr/>
            <p:nvPr/>
          </p:nvSpPr>
          <p:spPr>
            <a:xfrm flipH="false" flipV="false" rot="0">
              <a:off x="607568" y="63500"/>
              <a:ext cx="1416050" cy="1511300"/>
            </a:xfrm>
            <a:custGeom>
              <a:avLst/>
              <a:gdLst/>
              <a:ahLst/>
              <a:cxnLst/>
              <a:rect r="r" b="b" t="t" l="l"/>
              <a:pathLst>
                <a:path h="1511300" w="1416050">
                  <a:moveTo>
                    <a:pt x="715772" y="0"/>
                  </a:moveTo>
                  <a:cubicBezTo>
                    <a:pt x="713867" y="0"/>
                    <a:pt x="711835" y="0"/>
                    <a:pt x="709930" y="0"/>
                  </a:cubicBezTo>
                  <a:cubicBezTo>
                    <a:pt x="0" y="8382"/>
                    <a:pt x="723519" y="1511300"/>
                    <a:pt x="723519" y="1511300"/>
                  </a:cubicBezTo>
                  <a:cubicBezTo>
                    <a:pt x="723519" y="1511300"/>
                    <a:pt x="1416050" y="0"/>
                    <a:pt x="715772" y="0"/>
                  </a:cubicBezTo>
                  <a:close/>
                </a:path>
              </a:pathLst>
            </a:custGeom>
            <a:solidFill>
              <a:srgbClr val="D1E1AD"/>
            </a:solidFill>
          </p:spPr>
        </p:sp>
      </p:grpSp>
      <p:sp>
        <p:nvSpPr>
          <p:cNvPr name="Freeform 21" id="21"/>
          <p:cNvSpPr/>
          <p:nvPr/>
        </p:nvSpPr>
        <p:spPr>
          <a:xfrm flipH="false" flipV="false" rot="0">
            <a:off x="14388227" y="-264166"/>
            <a:ext cx="3963267" cy="3764490"/>
          </a:xfrm>
          <a:custGeom>
            <a:avLst/>
            <a:gdLst/>
            <a:ahLst/>
            <a:cxnLst/>
            <a:rect r="r" b="b" t="t" l="l"/>
            <a:pathLst>
              <a:path h="3764490" w="3963267">
                <a:moveTo>
                  <a:pt x="0" y="0"/>
                </a:moveTo>
                <a:lnTo>
                  <a:pt x="3963267" y="0"/>
                </a:lnTo>
                <a:lnTo>
                  <a:pt x="3963267" y="3764489"/>
                </a:lnTo>
                <a:lnTo>
                  <a:pt x="0" y="376448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22" id="22"/>
          <p:cNvGrpSpPr>
            <a:grpSpLocks noChangeAspect="true"/>
          </p:cNvGrpSpPr>
          <p:nvPr/>
        </p:nvGrpSpPr>
        <p:grpSpPr>
          <a:xfrm rot="0">
            <a:off x="16142551" y="4609243"/>
            <a:ext cx="2145449" cy="221599"/>
            <a:chOff x="0" y="0"/>
            <a:chExt cx="2145449" cy="221602"/>
          </a:xfrm>
        </p:grpSpPr>
        <p:sp>
          <p:nvSpPr>
            <p:cNvPr name="Freeform 23" id="23"/>
            <p:cNvSpPr/>
            <p:nvPr/>
          </p:nvSpPr>
          <p:spPr>
            <a:xfrm flipH="false" flipV="false" rot="0">
              <a:off x="-24892" y="17272"/>
              <a:ext cx="2170303" cy="192151"/>
            </a:xfrm>
            <a:custGeom>
              <a:avLst/>
              <a:gdLst/>
              <a:ahLst/>
              <a:cxnLst/>
              <a:rect r="r" b="b" t="t" l="l"/>
              <a:pathLst>
                <a:path h="192151" w="2170303">
                  <a:moveTo>
                    <a:pt x="492760" y="0"/>
                  </a:moveTo>
                  <a:cubicBezTo>
                    <a:pt x="361569" y="0"/>
                    <a:pt x="230251" y="1270"/>
                    <a:pt x="99060" y="4191"/>
                  </a:cubicBezTo>
                  <a:cubicBezTo>
                    <a:pt x="1016" y="6477"/>
                    <a:pt x="0" y="157861"/>
                    <a:pt x="96901" y="157861"/>
                  </a:cubicBezTo>
                  <a:cubicBezTo>
                    <a:pt x="97663" y="157861"/>
                    <a:pt x="98298" y="157861"/>
                    <a:pt x="99060" y="157861"/>
                  </a:cubicBezTo>
                  <a:cubicBezTo>
                    <a:pt x="229616" y="154940"/>
                    <a:pt x="360299" y="153670"/>
                    <a:pt x="490855" y="153670"/>
                  </a:cubicBezTo>
                  <a:cubicBezTo>
                    <a:pt x="1022350" y="153670"/>
                    <a:pt x="1553718" y="174752"/>
                    <a:pt x="2084832" y="189738"/>
                  </a:cubicBezTo>
                  <a:cubicBezTo>
                    <a:pt x="2113280" y="190500"/>
                    <a:pt x="2141855" y="191389"/>
                    <a:pt x="2170303" y="192151"/>
                  </a:cubicBezTo>
                  <a:lnTo>
                    <a:pt x="2170303" y="38481"/>
                  </a:lnTo>
                  <a:lnTo>
                    <a:pt x="2170303" y="38481"/>
                  </a:lnTo>
                  <a:cubicBezTo>
                    <a:pt x="1850898" y="29845"/>
                    <a:pt x="1531366" y="18542"/>
                    <a:pt x="1211961" y="10414"/>
                  </a:cubicBezTo>
                  <a:cubicBezTo>
                    <a:pt x="972312" y="4318"/>
                    <a:pt x="732536" y="0"/>
                    <a:pt x="492760" y="0"/>
                  </a:cubicBezTo>
                  <a:close/>
                </a:path>
              </a:pathLst>
            </a:custGeom>
            <a:solidFill>
              <a:srgbClr val="E4B2FF"/>
            </a:solidFill>
          </p:spPr>
        </p:sp>
      </p:grpSp>
      <p:grpSp>
        <p:nvGrpSpPr>
          <p:cNvPr name="Group 24" id="24"/>
          <p:cNvGrpSpPr>
            <a:grpSpLocks noChangeAspect="true"/>
          </p:cNvGrpSpPr>
          <p:nvPr/>
        </p:nvGrpSpPr>
        <p:grpSpPr>
          <a:xfrm rot="0">
            <a:off x="16150295" y="4039476"/>
            <a:ext cx="2137705" cy="322907"/>
            <a:chOff x="0" y="0"/>
            <a:chExt cx="2137702" cy="322910"/>
          </a:xfrm>
        </p:grpSpPr>
        <p:sp>
          <p:nvSpPr>
            <p:cNvPr name="Freeform 25" id="25"/>
            <p:cNvSpPr/>
            <p:nvPr/>
          </p:nvSpPr>
          <p:spPr>
            <a:xfrm flipH="false" flipV="false" rot="0">
              <a:off x="-24765" y="34671"/>
              <a:ext cx="2162556" cy="270637"/>
            </a:xfrm>
            <a:custGeom>
              <a:avLst/>
              <a:gdLst/>
              <a:ahLst/>
              <a:cxnLst/>
              <a:rect r="r" b="b" t="t" l="l"/>
              <a:pathLst>
                <a:path h="270637" w="2162556">
                  <a:moveTo>
                    <a:pt x="281432" y="0"/>
                  </a:moveTo>
                  <a:cubicBezTo>
                    <a:pt x="220599" y="0"/>
                    <a:pt x="159766" y="508"/>
                    <a:pt x="99060" y="1524"/>
                  </a:cubicBezTo>
                  <a:cubicBezTo>
                    <a:pt x="762" y="3048"/>
                    <a:pt x="0" y="155194"/>
                    <a:pt x="97536" y="155194"/>
                  </a:cubicBezTo>
                  <a:lnTo>
                    <a:pt x="97536" y="155194"/>
                  </a:lnTo>
                  <a:cubicBezTo>
                    <a:pt x="98044" y="155194"/>
                    <a:pt x="98552" y="155194"/>
                    <a:pt x="99060" y="155194"/>
                  </a:cubicBezTo>
                  <a:cubicBezTo>
                    <a:pt x="160274" y="154178"/>
                    <a:pt x="221361" y="153670"/>
                    <a:pt x="282575" y="153670"/>
                  </a:cubicBezTo>
                  <a:cubicBezTo>
                    <a:pt x="561721" y="153670"/>
                    <a:pt x="840740" y="163957"/>
                    <a:pt x="1119124" y="184912"/>
                  </a:cubicBezTo>
                  <a:cubicBezTo>
                    <a:pt x="1456055" y="210185"/>
                    <a:pt x="1791589" y="250190"/>
                    <a:pt x="2129028" y="268859"/>
                  </a:cubicBezTo>
                  <a:cubicBezTo>
                    <a:pt x="2140204" y="269494"/>
                    <a:pt x="2151380" y="270129"/>
                    <a:pt x="2162556" y="270637"/>
                  </a:cubicBezTo>
                  <a:lnTo>
                    <a:pt x="2162556" y="116840"/>
                  </a:lnTo>
                  <a:lnTo>
                    <a:pt x="2162556" y="116840"/>
                  </a:lnTo>
                  <a:cubicBezTo>
                    <a:pt x="1856867" y="99822"/>
                    <a:pt x="1552702" y="67945"/>
                    <a:pt x="1247521" y="41529"/>
                  </a:cubicBezTo>
                  <a:cubicBezTo>
                    <a:pt x="926211" y="13716"/>
                    <a:pt x="603885" y="0"/>
                    <a:pt x="281432" y="0"/>
                  </a:cubicBezTo>
                  <a:close/>
                </a:path>
              </a:pathLst>
            </a:custGeom>
            <a:solidFill>
              <a:srgbClr val="E4B2FF"/>
            </a:solidFill>
          </p:spPr>
        </p:sp>
      </p:grpSp>
      <p:grpSp>
        <p:nvGrpSpPr>
          <p:cNvPr name="Group 26" id="26"/>
          <p:cNvGrpSpPr>
            <a:grpSpLocks noChangeAspect="true"/>
          </p:cNvGrpSpPr>
          <p:nvPr/>
        </p:nvGrpSpPr>
        <p:grpSpPr>
          <a:xfrm rot="0">
            <a:off x="16161830" y="5033591"/>
            <a:ext cx="2126170" cy="259023"/>
            <a:chOff x="0" y="0"/>
            <a:chExt cx="2126170" cy="259029"/>
          </a:xfrm>
        </p:grpSpPr>
        <p:sp>
          <p:nvSpPr>
            <p:cNvPr name="Freeform 27" id="27"/>
            <p:cNvSpPr/>
            <p:nvPr/>
          </p:nvSpPr>
          <p:spPr>
            <a:xfrm flipH="false" flipV="false" rot="0">
              <a:off x="0" y="0"/>
              <a:ext cx="2126234" cy="225044"/>
            </a:xfrm>
            <a:custGeom>
              <a:avLst/>
              <a:gdLst/>
              <a:ahLst/>
              <a:cxnLst/>
              <a:rect r="r" b="b" t="t" l="l"/>
              <a:pathLst>
                <a:path h="225044" w="2126234">
                  <a:moveTo>
                    <a:pt x="74041" y="0"/>
                  </a:moveTo>
                  <a:cubicBezTo>
                    <a:pt x="33782" y="0"/>
                    <a:pt x="0" y="37592"/>
                    <a:pt x="0" y="76962"/>
                  </a:cubicBezTo>
                  <a:cubicBezTo>
                    <a:pt x="0" y="120142"/>
                    <a:pt x="35179" y="152019"/>
                    <a:pt x="76835" y="153797"/>
                  </a:cubicBezTo>
                  <a:cubicBezTo>
                    <a:pt x="733552" y="182626"/>
                    <a:pt x="1390523" y="205740"/>
                    <a:pt x="2047748" y="223012"/>
                  </a:cubicBezTo>
                  <a:cubicBezTo>
                    <a:pt x="2073910" y="223647"/>
                    <a:pt x="2100072" y="224409"/>
                    <a:pt x="2126234" y="225044"/>
                  </a:cubicBezTo>
                  <a:lnTo>
                    <a:pt x="2126234" y="71374"/>
                  </a:lnTo>
                  <a:lnTo>
                    <a:pt x="2126234" y="71374"/>
                  </a:lnTo>
                  <a:cubicBezTo>
                    <a:pt x="1812798" y="63373"/>
                    <a:pt x="1499489" y="53975"/>
                    <a:pt x="1186053" y="43307"/>
                  </a:cubicBezTo>
                  <a:lnTo>
                    <a:pt x="76835" y="0"/>
                  </a:lnTo>
                  <a:cubicBezTo>
                    <a:pt x="75819" y="0"/>
                    <a:pt x="74930" y="0"/>
                    <a:pt x="74041" y="0"/>
                  </a:cubicBezTo>
                  <a:close/>
                </a:path>
              </a:pathLst>
            </a:custGeom>
            <a:solidFill>
              <a:srgbClr val="E4B2FF"/>
            </a:solidFill>
          </p:spPr>
        </p:sp>
      </p:grpSp>
      <p:grpSp>
        <p:nvGrpSpPr>
          <p:cNvPr name="Group 28" id="28"/>
          <p:cNvGrpSpPr>
            <a:grpSpLocks noChangeAspect="true"/>
          </p:cNvGrpSpPr>
          <p:nvPr/>
        </p:nvGrpSpPr>
        <p:grpSpPr>
          <a:xfrm rot="0">
            <a:off x="13895956" y="6003112"/>
            <a:ext cx="4455547" cy="3986803"/>
            <a:chOff x="0" y="0"/>
            <a:chExt cx="4455541" cy="3986809"/>
          </a:xfrm>
        </p:grpSpPr>
        <p:sp>
          <p:nvSpPr>
            <p:cNvPr name="Freeform 29" id="29"/>
            <p:cNvSpPr/>
            <p:nvPr/>
          </p:nvSpPr>
          <p:spPr>
            <a:xfrm flipH="false" flipV="false" rot="0">
              <a:off x="55753" y="63246"/>
              <a:ext cx="4336161" cy="3859911"/>
            </a:xfrm>
            <a:custGeom>
              <a:avLst/>
              <a:gdLst/>
              <a:ahLst/>
              <a:cxnLst/>
              <a:rect r="r" b="b" t="t" l="l"/>
              <a:pathLst>
                <a:path h="3859911" w="4336161">
                  <a:moveTo>
                    <a:pt x="2370582" y="254"/>
                  </a:moveTo>
                  <a:cubicBezTo>
                    <a:pt x="2187321" y="254"/>
                    <a:pt x="2004441" y="7620"/>
                    <a:pt x="1821307" y="10668"/>
                  </a:cubicBezTo>
                  <a:cubicBezTo>
                    <a:pt x="1718691" y="12192"/>
                    <a:pt x="1616202" y="12700"/>
                    <a:pt x="1513586" y="12700"/>
                  </a:cubicBezTo>
                  <a:cubicBezTo>
                    <a:pt x="1346962" y="12700"/>
                    <a:pt x="1180211" y="11430"/>
                    <a:pt x="1013587" y="11430"/>
                  </a:cubicBezTo>
                  <a:cubicBezTo>
                    <a:pt x="946785" y="11430"/>
                    <a:pt x="879983" y="10414"/>
                    <a:pt x="813181" y="10414"/>
                  </a:cubicBezTo>
                  <a:cubicBezTo>
                    <a:pt x="759206" y="10414"/>
                    <a:pt x="705231" y="11049"/>
                    <a:pt x="651256" y="13462"/>
                  </a:cubicBezTo>
                  <a:cubicBezTo>
                    <a:pt x="502412" y="20320"/>
                    <a:pt x="353568" y="29464"/>
                    <a:pt x="204470" y="29464"/>
                  </a:cubicBezTo>
                  <a:cubicBezTo>
                    <a:pt x="177419" y="29464"/>
                    <a:pt x="150368" y="29210"/>
                    <a:pt x="123317" y="28448"/>
                  </a:cubicBezTo>
                  <a:lnTo>
                    <a:pt x="84201" y="29210"/>
                  </a:lnTo>
                  <a:cubicBezTo>
                    <a:pt x="52578" y="30480"/>
                    <a:pt x="44069" y="37719"/>
                    <a:pt x="39370" y="68580"/>
                  </a:cubicBezTo>
                  <a:lnTo>
                    <a:pt x="37846" y="102743"/>
                  </a:lnTo>
                  <a:cubicBezTo>
                    <a:pt x="40386" y="187452"/>
                    <a:pt x="37846" y="272161"/>
                    <a:pt x="32131" y="356997"/>
                  </a:cubicBezTo>
                  <a:cubicBezTo>
                    <a:pt x="17526" y="567055"/>
                    <a:pt x="16256" y="777621"/>
                    <a:pt x="14224" y="987806"/>
                  </a:cubicBezTo>
                  <a:cubicBezTo>
                    <a:pt x="10795" y="1359662"/>
                    <a:pt x="0" y="1731518"/>
                    <a:pt x="17653" y="2103374"/>
                  </a:cubicBezTo>
                  <a:cubicBezTo>
                    <a:pt x="25146" y="2263013"/>
                    <a:pt x="20447" y="2423160"/>
                    <a:pt x="18415" y="2583053"/>
                  </a:cubicBezTo>
                  <a:cubicBezTo>
                    <a:pt x="15621" y="2800223"/>
                    <a:pt x="16637" y="3017139"/>
                    <a:pt x="31877" y="3233420"/>
                  </a:cubicBezTo>
                  <a:cubicBezTo>
                    <a:pt x="42799" y="3385312"/>
                    <a:pt x="36576" y="3536315"/>
                    <a:pt x="31877" y="3687953"/>
                  </a:cubicBezTo>
                  <a:cubicBezTo>
                    <a:pt x="30607" y="3725545"/>
                    <a:pt x="28194" y="3763137"/>
                    <a:pt x="39624" y="3799586"/>
                  </a:cubicBezTo>
                  <a:cubicBezTo>
                    <a:pt x="45085" y="3816985"/>
                    <a:pt x="52070" y="3836416"/>
                    <a:pt x="72517" y="3838195"/>
                  </a:cubicBezTo>
                  <a:cubicBezTo>
                    <a:pt x="119126" y="3842132"/>
                    <a:pt x="163830" y="3856736"/>
                    <a:pt x="211201" y="3856736"/>
                  </a:cubicBezTo>
                  <a:cubicBezTo>
                    <a:pt x="222885" y="3856736"/>
                    <a:pt x="234696" y="3855847"/>
                    <a:pt x="246634" y="3853689"/>
                  </a:cubicBezTo>
                  <a:cubicBezTo>
                    <a:pt x="289052" y="3845942"/>
                    <a:pt x="333121" y="3841497"/>
                    <a:pt x="376682" y="3841497"/>
                  </a:cubicBezTo>
                  <a:cubicBezTo>
                    <a:pt x="390271" y="3841497"/>
                    <a:pt x="403733" y="3841878"/>
                    <a:pt x="417195" y="3842893"/>
                  </a:cubicBezTo>
                  <a:cubicBezTo>
                    <a:pt x="443230" y="3844672"/>
                    <a:pt x="469138" y="3845307"/>
                    <a:pt x="495173" y="3845307"/>
                  </a:cubicBezTo>
                  <a:cubicBezTo>
                    <a:pt x="542925" y="3845307"/>
                    <a:pt x="590550" y="3843274"/>
                    <a:pt x="638175" y="3843274"/>
                  </a:cubicBezTo>
                  <a:cubicBezTo>
                    <a:pt x="668782" y="3843274"/>
                    <a:pt x="699262" y="3844036"/>
                    <a:pt x="729869" y="3846703"/>
                  </a:cubicBezTo>
                  <a:cubicBezTo>
                    <a:pt x="809244" y="3853434"/>
                    <a:pt x="888873" y="3854577"/>
                    <a:pt x="968502" y="3854577"/>
                  </a:cubicBezTo>
                  <a:cubicBezTo>
                    <a:pt x="1011555" y="3854577"/>
                    <a:pt x="1054608" y="3854196"/>
                    <a:pt x="1097534" y="3854196"/>
                  </a:cubicBezTo>
                  <a:cubicBezTo>
                    <a:pt x="1121791" y="3854196"/>
                    <a:pt x="1145921" y="3854323"/>
                    <a:pt x="1170051" y="3854704"/>
                  </a:cubicBezTo>
                  <a:cubicBezTo>
                    <a:pt x="1361694" y="3857371"/>
                    <a:pt x="1553337" y="3859911"/>
                    <a:pt x="1745107" y="3859911"/>
                  </a:cubicBezTo>
                  <a:cubicBezTo>
                    <a:pt x="1931924" y="3859911"/>
                    <a:pt x="2118614" y="3857498"/>
                    <a:pt x="2305304" y="3850259"/>
                  </a:cubicBezTo>
                  <a:cubicBezTo>
                    <a:pt x="2374900" y="3847592"/>
                    <a:pt x="2444623" y="3846830"/>
                    <a:pt x="2514473" y="3846830"/>
                  </a:cubicBezTo>
                  <a:cubicBezTo>
                    <a:pt x="2607056" y="3846830"/>
                    <a:pt x="2699766" y="3848101"/>
                    <a:pt x="2792476" y="3848101"/>
                  </a:cubicBezTo>
                  <a:cubicBezTo>
                    <a:pt x="2814447" y="3848101"/>
                    <a:pt x="2836418" y="3847973"/>
                    <a:pt x="2858389" y="3847847"/>
                  </a:cubicBezTo>
                  <a:cubicBezTo>
                    <a:pt x="3015615" y="3846704"/>
                    <a:pt x="3172714" y="3838068"/>
                    <a:pt x="3329940" y="3838068"/>
                  </a:cubicBezTo>
                  <a:cubicBezTo>
                    <a:pt x="3343910" y="3838068"/>
                    <a:pt x="3358007" y="3838195"/>
                    <a:pt x="3371977" y="3838322"/>
                  </a:cubicBezTo>
                  <a:cubicBezTo>
                    <a:pt x="3380359" y="3838449"/>
                    <a:pt x="3388741" y="3838449"/>
                    <a:pt x="3397123" y="3838449"/>
                  </a:cubicBezTo>
                  <a:cubicBezTo>
                    <a:pt x="3494532" y="3838449"/>
                    <a:pt x="3592322" y="3833115"/>
                    <a:pt x="3689604" y="3826384"/>
                  </a:cubicBezTo>
                  <a:cubicBezTo>
                    <a:pt x="3738499" y="3823082"/>
                    <a:pt x="3787140" y="3820415"/>
                    <a:pt x="3835781" y="3820415"/>
                  </a:cubicBezTo>
                  <a:cubicBezTo>
                    <a:pt x="3860419" y="3820415"/>
                    <a:pt x="3884930" y="3821049"/>
                    <a:pt x="3909568" y="3822701"/>
                  </a:cubicBezTo>
                  <a:cubicBezTo>
                    <a:pt x="4036822" y="3831210"/>
                    <a:pt x="4163822" y="3832226"/>
                    <a:pt x="4290949" y="3835401"/>
                  </a:cubicBezTo>
                  <a:lnTo>
                    <a:pt x="4290441" y="3835147"/>
                  </a:lnTo>
                  <a:lnTo>
                    <a:pt x="4336161" y="3835147"/>
                  </a:lnTo>
                  <a:lnTo>
                    <a:pt x="4336161" y="24130"/>
                  </a:lnTo>
                  <a:lnTo>
                    <a:pt x="4336161" y="24130"/>
                  </a:lnTo>
                  <a:cubicBezTo>
                    <a:pt x="4140200" y="24003"/>
                    <a:pt x="3944112" y="21082"/>
                    <a:pt x="3748151" y="20447"/>
                  </a:cubicBezTo>
                  <a:cubicBezTo>
                    <a:pt x="3641344" y="20193"/>
                    <a:pt x="3534791" y="10795"/>
                    <a:pt x="3427984" y="10795"/>
                  </a:cubicBezTo>
                  <a:cubicBezTo>
                    <a:pt x="3423920" y="10795"/>
                    <a:pt x="3419729" y="10795"/>
                    <a:pt x="3415665" y="10795"/>
                  </a:cubicBezTo>
                  <a:lnTo>
                    <a:pt x="3210687" y="18542"/>
                  </a:lnTo>
                  <a:cubicBezTo>
                    <a:pt x="3205226" y="18542"/>
                    <a:pt x="3199892" y="18542"/>
                    <a:pt x="3194431" y="18542"/>
                  </a:cubicBezTo>
                  <a:cubicBezTo>
                    <a:pt x="3105277" y="18542"/>
                    <a:pt x="3016123" y="14605"/>
                    <a:pt x="2926969" y="10668"/>
                  </a:cubicBezTo>
                  <a:cubicBezTo>
                    <a:pt x="2747645" y="2667"/>
                    <a:pt x="2568321" y="508"/>
                    <a:pt x="2388743" y="0"/>
                  </a:cubicBezTo>
                  <a:cubicBezTo>
                    <a:pt x="2382647" y="0"/>
                    <a:pt x="2376551" y="0"/>
                    <a:pt x="2370582" y="0"/>
                  </a:cubicBezTo>
                  <a:close/>
                </a:path>
              </a:pathLst>
            </a:custGeom>
            <a:solidFill>
              <a:srgbClr val="FFD834"/>
            </a:solidFill>
          </p:spPr>
        </p:sp>
        <p:sp>
          <p:nvSpPr>
            <p:cNvPr name="Freeform 30" id="30"/>
            <p:cNvSpPr/>
            <p:nvPr/>
          </p:nvSpPr>
          <p:spPr>
            <a:xfrm flipH="false" flipV="false" rot="0">
              <a:off x="2613152" y="2203450"/>
              <a:ext cx="1115949" cy="388620"/>
            </a:xfrm>
            <a:custGeom>
              <a:avLst/>
              <a:gdLst/>
              <a:ahLst/>
              <a:cxnLst/>
              <a:rect r="r" b="b" t="t" l="l"/>
              <a:pathLst>
                <a:path h="388620" w="1115949">
                  <a:moveTo>
                    <a:pt x="875284" y="136017"/>
                  </a:moveTo>
                  <a:cubicBezTo>
                    <a:pt x="849630" y="117602"/>
                    <a:pt x="828675" y="104902"/>
                    <a:pt x="810514" y="88900"/>
                  </a:cubicBezTo>
                  <a:cubicBezTo>
                    <a:pt x="785368" y="66675"/>
                    <a:pt x="780923" y="38862"/>
                    <a:pt x="796290" y="19939"/>
                  </a:cubicBezTo>
                  <a:cubicBezTo>
                    <a:pt x="810514" y="2286"/>
                    <a:pt x="835660" y="0"/>
                    <a:pt x="863092" y="14224"/>
                  </a:cubicBezTo>
                  <a:lnTo>
                    <a:pt x="874522" y="20701"/>
                  </a:lnTo>
                  <a:cubicBezTo>
                    <a:pt x="928878" y="60833"/>
                    <a:pt x="978662" y="61595"/>
                    <a:pt x="1029208" y="27178"/>
                  </a:cubicBezTo>
                  <a:lnTo>
                    <a:pt x="1037463" y="21717"/>
                  </a:lnTo>
                  <a:cubicBezTo>
                    <a:pt x="1067816" y="8763"/>
                    <a:pt x="1090295" y="13208"/>
                    <a:pt x="1102995" y="31877"/>
                  </a:cubicBezTo>
                  <a:cubicBezTo>
                    <a:pt x="1115949" y="50800"/>
                    <a:pt x="1112901" y="73025"/>
                    <a:pt x="1093470" y="93853"/>
                  </a:cubicBezTo>
                  <a:cubicBezTo>
                    <a:pt x="1075055" y="113284"/>
                    <a:pt x="1052576" y="127000"/>
                    <a:pt x="1027176" y="133477"/>
                  </a:cubicBezTo>
                  <a:cubicBezTo>
                    <a:pt x="998474" y="140716"/>
                    <a:pt x="980821" y="157607"/>
                    <a:pt x="962660" y="180594"/>
                  </a:cubicBezTo>
                  <a:cubicBezTo>
                    <a:pt x="854075" y="320294"/>
                    <a:pt x="706374" y="381889"/>
                    <a:pt x="532765" y="386080"/>
                  </a:cubicBezTo>
                  <a:cubicBezTo>
                    <a:pt x="418973" y="388620"/>
                    <a:pt x="308864" y="367919"/>
                    <a:pt x="204470" y="322072"/>
                  </a:cubicBezTo>
                  <a:cubicBezTo>
                    <a:pt x="179070" y="310896"/>
                    <a:pt x="160147" y="309372"/>
                    <a:pt x="138684" y="329311"/>
                  </a:cubicBezTo>
                  <a:cubicBezTo>
                    <a:pt x="119507" y="346964"/>
                    <a:pt x="96139" y="359919"/>
                    <a:pt x="70485" y="366395"/>
                  </a:cubicBezTo>
                  <a:cubicBezTo>
                    <a:pt x="43053" y="373126"/>
                    <a:pt x="18923" y="365379"/>
                    <a:pt x="9652" y="347981"/>
                  </a:cubicBezTo>
                  <a:cubicBezTo>
                    <a:pt x="0" y="329820"/>
                    <a:pt x="4953" y="302641"/>
                    <a:pt x="30099" y="289179"/>
                  </a:cubicBezTo>
                  <a:cubicBezTo>
                    <a:pt x="95123" y="254254"/>
                    <a:pt x="134493" y="203962"/>
                    <a:pt x="146177" y="130303"/>
                  </a:cubicBezTo>
                  <a:cubicBezTo>
                    <a:pt x="149606" y="109348"/>
                    <a:pt x="167132" y="96901"/>
                    <a:pt x="189484" y="98426"/>
                  </a:cubicBezTo>
                  <a:cubicBezTo>
                    <a:pt x="211201" y="99950"/>
                    <a:pt x="225298" y="113666"/>
                    <a:pt x="231267" y="134240"/>
                  </a:cubicBezTo>
                  <a:cubicBezTo>
                    <a:pt x="237236" y="154941"/>
                    <a:pt x="236728" y="176531"/>
                    <a:pt x="232537" y="197232"/>
                  </a:cubicBezTo>
                  <a:cubicBezTo>
                    <a:pt x="227838" y="220092"/>
                    <a:pt x="233299" y="234062"/>
                    <a:pt x="256413" y="242317"/>
                  </a:cubicBezTo>
                  <a:cubicBezTo>
                    <a:pt x="416306" y="299848"/>
                    <a:pt x="576453" y="317501"/>
                    <a:pt x="736854" y="245746"/>
                  </a:cubicBezTo>
                  <a:cubicBezTo>
                    <a:pt x="790702" y="221616"/>
                    <a:pt x="837946" y="187707"/>
                    <a:pt x="875030" y="136653"/>
                  </a:cubicBezTo>
                  <a:lnTo>
                    <a:pt x="875539" y="136145"/>
                  </a:lnTo>
                  <a:close/>
                </a:path>
              </a:pathLst>
            </a:custGeom>
            <a:solidFill>
              <a:srgbClr val="231F20"/>
            </a:solidFill>
          </p:spPr>
        </p:sp>
        <p:sp>
          <p:nvSpPr>
            <p:cNvPr name="Freeform 31" id="31"/>
            <p:cNvSpPr/>
            <p:nvPr/>
          </p:nvSpPr>
          <p:spPr>
            <a:xfrm flipH="false" flipV="false" rot="0">
              <a:off x="1448181" y="1524889"/>
              <a:ext cx="1026922" cy="560959"/>
            </a:xfrm>
            <a:custGeom>
              <a:avLst/>
              <a:gdLst/>
              <a:ahLst/>
              <a:cxnLst/>
              <a:rect r="r" b="b" t="t" l="l"/>
              <a:pathLst>
                <a:path h="560959" w="1026922">
                  <a:moveTo>
                    <a:pt x="946150" y="111887"/>
                  </a:moveTo>
                  <a:cubicBezTo>
                    <a:pt x="914273" y="82042"/>
                    <a:pt x="874141" y="68072"/>
                    <a:pt x="832612" y="57785"/>
                  </a:cubicBezTo>
                  <a:cubicBezTo>
                    <a:pt x="658495" y="14732"/>
                    <a:pt x="0" y="0"/>
                    <a:pt x="78994" y="323342"/>
                  </a:cubicBezTo>
                  <a:cubicBezTo>
                    <a:pt x="96647" y="395351"/>
                    <a:pt x="146939" y="449834"/>
                    <a:pt x="214503" y="479044"/>
                  </a:cubicBezTo>
                  <a:cubicBezTo>
                    <a:pt x="263525" y="500253"/>
                    <a:pt x="316865" y="508635"/>
                    <a:pt x="369443" y="515874"/>
                  </a:cubicBezTo>
                  <a:cubicBezTo>
                    <a:pt x="560451" y="541528"/>
                    <a:pt x="859663" y="560959"/>
                    <a:pt x="969137" y="360680"/>
                  </a:cubicBezTo>
                  <a:cubicBezTo>
                    <a:pt x="1026922" y="255016"/>
                    <a:pt x="1017016" y="178562"/>
                    <a:pt x="945769" y="111633"/>
                  </a:cubicBezTo>
                  <a:lnTo>
                    <a:pt x="946023" y="111887"/>
                  </a:lnTo>
                  <a:close/>
                </a:path>
              </a:pathLst>
            </a:custGeom>
            <a:solidFill>
              <a:srgbClr val="FAF4E6"/>
            </a:solidFill>
          </p:spPr>
        </p:sp>
        <p:sp>
          <p:nvSpPr>
            <p:cNvPr name="Freeform 32" id="32"/>
            <p:cNvSpPr/>
            <p:nvPr/>
          </p:nvSpPr>
          <p:spPr>
            <a:xfrm flipH="false" flipV="false" rot="0">
              <a:off x="1671320" y="1631315"/>
              <a:ext cx="4191" cy="4826"/>
            </a:xfrm>
            <a:custGeom>
              <a:avLst/>
              <a:gdLst/>
              <a:ahLst/>
              <a:cxnLst/>
              <a:rect r="r" b="b" t="t" l="l"/>
              <a:pathLst>
                <a:path h="4826" w="4191">
                  <a:moveTo>
                    <a:pt x="0" y="0"/>
                  </a:moveTo>
                  <a:lnTo>
                    <a:pt x="4191" y="1778"/>
                  </a:lnTo>
                  <a:lnTo>
                    <a:pt x="1905" y="4826"/>
                  </a:lnTo>
                  <a:close/>
                </a:path>
              </a:pathLst>
            </a:custGeom>
            <a:solidFill>
              <a:srgbClr val="FAF4E6"/>
            </a:solidFill>
          </p:spPr>
        </p:sp>
        <p:sp>
          <p:nvSpPr>
            <p:cNvPr name="Freeform 33" id="33"/>
            <p:cNvSpPr/>
            <p:nvPr/>
          </p:nvSpPr>
          <p:spPr>
            <a:xfrm flipH="false" flipV="false" rot="0">
              <a:off x="1604518" y="1631950"/>
              <a:ext cx="225298" cy="355092"/>
            </a:xfrm>
            <a:custGeom>
              <a:avLst/>
              <a:gdLst/>
              <a:ahLst/>
              <a:cxnLst/>
              <a:rect r="r" b="b" t="t" l="l"/>
              <a:pathLst>
                <a:path h="355092" w="225298">
                  <a:moveTo>
                    <a:pt x="171323" y="339852"/>
                  </a:moveTo>
                  <a:cubicBezTo>
                    <a:pt x="140208" y="355092"/>
                    <a:pt x="95631" y="352044"/>
                    <a:pt x="67437" y="337820"/>
                  </a:cubicBezTo>
                  <a:cubicBezTo>
                    <a:pt x="25400" y="316611"/>
                    <a:pt x="11430" y="267335"/>
                    <a:pt x="5969" y="223774"/>
                  </a:cubicBezTo>
                  <a:cubicBezTo>
                    <a:pt x="508" y="179705"/>
                    <a:pt x="0" y="135890"/>
                    <a:pt x="15875" y="93726"/>
                  </a:cubicBezTo>
                  <a:lnTo>
                    <a:pt x="34798" y="54356"/>
                  </a:lnTo>
                  <a:cubicBezTo>
                    <a:pt x="57404" y="21717"/>
                    <a:pt x="87122" y="0"/>
                    <a:pt x="128905" y="4572"/>
                  </a:cubicBezTo>
                  <a:cubicBezTo>
                    <a:pt x="170942" y="9271"/>
                    <a:pt x="194691" y="37465"/>
                    <a:pt x="209296" y="74295"/>
                  </a:cubicBezTo>
                  <a:cubicBezTo>
                    <a:pt x="218948" y="98679"/>
                    <a:pt x="223012" y="124333"/>
                    <a:pt x="223774" y="150749"/>
                  </a:cubicBezTo>
                  <a:cubicBezTo>
                    <a:pt x="225044" y="200533"/>
                    <a:pt x="225298" y="276733"/>
                    <a:pt x="195834" y="319405"/>
                  </a:cubicBezTo>
                  <a:lnTo>
                    <a:pt x="171450" y="339852"/>
                  </a:lnTo>
                  <a:close/>
                </a:path>
              </a:pathLst>
            </a:custGeom>
            <a:solidFill>
              <a:srgbClr val="231F20"/>
            </a:solidFill>
          </p:spPr>
        </p:sp>
        <p:sp>
          <p:nvSpPr>
            <p:cNvPr name="Freeform 34" id="34"/>
            <p:cNvSpPr/>
            <p:nvPr/>
          </p:nvSpPr>
          <p:spPr>
            <a:xfrm flipH="false" flipV="false" rot="0">
              <a:off x="1635252" y="1750314"/>
              <a:ext cx="46228" cy="119126"/>
            </a:xfrm>
            <a:custGeom>
              <a:avLst/>
              <a:gdLst/>
              <a:ahLst/>
              <a:cxnLst/>
              <a:rect r="r" b="b" t="t" l="l"/>
              <a:pathLst>
                <a:path h="119126" w="46228">
                  <a:moveTo>
                    <a:pt x="44450" y="54356"/>
                  </a:moveTo>
                  <a:lnTo>
                    <a:pt x="46228" y="96901"/>
                  </a:lnTo>
                  <a:cubicBezTo>
                    <a:pt x="46228" y="107061"/>
                    <a:pt x="43434" y="117094"/>
                    <a:pt x="30988" y="118110"/>
                  </a:cubicBezTo>
                  <a:cubicBezTo>
                    <a:pt x="19812" y="119126"/>
                    <a:pt x="12065" y="112141"/>
                    <a:pt x="9017" y="102362"/>
                  </a:cubicBezTo>
                  <a:cubicBezTo>
                    <a:pt x="0" y="71501"/>
                    <a:pt x="2032" y="41148"/>
                    <a:pt x="18034" y="12700"/>
                  </a:cubicBezTo>
                  <a:lnTo>
                    <a:pt x="28448" y="0"/>
                  </a:lnTo>
                  <a:cubicBezTo>
                    <a:pt x="46101" y="5715"/>
                    <a:pt x="46101" y="12700"/>
                    <a:pt x="46101" y="18923"/>
                  </a:cubicBezTo>
                  <a:lnTo>
                    <a:pt x="44577" y="54483"/>
                  </a:lnTo>
                  <a:close/>
                </a:path>
              </a:pathLst>
            </a:custGeom>
            <a:solidFill>
              <a:srgbClr val="FAF4E6"/>
            </a:solidFill>
          </p:spPr>
        </p:sp>
        <p:sp>
          <p:nvSpPr>
            <p:cNvPr name="Freeform 35" id="35"/>
            <p:cNvSpPr/>
            <p:nvPr/>
          </p:nvSpPr>
          <p:spPr>
            <a:xfrm flipH="false" flipV="false" rot="0">
              <a:off x="1662811" y="1893316"/>
              <a:ext cx="45339" cy="45085"/>
            </a:xfrm>
            <a:custGeom>
              <a:avLst/>
              <a:gdLst/>
              <a:ahLst/>
              <a:cxnLst/>
              <a:rect r="r" b="b" t="t" l="l"/>
              <a:pathLst>
                <a:path h="45085" w="45339">
                  <a:moveTo>
                    <a:pt x="45339" y="25908"/>
                  </a:moveTo>
                  <a:lnTo>
                    <a:pt x="39624" y="44577"/>
                  </a:lnTo>
                  <a:cubicBezTo>
                    <a:pt x="11430" y="45085"/>
                    <a:pt x="2286" y="34163"/>
                    <a:pt x="0" y="18923"/>
                  </a:cubicBezTo>
                  <a:lnTo>
                    <a:pt x="5461" y="0"/>
                  </a:lnTo>
                  <a:cubicBezTo>
                    <a:pt x="33147" y="0"/>
                    <a:pt x="41021" y="11938"/>
                    <a:pt x="45339" y="25908"/>
                  </a:cubicBezTo>
                  <a:close/>
                </a:path>
              </a:pathLst>
            </a:custGeom>
            <a:solidFill>
              <a:srgbClr val="FAF4E6"/>
            </a:solidFill>
          </p:spPr>
        </p:sp>
        <p:sp>
          <p:nvSpPr>
            <p:cNvPr name="Freeform 36" id="36"/>
            <p:cNvSpPr/>
            <p:nvPr/>
          </p:nvSpPr>
          <p:spPr>
            <a:xfrm flipH="false" flipV="false" rot="0">
              <a:off x="2548255" y="1444752"/>
              <a:ext cx="1004824" cy="613283"/>
            </a:xfrm>
            <a:custGeom>
              <a:avLst/>
              <a:gdLst/>
              <a:ahLst/>
              <a:cxnLst/>
              <a:rect r="r" b="b" t="t" l="l"/>
              <a:pathLst>
                <a:path h="613283" w="1004824">
                  <a:moveTo>
                    <a:pt x="938784" y="187833"/>
                  </a:moveTo>
                  <a:cubicBezTo>
                    <a:pt x="716915" y="0"/>
                    <a:pt x="0" y="80010"/>
                    <a:pt x="76708" y="393319"/>
                  </a:cubicBezTo>
                  <a:cubicBezTo>
                    <a:pt x="94361" y="465328"/>
                    <a:pt x="144653" y="519811"/>
                    <a:pt x="212217" y="549021"/>
                  </a:cubicBezTo>
                  <a:cubicBezTo>
                    <a:pt x="261239" y="570230"/>
                    <a:pt x="314579" y="578612"/>
                    <a:pt x="367157" y="585851"/>
                  </a:cubicBezTo>
                  <a:cubicBezTo>
                    <a:pt x="504698" y="604266"/>
                    <a:pt x="668274" y="613283"/>
                    <a:pt x="803529" y="563245"/>
                  </a:cubicBezTo>
                  <a:cubicBezTo>
                    <a:pt x="905129" y="525653"/>
                    <a:pt x="1004824" y="427736"/>
                    <a:pt x="1002792" y="313436"/>
                  </a:cubicBezTo>
                  <a:cubicBezTo>
                    <a:pt x="1002030" y="262890"/>
                    <a:pt x="978154" y="221234"/>
                    <a:pt x="938784" y="187706"/>
                  </a:cubicBezTo>
                  <a:close/>
                </a:path>
              </a:pathLst>
            </a:custGeom>
            <a:solidFill>
              <a:srgbClr val="FAF4E6"/>
            </a:solidFill>
          </p:spPr>
        </p:sp>
        <p:sp>
          <p:nvSpPr>
            <p:cNvPr name="Freeform 37" id="37"/>
            <p:cNvSpPr/>
            <p:nvPr/>
          </p:nvSpPr>
          <p:spPr>
            <a:xfrm flipH="false" flipV="false" rot="0">
              <a:off x="2702179" y="1621536"/>
              <a:ext cx="225298" cy="355092"/>
            </a:xfrm>
            <a:custGeom>
              <a:avLst/>
              <a:gdLst/>
              <a:ahLst/>
              <a:cxnLst/>
              <a:rect r="r" b="b" t="t" l="l"/>
              <a:pathLst>
                <a:path h="355092" w="225298">
                  <a:moveTo>
                    <a:pt x="171323" y="339852"/>
                  </a:moveTo>
                  <a:cubicBezTo>
                    <a:pt x="140208" y="355092"/>
                    <a:pt x="95631" y="352044"/>
                    <a:pt x="67437" y="337820"/>
                  </a:cubicBezTo>
                  <a:cubicBezTo>
                    <a:pt x="25400" y="316611"/>
                    <a:pt x="11430" y="267335"/>
                    <a:pt x="5969" y="223774"/>
                  </a:cubicBezTo>
                  <a:cubicBezTo>
                    <a:pt x="508" y="179705"/>
                    <a:pt x="0" y="135890"/>
                    <a:pt x="15875" y="93726"/>
                  </a:cubicBezTo>
                  <a:lnTo>
                    <a:pt x="34798" y="54356"/>
                  </a:lnTo>
                  <a:cubicBezTo>
                    <a:pt x="57404" y="21717"/>
                    <a:pt x="87122" y="0"/>
                    <a:pt x="128905" y="4572"/>
                  </a:cubicBezTo>
                  <a:cubicBezTo>
                    <a:pt x="170942" y="9271"/>
                    <a:pt x="194691" y="37465"/>
                    <a:pt x="209296" y="74295"/>
                  </a:cubicBezTo>
                  <a:cubicBezTo>
                    <a:pt x="218948" y="98679"/>
                    <a:pt x="223012" y="124333"/>
                    <a:pt x="223774" y="150749"/>
                  </a:cubicBezTo>
                  <a:cubicBezTo>
                    <a:pt x="225044" y="200533"/>
                    <a:pt x="225298" y="276733"/>
                    <a:pt x="195834" y="319405"/>
                  </a:cubicBezTo>
                  <a:lnTo>
                    <a:pt x="171450" y="339852"/>
                  </a:lnTo>
                  <a:close/>
                </a:path>
              </a:pathLst>
            </a:custGeom>
            <a:solidFill>
              <a:srgbClr val="231F20"/>
            </a:solidFill>
          </p:spPr>
        </p:sp>
        <p:sp>
          <p:nvSpPr>
            <p:cNvPr name="Freeform 38" id="38"/>
            <p:cNvSpPr/>
            <p:nvPr/>
          </p:nvSpPr>
          <p:spPr>
            <a:xfrm flipH="false" flipV="false" rot="0">
              <a:off x="2732659" y="1740154"/>
              <a:ext cx="46228" cy="119126"/>
            </a:xfrm>
            <a:custGeom>
              <a:avLst/>
              <a:gdLst/>
              <a:ahLst/>
              <a:cxnLst/>
              <a:rect r="r" b="b" t="t" l="l"/>
              <a:pathLst>
                <a:path h="119126" w="46228">
                  <a:moveTo>
                    <a:pt x="44450" y="54356"/>
                  </a:moveTo>
                  <a:lnTo>
                    <a:pt x="46228" y="96901"/>
                  </a:lnTo>
                  <a:cubicBezTo>
                    <a:pt x="46228" y="107061"/>
                    <a:pt x="43434" y="117094"/>
                    <a:pt x="30988" y="118110"/>
                  </a:cubicBezTo>
                  <a:cubicBezTo>
                    <a:pt x="19812" y="119126"/>
                    <a:pt x="12065" y="112141"/>
                    <a:pt x="9017" y="102362"/>
                  </a:cubicBezTo>
                  <a:cubicBezTo>
                    <a:pt x="0" y="71501"/>
                    <a:pt x="2032" y="41148"/>
                    <a:pt x="18034" y="12700"/>
                  </a:cubicBezTo>
                  <a:lnTo>
                    <a:pt x="28448" y="0"/>
                  </a:lnTo>
                  <a:cubicBezTo>
                    <a:pt x="46101" y="5715"/>
                    <a:pt x="46101" y="12700"/>
                    <a:pt x="46101" y="18923"/>
                  </a:cubicBezTo>
                  <a:lnTo>
                    <a:pt x="44577" y="54483"/>
                  </a:lnTo>
                  <a:close/>
                </a:path>
              </a:pathLst>
            </a:custGeom>
            <a:solidFill>
              <a:srgbClr val="FAF4E6"/>
            </a:solidFill>
          </p:spPr>
        </p:sp>
        <p:sp>
          <p:nvSpPr>
            <p:cNvPr name="Freeform 39" id="39"/>
            <p:cNvSpPr/>
            <p:nvPr/>
          </p:nvSpPr>
          <p:spPr>
            <a:xfrm flipH="false" flipV="false" rot="0">
              <a:off x="2760472" y="1883156"/>
              <a:ext cx="45339" cy="45085"/>
            </a:xfrm>
            <a:custGeom>
              <a:avLst/>
              <a:gdLst/>
              <a:ahLst/>
              <a:cxnLst/>
              <a:rect r="r" b="b" t="t" l="l"/>
              <a:pathLst>
                <a:path h="45085" w="45339">
                  <a:moveTo>
                    <a:pt x="45339" y="25908"/>
                  </a:moveTo>
                  <a:lnTo>
                    <a:pt x="39624" y="44577"/>
                  </a:lnTo>
                  <a:cubicBezTo>
                    <a:pt x="11430" y="45085"/>
                    <a:pt x="2286" y="34163"/>
                    <a:pt x="0" y="18923"/>
                  </a:cubicBezTo>
                  <a:lnTo>
                    <a:pt x="5461" y="0"/>
                  </a:lnTo>
                  <a:cubicBezTo>
                    <a:pt x="33147" y="0"/>
                    <a:pt x="41021" y="11938"/>
                    <a:pt x="45339" y="25908"/>
                  </a:cubicBezTo>
                  <a:close/>
                </a:path>
              </a:pathLst>
            </a:custGeom>
            <a:solidFill>
              <a:srgbClr val="FAF4E6"/>
            </a:solidFill>
          </p:spPr>
        </p:sp>
      </p:grpSp>
      <p:sp>
        <p:nvSpPr>
          <p:cNvPr name="TextBox 40" id="40"/>
          <p:cNvSpPr txBox="true"/>
          <p:nvPr/>
        </p:nvSpPr>
        <p:spPr>
          <a:xfrm rot="0">
            <a:off x="3979774" y="3146171"/>
            <a:ext cx="10328453" cy="3578892"/>
          </a:xfrm>
          <a:prstGeom prst="rect">
            <a:avLst/>
          </a:prstGeom>
        </p:spPr>
        <p:txBody>
          <a:bodyPr anchor="t" rtlCol="false" tIns="0" lIns="0" bIns="0" rIns="0">
            <a:spAutoFit/>
          </a:bodyPr>
          <a:lstStyle/>
          <a:p>
            <a:pPr algn="ctr">
              <a:lnSpc>
                <a:spcPts val="5699"/>
              </a:lnSpc>
            </a:pPr>
            <a:r>
              <a:rPr lang="en-US" sz="6705">
                <a:solidFill>
                  <a:srgbClr val="2A2952"/>
                </a:solidFill>
                <a:latin typeface="Chewy"/>
                <a:ea typeface="Chewy"/>
                <a:cs typeface="Chewy"/>
                <a:sym typeface="Chewy"/>
              </a:rPr>
              <a:t>KONSEP LUAS BANGUN RUANG DENGAN MENGGUNAKAN MEDIA</a:t>
            </a:r>
          </a:p>
          <a:p>
            <a:pPr algn="ctr">
              <a:lnSpc>
                <a:spcPts val="6999"/>
              </a:lnSpc>
            </a:pPr>
          </a:p>
          <a:p>
            <a:pPr algn="ctr">
              <a:lnSpc>
                <a:spcPts val="5175"/>
              </a:lnSpc>
            </a:pPr>
            <a:r>
              <a:rPr lang="en-US" sz="3699">
                <a:solidFill>
                  <a:srgbClr val="2A2952"/>
                </a:solidFill>
                <a:latin typeface="Chewy"/>
                <a:ea typeface="Chewy"/>
                <a:cs typeface="Chewy"/>
                <a:sym typeface="Chewy"/>
              </a:rPr>
              <a:t>Indira Asih VY, M.Pd. /Firdaus, M.Pd</a:t>
            </a:r>
          </a:p>
        </p:txBody>
      </p:sp>
    </p:spTree>
  </p:cSld>
  <p:clrMapOvr>
    <a:masterClrMapping/>
  </p:clrMapOvr>
</p:sld>
</file>

<file path=ppt/slides/slide10.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sp>
        <p:nvSpPr>
          <p:cNvPr name="TextBox 2" id="2"/>
          <p:cNvSpPr txBox="true"/>
          <p:nvPr/>
        </p:nvSpPr>
        <p:spPr>
          <a:xfrm rot="0">
            <a:off x="2094043" y="1394365"/>
            <a:ext cx="13889441" cy="2634453"/>
          </a:xfrm>
          <a:prstGeom prst="rect">
            <a:avLst/>
          </a:prstGeom>
        </p:spPr>
        <p:txBody>
          <a:bodyPr anchor="t" rtlCol="false" tIns="0" lIns="0" bIns="0" rIns="0">
            <a:spAutoFit/>
          </a:bodyPr>
          <a:lstStyle/>
          <a:p>
            <a:pPr algn="l">
              <a:lnSpc>
                <a:spcPts val="5175"/>
              </a:lnSpc>
            </a:pPr>
            <a:r>
              <a:rPr lang="en-US" sz="3699">
                <a:solidFill>
                  <a:srgbClr val="2A2952"/>
                </a:solidFill>
                <a:latin typeface="Comic Sans"/>
                <a:ea typeface="Comic Sans"/>
                <a:cs typeface="Comic Sans"/>
                <a:sym typeface="Comic Sans"/>
              </a:rPr>
              <a:t> B. Ciri-ciri Tabung Ciri-ciri yang dimiliki oleh tabung: a. Mempunyai sisi atas (tutup) dan sisi bawah (alas) berbentuk </a:t>
            </a:r>
          </a:p>
        </p:txBody>
      </p:sp>
      <p:sp>
        <p:nvSpPr>
          <p:cNvPr name="TextBox 3" id="3"/>
          <p:cNvSpPr txBox="true"/>
          <p:nvPr/>
        </p:nvSpPr>
        <p:spPr>
          <a:xfrm rot="0">
            <a:off x="2655722" y="4023265"/>
            <a:ext cx="5209546" cy="662778"/>
          </a:xfrm>
          <a:prstGeom prst="rect">
            <a:avLst/>
          </a:prstGeom>
        </p:spPr>
        <p:txBody>
          <a:bodyPr anchor="t" rtlCol="false" tIns="0" lIns="0" bIns="0" rIns="0">
            <a:spAutoFit/>
          </a:bodyPr>
          <a:lstStyle/>
          <a:p>
            <a:pPr algn="l">
              <a:lnSpc>
                <a:spcPts val="5175"/>
              </a:lnSpc>
            </a:pPr>
            <a:r>
              <a:rPr lang="en-US" sz="3699">
                <a:solidFill>
                  <a:srgbClr val="2A2952"/>
                </a:solidFill>
                <a:latin typeface="Comic Sans"/>
                <a:ea typeface="Comic Sans"/>
                <a:cs typeface="Comic Sans"/>
                <a:sym typeface="Comic Sans"/>
              </a:rPr>
              <a:t>lingkaran yang konguen </a:t>
            </a:r>
          </a:p>
        </p:txBody>
      </p:sp>
      <p:sp>
        <p:nvSpPr>
          <p:cNvPr name="TextBox 4" id="4"/>
          <p:cNvSpPr txBox="true"/>
          <p:nvPr/>
        </p:nvSpPr>
        <p:spPr>
          <a:xfrm rot="0">
            <a:off x="2094043" y="4680490"/>
            <a:ext cx="13316074" cy="2634453"/>
          </a:xfrm>
          <a:prstGeom prst="rect">
            <a:avLst/>
          </a:prstGeom>
        </p:spPr>
        <p:txBody>
          <a:bodyPr anchor="t" rtlCol="false" tIns="0" lIns="0" bIns="0" rIns="0">
            <a:spAutoFit/>
          </a:bodyPr>
          <a:lstStyle/>
          <a:p>
            <a:pPr algn="l">
              <a:lnSpc>
                <a:spcPts val="5175"/>
              </a:lnSpc>
            </a:pPr>
            <a:r>
              <a:rPr lang="en-US" sz="3699">
                <a:solidFill>
                  <a:srgbClr val="2A2952"/>
                </a:solidFill>
                <a:latin typeface="Comic Sans"/>
                <a:ea typeface="Comic Sans"/>
                <a:cs typeface="Comic Sans"/>
                <a:sym typeface="Comic Sans"/>
              </a:rPr>
              <a:t>b. Diameter alas tabung c. Jari– jari alas tabung d. Sisi lengkung yang dinamakan selimut tabung, dan e. Permukan tabung yaitu bidang yang meliputi sisi atas, sisi </a:t>
            </a:r>
          </a:p>
        </p:txBody>
      </p:sp>
      <p:sp>
        <p:nvSpPr>
          <p:cNvPr name="TextBox 5" id="5"/>
          <p:cNvSpPr txBox="true"/>
          <p:nvPr/>
        </p:nvSpPr>
        <p:spPr>
          <a:xfrm rot="0">
            <a:off x="2655722" y="7309390"/>
            <a:ext cx="12633255" cy="1320003"/>
          </a:xfrm>
          <a:prstGeom prst="rect">
            <a:avLst/>
          </a:prstGeom>
        </p:spPr>
        <p:txBody>
          <a:bodyPr anchor="t" rtlCol="false" tIns="0" lIns="0" bIns="0" rIns="0">
            <a:spAutoFit/>
          </a:bodyPr>
          <a:lstStyle/>
          <a:p>
            <a:pPr algn="l">
              <a:lnSpc>
                <a:spcPts val="5175"/>
              </a:lnSpc>
            </a:pPr>
            <a:r>
              <a:rPr lang="en-US" sz="3699">
                <a:solidFill>
                  <a:srgbClr val="2A2952"/>
                </a:solidFill>
                <a:latin typeface="Comic Sans"/>
                <a:ea typeface="Comic Sans"/>
                <a:cs typeface="Comic Sans"/>
                <a:sym typeface="Comic Sans"/>
              </a:rPr>
              <a:t>bawah, dan selimut tabung. (Arterius Juano dan Mariana Jediut, 2019) </a:t>
            </a:r>
          </a:p>
        </p:txBody>
      </p:sp>
    </p:spTree>
  </p:cSld>
  <p:clrMapOvr>
    <a:masterClrMapping/>
  </p:clrMapOvr>
</p:sld>
</file>

<file path=ppt/slides/slide11.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sp>
        <p:nvSpPr>
          <p:cNvPr name="TextBox 2" id="2"/>
          <p:cNvSpPr txBox="true"/>
          <p:nvPr/>
        </p:nvSpPr>
        <p:spPr>
          <a:xfrm rot="0">
            <a:off x="3160966" y="1929479"/>
            <a:ext cx="12443127" cy="191379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Sifat-sifat tabung: a. Bidang alas dan bidang atas berupa lingkaran b. Tinggi tabung adalah jarak antara titik pusat lingkaran </a:t>
            </a:r>
          </a:p>
        </p:txBody>
      </p:sp>
      <p:sp>
        <p:nvSpPr>
          <p:cNvPr name="TextBox 3" id="3"/>
          <p:cNvSpPr txBox="true"/>
          <p:nvPr/>
        </p:nvSpPr>
        <p:spPr>
          <a:xfrm rot="0">
            <a:off x="3707463" y="3844004"/>
            <a:ext cx="7286854"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alas dan titik pusat lingkaran atas</a:t>
            </a:r>
          </a:p>
        </p:txBody>
      </p:sp>
      <p:sp>
        <p:nvSpPr>
          <p:cNvPr name="TextBox 4" id="4"/>
          <p:cNvSpPr txBox="true"/>
          <p:nvPr/>
        </p:nvSpPr>
        <p:spPr>
          <a:xfrm rot="0">
            <a:off x="3160966" y="4482179"/>
            <a:ext cx="12361764" cy="1275617"/>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c. Mempunyai 3 bidang sisi, yakni alas, tutup, dan selimut d. Sisi tegak berupa bidang lengkung yang dinamakan </a:t>
            </a:r>
          </a:p>
        </p:txBody>
      </p:sp>
      <p:sp>
        <p:nvSpPr>
          <p:cNvPr name="TextBox 5" id="5"/>
          <p:cNvSpPr txBox="true"/>
          <p:nvPr/>
        </p:nvSpPr>
        <p:spPr>
          <a:xfrm rot="0">
            <a:off x="3707463" y="5758529"/>
            <a:ext cx="3174006"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selimut tabung</a:t>
            </a:r>
          </a:p>
        </p:txBody>
      </p:sp>
      <p:sp>
        <p:nvSpPr>
          <p:cNvPr name="TextBox 6" id="6"/>
          <p:cNvSpPr txBox="true"/>
          <p:nvPr/>
        </p:nvSpPr>
        <p:spPr>
          <a:xfrm rot="0">
            <a:off x="3160966" y="6396704"/>
            <a:ext cx="11222088" cy="1913792"/>
          </a:xfrm>
          <a:prstGeom prst="rect">
            <a:avLst/>
          </a:prstGeom>
        </p:spPr>
        <p:txBody>
          <a:bodyPr anchor="t" rtlCol="false" tIns="0" lIns="0" bIns="0" rIns="0">
            <a:spAutoFit/>
          </a:bodyPr>
          <a:lstStyle/>
          <a:p>
            <a:pPr algn="just">
              <a:lnSpc>
                <a:spcPts val="5025"/>
              </a:lnSpc>
            </a:pPr>
            <a:r>
              <a:rPr lang="en-US" sz="3600">
                <a:solidFill>
                  <a:srgbClr val="2A2952"/>
                </a:solidFill>
                <a:latin typeface="Comic Sans"/>
                <a:ea typeface="Comic Sans"/>
                <a:cs typeface="Comic Sans"/>
                <a:sym typeface="Comic Sans"/>
              </a:rPr>
              <a:t>e. Mempunyai 2 rusuk, yakni rusuk alas dan tutup f. Jari – jari lingkaran alas dan tutup besarnya sama g. empunya selimut yang berbentuk persegi panjang </a:t>
            </a:r>
          </a:p>
        </p:txBody>
      </p:sp>
    </p:spTree>
  </p:cSld>
  <p:clrMapOvr>
    <a:masterClrMapping/>
  </p:clrMapOvr>
</p:sld>
</file>

<file path=ppt/slides/slide12.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sp>
        <p:nvSpPr>
          <p:cNvPr name="TextBox 2" id="2"/>
          <p:cNvSpPr txBox="true"/>
          <p:nvPr/>
        </p:nvSpPr>
        <p:spPr>
          <a:xfrm rot="0">
            <a:off x="2339445" y="1640491"/>
            <a:ext cx="5208794" cy="1393736"/>
          </a:xfrm>
          <a:prstGeom prst="rect">
            <a:avLst/>
          </a:prstGeom>
        </p:spPr>
        <p:txBody>
          <a:bodyPr anchor="t" rtlCol="false" tIns="0" lIns="0" bIns="0" rIns="0">
            <a:spAutoFit/>
          </a:bodyPr>
          <a:lstStyle/>
          <a:p>
            <a:pPr algn="l">
              <a:lnSpc>
                <a:spcPts val="5580"/>
              </a:lnSpc>
            </a:pPr>
            <a:r>
              <a:rPr lang="en-US" sz="3600">
                <a:solidFill>
                  <a:srgbClr val="2A2952"/>
                </a:solidFill>
                <a:latin typeface="Comic Sans"/>
                <a:ea typeface="Comic Sans"/>
                <a:cs typeface="Comic Sans"/>
                <a:sym typeface="Comic Sans"/>
              </a:rPr>
              <a:t>C. Rumus Tabung a. Rumus volume tabung:</a:t>
            </a:r>
          </a:p>
        </p:txBody>
      </p:sp>
      <p:sp>
        <p:nvSpPr>
          <p:cNvPr name="TextBox 3" id="3"/>
          <p:cNvSpPr txBox="true"/>
          <p:nvPr/>
        </p:nvSpPr>
        <p:spPr>
          <a:xfrm rot="0">
            <a:off x="2339445" y="3092110"/>
            <a:ext cx="139360" cy="58029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 </a:t>
            </a:r>
          </a:p>
        </p:txBody>
      </p:sp>
      <p:sp>
        <p:nvSpPr>
          <p:cNvPr name="TextBox 4" id="4"/>
          <p:cNvSpPr txBox="true"/>
          <p:nvPr/>
        </p:nvSpPr>
        <p:spPr>
          <a:xfrm rot="0">
            <a:off x="2885942" y="3092110"/>
            <a:ext cx="14658718" cy="185664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Luas alas x tinggi </a:t>
            </a:r>
          </a:p>
          <a:p>
            <a:pPr algn="l">
              <a:lnSpc>
                <a:spcPts val="5580"/>
              </a:lnSpc>
            </a:pPr>
            <a:r>
              <a:rPr lang="en-US" sz="3600">
                <a:solidFill>
                  <a:srgbClr val="2A2952"/>
                </a:solidFill>
                <a:latin typeface="Comic Sans"/>
                <a:ea typeface="Comic Sans"/>
                <a:cs typeface="Comic Sans"/>
                <a:sym typeface="Comic Sans"/>
              </a:rPr>
              <a:t>Karena bentuk alas tabung adalah lingkarana maka, luas alas adalah: </a:t>
            </a:r>
          </a:p>
          <a:p>
            <a:pPr algn="l">
              <a:lnSpc>
                <a:spcPts val="4471"/>
              </a:lnSpc>
            </a:pPr>
            <a:r>
              <a:rPr lang="en-US" sz="3600">
                <a:solidFill>
                  <a:srgbClr val="2A2952"/>
                </a:solidFill>
                <a:latin typeface="Comic Sans"/>
                <a:ea typeface="Comic Sans"/>
                <a:cs typeface="Comic Sans"/>
                <a:sym typeface="Comic Sans"/>
              </a:rPr>
              <a:t>π r2, dimana r = jari – jari tabung.</a:t>
            </a:r>
          </a:p>
        </p:txBody>
      </p:sp>
      <p:sp>
        <p:nvSpPr>
          <p:cNvPr name="TextBox 5" id="5"/>
          <p:cNvSpPr txBox="true"/>
          <p:nvPr/>
        </p:nvSpPr>
        <p:spPr>
          <a:xfrm rot="0">
            <a:off x="2339445" y="4901860"/>
            <a:ext cx="6327524" cy="685067"/>
          </a:xfrm>
          <a:prstGeom prst="rect">
            <a:avLst/>
          </a:prstGeom>
        </p:spPr>
        <p:txBody>
          <a:bodyPr anchor="t" rtlCol="false" tIns="0" lIns="0" bIns="0" rIns="0">
            <a:spAutoFit/>
          </a:bodyPr>
          <a:lstStyle/>
          <a:p>
            <a:pPr algn="l">
              <a:lnSpc>
                <a:spcPts val="5580"/>
              </a:lnSpc>
            </a:pPr>
            <a:r>
              <a:rPr lang="en-US" sz="3600">
                <a:solidFill>
                  <a:srgbClr val="2A2952"/>
                </a:solidFill>
                <a:latin typeface="Comic Sans"/>
                <a:ea typeface="Comic Sans"/>
                <a:cs typeface="Comic Sans"/>
                <a:sym typeface="Comic Sans"/>
              </a:rPr>
              <a:t>b. Rumus luas selimut tabung:</a:t>
            </a:r>
          </a:p>
        </p:txBody>
      </p:sp>
      <p:sp>
        <p:nvSpPr>
          <p:cNvPr name="TextBox 6" id="6"/>
          <p:cNvSpPr txBox="true"/>
          <p:nvPr/>
        </p:nvSpPr>
        <p:spPr>
          <a:xfrm rot="0">
            <a:off x="2339445" y="5644810"/>
            <a:ext cx="139360" cy="58029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 </a:t>
            </a:r>
          </a:p>
        </p:txBody>
      </p:sp>
      <p:sp>
        <p:nvSpPr>
          <p:cNvPr name="TextBox 7" id="7"/>
          <p:cNvSpPr txBox="true"/>
          <p:nvPr/>
        </p:nvSpPr>
        <p:spPr>
          <a:xfrm rot="0">
            <a:off x="3295812" y="5644810"/>
            <a:ext cx="1516075" cy="58029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L=2πrt</a:t>
            </a:r>
          </a:p>
        </p:txBody>
      </p:sp>
      <p:sp>
        <p:nvSpPr>
          <p:cNvPr name="TextBox 8" id="8"/>
          <p:cNvSpPr txBox="true"/>
          <p:nvPr/>
        </p:nvSpPr>
        <p:spPr>
          <a:xfrm rot="0">
            <a:off x="2339445" y="6178210"/>
            <a:ext cx="7228561" cy="685067"/>
          </a:xfrm>
          <a:prstGeom prst="rect">
            <a:avLst/>
          </a:prstGeom>
        </p:spPr>
        <p:txBody>
          <a:bodyPr anchor="t" rtlCol="false" tIns="0" lIns="0" bIns="0" rIns="0">
            <a:spAutoFit/>
          </a:bodyPr>
          <a:lstStyle/>
          <a:p>
            <a:pPr algn="l">
              <a:lnSpc>
                <a:spcPts val="5580"/>
              </a:lnSpc>
            </a:pPr>
            <a:r>
              <a:rPr lang="en-US" sz="3600">
                <a:solidFill>
                  <a:srgbClr val="2A2952"/>
                </a:solidFill>
                <a:latin typeface="Comic Sans"/>
                <a:ea typeface="Comic Sans"/>
                <a:cs typeface="Comic Sans"/>
                <a:sym typeface="Comic Sans"/>
              </a:rPr>
              <a:t>c. Rumus luas tabung tanpa tutup:</a:t>
            </a:r>
          </a:p>
        </p:txBody>
      </p:sp>
      <p:sp>
        <p:nvSpPr>
          <p:cNvPr name="TextBox 9" id="9"/>
          <p:cNvSpPr txBox="true"/>
          <p:nvPr/>
        </p:nvSpPr>
        <p:spPr>
          <a:xfrm rot="0">
            <a:off x="2339445" y="6921160"/>
            <a:ext cx="139360" cy="58029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 </a:t>
            </a:r>
          </a:p>
        </p:txBody>
      </p:sp>
      <p:sp>
        <p:nvSpPr>
          <p:cNvPr name="TextBox 10" id="10"/>
          <p:cNvSpPr txBox="true"/>
          <p:nvPr/>
        </p:nvSpPr>
        <p:spPr>
          <a:xfrm rot="0">
            <a:off x="3022559" y="6921160"/>
            <a:ext cx="3228203" cy="58029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L = 2πrt (r+2t)</a:t>
            </a:r>
          </a:p>
        </p:txBody>
      </p:sp>
      <p:sp>
        <p:nvSpPr>
          <p:cNvPr name="TextBox 11" id="11"/>
          <p:cNvSpPr txBox="true"/>
          <p:nvPr/>
        </p:nvSpPr>
        <p:spPr>
          <a:xfrm rot="0">
            <a:off x="2339445" y="7454560"/>
            <a:ext cx="7066207" cy="685067"/>
          </a:xfrm>
          <a:prstGeom prst="rect">
            <a:avLst/>
          </a:prstGeom>
        </p:spPr>
        <p:txBody>
          <a:bodyPr anchor="t" rtlCol="false" tIns="0" lIns="0" bIns="0" rIns="0">
            <a:spAutoFit/>
          </a:bodyPr>
          <a:lstStyle/>
          <a:p>
            <a:pPr algn="l">
              <a:lnSpc>
                <a:spcPts val="5580"/>
              </a:lnSpc>
            </a:pPr>
            <a:r>
              <a:rPr lang="en-US" sz="3600">
                <a:solidFill>
                  <a:srgbClr val="2A2952"/>
                </a:solidFill>
                <a:latin typeface="Comic Sans"/>
                <a:ea typeface="Comic Sans"/>
                <a:cs typeface="Comic Sans"/>
                <a:sym typeface="Comic Sans"/>
              </a:rPr>
              <a:t>d. Rumus luas permukaan tabung:</a:t>
            </a:r>
          </a:p>
        </p:txBody>
      </p:sp>
      <p:sp>
        <p:nvSpPr>
          <p:cNvPr name="TextBox 12" id="12"/>
          <p:cNvSpPr txBox="true"/>
          <p:nvPr/>
        </p:nvSpPr>
        <p:spPr>
          <a:xfrm rot="0">
            <a:off x="2339445" y="8197510"/>
            <a:ext cx="139360" cy="58029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 </a:t>
            </a:r>
          </a:p>
        </p:txBody>
      </p:sp>
      <p:sp>
        <p:nvSpPr>
          <p:cNvPr name="TextBox 13" id="13"/>
          <p:cNvSpPr txBox="true"/>
          <p:nvPr/>
        </p:nvSpPr>
        <p:spPr>
          <a:xfrm rot="0">
            <a:off x="3022559" y="8197510"/>
            <a:ext cx="2451040" cy="580292"/>
          </a:xfrm>
          <a:prstGeom prst="rect">
            <a:avLst/>
          </a:prstGeom>
        </p:spPr>
        <p:txBody>
          <a:bodyPr anchor="t" rtlCol="false" tIns="0" lIns="0" bIns="0" rIns="0">
            <a:spAutoFit/>
          </a:bodyPr>
          <a:lstStyle/>
          <a:p>
            <a:pPr algn="l">
              <a:lnSpc>
                <a:spcPts val="4471"/>
              </a:lnSpc>
            </a:pPr>
            <a:r>
              <a:rPr lang="en-US" sz="3600">
                <a:solidFill>
                  <a:srgbClr val="2A2952"/>
                </a:solidFill>
                <a:latin typeface="Comic Sans"/>
                <a:ea typeface="Comic Sans"/>
                <a:cs typeface="Comic Sans"/>
                <a:sym typeface="Comic Sans"/>
              </a:rPr>
              <a:t>L = 2 π+πrt</a:t>
            </a:r>
          </a:p>
        </p:txBody>
      </p:sp>
    </p:spTree>
  </p:cSld>
  <p:clrMapOvr>
    <a:masterClrMapping/>
  </p:clrMapOvr>
</p:sld>
</file>

<file path=ppt/slides/slide13.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sp>
        <p:nvSpPr>
          <p:cNvPr name="TextBox 2" id="2"/>
          <p:cNvSpPr txBox="true"/>
          <p:nvPr/>
        </p:nvSpPr>
        <p:spPr>
          <a:xfrm rot="0">
            <a:off x="4872619" y="97955"/>
            <a:ext cx="9490891"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CONTOH SOAL</a:t>
            </a:r>
          </a:p>
        </p:txBody>
      </p:sp>
      <p:sp>
        <p:nvSpPr>
          <p:cNvPr name="TextBox 3" id="3"/>
          <p:cNvSpPr txBox="true"/>
          <p:nvPr/>
        </p:nvSpPr>
        <p:spPr>
          <a:xfrm rot="0">
            <a:off x="1746885" y="2206123"/>
            <a:ext cx="14668433" cy="6377388"/>
          </a:xfrm>
          <a:prstGeom prst="rect">
            <a:avLst/>
          </a:prstGeom>
        </p:spPr>
        <p:txBody>
          <a:bodyPr anchor="t" rtlCol="false" tIns="0" lIns="0" bIns="0" rIns="0">
            <a:spAutoFit/>
          </a:bodyPr>
          <a:lstStyle/>
          <a:p>
            <a:pPr algn="l">
              <a:lnSpc>
                <a:spcPts val="5025"/>
              </a:lnSpc>
            </a:pPr>
            <a:r>
              <a:rPr lang="en-US" sz="3600">
                <a:solidFill>
                  <a:srgbClr val="2A2952"/>
                </a:solidFill>
                <a:latin typeface="Open Sans"/>
                <a:ea typeface="Open Sans"/>
                <a:cs typeface="Open Sans"/>
                <a:sym typeface="Open Sans"/>
              </a:rPr>
              <a:t>Sebuah tabung memiliki jari – jari 28 cm dan tinggi 17 cm. hitunglah volume dari tabung tersebut. Jawab: Diketahui: Jari – jari (r) = 28 cm Tinggi (t) = 17 cm Ditanya: volume tabung (v)? V = π t = 22/7 x x 17 374/7 x 784 41888 </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8F4EB"/>
        </a:solidFill>
      </p:bgPr>
    </p:bg>
    <p:spTree>
      <p:nvGrpSpPr>
        <p:cNvPr id="1" name=""/>
        <p:cNvGrpSpPr/>
        <p:nvPr/>
      </p:nvGrpSpPr>
      <p:grpSpPr>
        <a:xfrm>
          <a:off x="0" y="0"/>
          <a:ext cx="0" cy="0"/>
          <a:chOff x="0" y="0"/>
          <a:chExt cx="0" cy="0"/>
        </a:xfrm>
      </p:grpSpPr>
      <p:sp>
        <p:nvSpPr>
          <p:cNvPr name="Freeform 2" id="2"/>
          <p:cNvSpPr/>
          <p:nvPr/>
        </p:nvSpPr>
        <p:spPr>
          <a:xfrm flipH="false" flipV="false" rot="0">
            <a:off x="14762331" y="-63503"/>
            <a:ext cx="2556300" cy="3325568"/>
          </a:xfrm>
          <a:custGeom>
            <a:avLst/>
            <a:gdLst/>
            <a:ahLst/>
            <a:cxnLst/>
            <a:rect r="r" b="b" t="t" l="l"/>
            <a:pathLst>
              <a:path h="3325568" w="2556300">
                <a:moveTo>
                  <a:pt x="0" y="0"/>
                </a:moveTo>
                <a:lnTo>
                  <a:pt x="2556300" y="0"/>
                </a:lnTo>
                <a:lnTo>
                  <a:pt x="2556300" y="3325568"/>
                </a:lnTo>
                <a:lnTo>
                  <a:pt x="0" y="332556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2678735" y="1501207"/>
            <a:ext cx="14872154" cy="6003427"/>
          </a:xfrm>
          <a:prstGeom prst="rect">
            <a:avLst/>
          </a:prstGeom>
        </p:spPr>
        <p:txBody>
          <a:bodyPr anchor="t" rtlCol="false" tIns="0" lIns="0" bIns="0" rIns="0">
            <a:spAutoFit/>
          </a:bodyPr>
          <a:lstStyle/>
          <a:p>
            <a:pPr algn="just">
              <a:lnSpc>
                <a:spcPts val="5250"/>
              </a:lnSpc>
            </a:pPr>
            <a:r>
              <a:rPr lang="en-US" sz="3801">
                <a:solidFill>
                  <a:srgbClr val="2A2952"/>
                </a:solidFill>
                <a:latin typeface="Comic Sans"/>
                <a:ea typeface="Comic Sans"/>
                <a:cs typeface="Comic Sans"/>
                <a:sym typeface="Comic Sans"/>
              </a:rPr>
              <a:t>3. KERUCUT A. Pengertian Kerucut Kerucut merupakan bangun ruang yang asalnya memiliki bentuk lingkaran dan salah satu ujungnya meruncing membentuk puncak. Contoh benda sehari – hari</a:t>
            </a:r>
            <a:r>
              <a:rPr lang="en-US" sz="3801">
                <a:solidFill>
                  <a:srgbClr val="000000"/>
                </a:solidFill>
                <a:latin typeface="Comic Sans"/>
                <a:ea typeface="Comic Sans"/>
                <a:cs typeface="Comic Sans"/>
                <a:sym typeface="Comic Sans"/>
              </a:rPr>
              <a:t> </a:t>
            </a:r>
            <a:r>
              <a:rPr lang="en-US" sz="3801">
                <a:solidFill>
                  <a:srgbClr val="2A2952"/>
                </a:solidFill>
                <a:latin typeface="Comic Sans"/>
                <a:ea typeface="Comic Sans"/>
                <a:cs typeface="Comic Sans"/>
                <a:sym typeface="Comic Sans"/>
              </a:rPr>
              <a:t>y</a:t>
            </a:r>
            <a:r>
              <a:rPr lang="en-US" sz="3801">
                <a:solidFill>
                  <a:srgbClr val="000000"/>
                </a:solidFill>
                <a:latin typeface="Comic Sans"/>
                <a:ea typeface="Comic Sans"/>
                <a:cs typeface="Comic Sans"/>
                <a:sym typeface="Comic Sans"/>
              </a:rPr>
              <a:t> </a:t>
            </a:r>
            <a:r>
              <a:rPr lang="en-US" sz="3801">
                <a:solidFill>
                  <a:srgbClr val="2A2952"/>
                </a:solidFill>
                <a:latin typeface="Comic Sans"/>
                <a:ea typeface="Comic Sans"/>
                <a:cs typeface="Comic Sans"/>
                <a:sym typeface="Comic Sans"/>
              </a:rPr>
              <a:t>a</a:t>
            </a:r>
            <a:r>
              <a:rPr lang="en-US" sz="3801">
                <a:solidFill>
                  <a:srgbClr val="000000"/>
                </a:solidFill>
                <a:latin typeface="Comic Sans"/>
                <a:ea typeface="Comic Sans"/>
                <a:cs typeface="Comic Sans"/>
                <a:sym typeface="Comic Sans"/>
              </a:rPr>
              <a:t> </a:t>
            </a:r>
            <a:r>
              <a:rPr lang="en-US" sz="3801">
                <a:solidFill>
                  <a:srgbClr val="2A2952"/>
                </a:solidFill>
                <a:latin typeface="Comic Sans"/>
                <a:ea typeface="Comic Sans"/>
                <a:cs typeface="Comic Sans"/>
                <a:sym typeface="Comic Sans"/>
              </a:rPr>
              <a:t>ng berbentuk kerucut adalah topi ulang tahun dan tumpeng. Adapun definisi lainya yaitu kerucut merupakan bangun ruang sisi lengkung yang menyerupai limas segi – n beraturan yang bidang alasnya berbentuk </a:t>
            </a:r>
          </a:p>
        </p:txBody>
      </p:sp>
    </p:spTree>
  </p:cSld>
  <p:clrMapOvr>
    <a:masterClrMapping/>
  </p:clrMapOvr>
</p:sld>
</file>

<file path=ppt/slides/slide15.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sp>
        <p:nvSpPr>
          <p:cNvPr name="TextBox 2" id="2"/>
          <p:cNvSpPr txBox="true"/>
          <p:nvPr/>
        </p:nvSpPr>
        <p:spPr>
          <a:xfrm rot="0">
            <a:off x="1906038" y="1307040"/>
            <a:ext cx="4382062" cy="1053303"/>
          </a:xfrm>
          <a:prstGeom prst="rect">
            <a:avLst/>
          </a:prstGeom>
        </p:spPr>
        <p:txBody>
          <a:bodyPr anchor="t" rtlCol="false" tIns="0" lIns="0" bIns="0" rIns="0">
            <a:spAutoFit/>
          </a:bodyPr>
          <a:lstStyle/>
          <a:p>
            <a:pPr algn="l">
              <a:lnSpc>
                <a:spcPts val="9249"/>
              </a:lnSpc>
            </a:pPr>
            <a:r>
              <a:rPr lang="en-US" sz="3699">
                <a:solidFill>
                  <a:srgbClr val="000000"/>
                </a:solidFill>
                <a:latin typeface="Comic Sans"/>
                <a:ea typeface="Comic Sans"/>
                <a:cs typeface="Comic Sans"/>
                <a:sym typeface="Comic Sans"/>
              </a:rPr>
              <a:t>B. Ciri-Ciri Kerucut </a:t>
            </a:r>
          </a:p>
        </p:txBody>
      </p:sp>
      <p:sp>
        <p:nvSpPr>
          <p:cNvPr name="TextBox 3" id="3"/>
          <p:cNvSpPr txBox="true"/>
          <p:nvPr/>
        </p:nvSpPr>
        <p:spPr>
          <a:xfrm rot="0">
            <a:off x="2100920" y="2647759"/>
            <a:ext cx="12826956" cy="1053303"/>
          </a:xfrm>
          <a:prstGeom prst="rect">
            <a:avLst/>
          </a:prstGeom>
        </p:spPr>
        <p:txBody>
          <a:bodyPr anchor="t" rtlCol="false" tIns="0" lIns="0" bIns="0" rIns="0">
            <a:spAutoFit/>
          </a:bodyPr>
          <a:lstStyle/>
          <a:p>
            <a:pPr algn="l">
              <a:lnSpc>
                <a:spcPts val="9249"/>
              </a:lnSpc>
            </a:pPr>
            <a:r>
              <a:rPr lang="en-US" sz="3699">
                <a:solidFill>
                  <a:srgbClr val="2A2952"/>
                </a:solidFill>
                <a:latin typeface="Comic Sans"/>
                <a:ea typeface="Comic Sans"/>
                <a:cs typeface="Comic Sans"/>
                <a:sym typeface="Comic Sans"/>
              </a:rPr>
              <a:t>a. Kerucut merupakan bangun ruang berbentuk limas yang </a:t>
            </a:r>
          </a:p>
        </p:txBody>
      </p:sp>
      <p:sp>
        <p:nvSpPr>
          <p:cNvPr name="TextBox 4" id="4"/>
          <p:cNvSpPr txBox="true"/>
          <p:nvPr/>
        </p:nvSpPr>
        <p:spPr>
          <a:xfrm rot="0">
            <a:off x="2662599" y="4009835"/>
            <a:ext cx="5416115" cy="348453"/>
          </a:xfrm>
          <a:prstGeom prst="rect">
            <a:avLst/>
          </a:prstGeom>
        </p:spPr>
        <p:txBody>
          <a:bodyPr anchor="t" rtlCol="false" tIns="0" lIns="0" bIns="0" rIns="0">
            <a:spAutoFit/>
          </a:bodyPr>
          <a:lstStyle/>
          <a:p>
            <a:pPr algn="l">
              <a:lnSpc>
                <a:spcPts val="1849"/>
              </a:lnSpc>
            </a:pPr>
            <a:r>
              <a:rPr lang="en-US" sz="3699">
                <a:solidFill>
                  <a:srgbClr val="2A2952"/>
                </a:solidFill>
                <a:latin typeface="Comic Sans"/>
                <a:ea typeface="Comic Sans"/>
                <a:cs typeface="Comic Sans"/>
                <a:sym typeface="Comic Sans"/>
              </a:rPr>
              <a:t>alasnya berupa lingkaran</a:t>
            </a:r>
          </a:p>
        </p:txBody>
      </p:sp>
      <p:sp>
        <p:nvSpPr>
          <p:cNvPr name="TextBox 5" id="5"/>
          <p:cNvSpPr txBox="true"/>
          <p:nvPr/>
        </p:nvSpPr>
        <p:spPr>
          <a:xfrm rot="0">
            <a:off x="2100920" y="4038409"/>
            <a:ext cx="13568372" cy="2291553"/>
          </a:xfrm>
          <a:prstGeom prst="rect">
            <a:avLst/>
          </a:prstGeom>
        </p:spPr>
        <p:txBody>
          <a:bodyPr anchor="t" rtlCol="false" tIns="0" lIns="0" bIns="0" rIns="0">
            <a:spAutoFit/>
          </a:bodyPr>
          <a:lstStyle/>
          <a:p>
            <a:pPr algn="l">
              <a:lnSpc>
                <a:spcPts val="8498"/>
              </a:lnSpc>
            </a:pPr>
            <a:r>
              <a:rPr lang="en-US" sz="3699">
                <a:solidFill>
                  <a:srgbClr val="2A2952"/>
                </a:solidFill>
                <a:latin typeface="Comic Sans"/>
                <a:ea typeface="Comic Sans"/>
                <a:cs typeface="Comic Sans"/>
                <a:sym typeface="Comic Sans"/>
              </a:rPr>
              <a:t>b. Jaring – jaring kerucut terdiri dari lingkaran dan segi tiga </a:t>
            </a:r>
          </a:p>
          <a:p>
            <a:pPr algn="l">
              <a:lnSpc>
                <a:spcPts val="1849"/>
              </a:lnSpc>
            </a:pPr>
            <a:r>
              <a:rPr lang="en-US" sz="3699">
                <a:solidFill>
                  <a:srgbClr val="2A2952"/>
                </a:solidFill>
                <a:latin typeface="Comic Sans"/>
                <a:ea typeface="Comic Sans"/>
                <a:cs typeface="Comic Sans"/>
                <a:sym typeface="Comic Sans"/>
              </a:rPr>
              <a:t>c. Kerucut mempunyai 2 sisi dan dan rusuk.</a:t>
            </a:r>
          </a:p>
          <a:p>
            <a:pPr algn="l">
              <a:lnSpc>
                <a:spcPts val="8498"/>
              </a:lnSpc>
            </a:pPr>
            <a:r>
              <a:rPr lang="en-US" sz="3699">
                <a:solidFill>
                  <a:srgbClr val="2A2952"/>
                </a:solidFill>
                <a:latin typeface="Comic Sans"/>
                <a:ea typeface="Comic Sans"/>
                <a:cs typeface="Comic Sans"/>
                <a:sym typeface="Comic Sans"/>
              </a:rPr>
              <a:t>d. Satu sisi berbentuk bidang lengkung yang disebut selimut </a:t>
            </a:r>
          </a:p>
        </p:txBody>
      </p:sp>
      <p:sp>
        <p:nvSpPr>
          <p:cNvPr name="TextBox 6" id="6"/>
          <p:cNvSpPr txBox="true"/>
          <p:nvPr/>
        </p:nvSpPr>
        <p:spPr>
          <a:xfrm rot="0">
            <a:off x="2803093" y="6638735"/>
            <a:ext cx="1722072" cy="348453"/>
          </a:xfrm>
          <a:prstGeom prst="rect">
            <a:avLst/>
          </a:prstGeom>
        </p:spPr>
        <p:txBody>
          <a:bodyPr anchor="t" rtlCol="false" tIns="0" lIns="0" bIns="0" rIns="0">
            <a:spAutoFit/>
          </a:bodyPr>
          <a:lstStyle/>
          <a:p>
            <a:pPr algn="l">
              <a:lnSpc>
                <a:spcPts val="1849"/>
              </a:lnSpc>
            </a:pPr>
            <a:r>
              <a:rPr lang="en-US" sz="3699">
                <a:solidFill>
                  <a:srgbClr val="2A2952"/>
                </a:solidFill>
                <a:latin typeface="Comic Sans"/>
                <a:ea typeface="Comic Sans"/>
                <a:cs typeface="Comic Sans"/>
                <a:sym typeface="Comic Sans"/>
              </a:rPr>
              <a:t>kerucut</a:t>
            </a:r>
          </a:p>
        </p:txBody>
      </p:sp>
      <p:sp>
        <p:nvSpPr>
          <p:cNvPr name="TextBox 7" id="7"/>
          <p:cNvSpPr txBox="true"/>
          <p:nvPr/>
        </p:nvSpPr>
        <p:spPr>
          <a:xfrm rot="0">
            <a:off x="2100920" y="6667309"/>
            <a:ext cx="6569774" cy="1634328"/>
          </a:xfrm>
          <a:prstGeom prst="rect">
            <a:avLst/>
          </a:prstGeom>
        </p:spPr>
        <p:txBody>
          <a:bodyPr anchor="t" rtlCol="false" tIns="0" lIns="0" bIns="0" rIns="0">
            <a:spAutoFit/>
          </a:bodyPr>
          <a:lstStyle/>
          <a:p>
            <a:pPr algn="l">
              <a:lnSpc>
                <a:spcPts val="8498"/>
              </a:lnSpc>
            </a:pPr>
            <a:r>
              <a:rPr lang="en-US" sz="3699">
                <a:solidFill>
                  <a:srgbClr val="2A2952"/>
                </a:solidFill>
                <a:latin typeface="Comic Sans"/>
                <a:ea typeface="Comic Sans"/>
                <a:cs typeface="Comic Sans"/>
                <a:sym typeface="Comic Sans"/>
              </a:rPr>
              <a:t>e. Mempunyai satu titik sudut</a:t>
            </a:r>
          </a:p>
          <a:p>
            <a:pPr algn="l">
              <a:lnSpc>
                <a:spcPts val="1849"/>
              </a:lnSpc>
            </a:pPr>
            <a:r>
              <a:rPr lang="en-US" sz="3699">
                <a:solidFill>
                  <a:srgbClr val="2A2952"/>
                </a:solidFill>
                <a:latin typeface="Comic Sans"/>
                <a:ea typeface="Comic Sans"/>
                <a:cs typeface="Comic Sans"/>
                <a:sym typeface="Comic Sans"/>
              </a:rPr>
              <a:t>f. Memiliki satu titik puncak</a:t>
            </a:r>
          </a:p>
        </p:txBody>
      </p:sp>
    </p:spTree>
  </p:cSld>
  <p:clrMapOvr>
    <a:masterClrMapping/>
  </p:clrMapOvr>
</p:sld>
</file>

<file path=ppt/slides/slide16.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sp>
        <p:nvSpPr>
          <p:cNvPr name="TextBox 2" id="2"/>
          <p:cNvSpPr txBox="true"/>
          <p:nvPr/>
        </p:nvSpPr>
        <p:spPr>
          <a:xfrm rot="0">
            <a:off x="1919173" y="1788833"/>
            <a:ext cx="14752015" cy="1202341"/>
          </a:xfrm>
          <a:prstGeom prst="rect">
            <a:avLst/>
          </a:prstGeom>
        </p:spPr>
        <p:txBody>
          <a:bodyPr anchor="t" rtlCol="false" tIns="0" lIns="0" bIns="0" rIns="0">
            <a:spAutoFit/>
          </a:bodyPr>
          <a:lstStyle/>
          <a:p>
            <a:pPr algn="l">
              <a:lnSpc>
                <a:spcPts val="4725"/>
              </a:lnSpc>
            </a:pPr>
            <a:r>
              <a:rPr lang="en-US" sz="3399">
                <a:solidFill>
                  <a:srgbClr val="000000"/>
                </a:solidFill>
                <a:latin typeface="Open Sans"/>
                <a:ea typeface="Open Sans"/>
                <a:cs typeface="Open Sans"/>
                <a:sym typeface="Open Sans"/>
              </a:rPr>
              <a:t>B. Unsur-unsur kerucut a. Bidang alas yaitu, sisi yang berbentuk lingkaran (daerah yang di arsir) </a:t>
            </a:r>
          </a:p>
        </p:txBody>
      </p:sp>
      <p:sp>
        <p:nvSpPr>
          <p:cNvPr name="TextBox 3" id="3"/>
          <p:cNvSpPr txBox="true"/>
          <p:nvPr/>
        </p:nvSpPr>
        <p:spPr>
          <a:xfrm rot="0">
            <a:off x="2479958" y="2988983"/>
            <a:ext cx="4054221" cy="602266"/>
          </a:xfrm>
          <a:prstGeom prst="rect">
            <a:avLst/>
          </a:prstGeom>
        </p:spPr>
        <p:txBody>
          <a:bodyPr anchor="t" rtlCol="false" tIns="0" lIns="0" bIns="0" rIns="0">
            <a:spAutoFit/>
          </a:bodyPr>
          <a:lstStyle/>
          <a:p>
            <a:pPr algn="l">
              <a:lnSpc>
                <a:spcPts val="4725"/>
              </a:lnSpc>
            </a:pPr>
            <a:r>
              <a:rPr lang="en-US" sz="3399">
                <a:solidFill>
                  <a:srgbClr val="000000"/>
                </a:solidFill>
                <a:latin typeface="Open Sans"/>
                <a:ea typeface="Open Sans"/>
                <a:cs typeface="Open Sans"/>
                <a:sym typeface="Open Sans"/>
              </a:rPr>
              <a:t>dengan titik pusat 0</a:t>
            </a:r>
          </a:p>
        </p:txBody>
      </p:sp>
      <p:sp>
        <p:nvSpPr>
          <p:cNvPr name="TextBox 4" id="4"/>
          <p:cNvSpPr txBox="true"/>
          <p:nvPr/>
        </p:nvSpPr>
        <p:spPr>
          <a:xfrm rot="0">
            <a:off x="1919173" y="3589058"/>
            <a:ext cx="13350250" cy="1802416"/>
          </a:xfrm>
          <a:prstGeom prst="rect">
            <a:avLst/>
          </a:prstGeom>
        </p:spPr>
        <p:txBody>
          <a:bodyPr anchor="t" rtlCol="false" tIns="0" lIns="0" bIns="0" rIns="0">
            <a:spAutoFit/>
          </a:bodyPr>
          <a:lstStyle/>
          <a:p>
            <a:pPr algn="l">
              <a:lnSpc>
                <a:spcPts val="4725"/>
              </a:lnSpc>
            </a:pPr>
            <a:r>
              <a:rPr lang="en-US" sz="3399">
                <a:solidFill>
                  <a:srgbClr val="000000"/>
                </a:solidFill>
                <a:latin typeface="Open Sans"/>
                <a:ea typeface="Open Sans"/>
                <a:cs typeface="Open Sans"/>
                <a:sym typeface="Open Sans"/>
              </a:rPr>
              <a:t>b. Diameter bidang alas (d), yaitu ruas garis AB c. Jari – jari bidang alas (r) yaitu ruas garis OA dan ruas garis OB d.Tiggi kerucut (t), yaitu jarak dari titik puncak kerucut C ke pusat </a:t>
            </a:r>
          </a:p>
        </p:txBody>
      </p:sp>
      <p:sp>
        <p:nvSpPr>
          <p:cNvPr name="TextBox 5" id="5"/>
          <p:cNvSpPr txBox="true"/>
          <p:nvPr/>
        </p:nvSpPr>
        <p:spPr>
          <a:xfrm rot="0">
            <a:off x="2367886" y="5389283"/>
            <a:ext cx="6949202" cy="602266"/>
          </a:xfrm>
          <a:prstGeom prst="rect">
            <a:avLst/>
          </a:prstGeom>
        </p:spPr>
        <p:txBody>
          <a:bodyPr anchor="t" rtlCol="false" tIns="0" lIns="0" bIns="0" rIns="0">
            <a:spAutoFit/>
          </a:bodyPr>
          <a:lstStyle/>
          <a:p>
            <a:pPr algn="l">
              <a:lnSpc>
                <a:spcPts val="4725"/>
              </a:lnSpc>
            </a:pPr>
            <a:r>
              <a:rPr lang="en-US" sz="3399">
                <a:solidFill>
                  <a:srgbClr val="000000"/>
                </a:solidFill>
                <a:latin typeface="Open Sans"/>
                <a:ea typeface="Open Sans"/>
                <a:cs typeface="Open Sans"/>
                <a:sym typeface="Open Sans"/>
              </a:rPr>
              <a:t>bidang alas O, yakni ruas garis CO</a:t>
            </a:r>
          </a:p>
        </p:txBody>
      </p:sp>
      <p:sp>
        <p:nvSpPr>
          <p:cNvPr name="TextBox 6" id="6"/>
          <p:cNvSpPr txBox="true"/>
          <p:nvPr/>
        </p:nvSpPr>
        <p:spPr>
          <a:xfrm rot="0">
            <a:off x="1919173" y="5989358"/>
            <a:ext cx="14748834" cy="2402491"/>
          </a:xfrm>
          <a:prstGeom prst="rect">
            <a:avLst/>
          </a:prstGeom>
        </p:spPr>
        <p:txBody>
          <a:bodyPr anchor="t" rtlCol="false" tIns="0" lIns="0" bIns="0" rIns="0">
            <a:spAutoFit/>
          </a:bodyPr>
          <a:lstStyle/>
          <a:p>
            <a:pPr algn="l">
              <a:lnSpc>
                <a:spcPts val="4725"/>
              </a:lnSpc>
            </a:pPr>
            <a:r>
              <a:rPr lang="en-US" sz="3399">
                <a:solidFill>
                  <a:srgbClr val="000000"/>
                </a:solidFill>
                <a:latin typeface="Open Sans"/>
                <a:ea typeface="Open Sans"/>
                <a:cs typeface="Open Sans"/>
                <a:sym typeface="Open Sans"/>
              </a:rPr>
              <a:t>e. Apotema atau garis pelukis (S, yaitu sisi miring BC. Hubungan antar  r, s dan t pada kerucut di atas dapat dinyatakan dengan persamaan – persamaan berikut, yang berseumber dari teori Pythagoras di bawa ini. S2 = r2 =+ t2</a:t>
            </a:r>
          </a:p>
        </p:txBody>
      </p:sp>
    </p:spTree>
  </p:cSld>
  <p:clrMapOvr>
    <a:masterClrMapping/>
  </p:clrMapOvr>
</p:sld>
</file>

<file path=ppt/slides/slide17.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sp>
        <p:nvSpPr>
          <p:cNvPr name="TextBox 2" id="2"/>
          <p:cNvSpPr txBox="true"/>
          <p:nvPr/>
        </p:nvSpPr>
        <p:spPr>
          <a:xfrm rot="0">
            <a:off x="1479175" y="5878792"/>
            <a:ext cx="4634598" cy="1059523"/>
          </a:xfrm>
          <a:prstGeom prst="rect">
            <a:avLst/>
          </a:prstGeom>
        </p:spPr>
        <p:txBody>
          <a:bodyPr anchor="t" rtlCol="false" tIns="0" lIns="0" bIns="0" rIns="0">
            <a:spAutoFit/>
          </a:bodyPr>
          <a:lstStyle/>
          <a:p>
            <a:pPr algn="l">
              <a:lnSpc>
                <a:spcPts val="8400"/>
              </a:lnSpc>
            </a:pPr>
            <a:r>
              <a:rPr lang="en-US" sz="6000">
                <a:solidFill>
                  <a:srgbClr val="000000"/>
                </a:solidFill>
                <a:latin typeface="Open Sans Bold"/>
                <a:ea typeface="Open Sans Bold"/>
                <a:cs typeface="Open Sans Bold"/>
                <a:sym typeface="Open Sans Bold"/>
              </a:rPr>
              <a:t>Contoh Soal</a:t>
            </a:r>
          </a:p>
        </p:txBody>
      </p:sp>
      <p:sp>
        <p:nvSpPr>
          <p:cNvPr name="TextBox 3" id="3"/>
          <p:cNvSpPr txBox="true"/>
          <p:nvPr/>
        </p:nvSpPr>
        <p:spPr>
          <a:xfrm rot="0">
            <a:off x="2220725" y="510578"/>
            <a:ext cx="2468956" cy="914410"/>
          </a:xfrm>
          <a:prstGeom prst="rect">
            <a:avLst/>
          </a:prstGeom>
        </p:spPr>
        <p:txBody>
          <a:bodyPr anchor="t" rtlCol="false" tIns="0" lIns="0" bIns="0" rIns="0">
            <a:spAutoFit/>
          </a:bodyPr>
          <a:lstStyle/>
          <a:p>
            <a:pPr algn="l">
              <a:lnSpc>
                <a:spcPts val="7279"/>
              </a:lnSpc>
            </a:pPr>
            <a:r>
              <a:rPr lang="en-US" sz="5199">
                <a:solidFill>
                  <a:srgbClr val="000000"/>
                </a:solidFill>
                <a:latin typeface="Open Sans Bold"/>
                <a:ea typeface="Open Sans Bold"/>
                <a:cs typeface="Open Sans Bold"/>
                <a:sym typeface="Open Sans Bold"/>
              </a:rPr>
              <a:t>RUMUS</a:t>
            </a:r>
          </a:p>
        </p:txBody>
      </p:sp>
      <p:sp>
        <p:nvSpPr>
          <p:cNvPr name="TextBox 4" id="4"/>
          <p:cNvSpPr txBox="true"/>
          <p:nvPr/>
        </p:nvSpPr>
        <p:spPr>
          <a:xfrm rot="0">
            <a:off x="5047783" y="7180259"/>
            <a:ext cx="11726428" cy="2762260"/>
          </a:xfrm>
          <a:prstGeom prst="rect">
            <a:avLst/>
          </a:prstGeom>
        </p:spPr>
        <p:txBody>
          <a:bodyPr anchor="t" rtlCol="false" tIns="0" lIns="0" bIns="0" rIns="0">
            <a:spAutoFit/>
          </a:bodyPr>
          <a:lstStyle/>
          <a:p>
            <a:pPr algn="ctr">
              <a:lnSpc>
                <a:spcPts val="7274"/>
              </a:lnSpc>
            </a:pPr>
            <a:r>
              <a:rPr lang="en-US" sz="5199" spc="31">
                <a:solidFill>
                  <a:srgbClr val="000000"/>
                </a:solidFill>
                <a:latin typeface="Open Sans Bold"/>
                <a:ea typeface="Open Sans Bold"/>
                <a:cs typeface="Open Sans Bold"/>
                <a:sym typeface="Open Sans Bold"/>
              </a:rPr>
              <a:t>1.Hitung luas permukaan kerucut yang mempunyai jari-jari alas 7 cm dengan garis pelukisnya 21 cm.</a:t>
            </a:r>
          </a:p>
        </p:txBody>
      </p:sp>
      <p:sp>
        <p:nvSpPr>
          <p:cNvPr name="TextBox 5" id="5"/>
          <p:cNvSpPr txBox="true"/>
          <p:nvPr/>
        </p:nvSpPr>
        <p:spPr>
          <a:xfrm rot="0">
            <a:off x="4782512" y="1420254"/>
            <a:ext cx="8244440" cy="4495019"/>
          </a:xfrm>
          <a:prstGeom prst="rect">
            <a:avLst/>
          </a:prstGeom>
        </p:spPr>
        <p:txBody>
          <a:bodyPr anchor="t" rtlCol="false" tIns="0" lIns="0" bIns="0" rIns="0">
            <a:spAutoFit/>
          </a:bodyPr>
          <a:lstStyle/>
          <a:p>
            <a:pPr algn="ctr">
              <a:lnSpc>
                <a:spcPts val="4424"/>
              </a:lnSpc>
            </a:pPr>
            <a:r>
              <a:rPr lang="en-US" sz="3199">
                <a:solidFill>
                  <a:srgbClr val="000000"/>
                </a:solidFill>
                <a:latin typeface="Open Sans Bold"/>
                <a:ea typeface="Open Sans Bold"/>
                <a:cs typeface="Open Sans Bold"/>
                <a:sym typeface="Open Sans Bold"/>
              </a:rPr>
              <a:t> Luas Selimut Kerucut 2πrs 2r = πsr  Luas Permukaan Kerucut luas selimut kerucut + luas alas kerucut = πrs +TR^2 = πr (s + r)  Luas Selimut Kerucut = πrs + Tr^2 = πr (s + r)</a:t>
            </a:r>
          </a:p>
        </p:txBody>
      </p:sp>
    </p:spTree>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493757" y="289093"/>
            <a:ext cx="1821504" cy="638175"/>
            <a:chOff x="0" y="0"/>
            <a:chExt cx="1821510" cy="638175"/>
          </a:xfrm>
        </p:grpSpPr>
        <p:sp>
          <p:nvSpPr>
            <p:cNvPr name="Freeform 3" id="3"/>
            <p:cNvSpPr/>
            <p:nvPr/>
          </p:nvSpPr>
          <p:spPr>
            <a:xfrm flipH="false" flipV="false" rot="0">
              <a:off x="0" y="0"/>
              <a:ext cx="1821434" cy="638175"/>
            </a:xfrm>
            <a:custGeom>
              <a:avLst/>
              <a:gdLst/>
              <a:ahLst/>
              <a:cxnLst/>
              <a:rect r="r" b="b" t="t" l="l"/>
              <a:pathLst>
                <a:path h="638175" w="1821434">
                  <a:moveTo>
                    <a:pt x="1196975" y="0"/>
                  </a:moveTo>
                  <a:lnTo>
                    <a:pt x="696976" y="481838"/>
                  </a:lnTo>
                  <a:lnTo>
                    <a:pt x="400304" y="134366"/>
                  </a:lnTo>
                  <a:lnTo>
                    <a:pt x="0" y="564134"/>
                  </a:lnTo>
                  <a:lnTo>
                    <a:pt x="79629" y="638175"/>
                  </a:lnTo>
                  <a:lnTo>
                    <a:pt x="81026" y="638175"/>
                  </a:lnTo>
                  <a:lnTo>
                    <a:pt x="396875" y="298704"/>
                  </a:lnTo>
                  <a:lnTo>
                    <a:pt x="686562" y="638175"/>
                  </a:lnTo>
                  <a:lnTo>
                    <a:pt x="692150" y="638175"/>
                  </a:lnTo>
                  <a:lnTo>
                    <a:pt x="1155065" y="192532"/>
                  </a:lnTo>
                  <a:lnTo>
                    <a:pt x="1317371" y="603758"/>
                  </a:lnTo>
                  <a:lnTo>
                    <a:pt x="1596009" y="263525"/>
                  </a:lnTo>
                  <a:lnTo>
                    <a:pt x="1720596" y="560324"/>
                  </a:lnTo>
                  <a:lnTo>
                    <a:pt x="1821434" y="518033"/>
                  </a:lnTo>
                  <a:lnTo>
                    <a:pt x="1626616" y="53213"/>
                  </a:lnTo>
                  <a:lnTo>
                    <a:pt x="1351026" y="390017"/>
                  </a:lnTo>
                  <a:lnTo>
                    <a:pt x="1196975" y="0"/>
                  </a:lnTo>
                  <a:close/>
                </a:path>
              </a:pathLst>
            </a:custGeom>
            <a:solidFill>
              <a:srgbClr val="FFFFFF"/>
            </a:solidFill>
          </p:spPr>
        </p:sp>
      </p:grpSp>
      <p:grpSp>
        <p:nvGrpSpPr>
          <p:cNvPr name="Group 4" id="4"/>
          <p:cNvGrpSpPr>
            <a:grpSpLocks noChangeAspect="true"/>
          </p:cNvGrpSpPr>
          <p:nvPr/>
        </p:nvGrpSpPr>
        <p:grpSpPr>
          <a:xfrm rot="0">
            <a:off x="7824321" y="-187242"/>
            <a:ext cx="10527182" cy="10537746"/>
            <a:chOff x="0" y="0"/>
            <a:chExt cx="10527182" cy="10537736"/>
          </a:xfrm>
        </p:grpSpPr>
        <p:sp>
          <p:nvSpPr>
            <p:cNvPr name="Freeform 5" id="5"/>
            <p:cNvSpPr/>
            <p:nvPr/>
          </p:nvSpPr>
          <p:spPr>
            <a:xfrm flipH="false" flipV="false" rot="0">
              <a:off x="1319657" y="308991"/>
              <a:ext cx="9144000" cy="10165207"/>
            </a:xfrm>
            <a:custGeom>
              <a:avLst/>
              <a:gdLst/>
              <a:ahLst/>
              <a:cxnLst/>
              <a:rect r="r" b="b" t="t" l="l"/>
              <a:pathLst>
                <a:path h="10165207" w="9144000">
                  <a:moveTo>
                    <a:pt x="0" y="0"/>
                  </a:moveTo>
                  <a:lnTo>
                    <a:pt x="0" y="10165207"/>
                  </a:lnTo>
                  <a:lnTo>
                    <a:pt x="9144000" y="10165207"/>
                  </a:lnTo>
                  <a:lnTo>
                    <a:pt x="9144000" y="0"/>
                  </a:lnTo>
                  <a:close/>
                </a:path>
              </a:pathLst>
            </a:custGeom>
            <a:solidFill>
              <a:srgbClr val="FFFFFF"/>
            </a:solidFill>
          </p:spPr>
        </p:sp>
        <p:sp>
          <p:nvSpPr>
            <p:cNvPr name="Freeform 6" id="6"/>
            <p:cNvSpPr/>
            <p:nvPr/>
          </p:nvSpPr>
          <p:spPr>
            <a:xfrm flipH="false" flipV="false" rot="0">
              <a:off x="1319784" y="4704207"/>
              <a:ext cx="842518" cy="1252982"/>
            </a:xfrm>
            <a:custGeom>
              <a:avLst/>
              <a:gdLst/>
              <a:ahLst/>
              <a:cxnLst/>
              <a:rect r="r" b="b" t="t" l="l"/>
              <a:pathLst>
                <a:path h="1252982" w="842518">
                  <a:moveTo>
                    <a:pt x="0" y="0"/>
                  </a:moveTo>
                  <a:lnTo>
                    <a:pt x="0" y="1252982"/>
                  </a:lnTo>
                  <a:lnTo>
                    <a:pt x="0" y="1252982"/>
                  </a:lnTo>
                  <a:lnTo>
                    <a:pt x="842518" y="626491"/>
                  </a:lnTo>
                  <a:lnTo>
                    <a:pt x="0" y="0"/>
                  </a:lnTo>
                  <a:close/>
                </a:path>
              </a:pathLst>
            </a:custGeom>
            <a:solidFill>
              <a:srgbClr val="F8F4EB"/>
            </a:solidFill>
          </p:spPr>
        </p:sp>
        <p:sp>
          <p:nvSpPr>
            <p:cNvPr name="Freeform 7" id="7"/>
            <p:cNvSpPr/>
            <p:nvPr/>
          </p:nvSpPr>
          <p:spPr>
            <a:xfrm flipH="false" flipV="false" rot="0">
              <a:off x="422021" y="187198"/>
              <a:ext cx="1366139" cy="872363"/>
            </a:xfrm>
            <a:custGeom>
              <a:avLst/>
              <a:gdLst/>
              <a:ahLst/>
              <a:cxnLst/>
              <a:rect r="r" b="b" t="t" l="l"/>
              <a:pathLst>
                <a:path h="872363" w="1366139">
                  <a:moveTo>
                    <a:pt x="643636" y="0"/>
                  </a:moveTo>
                  <a:cubicBezTo>
                    <a:pt x="320675" y="184404"/>
                    <a:pt x="0" y="872363"/>
                    <a:pt x="0" y="872363"/>
                  </a:cubicBezTo>
                  <a:cubicBezTo>
                    <a:pt x="0" y="872363"/>
                    <a:pt x="1366139" y="514477"/>
                    <a:pt x="980694" y="54864"/>
                  </a:cubicBezTo>
                  <a:cubicBezTo>
                    <a:pt x="962025" y="32639"/>
                    <a:pt x="942975" y="14478"/>
                    <a:pt x="923544" y="127"/>
                  </a:cubicBezTo>
                  <a:close/>
                </a:path>
              </a:pathLst>
            </a:custGeom>
            <a:solidFill>
              <a:srgbClr val="FD9C4C"/>
            </a:solidFill>
          </p:spPr>
        </p:sp>
        <p:sp>
          <p:nvSpPr>
            <p:cNvPr name="Freeform 8" id="8"/>
            <p:cNvSpPr/>
            <p:nvPr/>
          </p:nvSpPr>
          <p:spPr>
            <a:xfrm flipH="false" flipV="false" rot="0">
              <a:off x="522605" y="1022985"/>
              <a:ext cx="870966" cy="362966"/>
            </a:xfrm>
            <a:custGeom>
              <a:avLst/>
              <a:gdLst/>
              <a:ahLst/>
              <a:cxnLst/>
              <a:rect r="r" b="b" t="t" l="l"/>
              <a:pathLst>
                <a:path h="362966" w="870966">
                  <a:moveTo>
                    <a:pt x="635127" y="0"/>
                  </a:moveTo>
                  <a:cubicBezTo>
                    <a:pt x="377825" y="0"/>
                    <a:pt x="0" y="168529"/>
                    <a:pt x="0" y="168529"/>
                  </a:cubicBezTo>
                  <a:cubicBezTo>
                    <a:pt x="0" y="168529"/>
                    <a:pt x="393573" y="362966"/>
                    <a:pt x="650875" y="362966"/>
                  </a:cubicBezTo>
                  <a:cubicBezTo>
                    <a:pt x="774192" y="362966"/>
                    <a:pt x="866267" y="318262"/>
                    <a:pt x="868553" y="186055"/>
                  </a:cubicBezTo>
                  <a:cubicBezTo>
                    <a:pt x="870966" y="45974"/>
                    <a:pt x="769493" y="0"/>
                    <a:pt x="635127" y="0"/>
                  </a:cubicBezTo>
                  <a:close/>
                </a:path>
              </a:pathLst>
            </a:custGeom>
            <a:solidFill>
              <a:srgbClr val="FD9C4C"/>
            </a:solidFill>
          </p:spPr>
        </p:sp>
        <p:sp>
          <p:nvSpPr>
            <p:cNvPr name="Freeform 9" id="9"/>
            <p:cNvSpPr/>
            <p:nvPr/>
          </p:nvSpPr>
          <p:spPr>
            <a:xfrm flipH="false" flipV="false" rot="0">
              <a:off x="6858" y="187198"/>
              <a:ext cx="487934" cy="732790"/>
            </a:xfrm>
            <a:custGeom>
              <a:avLst/>
              <a:gdLst/>
              <a:ahLst/>
              <a:cxnLst/>
              <a:rect r="r" b="b" t="t" l="l"/>
              <a:pathLst>
                <a:path h="732790" w="487934">
                  <a:moveTo>
                    <a:pt x="89535" y="0"/>
                  </a:moveTo>
                  <a:cubicBezTo>
                    <a:pt x="0" y="237236"/>
                    <a:pt x="121666" y="732790"/>
                    <a:pt x="121666" y="732790"/>
                  </a:cubicBezTo>
                  <a:cubicBezTo>
                    <a:pt x="121666" y="732790"/>
                    <a:pt x="487934" y="238379"/>
                    <a:pt x="429133" y="0"/>
                  </a:cubicBezTo>
                  <a:close/>
                </a:path>
              </a:pathLst>
            </a:custGeom>
            <a:solidFill>
              <a:srgbClr val="FD9C4C"/>
            </a:solidFill>
          </p:spPr>
        </p:sp>
      </p:grpSp>
      <p:sp>
        <p:nvSpPr>
          <p:cNvPr name="Freeform 10" id="10"/>
          <p:cNvSpPr/>
          <p:nvPr/>
        </p:nvSpPr>
        <p:spPr>
          <a:xfrm flipH="false" flipV="false" rot="0">
            <a:off x="490852" y="3721865"/>
            <a:ext cx="5838825" cy="4895850"/>
          </a:xfrm>
          <a:custGeom>
            <a:avLst/>
            <a:gdLst/>
            <a:ahLst/>
            <a:cxnLst/>
            <a:rect r="r" b="b" t="t" l="l"/>
            <a:pathLst>
              <a:path h="4895850" w="5838825">
                <a:moveTo>
                  <a:pt x="0" y="0"/>
                </a:moveTo>
                <a:lnTo>
                  <a:pt x="5838825" y="0"/>
                </a:lnTo>
                <a:lnTo>
                  <a:pt x="5838825" y="4895850"/>
                </a:lnTo>
                <a:lnTo>
                  <a:pt x="0" y="4895850"/>
                </a:lnTo>
                <a:lnTo>
                  <a:pt x="0" y="0"/>
                </a:lnTo>
                <a:close/>
              </a:path>
            </a:pathLst>
          </a:custGeom>
          <a:blipFill>
            <a:blip r:embed="rId2"/>
            <a:stretch>
              <a:fillRect l="0" t="0" r="0" b="0"/>
            </a:stretch>
          </a:blipFill>
        </p:spPr>
      </p:sp>
      <p:sp>
        <p:nvSpPr>
          <p:cNvPr name="TextBox 11" id="11"/>
          <p:cNvSpPr txBox="true"/>
          <p:nvPr/>
        </p:nvSpPr>
        <p:spPr>
          <a:xfrm rot="0">
            <a:off x="2151012" y="682266"/>
            <a:ext cx="4266990"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LIMAS</a:t>
            </a:r>
          </a:p>
        </p:txBody>
      </p:sp>
      <p:sp>
        <p:nvSpPr>
          <p:cNvPr name="TextBox 12" id="12"/>
          <p:cNvSpPr txBox="true"/>
          <p:nvPr/>
        </p:nvSpPr>
        <p:spPr>
          <a:xfrm rot="0">
            <a:off x="9873339" y="1332786"/>
            <a:ext cx="6423308" cy="1012269"/>
          </a:xfrm>
          <a:prstGeom prst="rect">
            <a:avLst/>
          </a:prstGeom>
        </p:spPr>
        <p:txBody>
          <a:bodyPr anchor="t" rtlCol="false" tIns="0" lIns="0" bIns="0" rIns="0">
            <a:spAutoFit/>
          </a:bodyPr>
          <a:lstStyle/>
          <a:p>
            <a:pPr algn="l">
              <a:lnSpc>
                <a:spcPts val="7980"/>
              </a:lnSpc>
            </a:pPr>
            <a:r>
              <a:rPr lang="en-US" sz="5700">
                <a:solidFill>
                  <a:srgbClr val="2A2952"/>
                </a:solidFill>
                <a:latin typeface="Open Sans Bold"/>
                <a:ea typeface="Open Sans Bold"/>
                <a:cs typeface="Open Sans Bold"/>
                <a:sym typeface="Open Sans Bold"/>
              </a:rPr>
              <a:t>Pengertian Limas</a:t>
            </a:r>
          </a:p>
        </p:txBody>
      </p:sp>
      <p:sp>
        <p:nvSpPr>
          <p:cNvPr name="TextBox 13" id="13"/>
          <p:cNvSpPr txBox="true"/>
          <p:nvPr/>
        </p:nvSpPr>
        <p:spPr>
          <a:xfrm rot="0">
            <a:off x="5139328" y="3516297"/>
            <a:ext cx="12889963" cy="2527716"/>
          </a:xfrm>
          <a:prstGeom prst="rect">
            <a:avLst/>
          </a:prstGeom>
        </p:spPr>
        <p:txBody>
          <a:bodyPr anchor="t" rtlCol="false" tIns="0" lIns="0" bIns="0" rIns="0">
            <a:spAutoFit/>
          </a:bodyPr>
          <a:lstStyle/>
          <a:p>
            <a:pPr algn="ctr">
              <a:lnSpc>
                <a:spcPts val="6675"/>
              </a:lnSpc>
            </a:pPr>
            <a:r>
              <a:rPr lang="en-US" sz="4799">
                <a:solidFill>
                  <a:srgbClr val="2A2952"/>
                </a:solidFill>
                <a:latin typeface="Open Sans Bold"/>
                <a:ea typeface="Open Sans Bold"/>
                <a:cs typeface="Open Sans Bold"/>
                <a:sym typeface="Open Sans Bold"/>
              </a:rPr>
              <a:t>Limas adalah bangun ruang dimensi yang dibatasi oleh bidang alas segi banyak dan memiliki sebuah titik puncak. </a:t>
            </a:r>
          </a:p>
        </p:txBody>
      </p:sp>
      <p:sp>
        <p:nvSpPr>
          <p:cNvPr name="TextBox 14" id="14"/>
          <p:cNvSpPr txBox="true"/>
          <p:nvPr/>
        </p:nvSpPr>
        <p:spPr>
          <a:xfrm rot="0">
            <a:off x="10415226" y="6784334"/>
            <a:ext cx="3032331" cy="1838335"/>
          </a:xfrm>
          <a:prstGeom prst="rect">
            <a:avLst/>
          </a:prstGeom>
        </p:spPr>
        <p:txBody>
          <a:bodyPr anchor="t" rtlCol="false" tIns="0" lIns="0" bIns="0" rIns="0">
            <a:spAutoFit/>
          </a:bodyPr>
          <a:lstStyle/>
          <a:p>
            <a:pPr algn="ctr">
              <a:lnSpc>
                <a:spcPts val="7274"/>
              </a:lnSpc>
            </a:pPr>
            <a:r>
              <a:rPr lang="en-US" sz="5199">
                <a:solidFill>
                  <a:srgbClr val="2A2952"/>
                </a:solidFill>
                <a:latin typeface="Open Sans Bold"/>
                <a:ea typeface="Open Sans Bold"/>
                <a:cs typeface="Open Sans Bold"/>
                <a:sym typeface="Open Sans Bold"/>
              </a:rPr>
              <a:t>Contoh: Piramide</a:t>
            </a:r>
          </a:p>
        </p:txBody>
      </p:sp>
    </p:spTree>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493757" y="289093"/>
            <a:ext cx="1821504" cy="638175"/>
            <a:chOff x="0" y="0"/>
            <a:chExt cx="1821510" cy="638175"/>
          </a:xfrm>
        </p:grpSpPr>
        <p:sp>
          <p:nvSpPr>
            <p:cNvPr name="Freeform 3" id="3"/>
            <p:cNvSpPr/>
            <p:nvPr/>
          </p:nvSpPr>
          <p:spPr>
            <a:xfrm flipH="false" flipV="false" rot="0">
              <a:off x="0" y="0"/>
              <a:ext cx="1821434" cy="638175"/>
            </a:xfrm>
            <a:custGeom>
              <a:avLst/>
              <a:gdLst/>
              <a:ahLst/>
              <a:cxnLst/>
              <a:rect r="r" b="b" t="t" l="l"/>
              <a:pathLst>
                <a:path h="638175" w="1821434">
                  <a:moveTo>
                    <a:pt x="1196975" y="0"/>
                  </a:moveTo>
                  <a:lnTo>
                    <a:pt x="696976" y="481838"/>
                  </a:lnTo>
                  <a:lnTo>
                    <a:pt x="400304" y="134366"/>
                  </a:lnTo>
                  <a:lnTo>
                    <a:pt x="0" y="564134"/>
                  </a:lnTo>
                  <a:lnTo>
                    <a:pt x="79629" y="638175"/>
                  </a:lnTo>
                  <a:lnTo>
                    <a:pt x="81026" y="638175"/>
                  </a:lnTo>
                  <a:lnTo>
                    <a:pt x="396875" y="298704"/>
                  </a:lnTo>
                  <a:lnTo>
                    <a:pt x="686562" y="638175"/>
                  </a:lnTo>
                  <a:lnTo>
                    <a:pt x="692150" y="638175"/>
                  </a:lnTo>
                  <a:lnTo>
                    <a:pt x="1155065" y="192532"/>
                  </a:lnTo>
                  <a:lnTo>
                    <a:pt x="1317371" y="603758"/>
                  </a:lnTo>
                  <a:lnTo>
                    <a:pt x="1596009" y="263525"/>
                  </a:lnTo>
                  <a:lnTo>
                    <a:pt x="1720596" y="560324"/>
                  </a:lnTo>
                  <a:lnTo>
                    <a:pt x="1821434" y="518033"/>
                  </a:lnTo>
                  <a:lnTo>
                    <a:pt x="1626616" y="53213"/>
                  </a:lnTo>
                  <a:lnTo>
                    <a:pt x="1351026" y="390017"/>
                  </a:lnTo>
                  <a:lnTo>
                    <a:pt x="1196975" y="0"/>
                  </a:lnTo>
                  <a:close/>
                </a:path>
              </a:pathLst>
            </a:custGeom>
            <a:solidFill>
              <a:srgbClr val="FFFFFF"/>
            </a:solidFill>
          </p:spPr>
        </p:sp>
      </p:grpSp>
      <p:grpSp>
        <p:nvGrpSpPr>
          <p:cNvPr name="Group 4" id="4"/>
          <p:cNvGrpSpPr>
            <a:grpSpLocks noChangeAspect="true"/>
          </p:cNvGrpSpPr>
          <p:nvPr/>
        </p:nvGrpSpPr>
        <p:grpSpPr>
          <a:xfrm rot="0">
            <a:off x="7824321" y="-187242"/>
            <a:ext cx="10527182" cy="10537746"/>
            <a:chOff x="0" y="0"/>
            <a:chExt cx="10527182" cy="10537736"/>
          </a:xfrm>
        </p:grpSpPr>
        <p:sp>
          <p:nvSpPr>
            <p:cNvPr name="Freeform 5" id="5"/>
            <p:cNvSpPr/>
            <p:nvPr/>
          </p:nvSpPr>
          <p:spPr>
            <a:xfrm flipH="false" flipV="false" rot="0">
              <a:off x="1319657" y="308991"/>
              <a:ext cx="9144000" cy="10165207"/>
            </a:xfrm>
            <a:custGeom>
              <a:avLst/>
              <a:gdLst/>
              <a:ahLst/>
              <a:cxnLst/>
              <a:rect r="r" b="b" t="t" l="l"/>
              <a:pathLst>
                <a:path h="10165207" w="9144000">
                  <a:moveTo>
                    <a:pt x="0" y="0"/>
                  </a:moveTo>
                  <a:lnTo>
                    <a:pt x="0" y="10165207"/>
                  </a:lnTo>
                  <a:lnTo>
                    <a:pt x="9144000" y="10165207"/>
                  </a:lnTo>
                  <a:lnTo>
                    <a:pt x="9144000" y="0"/>
                  </a:lnTo>
                  <a:close/>
                </a:path>
              </a:pathLst>
            </a:custGeom>
            <a:solidFill>
              <a:srgbClr val="FFFFFF"/>
            </a:solidFill>
          </p:spPr>
        </p:sp>
        <p:sp>
          <p:nvSpPr>
            <p:cNvPr name="Freeform 6" id="6"/>
            <p:cNvSpPr/>
            <p:nvPr/>
          </p:nvSpPr>
          <p:spPr>
            <a:xfrm flipH="false" flipV="false" rot="0">
              <a:off x="1319784" y="4704207"/>
              <a:ext cx="842518" cy="1252982"/>
            </a:xfrm>
            <a:custGeom>
              <a:avLst/>
              <a:gdLst/>
              <a:ahLst/>
              <a:cxnLst/>
              <a:rect r="r" b="b" t="t" l="l"/>
              <a:pathLst>
                <a:path h="1252982" w="842518">
                  <a:moveTo>
                    <a:pt x="0" y="0"/>
                  </a:moveTo>
                  <a:lnTo>
                    <a:pt x="0" y="1252982"/>
                  </a:lnTo>
                  <a:lnTo>
                    <a:pt x="0" y="1252982"/>
                  </a:lnTo>
                  <a:lnTo>
                    <a:pt x="842518" y="626491"/>
                  </a:lnTo>
                  <a:lnTo>
                    <a:pt x="0" y="0"/>
                  </a:lnTo>
                  <a:close/>
                </a:path>
              </a:pathLst>
            </a:custGeom>
            <a:solidFill>
              <a:srgbClr val="F8F4EB"/>
            </a:solidFill>
          </p:spPr>
        </p:sp>
        <p:sp>
          <p:nvSpPr>
            <p:cNvPr name="Freeform 7" id="7"/>
            <p:cNvSpPr/>
            <p:nvPr/>
          </p:nvSpPr>
          <p:spPr>
            <a:xfrm flipH="false" flipV="false" rot="0">
              <a:off x="422021" y="187198"/>
              <a:ext cx="1366139" cy="872363"/>
            </a:xfrm>
            <a:custGeom>
              <a:avLst/>
              <a:gdLst/>
              <a:ahLst/>
              <a:cxnLst/>
              <a:rect r="r" b="b" t="t" l="l"/>
              <a:pathLst>
                <a:path h="872363" w="1366139">
                  <a:moveTo>
                    <a:pt x="643636" y="0"/>
                  </a:moveTo>
                  <a:cubicBezTo>
                    <a:pt x="320675" y="184404"/>
                    <a:pt x="0" y="872363"/>
                    <a:pt x="0" y="872363"/>
                  </a:cubicBezTo>
                  <a:cubicBezTo>
                    <a:pt x="0" y="872363"/>
                    <a:pt x="1366139" y="514477"/>
                    <a:pt x="980694" y="54864"/>
                  </a:cubicBezTo>
                  <a:cubicBezTo>
                    <a:pt x="962025" y="32639"/>
                    <a:pt x="942975" y="14478"/>
                    <a:pt x="923544" y="127"/>
                  </a:cubicBezTo>
                  <a:close/>
                </a:path>
              </a:pathLst>
            </a:custGeom>
            <a:solidFill>
              <a:srgbClr val="FD9C4C"/>
            </a:solidFill>
          </p:spPr>
        </p:sp>
        <p:sp>
          <p:nvSpPr>
            <p:cNvPr name="Freeform 8" id="8"/>
            <p:cNvSpPr/>
            <p:nvPr/>
          </p:nvSpPr>
          <p:spPr>
            <a:xfrm flipH="false" flipV="false" rot="0">
              <a:off x="522605" y="1022985"/>
              <a:ext cx="870966" cy="362966"/>
            </a:xfrm>
            <a:custGeom>
              <a:avLst/>
              <a:gdLst/>
              <a:ahLst/>
              <a:cxnLst/>
              <a:rect r="r" b="b" t="t" l="l"/>
              <a:pathLst>
                <a:path h="362966" w="870966">
                  <a:moveTo>
                    <a:pt x="635127" y="0"/>
                  </a:moveTo>
                  <a:cubicBezTo>
                    <a:pt x="377825" y="0"/>
                    <a:pt x="0" y="168529"/>
                    <a:pt x="0" y="168529"/>
                  </a:cubicBezTo>
                  <a:cubicBezTo>
                    <a:pt x="0" y="168529"/>
                    <a:pt x="393573" y="362966"/>
                    <a:pt x="650875" y="362966"/>
                  </a:cubicBezTo>
                  <a:cubicBezTo>
                    <a:pt x="774192" y="362966"/>
                    <a:pt x="866267" y="318262"/>
                    <a:pt x="868553" y="186055"/>
                  </a:cubicBezTo>
                  <a:cubicBezTo>
                    <a:pt x="870966" y="45974"/>
                    <a:pt x="769493" y="0"/>
                    <a:pt x="635127" y="0"/>
                  </a:cubicBezTo>
                  <a:close/>
                </a:path>
              </a:pathLst>
            </a:custGeom>
            <a:solidFill>
              <a:srgbClr val="FD9C4C"/>
            </a:solidFill>
          </p:spPr>
        </p:sp>
        <p:sp>
          <p:nvSpPr>
            <p:cNvPr name="Freeform 9" id="9"/>
            <p:cNvSpPr/>
            <p:nvPr/>
          </p:nvSpPr>
          <p:spPr>
            <a:xfrm flipH="false" flipV="false" rot="0">
              <a:off x="6858" y="187198"/>
              <a:ext cx="487934" cy="732790"/>
            </a:xfrm>
            <a:custGeom>
              <a:avLst/>
              <a:gdLst/>
              <a:ahLst/>
              <a:cxnLst/>
              <a:rect r="r" b="b" t="t" l="l"/>
              <a:pathLst>
                <a:path h="732790" w="487934">
                  <a:moveTo>
                    <a:pt x="89535" y="0"/>
                  </a:moveTo>
                  <a:cubicBezTo>
                    <a:pt x="0" y="237236"/>
                    <a:pt x="121666" y="732790"/>
                    <a:pt x="121666" y="732790"/>
                  </a:cubicBezTo>
                  <a:cubicBezTo>
                    <a:pt x="121666" y="732790"/>
                    <a:pt x="487934" y="238379"/>
                    <a:pt x="429133" y="0"/>
                  </a:cubicBezTo>
                  <a:close/>
                </a:path>
              </a:pathLst>
            </a:custGeom>
            <a:solidFill>
              <a:srgbClr val="FD9C4C"/>
            </a:solidFill>
          </p:spPr>
        </p:sp>
      </p:grpSp>
      <p:sp>
        <p:nvSpPr>
          <p:cNvPr name="Freeform 10" id="10"/>
          <p:cNvSpPr/>
          <p:nvPr/>
        </p:nvSpPr>
        <p:spPr>
          <a:xfrm flipH="false" flipV="false" rot="0">
            <a:off x="575129" y="5437632"/>
            <a:ext cx="4838700" cy="4057650"/>
          </a:xfrm>
          <a:custGeom>
            <a:avLst/>
            <a:gdLst/>
            <a:ahLst/>
            <a:cxnLst/>
            <a:rect r="r" b="b" t="t" l="l"/>
            <a:pathLst>
              <a:path h="4057650" w="4838700">
                <a:moveTo>
                  <a:pt x="0" y="0"/>
                </a:moveTo>
                <a:lnTo>
                  <a:pt x="4838700" y="0"/>
                </a:lnTo>
                <a:lnTo>
                  <a:pt x="4838700" y="4057650"/>
                </a:lnTo>
                <a:lnTo>
                  <a:pt x="0" y="4057650"/>
                </a:lnTo>
                <a:lnTo>
                  <a:pt x="0" y="0"/>
                </a:lnTo>
                <a:close/>
              </a:path>
            </a:pathLst>
          </a:custGeom>
          <a:blipFill>
            <a:blip r:embed="rId2"/>
            <a:stretch>
              <a:fillRect l="0" t="0" r="0" b="0"/>
            </a:stretch>
          </a:blipFill>
        </p:spPr>
      </p:sp>
      <p:sp>
        <p:nvSpPr>
          <p:cNvPr name="TextBox 11" id="11"/>
          <p:cNvSpPr txBox="true"/>
          <p:nvPr/>
        </p:nvSpPr>
        <p:spPr>
          <a:xfrm rot="0">
            <a:off x="2151012" y="682266"/>
            <a:ext cx="4266990"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LIMAS</a:t>
            </a:r>
          </a:p>
        </p:txBody>
      </p:sp>
      <p:sp>
        <p:nvSpPr>
          <p:cNvPr name="TextBox 12" id="12"/>
          <p:cNvSpPr txBox="true"/>
          <p:nvPr/>
        </p:nvSpPr>
        <p:spPr>
          <a:xfrm rot="0">
            <a:off x="8710765" y="1726311"/>
            <a:ext cx="5122859" cy="1012269"/>
          </a:xfrm>
          <a:prstGeom prst="rect">
            <a:avLst/>
          </a:prstGeom>
        </p:spPr>
        <p:txBody>
          <a:bodyPr anchor="t" rtlCol="false" tIns="0" lIns="0" bIns="0" rIns="0">
            <a:spAutoFit/>
          </a:bodyPr>
          <a:lstStyle/>
          <a:p>
            <a:pPr algn="l">
              <a:lnSpc>
                <a:spcPts val="7980"/>
              </a:lnSpc>
            </a:pPr>
            <a:r>
              <a:rPr lang="en-US" sz="5700">
                <a:solidFill>
                  <a:srgbClr val="2A2952"/>
                </a:solidFill>
                <a:latin typeface="Open Sans Bold"/>
                <a:ea typeface="Open Sans Bold"/>
                <a:cs typeface="Open Sans Bold"/>
                <a:sym typeface="Open Sans Bold"/>
              </a:rPr>
              <a:t>Ciri-Ciri Limas</a:t>
            </a:r>
          </a:p>
        </p:txBody>
      </p:sp>
      <p:sp>
        <p:nvSpPr>
          <p:cNvPr name="TextBox 13" id="13"/>
          <p:cNvSpPr txBox="true"/>
          <p:nvPr/>
        </p:nvSpPr>
        <p:spPr>
          <a:xfrm rot="0">
            <a:off x="2471747" y="2641244"/>
            <a:ext cx="13522776" cy="2420083"/>
          </a:xfrm>
          <a:prstGeom prst="rect">
            <a:avLst/>
          </a:prstGeom>
        </p:spPr>
        <p:txBody>
          <a:bodyPr anchor="t" rtlCol="false" tIns="0" lIns="0" bIns="0" rIns="0">
            <a:spAutoFit/>
          </a:bodyPr>
          <a:lstStyle/>
          <a:p>
            <a:pPr algn="just">
              <a:lnSpc>
                <a:spcPts val="6375"/>
              </a:lnSpc>
            </a:pPr>
            <a:r>
              <a:rPr lang="en-US" sz="4599">
                <a:solidFill>
                  <a:srgbClr val="2A2952"/>
                </a:solidFill>
                <a:latin typeface="Open Sans Bold"/>
                <a:ea typeface="Open Sans Bold"/>
                <a:cs typeface="Open Sans Bold"/>
                <a:sym typeface="Open Sans Bold"/>
              </a:rPr>
              <a:t>Memiliki bidang sisi, sudut, dan rusuk.Limas memiliki sisi yang jumlahnya tergantung dari bentuk alasnya.</a:t>
            </a:r>
          </a:p>
        </p:txBody>
      </p:sp>
      <p:sp>
        <p:nvSpPr>
          <p:cNvPr name="TextBox 14" id="14"/>
          <p:cNvSpPr txBox="true"/>
          <p:nvPr/>
        </p:nvSpPr>
        <p:spPr>
          <a:xfrm rot="0">
            <a:off x="5221595" y="4731077"/>
            <a:ext cx="12240825" cy="1998736"/>
          </a:xfrm>
          <a:prstGeom prst="rect">
            <a:avLst/>
          </a:prstGeom>
        </p:spPr>
        <p:txBody>
          <a:bodyPr anchor="t" rtlCol="false" tIns="0" lIns="0" bIns="0" rIns="0">
            <a:spAutoFit/>
          </a:bodyPr>
          <a:lstStyle/>
          <a:p>
            <a:pPr algn="ctr">
              <a:lnSpc>
                <a:spcPts val="5250"/>
              </a:lnSpc>
            </a:pPr>
            <a:r>
              <a:rPr lang="en-US" sz="3799">
                <a:solidFill>
                  <a:srgbClr val="2A2952"/>
                </a:solidFill>
                <a:latin typeface="Open Sans Bold"/>
                <a:ea typeface="Open Sans Bold"/>
                <a:cs typeface="Open Sans Bold"/>
                <a:sym typeface="Open Sans Bold"/>
              </a:rPr>
              <a:t>Rumus: Rumus luas permukaan limas (L) = luas alas + luas selubung limas </a:t>
            </a:r>
          </a:p>
        </p:txBody>
      </p:sp>
      <p:sp>
        <p:nvSpPr>
          <p:cNvPr name="TextBox 15" id="15"/>
          <p:cNvSpPr txBox="true"/>
          <p:nvPr/>
        </p:nvSpPr>
        <p:spPr>
          <a:xfrm rot="0">
            <a:off x="4430973" y="6551143"/>
            <a:ext cx="3980174" cy="914410"/>
          </a:xfrm>
          <a:prstGeom prst="rect">
            <a:avLst/>
          </a:prstGeom>
        </p:spPr>
        <p:txBody>
          <a:bodyPr anchor="t" rtlCol="false" tIns="0" lIns="0" bIns="0" rIns="0">
            <a:spAutoFit/>
          </a:bodyPr>
          <a:lstStyle/>
          <a:p>
            <a:pPr algn="l">
              <a:lnSpc>
                <a:spcPts val="7279"/>
              </a:lnSpc>
            </a:pPr>
            <a:r>
              <a:rPr lang="en-US" sz="5199">
                <a:solidFill>
                  <a:srgbClr val="2A2952"/>
                </a:solidFill>
                <a:latin typeface="Open Sans Bold"/>
                <a:ea typeface="Open Sans Bold"/>
                <a:cs typeface="Open Sans Bold"/>
                <a:sym typeface="Open Sans Bold"/>
              </a:rPr>
              <a:t>Contoh soal</a:t>
            </a:r>
          </a:p>
        </p:txBody>
      </p:sp>
      <p:sp>
        <p:nvSpPr>
          <p:cNvPr name="TextBox 16" id="16"/>
          <p:cNvSpPr txBox="true"/>
          <p:nvPr/>
        </p:nvSpPr>
        <p:spPr>
          <a:xfrm rot="0">
            <a:off x="7892510" y="7219464"/>
            <a:ext cx="9650073" cy="2901124"/>
          </a:xfrm>
          <a:prstGeom prst="rect">
            <a:avLst/>
          </a:prstGeom>
        </p:spPr>
        <p:txBody>
          <a:bodyPr anchor="t" rtlCol="false" tIns="0" lIns="0" bIns="0" rIns="0">
            <a:spAutoFit/>
          </a:bodyPr>
          <a:lstStyle/>
          <a:p>
            <a:pPr algn="ctr">
              <a:lnSpc>
                <a:spcPts val="4573"/>
              </a:lnSpc>
            </a:pPr>
            <a:r>
              <a:rPr lang="en-US" sz="3300" spc="16">
                <a:solidFill>
                  <a:srgbClr val="2A2952"/>
                </a:solidFill>
                <a:latin typeface="Open Sans Bold"/>
                <a:ea typeface="Open Sans Bold"/>
                <a:cs typeface="Open Sans Bold"/>
                <a:sym typeface="Open Sans Bold"/>
              </a:rPr>
              <a:t>1.Hitunglah luas permukaan limas dengan alas segitiga siku-siku. Panjang sisi siku- sikunya 6 cm dan 8 cm, sedangkan luas sisi tegaknya masing masing 24 cm2, 32 cm2, dan 40 cm2?</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81601" y="0"/>
            <a:ext cx="194443" cy="4523137"/>
            <a:chOff x="0" y="0"/>
            <a:chExt cx="194450" cy="4523143"/>
          </a:xfrm>
        </p:grpSpPr>
        <p:sp>
          <p:nvSpPr>
            <p:cNvPr name="Freeform 3" id="3"/>
            <p:cNvSpPr/>
            <p:nvPr/>
          </p:nvSpPr>
          <p:spPr>
            <a:xfrm flipH="false" flipV="false" rot="0">
              <a:off x="-1397" y="0"/>
              <a:ext cx="208788" cy="4522978"/>
            </a:xfrm>
            <a:custGeom>
              <a:avLst/>
              <a:gdLst/>
              <a:ahLst/>
              <a:cxnLst/>
              <a:rect r="r" b="b" t="t" l="l"/>
              <a:pathLst>
                <a:path h="4522978" w="208788">
                  <a:moveTo>
                    <a:pt x="42164" y="0"/>
                  </a:moveTo>
                  <a:cubicBezTo>
                    <a:pt x="42164" y="1397"/>
                    <a:pt x="42164" y="2794"/>
                    <a:pt x="42164" y="4191"/>
                  </a:cubicBezTo>
                  <a:cubicBezTo>
                    <a:pt x="55245" y="585216"/>
                    <a:pt x="30607" y="1165987"/>
                    <a:pt x="14224" y="1746631"/>
                  </a:cubicBezTo>
                  <a:cubicBezTo>
                    <a:pt x="5969" y="2036064"/>
                    <a:pt x="0" y="2325497"/>
                    <a:pt x="1651" y="2614930"/>
                  </a:cubicBezTo>
                  <a:cubicBezTo>
                    <a:pt x="3429" y="2905887"/>
                    <a:pt x="16129" y="3196082"/>
                    <a:pt x="35560" y="3486404"/>
                  </a:cubicBezTo>
                  <a:cubicBezTo>
                    <a:pt x="57277" y="3808984"/>
                    <a:pt x="78105" y="4133596"/>
                    <a:pt x="38481" y="4455541"/>
                  </a:cubicBezTo>
                  <a:cubicBezTo>
                    <a:pt x="34036" y="4491736"/>
                    <a:pt x="72644" y="4522978"/>
                    <a:pt x="105918" y="4522978"/>
                  </a:cubicBezTo>
                  <a:cubicBezTo>
                    <a:pt x="105918" y="4522978"/>
                    <a:pt x="106045" y="4522978"/>
                    <a:pt x="106045" y="4522978"/>
                  </a:cubicBezTo>
                  <a:cubicBezTo>
                    <a:pt x="146177" y="4522978"/>
                    <a:pt x="168910" y="4491863"/>
                    <a:pt x="173355" y="4455668"/>
                  </a:cubicBezTo>
                  <a:cubicBezTo>
                    <a:pt x="208788" y="4167759"/>
                    <a:pt x="195961" y="3877310"/>
                    <a:pt x="177165" y="3588639"/>
                  </a:cubicBezTo>
                  <a:cubicBezTo>
                    <a:pt x="158369" y="3299968"/>
                    <a:pt x="141224" y="3012059"/>
                    <a:pt x="137414" y="2722753"/>
                  </a:cubicBezTo>
                  <a:cubicBezTo>
                    <a:pt x="129667" y="2141855"/>
                    <a:pt x="156591" y="1561211"/>
                    <a:pt x="171450" y="980694"/>
                  </a:cubicBezTo>
                  <a:cubicBezTo>
                    <a:pt x="179705" y="655193"/>
                    <a:pt x="184150" y="329692"/>
                    <a:pt x="176784" y="4191"/>
                  </a:cubicBezTo>
                  <a:cubicBezTo>
                    <a:pt x="176784" y="2794"/>
                    <a:pt x="176657" y="1397"/>
                    <a:pt x="176530" y="0"/>
                  </a:cubicBezTo>
                  <a:close/>
                </a:path>
              </a:pathLst>
            </a:custGeom>
            <a:solidFill>
              <a:srgbClr val="E4B9FA"/>
            </a:solidFill>
          </p:spPr>
        </p:sp>
      </p:grpSp>
      <p:grpSp>
        <p:nvGrpSpPr>
          <p:cNvPr name="Group 4" id="4"/>
          <p:cNvGrpSpPr>
            <a:grpSpLocks noChangeAspect="true"/>
          </p:cNvGrpSpPr>
          <p:nvPr/>
        </p:nvGrpSpPr>
        <p:grpSpPr>
          <a:xfrm rot="0">
            <a:off x="492643" y="0"/>
            <a:ext cx="283331" cy="4618882"/>
            <a:chOff x="0" y="0"/>
            <a:chExt cx="283337" cy="4618876"/>
          </a:xfrm>
        </p:grpSpPr>
        <p:sp>
          <p:nvSpPr>
            <p:cNvPr name="Freeform 5" id="5"/>
            <p:cNvSpPr/>
            <p:nvPr/>
          </p:nvSpPr>
          <p:spPr>
            <a:xfrm flipH="false" flipV="false" rot="0">
              <a:off x="-15621" y="0"/>
              <a:ext cx="311023" cy="4618990"/>
            </a:xfrm>
            <a:custGeom>
              <a:avLst/>
              <a:gdLst/>
              <a:ahLst/>
              <a:cxnLst/>
              <a:rect r="r" b="b" t="t" l="l"/>
              <a:pathLst>
                <a:path h="4618990" w="311023">
                  <a:moveTo>
                    <a:pt x="132969" y="0"/>
                  </a:moveTo>
                  <a:cubicBezTo>
                    <a:pt x="132461" y="3556"/>
                    <a:pt x="132334" y="7112"/>
                    <a:pt x="132334" y="11049"/>
                  </a:cubicBezTo>
                  <a:cubicBezTo>
                    <a:pt x="137160" y="309626"/>
                    <a:pt x="128651" y="608330"/>
                    <a:pt x="106299" y="906145"/>
                  </a:cubicBezTo>
                  <a:cubicBezTo>
                    <a:pt x="84201" y="1201801"/>
                    <a:pt x="49022" y="1496187"/>
                    <a:pt x="32639" y="1792351"/>
                  </a:cubicBezTo>
                  <a:cubicBezTo>
                    <a:pt x="0" y="2379980"/>
                    <a:pt x="14351" y="2970403"/>
                    <a:pt x="75819" y="3556000"/>
                  </a:cubicBezTo>
                  <a:cubicBezTo>
                    <a:pt x="110363" y="3886454"/>
                    <a:pt x="177927" y="4218051"/>
                    <a:pt x="161798" y="4551553"/>
                  </a:cubicBezTo>
                  <a:cubicBezTo>
                    <a:pt x="160020" y="4588002"/>
                    <a:pt x="194056" y="4618990"/>
                    <a:pt x="229235" y="4618990"/>
                  </a:cubicBezTo>
                  <a:cubicBezTo>
                    <a:pt x="267208" y="4618990"/>
                    <a:pt x="294894" y="4588129"/>
                    <a:pt x="296672" y="4551553"/>
                  </a:cubicBezTo>
                  <a:cubicBezTo>
                    <a:pt x="311023" y="4255008"/>
                    <a:pt x="256794" y="3961130"/>
                    <a:pt x="223012" y="3667633"/>
                  </a:cubicBezTo>
                  <a:cubicBezTo>
                    <a:pt x="189103" y="3373501"/>
                    <a:pt x="167259" y="3077972"/>
                    <a:pt x="157099" y="2782189"/>
                  </a:cubicBezTo>
                  <a:cubicBezTo>
                    <a:pt x="146939" y="2486406"/>
                    <a:pt x="148717" y="2189988"/>
                    <a:pt x="162433" y="1894205"/>
                  </a:cubicBezTo>
                  <a:cubicBezTo>
                    <a:pt x="176022" y="1601470"/>
                    <a:pt x="207010" y="1310640"/>
                    <a:pt x="232156" y="1018794"/>
                  </a:cubicBezTo>
                  <a:cubicBezTo>
                    <a:pt x="260985" y="683768"/>
                    <a:pt x="272542" y="347218"/>
                    <a:pt x="267208" y="11049"/>
                  </a:cubicBezTo>
                  <a:cubicBezTo>
                    <a:pt x="267208" y="7239"/>
                    <a:pt x="266827" y="3556"/>
                    <a:pt x="266319" y="0"/>
                  </a:cubicBezTo>
                  <a:close/>
                </a:path>
              </a:pathLst>
            </a:custGeom>
            <a:solidFill>
              <a:srgbClr val="E4B9FA"/>
            </a:solidFill>
          </p:spPr>
        </p:sp>
      </p:grpSp>
      <p:grpSp>
        <p:nvGrpSpPr>
          <p:cNvPr name="Group 6" id="6"/>
          <p:cNvGrpSpPr>
            <a:grpSpLocks noChangeAspect="true"/>
          </p:cNvGrpSpPr>
          <p:nvPr/>
        </p:nvGrpSpPr>
        <p:grpSpPr>
          <a:xfrm rot="0">
            <a:off x="1972523" y="-2573398"/>
            <a:ext cx="4453871" cy="4177351"/>
            <a:chOff x="0" y="0"/>
            <a:chExt cx="4453877" cy="4177348"/>
          </a:xfrm>
        </p:grpSpPr>
        <p:sp>
          <p:nvSpPr>
            <p:cNvPr name="Freeform 7" id="7"/>
            <p:cNvSpPr/>
            <p:nvPr/>
          </p:nvSpPr>
          <p:spPr>
            <a:xfrm flipH="false" flipV="false" rot="0">
              <a:off x="33782" y="2573401"/>
              <a:ext cx="4187952" cy="1604010"/>
            </a:xfrm>
            <a:custGeom>
              <a:avLst/>
              <a:gdLst/>
              <a:ahLst/>
              <a:cxnLst/>
              <a:rect r="r" b="b" t="t" l="l"/>
              <a:pathLst>
                <a:path h="1604010" w="4187952">
                  <a:moveTo>
                    <a:pt x="0" y="0"/>
                  </a:moveTo>
                  <a:cubicBezTo>
                    <a:pt x="80264" y="336169"/>
                    <a:pt x="300863" y="625729"/>
                    <a:pt x="550418" y="866775"/>
                  </a:cubicBezTo>
                  <a:cubicBezTo>
                    <a:pt x="985774" y="1287399"/>
                    <a:pt x="1557147" y="1604010"/>
                    <a:pt x="2160778" y="1604010"/>
                  </a:cubicBezTo>
                  <a:cubicBezTo>
                    <a:pt x="2175129" y="1604010"/>
                    <a:pt x="2189607" y="1603883"/>
                    <a:pt x="2203958" y="1603502"/>
                  </a:cubicBezTo>
                  <a:cubicBezTo>
                    <a:pt x="2714879" y="1590675"/>
                    <a:pt x="3204337" y="1345565"/>
                    <a:pt x="3565525" y="983615"/>
                  </a:cubicBezTo>
                  <a:lnTo>
                    <a:pt x="3556508" y="938657"/>
                  </a:lnTo>
                  <a:lnTo>
                    <a:pt x="3556508" y="938657"/>
                  </a:lnTo>
                  <a:cubicBezTo>
                    <a:pt x="3565906" y="947166"/>
                    <a:pt x="3575431" y="955548"/>
                    <a:pt x="3586226" y="962787"/>
                  </a:cubicBezTo>
                  <a:lnTo>
                    <a:pt x="3588512" y="960501"/>
                  </a:lnTo>
                  <a:cubicBezTo>
                    <a:pt x="3695319" y="850392"/>
                    <a:pt x="3791077" y="730631"/>
                    <a:pt x="3876421" y="603504"/>
                  </a:cubicBezTo>
                  <a:cubicBezTo>
                    <a:pt x="4002405" y="415671"/>
                    <a:pt x="4105529" y="212090"/>
                    <a:pt x="4187952" y="127"/>
                  </a:cubicBezTo>
                  <a:close/>
                </a:path>
              </a:pathLst>
            </a:custGeom>
            <a:solidFill>
              <a:srgbClr val="9FD1C2"/>
            </a:solidFill>
          </p:spPr>
        </p:sp>
      </p:grpSp>
      <p:sp>
        <p:nvSpPr>
          <p:cNvPr name="Freeform 8" id="8"/>
          <p:cNvSpPr/>
          <p:nvPr/>
        </p:nvSpPr>
        <p:spPr>
          <a:xfrm flipH="false" flipV="false" rot="0">
            <a:off x="11967324" y="-63503"/>
            <a:ext cx="6384169" cy="10413997"/>
          </a:xfrm>
          <a:custGeom>
            <a:avLst/>
            <a:gdLst/>
            <a:ahLst/>
            <a:cxnLst/>
            <a:rect r="r" b="b" t="t" l="l"/>
            <a:pathLst>
              <a:path h="10413997" w="6384169">
                <a:moveTo>
                  <a:pt x="0" y="0"/>
                </a:moveTo>
                <a:lnTo>
                  <a:pt x="6384170" y="0"/>
                </a:lnTo>
                <a:lnTo>
                  <a:pt x="6384170" y="10413997"/>
                </a:lnTo>
                <a:lnTo>
                  <a:pt x="0" y="1041399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9" id="9"/>
          <p:cNvSpPr txBox="true"/>
          <p:nvPr/>
        </p:nvSpPr>
        <p:spPr>
          <a:xfrm rot="0">
            <a:off x="1010593" y="1625937"/>
            <a:ext cx="10188759" cy="917315"/>
          </a:xfrm>
          <a:prstGeom prst="rect">
            <a:avLst/>
          </a:prstGeom>
        </p:spPr>
        <p:txBody>
          <a:bodyPr anchor="t" rtlCol="false" tIns="0" lIns="0" bIns="0" rIns="0">
            <a:spAutoFit/>
          </a:bodyPr>
          <a:lstStyle/>
          <a:p>
            <a:pPr algn="l">
              <a:lnSpc>
                <a:spcPts val="7259"/>
              </a:lnSpc>
            </a:pPr>
            <a:r>
              <a:rPr lang="en-US" sz="5185">
                <a:solidFill>
                  <a:srgbClr val="2A2952"/>
                </a:solidFill>
                <a:latin typeface="Comic Sans"/>
                <a:ea typeface="Comic Sans"/>
                <a:cs typeface="Comic Sans"/>
                <a:sym typeface="Comic Sans"/>
              </a:rPr>
              <a:t>PENGERTIAN BANGUN RUANG</a:t>
            </a:r>
          </a:p>
        </p:txBody>
      </p:sp>
      <p:sp>
        <p:nvSpPr>
          <p:cNvPr name="TextBox 10" id="10"/>
          <p:cNvSpPr txBox="true"/>
          <p:nvPr/>
        </p:nvSpPr>
        <p:spPr>
          <a:xfrm rot="0">
            <a:off x="1291333" y="3283620"/>
            <a:ext cx="11890867" cy="3190018"/>
          </a:xfrm>
          <a:prstGeom prst="rect">
            <a:avLst/>
          </a:prstGeom>
        </p:spPr>
        <p:txBody>
          <a:bodyPr anchor="t" rtlCol="false" tIns="0" lIns="0" bIns="0" rIns="0">
            <a:spAutoFit/>
          </a:bodyPr>
          <a:lstStyle/>
          <a:p>
            <a:pPr algn="just">
              <a:lnSpc>
                <a:spcPts val="5024"/>
              </a:lnSpc>
            </a:pPr>
            <a:r>
              <a:rPr lang="en-US" sz="3599" spc="3">
                <a:solidFill>
                  <a:srgbClr val="2A2952"/>
                </a:solidFill>
                <a:latin typeface="Comic Sans"/>
                <a:ea typeface="Comic Sans"/>
                <a:cs typeface="Comic Sans"/>
                <a:sym typeface="Comic Sans"/>
              </a:rPr>
              <a:t>Bangun Ruang merupakan suatu objek tiga dimensi yang memiliki panjang, lebar, dan tinggi. Sifat tiga dimensi ini membedakan bangun ruang dari bangun datar yang hanya memiliki dua dimensi. Setiap bangun memiliki sisi, rusuk, dan titik sudut.</a:t>
            </a:r>
          </a:p>
        </p:txBody>
      </p:sp>
    </p:spTree>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493757" y="289093"/>
            <a:ext cx="1821504" cy="638175"/>
            <a:chOff x="0" y="0"/>
            <a:chExt cx="1821510" cy="638175"/>
          </a:xfrm>
        </p:grpSpPr>
        <p:sp>
          <p:nvSpPr>
            <p:cNvPr name="Freeform 3" id="3"/>
            <p:cNvSpPr/>
            <p:nvPr/>
          </p:nvSpPr>
          <p:spPr>
            <a:xfrm flipH="false" flipV="false" rot="0">
              <a:off x="0" y="0"/>
              <a:ext cx="1821434" cy="638175"/>
            </a:xfrm>
            <a:custGeom>
              <a:avLst/>
              <a:gdLst/>
              <a:ahLst/>
              <a:cxnLst/>
              <a:rect r="r" b="b" t="t" l="l"/>
              <a:pathLst>
                <a:path h="638175" w="1821434">
                  <a:moveTo>
                    <a:pt x="1196975" y="0"/>
                  </a:moveTo>
                  <a:lnTo>
                    <a:pt x="696976" y="481838"/>
                  </a:lnTo>
                  <a:lnTo>
                    <a:pt x="400304" y="134366"/>
                  </a:lnTo>
                  <a:lnTo>
                    <a:pt x="0" y="564134"/>
                  </a:lnTo>
                  <a:lnTo>
                    <a:pt x="79629" y="638175"/>
                  </a:lnTo>
                  <a:lnTo>
                    <a:pt x="81026" y="638175"/>
                  </a:lnTo>
                  <a:lnTo>
                    <a:pt x="396875" y="298704"/>
                  </a:lnTo>
                  <a:lnTo>
                    <a:pt x="686562" y="638175"/>
                  </a:lnTo>
                  <a:lnTo>
                    <a:pt x="692150" y="638175"/>
                  </a:lnTo>
                  <a:lnTo>
                    <a:pt x="1155065" y="192532"/>
                  </a:lnTo>
                  <a:lnTo>
                    <a:pt x="1317371" y="603758"/>
                  </a:lnTo>
                  <a:lnTo>
                    <a:pt x="1596009" y="263525"/>
                  </a:lnTo>
                  <a:lnTo>
                    <a:pt x="1720596" y="560324"/>
                  </a:lnTo>
                  <a:lnTo>
                    <a:pt x="1821434" y="518033"/>
                  </a:lnTo>
                  <a:lnTo>
                    <a:pt x="1626616" y="53213"/>
                  </a:lnTo>
                  <a:lnTo>
                    <a:pt x="1351026" y="390017"/>
                  </a:lnTo>
                  <a:lnTo>
                    <a:pt x="1196975" y="0"/>
                  </a:lnTo>
                  <a:close/>
                </a:path>
              </a:pathLst>
            </a:custGeom>
            <a:solidFill>
              <a:srgbClr val="FFFFFF"/>
            </a:solidFill>
          </p:spPr>
        </p:sp>
      </p:grpSp>
      <p:sp>
        <p:nvSpPr>
          <p:cNvPr name="Freeform 4" id="4"/>
          <p:cNvSpPr/>
          <p:nvPr/>
        </p:nvSpPr>
        <p:spPr>
          <a:xfrm flipH="false" flipV="false" rot="0">
            <a:off x="875681" y="2073431"/>
            <a:ext cx="6029287" cy="5483962"/>
          </a:xfrm>
          <a:custGeom>
            <a:avLst/>
            <a:gdLst/>
            <a:ahLst/>
            <a:cxnLst/>
            <a:rect r="r" b="b" t="t" l="l"/>
            <a:pathLst>
              <a:path h="5483962" w="6029287">
                <a:moveTo>
                  <a:pt x="0" y="0"/>
                </a:moveTo>
                <a:lnTo>
                  <a:pt x="6029287" y="0"/>
                </a:lnTo>
                <a:lnTo>
                  <a:pt x="6029287" y="5483961"/>
                </a:lnTo>
                <a:lnTo>
                  <a:pt x="0" y="54839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5" id="5"/>
          <p:cNvGrpSpPr>
            <a:grpSpLocks noChangeAspect="true"/>
          </p:cNvGrpSpPr>
          <p:nvPr/>
        </p:nvGrpSpPr>
        <p:grpSpPr>
          <a:xfrm rot="0">
            <a:off x="7824321" y="-187242"/>
            <a:ext cx="10527182" cy="10537736"/>
            <a:chOff x="0" y="0"/>
            <a:chExt cx="10527182" cy="10537736"/>
          </a:xfrm>
        </p:grpSpPr>
        <p:sp>
          <p:nvSpPr>
            <p:cNvPr name="Freeform 6" id="6"/>
            <p:cNvSpPr/>
            <p:nvPr/>
          </p:nvSpPr>
          <p:spPr>
            <a:xfrm flipH="false" flipV="false" rot="0">
              <a:off x="1319657" y="308991"/>
              <a:ext cx="9144000" cy="10165207"/>
            </a:xfrm>
            <a:custGeom>
              <a:avLst/>
              <a:gdLst/>
              <a:ahLst/>
              <a:cxnLst/>
              <a:rect r="r" b="b" t="t" l="l"/>
              <a:pathLst>
                <a:path h="10165207" w="9144000">
                  <a:moveTo>
                    <a:pt x="0" y="0"/>
                  </a:moveTo>
                  <a:lnTo>
                    <a:pt x="0" y="10165207"/>
                  </a:lnTo>
                  <a:lnTo>
                    <a:pt x="9144000" y="10165207"/>
                  </a:lnTo>
                  <a:lnTo>
                    <a:pt x="9144000" y="0"/>
                  </a:lnTo>
                  <a:close/>
                </a:path>
              </a:pathLst>
            </a:custGeom>
            <a:solidFill>
              <a:srgbClr val="FFFFFF"/>
            </a:solidFill>
          </p:spPr>
        </p:sp>
        <p:sp>
          <p:nvSpPr>
            <p:cNvPr name="Freeform 7" id="7"/>
            <p:cNvSpPr/>
            <p:nvPr/>
          </p:nvSpPr>
          <p:spPr>
            <a:xfrm flipH="false" flipV="false" rot="0">
              <a:off x="1319784" y="4704207"/>
              <a:ext cx="842518" cy="1252982"/>
            </a:xfrm>
            <a:custGeom>
              <a:avLst/>
              <a:gdLst/>
              <a:ahLst/>
              <a:cxnLst/>
              <a:rect r="r" b="b" t="t" l="l"/>
              <a:pathLst>
                <a:path h="1252982" w="842518">
                  <a:moveTo>
                    <a:pt x="0" y="0"/>
                  </a:moveTo>
                  <a:lnTo>
                    <a:pt x="0" y="1252982"/>
                  </a:lnTo>
                  <a:lnTo>
                    <a:pt x="0" y="1252982"/>
                  </a:lnTo>
                  <a:lnTo>
                    <a:pt x="842518" y="626491"/>
                  </a:lnTo>
                  <a:lnTo>
                    <a:pt x="0" y="0"/>
                  </a:lnTo>
                  <a:close/>
                </a:path>
              </a:pathLst>
            </a:custGeom>
            <a:solidFill>
              <a:srgbClr val="F8F4EB"/>
            </a:solidFill>
          </p:spPr>
        </p:sp>
        <p:sp>
          <p:nvSpPr>
            <p:cNvPr name="Freeform 8" id="8"/>
            <p:cNvSpPr/>
            <p:nvPr/>
          </p:nvSpPr>
          <p:spPr>
            <a:xfrm flipH="false" flipV="false" rot="0">
              <a:off x="422021" y="187198"/>
              <a:ext cx="1366139" cy="872363"/>
            </a:xfrm>
            <a:custGeom>
              <a:avLst/>
              <a:gdLst/>
              <a:ahLst/>
              <a:cxnLst/>
              <a:rect r="r" b="b" t="t" l="l"/>
              <a:pathLst>
                <a:path h="872363" w="1366139">
                  <a:moveTo>
                    <a:pt x="643636" y="0"/>
                  </a:moveTo>
                  <a:cubicBezTo>
                    <a:pt x="320675" y="184404"/>
                    <a:pt x="0" y="872363"/>
                    <a:pt x="0" y="872363"/>
                  </a:cubicBezTo>
                  <a:cubicBezTo>
                    <a:pt x="0" y="872363"/>
                    <a:pt x="1366139" y="514477"/>
                    <a:pt x="980694" y="54864"/>
                  </a:cubicBezTo>
                  <a:cubicBezTo>
                    <a:pt x="962025" y="32639"/>
                    <a:pt x="942975" y="14478"/>
                    <a:pt x="923544" y="127"/>
                  </a:cubicBezTo>
                  <a:close/>
                </a:path>
              </a:pathLst>
            </a:custGeom>
            <a:solidFill>
              <a:srgbClr val="FD9C4C"/>
            </a:solidFill>
          </p:spPr>
        </p:sp>
        <p:sp>
          <p:nvSpPr>
            <p:cNvPr name="Freeform 9" id="9"/>
            <p:cNvSpPr/>
            <p:nvPr/>
          </p:nvSpPr>
          <p:spPr>
            <a:xfrm flipH="false" flipV="false" rot="0">
              <a:off x="522605" y="1022985"/>
              <a:ext cx="870966" cy="362966"/>
            </a:xfrm>
            <a:custGeom>
              <a:avLst/>
              <a:gdLst/>
              <a:ahLst/>
              <a:cxnLst/>
              <a:rect r="r" b="b" t="t" l="l"/>
              <a:pathLst>
                <a:path h="362966" w="870966">
                  <a:moveTo>
                    <a:pt x="635127" y="0"/>
                  </a:moveTo>
                  <a:cubicBezTo>
                    <a:pt x="377825" y="0"/>
                    <a:pt x="0" y="168529"/>
                    <a:pt x="0" y="168529"/>
                  </a:cubicBezTo>
                  <a:cubicBezTo>
                    <a:pt x="0" y="168529"/>
                    <a:pt x="393573" y="362966"/>
                    <a:pt x="650875" y="362966"/>
                  </a:cubicBezTo>
                  <a:cubicBezTo>
                    <a:pt x="774192" y="362966"/>
                    <a:pt x="866267" y="318262"/>
                    <a:pt x="868553" y="186055"/>
                  </a:cubicBezTo>
                  <a:cubicBezTo>
                    <a:pt x="870966" y="45974"/>
                    <a:pt x="769493" y="0"/>
                    <a:pt x="635127" y="0"/>
                  </a:cubicBezTo>
                  <a:close/>
                </a:path>
              </a:pathLst>
            </a:custGeom>
            <a:solidFill>
              <a:srgbClr val="FD9C4C"/>
            </a:solidFill>
          </p:spPr>
        </p:sp>
        <p:sp>
          <p:nvSpPr>
            <p:cNvPr name="Freeform 10" id="10"/>
            <p:cNvSpPr/>
            <p:nvPr/>
          </p:nvSpPr>
          <p:spPr>
            <a:xfrm flipH="false" flipV="false" rot="0">
              <a:off x="6858" y="187198"/>
              <a:ext cx="487934" cy="732790"/>
            </a:xfrm>
            <a:custGeom>
              <a:avLst/>
              <a:gdLst/>
              <a:ahLst/>
              <a:cxnLst/>
              <a:rect r="r" b="b" t="t" l="l"/>
              <a:pathLst>
                <a:path h="732790" w="487934">
                  <a:moveTo>
                    <a:pt x="89535" y="0"/>
                  </a:moveTo>
                  <a:cubicBezTo>
                    <a:pt x="0" y="237236"/>
                    <a:pt x="121666" y="732790"/>
                    <a:pt x="121666" y="732790"/>
                  </a:cubicBezTo>
                  <a:cubicBezTo>
                    <a:pt x="121666" y="732790"/>
                    <a:pt x="487934" y="238379"/>
                    <a:pt x="429133" y="0"/>
                  </a:cubicBezTo>
                  <a:close/>
                </a:path>
              </a:pathLst>
            </a:custGeom>
            <a:solidFill>
              <a:srgbClr val="FD9C4C"/>
            </a:solidFill>
          </p:spPr>
        </p:sp>
      </p:grpSp>
      <p:sp>
        <p:nvSpPr>
          <p:cNvPr name="TextBox 11" id="11"/>
          <p:cNvSpPr txBox="true"/>
          <p:nvPr/>
        </p:nvSpPr>
        <p:spPr>
          <a:xfrm rot="0">
            <a:off x="1665094" y="682266"/>
            <a:ext cx="5258362"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PRISMA</a:t>
            </a:r>
          </a:p>
        </p:txBody>
      </p:sp>
      <p:sp>
        <p:nvSpPr>
          <p:cNvPr name="TextBox 12" id="12"/>
          <p:cNvSpPr txBox="true"/>
          <p:nvPr/>
        </p:nvSpPr>
        <p:spPr>
          <a:xfrm rot="0">
            <a:off x="8802224" y="1980648"/>
            <a:ext cx="7282215" cy="1075239"/>
          </a:xfrm>
          <a:prstGeom prst="rect">
            <a:avLst/>
          </a:prstGeom>
        </p:spPr>
        <p:txBody>
          <a:bodyPr anchor="t" rtlCol="false" tIns="0" lIns="0" bIns="0" rIns="0">
            <a:spAutoFit/>
          </a:bodyPr>
          <a:lstStyle/>
          <a:p>
            <a:pPr algn="l">
              <a:lnSpc>
                <a:spcPts val="8539"/>
              </a:lnSpc>
            </a:pPr>
            <a:r>
              <a:rPr lang="en-US" sz="6099">
                <a:solidFill>
                  <a:srgbClr val="2A2952"/>
                </a:solidFill>
                <a:latin typeface="Open Sans Bold"/>
                <a:ea typeface="Open Sans Bold"/>
                <a:cs typeface="Open Sans Bold"/>
                <a:sym typeface="Open Sans Bold"/>
              </a:rPr>
              <a:t>Pengertian Prisma</a:t>
            </a:r>
          </a:p>
        </p:txBody>
      </p:sp>
      <p:sp>
        <p:nvSpPr>
          <p:cNvPr name="TextBox 13" id="13"/>
          <p:cNvSpPr txBox="true"/>
          <p:nvPr/>
        </p:nvSpPr>
        <p:spPr>
          <a:xfrm rot="0">
            <a:off x="2764231" y="6791182"/>
            <a:ext cx="14785486" cy="2142039"/>
          </a:xfrm>
          <a:prstGeom prst="rect">
            <a:avLst/>
          </a:prstGeom>
        </p:spPr>
        <p:txBody>
          <a:bodyPr anchor="t" rtlCol="false" tIns="0" lIns="0" bIns="0" rIns="0">
            <a:spAutoFit/>
          </a:bodyPr>
          <a:lstStyle/>
          <a:p>
            <a:pPr algn="ctr">
              <a:lnSpc>
                <a:spcPts val="8472"/>
              </a:lnSpc>
            </a:pPr>
            <a:r>
              <a:rPr lang="en-US" sz="6099">
                <a:solidFill>
                  <a:srgbClr val="2A2952"/>
                </a:solidFill>
                <a:latin typeface="Open Sans Bold"/>
                <a:ea typeface="Open Sans Bold"/>
                <a:cs typeface="Open Sans Bold"/>
                <a:sym typeface="Open Sans Bold"/>
              </a:rPr>
              <a:t>Contoh: Tenda, coklat batang, dan ata rumah.</a:t>
            </a:r>
          </a:p>
        </p:txBody>
      </p:sp>
      <p:sp>
        <p:nvSpPr>
          <p:cNvPr name="TextBox 14" id="14"/>
          <p:cNvSpPr txBox="true"/>
          <p:nvPr/>
        </p:nvSpPr>
        <p:spPr>
          <a:xfrm rot="0">
            <a:off x="7653642" y="3810962"/>
            <a:ext cx="10173976" cy="2819248"/>
          </a:xfrm>
          <a:prstGeom prst="rect">
            <a:avLst/>
          </a:prstGeom>
        </p:spPr>
        <p:txBody>
          <a:bodyPr anchor="t" rtlCol="false" tIns="0" lIns="0" bIns="0" rIns="0">
            <a:spAutoFit/>
          </a:bodyPr>
          <a:lstStyle/>
          <a:p>
            <a:pPr algn="l">
              <a:lnSpc>
                <a:spcPts val="5544"/>
              </a:lnSpc>
            </a:pPr>
            <a:r>
              <a:rPr lang="en-US" sz="4000">
                <a:solidFill>
                  <a:srgbClr val="2A2952"/>
                </a:solidFill>
                <a:latin typeface="Open Sans Bold"/>
                <a:ea typeface="Open Sans Bold"/>
                <a:cs typeface="Open Sans Bold"/>
                <a:sym typeface="Open Sans Bold"/>
              </a:rPr>
              <a:t>Prisma adalah sebuah bangun ruang tiga dimensi yang dibatasi oleh sisi alas dan sisi atap yang berbentuk segi-n yang berukuran yang sama (kongruen).</a:t>
            </a:r>
          </a:p>
        </p:txBody>
      </p:sp>
    </p:spTree>
  </p:cSld>
  <p:clrMapOvr>
    <a:masterClrMapping/>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493757" y="289093"/>
            <a:ext cx="1821504" cy="638175"/>
            <a:chOff x="0" y="0"/>
            <a:chExt cx="1821510" cy="638175"/>
          </a:xfrm>
        </p:grpSpPr>
        <p:sp>
          <p:nvSpPr>
            <p:cNvPr name="Freeform 3" id="3"/>
            <p:cNvSpPr/>
            <p:nvPr/>
          </p:nvSpPr>
          <p:spPr>
            <a:xfrm flipH="false" flipV="false" rot="0">
              <a:off x="0" y="0"/>
              <a:ext cx="1821434" cy="638175"/>
            </a:xfrm>
            <a:custGeom>
              <a:avLst/>
              <a:gdLst/>
              <a:ahLst/>
              <a:cxnLst/>
              <a:rect r="r" b="b" t="t" l="l"/>
              <a:pathLst>
                <a:path h="638175" w="1821434">
                  <a:moveTo>
                    <a:pt x="1196975" y="0"/>
                  </a:moveTo>
                  <a:lnTo>
                    <a:pt x="696976" y="481838"/>
                  </a:lnTo>
                  <a:lnTo>
                    <a:pt x="400304" y="134366"/>
                  </a:lnTo>
                  <a:lnTo>
                    <a:pt x="0" y="564134"/>
                  </a:lnTo>
                  <a:lnTo>
                    <a:pt x="79629" y="638175"/>
                  </a:lnTo>
                  <a:lnTo>
                    <a:pt x="81026" y="638175"/>
                  </a:lnTo>
                  <a:lnTo>
                    <a:pt x="396875" y="298704"/>
                  </a:lnTo>
                  <a:lnTo>
                    <a:pt x="686562" y="638175"/>
                  </a:lnTo>
                  <a:lnTo>
                    <a:pt x="692150" y="638175"/>
                  </a:lnTo>
                  <a:lnTo>
                    <a:pt x="1155065" y="192532"/>
                  </a:lnTo>
                  <a:lnTo>
                    <a:pt x="1317371" y="603758"/>
                  </a:lnTo>
                  <a:lnTo>
                    <a:pt x="1596009" y="263525"/>
                  </a:lnTo>
                  <a:lnTo>
                    <a:pt x="1720596" y="560324"/>
                  </a:lnTo>
                  <a:lnTo>
                    <a:pt x="1821434" y="518033"/>
                  </a:lnTo>
                  <a:lnTo>
                    <a:pt x="1626616" y="53213"/>
                  </a:lnTo>
                  <a:lnTo>
                    <a:pt x="1351026" y="390017"/>
                  </a:lnTo>
                  <a:lnTo>
                    <a:pt x="1196975" y="0"/>
                  </a:lnTo>
                  <a:close/>
                </a:path>
              </a:pathLst>
            </a:custGeom>
            <a:solidFill>
              <a:srgbClr val="FFFFFF"/>
            </a:solidFill>
          </p:spPr>
        </p:sp>
      </p:grpSp>
      <p:sp>
        <p:nvSpPr>
          <p:cNvPr name="Freeform 4" id="4"/>
          <p:cNvSpPr/>
          <p:nvPr/>
        </p:nvSpPr>
        <p:spPr>
          <a:xfrm flipH="false" flipV="false" rot="0">
            <a:off x="-39395" y="2241899"/>
            <a:ext cx="3540585" cy="2732618"/>
          </a:xfrm>
          <a:custGeom>
            <a:avLst/>
            <a:gdLst/>
            <a:ahLst/>
            <a:cxnLst/>
            <a:rect r="r" b="b" t="t" l="l"/>
            <a:pathLst>
              <a:path h="2732618" w="3540585">
                <a:moveTo>
                  <a:pt x="0" y="0"/>
                </a:moveTo>
                <a:lnTo>
                  <a:pt x="3540585" y="0"/>
                </a:lnTo>
                <a:lnTo>
                  <a:pt x="3540585" y="2732618"/>
                </a:lnTo>
                <a:lnTo>
                  <a:pt x="0" y="273261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5" id="5"/>
          <p:cNvGrpSpPr>
            <a:grpSpLocks noChangeAspect="true"/>
          </p:cNvGrpSpPr>
          <p:nvPr/>
        </p:nvGrpSpPr>
        <p:grpSpPr>
          <a:xfrm rot="0">
            <a:off x="430397" y="6426460"/>
            <a:ext cx="2616470" cy="3660772"/>
            <a:chOff x="0" y="0"/>
            <a:chExt cx="2616467" cy="3660775"/>
          </a:xfrm>
        </p:grpSpPr>
        <p:sp>
          <p:nvSpPr>
            <p:cNvPr name="Freeform 6" id="6"/>
            <p:cNvSpPr/>
            <p:nvPr/>
          </p:nvSpPr>
          <p:spPr>
            <a:xfrm flipH="false" flipV="false" rot="0">
              <a:off x="63500" y="1150366"/>
              <a:ext cx="2489454" cy="1879981"/>
            </a:xfrm>
            <a:custGeom>
              <a:avLst/>
              <a:gdLst/>
              <a:ahLst/>
              <a:cxnLst/>
              <a:rect r="r" b="b" t="t" l="l"/>
              <a:pathLst>
                <a:path h="1879981" w="2489454">
                  <a:moveTo>
                    <a:pt x="1868424" y="0"/>
                  </a:moveTo>
                  <a:lnTo>
                    <a:pt x="0" y="0"/>
                  </a:lnTo>
                  <a:lnTo>
                    <a:pt x="0" y="1879981"/>
                  </a:lnTo>
                  <a:lnTo>
                    <a:pt x="2489454" y="1879981"/>
                  </a:lnTo>
                  <a:lnTo>
                    <a:pt x="2489454" y="0"/>
                  </a:lnTo>
                  <a:lnTo>
                    <a:pt x="1868424" y="0"/>
                  </a:lnTo>
                  <a:close/>
                </a:path>
              </a:pathLst>
            </a:custGeom>
            <a:solidFill>
              <a:srgbClr val="54A4A6"/>
            </a:solidFill>
          </p:spPr>
        </p:sp>
        <p:sp>
          <p:nvSpPr>
            <p:cNvPr name="Freeform 7" id="7"/>
            <p:cNvSpPr/>
            <p:nvPr/>
          </p:nvSpPr>
          <p:spPr>
            <a:xfrm flipH="false" flipV="false" rot="0">
              <a:off x="1931924" y="1150366"/>
              <a:ext cx="621030" cy="1879981"/>
            </a:xfrm>
            <a:custGeom>
              <a:avLst/>
              <a:gdLst/>
              <a:ahLst/>
              <a:cxnLst/>
              <a:rect r="r" b="b" t="t" l="l"/>
              <a:pathLst>
                <a:path h="1879981" w="621030">
                  <a:moveTo>
                    <a:pt x="0" y="0"/>
                  </a:moveTo>
                  <a:lnTo>
                    <a:pt x="621030" y="0"/>
                  </a:lnTo>
                  <a:lnTo>
                    <a:pt x="621030" y="1879981"/>
                  </a:lnTo>
                  <a:lnTo>
                    <a:pt x="0" y="1879981"/>
                  </a:lnTo>
                  <a:close/>
                </a:path>
              </a:pathLst>
            </a:custGeom>
            <a:solidFill>
              <a:srgbClr val="FFFFFF">
                <a:alpha val="29804"/>
              </a:srgbClr>
            </a:solidFill>
          </p:spPr>
        </p:sp>
        <p:sp>
          <p:nvSpPr>
            <p:cNvPr name="Freeform 8" id="8"/>
            <p:cNvSpPr/>
            <p:nvPr/>
          </p:nvSpPr>
          <p:spPr>
            <a:xfrm flipH="false" flipV="false" rot="0">
              <a:off x="63500" y="1150366"/>
              <a:ext cx="623697" cy="1879981"/>
            </a:xfrm>
            <a:custGeom>
              <a:avLst/>
              <a:gdLst/>
              <a:ahLst/>
              <a:cxnLst/>
              <a:rect r="r" b="b" t="t" l="l"/>
              <a:pathLst>
                <a:path h="1879981" w="623697">
                  <a:moveTo>
                    <a:pt x="0" y="0"/>
                  </a:moveTo>
                  <a:lnTo>
                    <a:pt x="623697" y="0"/>
                  </a:lnTo>
                  <a:lnTo>
                    <a:pt x="623697" y="1879981"/>
                  </a:lnTo>
                  <a:lnTo>
                    <a:pt x="0" y="1879981"/>
                  </a:lnTo>
                  <a:close/>
                </a:path>
              </a:pathLst>
            </a:custGeom>
            <a:solidFill>
              <a:srgbClr val="FFFFFF">
                <a:alpha val="9804"/>
              </a:srgbClr>
            </a:solidFill>
          </p:spPr>
        </p:sp>
        <p:sp>
          <p:nvSpPr>
            <p:cNvPr name="Freeform 9" id="9"/>
            <p:cNvSpPr/>
            <p:nvPr/>
          </p:nvSpPr>
          <p:spPr>
            <a:xfrm flipH="false" flipV="false" rot="0">
              <a:off x="63500" y="3030347"/>
              <a:ext cx="2489454" cy="567055"/>
            </a:xfrm>
            <a:custGeom>
              <a:avLst/>
              <a:gdLst/>
              <a:ahLst/>
              <a:cxnLst/>
              <a:rect r="r" b="b" t="t" l="l"/>
              <a:pathLst>
                <a:path h="567055" w="2489454">
                  <a:moveTo>
                    <a:pt x="0" y="0"/>
                  </a:moveTo>
                  <a:lnTo>
                    <a:pt x="0" y="122809"/>
                  </a:lnTo>
                  <a:lnTo>
                    <a:pt x="127" y="122809"/>
                  </a:lnTo>
                  <a:lnTo>
                    <a:pt x="0" y="122936"/>
                  </a:lnTo>
                  <a:lnTo>
                    <a:pt x="623697" y="567055"/>
                  </a:lnTo>
                  <a:lnTo>
                    <a:pt x="624332" y="567055"/>
                  </a:lnTo>
                  <a:lnTo>
                    <a:pt x="1868424" y="566166"/>
                  </a:lnTo>
                  <a:lnTo>
                    <a:pt x="2489454" y="122936"/>
                  </a:lnTo>
                  <a:lnTo>
                    <a:pt x="2489454" y="127"/>
                  </a:lnTo>
                  <a:close/>
                </a:path>
              </a:pathLst>
            </a:custGeom>
            <a:solidFill>
              <a:srgbClr val="54A4A6"/>
            </a:solidFill>
          </p:spPr>
        </p:sp>
        <p:sp>
          <p:nvSpPr>
            <p:cNvPr name="Freeform 10" id="10"/>
            <p:cNvSpPr/>
            <p:nvPr/>
          </p:nvSpPr>
          <p:spPr>
            <a:xfrm flipH="false" flipV="false" rot="0">
              <a:off x="1931924" y="3030347"/>
              <a:ext cx="621030" cy="566039"/>
            </a:xfrm>
            <a:custGeom>
              <a:avLst/>
              <a:gdLst/>
              <a:ahLst/>
              <a:cxnLst/>
              <a:rect r="r" b="b" t="t" l="l"/>
              <a:pathLst>
                <a:path h="566039" w="621030">
                  <a:moveTo>
                    <a:pt x="621030" y="0"/>
                  </a:moveTo>
                  <a:lnTo>
                    <a:pt x="0" y="0"/>
                  </a:lnTo>
                  <a:lnTo>
                    <a:pt x="0" y="566039"/>
                  </a:lnTo>
                  <a:lnTo>
                    <a:pt x="621030" y="122809"/>
                  </a:lnTo>
                  <a:lnTo>
                    <a:pt x="621030" y="0"/>
                  </a:lnTo>
                  <a:close/>
                </a:path>
              </a:pathLst>
            </a:custGeom>
            <a:solidFill>
              <a:srgbClr val="FFFFFF">
                <a:alpha val="29804"/>
              </a:srgbClr>
            </a:solidFill>
          </p:spPr>
        </p:sp>
        <p:sp>
          <p:nvSpPr>
            <p:cNvPr name="Freeform 11" id="11"/>
            <p:cNvSpPr/>
            <p:nvPr/>
          </p:nvSpPr>
          <p:spPr>
            <a:xfrm flipH="false" flipV="false" rot="0">
              <a:off x="63500" y="3030347"/>
              <a:ext cx="623697" cy="567055"/>
            </a:xfrm>
            <a:custGeom>
              <a:avLst/>
              <a:gdLst/>
              <a:ahLst/>
              <a:cxnLst/>
              <a:rect r="r" b="b" t="t" l="l"/>
              <a:pathLst>
                <a:path h="567055" w="623697">
                  <a:moveTo>
                    <a:pt x="0" y="0"/>
                  </a:moveTo>
                  <a:lnTo>
                    <a:pt x="0" y="122809"/>
                  </a:lnTo>
                  <a:lnTo>
                    <a:pt x="127" y="122809"/>
                  </a:lnTo>
                  <a:lnTo>
                    <a:pt x="0" y="122936"/>
                  </a:lnTo>
                  <a:lnTo>
                    <a:pt x="623697" y="567055"/>
                  </a:lnTo>
                  <a:lnTo>
                    <a:pt x="623697" y="567055"/>
                  </a:lnTo>
                  <a:lnTo>
                    <a:pt x="623697" y="0"/>
                  </a:lnTo>
                  <a:close/>
                </a:path>
              </a:pathLst>
            </a:custGeom>
            <a:solidFill>
              <a:srgbClr val="FFFFFF">
                <a:alpha val="9804"/>
              </a:srgbClr>
            </a:solidFill>
          </p:spPr>
        </p:sp>
        <p:sp>
          <p:nvSpPr>
            <p:cNvPr name="Freeform 12" id="12"/>
            <p:cNvSpPr/>
            <p:nvPr/>
          </p:nvSpPr>
          <p:spPr>
            <a:xfrm flipH="false" flipV="false" rot="0">
              <a:off x="63500" y="63500"/>
              <a:ext cx="2489200" cy="888238"/>
            </a:xfrm>
            <a:custGeom>
              <a:avLst/>
              <a:gdLst/>
              <a:ahLst/>
              <a:cxnLst/>
              <a:rect r="r" b="b" t="t" l="l"/>
              <a:pathLst>
                <a:path h="888238" w="2489200">
                  <a:moveTo>
                    <a:pt x="2489200" y="443865"/>
                  </a:moveTo>
                  <a:lnTo>
                    <a:pt x="1867154" y="0"/>
                  </a:lnTo>
                  <a:lnTo>
                    <a:pt x="622427" y="0"/>
                  </a:lnTo>
                  <a:lnTo>
                    <a:pt x="0" y="444119"/>
                  </a:lnTo>
                  <a:lnTo>
                    <a:pt x="623697" y="888238"/>
                  </a:lnTo>
                  <a:lnTo>
                    <a:pt x="1868424" y="887349"/>
                  </a:lnTo>
                  <a:lnTo>
                    <a:pt x="2489200" y="443865"/>
                  </a:lnTo>
                  <a:close/>
                </a:path>
              </a:pathLst>
            </a:custGeom>
            <a:solidFill>
              <a:srgbClr val="D2DF64"/>
            </a:solidFill>
          </p:spPr>
        </p:sp>
        <p:sp>
          <p:nvSpPr>
            <p:cNvPr name="Freeform 13" id="13"/>
            <p:cNvSpPr/>
            <p:nvPr/>
          </p:nvSpPr>
          <p:spPr>
            <a:xfrm flipH="false" flipV="false" rot="0">
              <a:off x="63500" y="507619"/>
              <a:ext cx="2489454" cy="642747"/>
            </a:xfrm>
            <a:custGeom>
              <a:avLst/>
              <a:gdLst/>
              <a:ahLst/>
              <a:cxnLst/>
              <a:rect r="r" b="b" t="t" l="l"/>
              <a:pathLst>
                <a:path h="642747" w="2489454">
                  <a:moveTo>
                    <a:pt x="1868424" y="443103"/>
                  </a:moveTo>
                  <a:lnTo>
                    <a:pt x="1867154" y="443992"/>
                  </a:lnTo>
                  <a:lnTo>
                    <a:pt x="622427" y="443992"/>
                  </a:lnTo>
                  <a:lnTo>
                    <a:pt x="0" y="0"/>
                  </a:lnTo>
                  <a:lnTo>
                    <a:pt x="0" y="642747"/>
                  </a:lnTo>
                  <a:lnTo>
                    <a:pt x="2489454" y="642747"/>
                  </a:lnTo>
                  <a:lnTo>
                    <a:pt x="2489454" y="0"/>
                  </a:lnTo>
                  <a:lnTo>
                    <a:pt x="1868424" y="443103"/>
                  </a:lnTo>
                  <a:close/>
                </a:path>
              </a:pathLst>
            </a:custGeom>
            <a:solidFill>
              <a:srgbClr val="54A4A6"/>
            </a:solidFill>
          </p:spPr>
        </p:sp>
        <p:sp>
          <p:nvSpPr>
            <p:cNvPr name="Freeform 14" id="14"/>
            <p:cNvSpPr/>
            <p:nvPr/>
          </p:nvSpPr>
          <p:spPr>
            <a:xfrm flipH="false" flipV="false" rot="0">
              <a:off x="1931924" y="507619"/>
              <a:ext cx="621030" cy="642747"/>
            </a:xfrm>
            <a:custGeom>
              <a:avLst/>
              <a:gdLst/>
              <a:ahLst/>
              <a:cxnLst/>
              <a:rect r="r" b="b" t="t" l="l"/>
              <a:pathLst>
                <a:path h="642747" w="621030">
                  <a:moveTo>
                    <a:pt x="0" y="443103"/>
                  </a:moveTo>
                  <a:lnTo>
                    <a:pt x="0" y="642747"/>
                  </a:lnTo>
                  <a:lnTo>
                    <a:pt x="621030" y="642747"/>
                  </a:lnTo>
                  <a:lnTo>
                    <a:pt x="621030" y="0"/>
                  </a:lnTo>
                  <a:lnTo>
                    <a:pt x="0" y="443103"/>
                  </a:lnTo>
                  <a:close/>
                </a:path>
              </a:pathLst>
            </a:custGeom>
            <a:solidFill>
              <a:srgbClr val="FFFFFF">
                <a:alpha val="29804"/>
              </a:srgbClr>
            </a:solidFill>
          </p:spPr>
        </p:sp>
        <p:sp>
          <p:nvSpPr>
            <p:cNvPr name="Freeform 15" id="15"/>
            <p:cNvSpPr/>
            <p:nvPr/>
          </p:nvSpPr>
          <p:spPr>
            <a:xfrm flipH="false" flipV="false" rot="0">
              <a:off x="63500" y="507619"/>
              <a:ext cx="623697" cy="642747"/>
            </a:xfrm>
            <a:custGeom>
              <a:avLst/>
              <a:gdLst/>
              <a:ahLst/>
              <a:cxnLst/>
              <a:rect r="r" b="b" t="t" l="l"/>
              <a:pathLst>
                <a:path h="642747" w="623697">
                  <a:moveTo>
                    <a:pt x="623697" y="444119"/>
                  </a:moveTo>
                  <a:lnTo>
                    <a:pt x="622427" y="444119"/>
                  </a:lnTo>
                  <a:lnTo>
                    <a:pt x="0" y="0"/>
                  </a:lnTo>
                  <a:lnTo>
                    <a:pt x="0" y="642747"/>
                  </a:lnTo>
                  <a:lnTo>
                    <a:pt x="623697" y="642747"/>
                  </a:lnTo>
                  <a:lnTo>
                    <a:pt x="623697" y="444119"/>
                  </a:lnTo>
                  <a:close/>
                </a:path>
              </a:pathLst>
            </a:custGeom>
            <a:solidFill>
              <a:srgbClr val="FFFFFF">
                <a:alpha val="9804"/>
              </a:srgbClr>
            </a:solidFill>
          </p:spPr>
        </p:sp>
      </p:grpSp>
      <p:grpSp>
        <p:nvGrpSpPr>
          <p:cNvPr name="Group 16" id="16"/>
          <p:cNvGrpSpPr>
            <a:grpSpLocks noChangeAspect="true"/>
          </p:cNvGrpSpPr>
          <p:nvPr/>
        </p:nvGrpSpPr>
        <p:grpSpPr>
          <a:xfrm rot="0">
            <a:off x="7824321" y="-187242"/>
            <a:ext cx="10527182" cy="10537746"/>
            <a:chOff x="0" y="0"/>
            <a:chExt cx="10527182" cy="10537736"/>
          </a:xfrm>
        </p:grpSpPr>
        <p:sp>
          <p:nvSpPr>
            <p:cNvPr name="Freeform 17" id="17"/>
            <p:cNvSpPr/>
            <p:nvPr/>
          </p:nvSpPr>
          <p:spPr>
            <a:xfrm flipH="false" flipV="false" rot="0">
              <a:off x="1319657" y="308991"/>
              <a:ext cx="9144000" cy="10165207"/>
            </a:xfrm>
            <a:custGeom>
              <a:avLst/>
              <a:gdLst/>
              <a:ahLst/>
              <a:cxnLst/>
              <a:rect r="r" b="b" t="t" l="l"/>
              <a:pathLst>
                <a:path h="10165207" w="9144000">
                  <a:moveTo>
                    <a:pt x="0" y="0"/>
                  </a:moveTo>
                  <a:lnTo>
                    <a:pt x="0" y="10165207"/>
                  </a:lnTo>
                  <a:lnTo>
                    <a:pt x="9144000" y="10165207"/>
                  </a:lnTo>
                  <a:lnTo>
                    <a:pt x="9144000" y="0"/>
                  </a:lnTo>
                  <a:close/>
                </a:path>
              </a:pathLst>
            </a:custGeom>
            <a:solidFill>
              <a:srgbClr val="FFFFFF"/>
            </a:solidFill>
          </p:spPr>
        </p:sp>
        <p:sp>
          <p:nvSpPr>
            <p:cNvPr name="Freeform 18" id="18"/>
            <p:cNvSpPr/>
            <p:nvPr/>
          </p:nvSpPr>
          <p:spPr>
            <a:xfrm flipH="false" flipV="false" rot="0">
              <a:off x="1319784" y="4704207"/>
              <a:ext cx="842518" cy="1252982"/>
            </a:xfrm>
            <a:custGeom>
              <a:avLst/>
              <a:gdLst/>
              <a:ahLst/>
              <a:cxnLst/>
              <a:rect r="r" b="b" t="t" l="l"/>
              <a:pathLst>
                <a:path h="1252982" w="842518">
                  <a:moveTo>
                    <a:pt x="0" y="0"/>
                  </a:moveTo>
                  <a:lnTo>
                    <a:pt x="0" y="1252982"/>
                  </a:lnTo>
                  <a:lnTo>
                    <a:pt x="0" y="1252982"/>
                  </a:lnTo>
                  <a:lnTo>
                    <a:pt x="842518" y="626491"/>
                  </a:lnTo>
                  <a:lnTo>
                    <a:pt x="0" y="0"/>
                  </a:lnTo>
                  <a:close/>
                </a:path>
              </a:pathLst>
            </a:custGeom>
            <a:solidFill>
              <a:srgbClr val="F8F4EB"/>
            </a:solidFill>
          </p:spPr>
        </p:sp>
        <p:sp>
          <p:nvSpPr>
            <p:cNvPr name="Freeform 19" id="19"/>
            <p:cNvSpPr/>
            <p:nvPr/>
          </p:nvSpPr>
          <p:spPr>
            <a:xfrm flipH="false" flipV="false" rot="0">
              <a:off x="422021" y="187198"/>
              <a:ext cx="1366139" cy="872363"/>
            </a:xfrm>
            <a:custGeom>
              <a:avLst/>
              <a:gdLst/>
              <a:ahLst/>
              <a:cxnLst/>
              <a:rect r="r" b="b" t="t" l="l"/>
              <a:pathLst>
                <a:path h="872363" w="1366139">
                  <a:moveTo>
                    <a:pt x="643636" y="0"/>
                  </a:moveTo>
                  <a:cubicBezTo>
                    <a:pt x="320675" y="184404"/>
                    <a:pt x="0" y="872363"/>
                    <a:pt x="0" y="872363"/>
                  </a:cubicBezTo>
                  <a:cubicBezTo>
                    <a:pt x="0" y="872363"/>
                    <a:pt x="1366139" y="514477"/>
                    <a:pt x="980694" y="54864"/>
                  </a:cubicBezTo>
                  <a:cubicBezTo>
                    <a:pt x="962025" y="32639"/>
                    <a:pt x="942975" y="14478"/>
                    <a:pt x="923544" y="127"/>
                  </a:cubicBezTo>
                  <a:close/>
                </a:path>
              </a:pathLst>
            </a:custGeom>
            <a:solidFill>
              <a:srgbClr val="FD9C4C"/>
            </a:solidFill>
          </p:spPr>
        </p:sp>
        <p:sp>
          <p:nvSpPr>
            <p:cNvPr name="Freeform 20" id="20"/>
            <p:cNvSpPr/>
            <p:nvPr/>
          </p:nvSpPr>
          <p:spPr>
            <a:xfrm flipH="false" flipV="false" rot="0">
              <a:off x="522605" y="1022985"/>
              <a:ext cx="870966" cy="362966"/>
            </a:xfrm>
            <a:custGeom>
              <a:avLst/>
              <a:gdLst/>
              <a:ahLst/>
              <a:cxnLst/>
              <a:rect r="r" b="b" t="t" l="l"/>
              <a:pathLst>
                <a:path h="362966" w="870966">
                  <a:moveTo>
                    <a:pt x="635127" y="0"/>
                  </a:moveTo>
                  <a:cubicBezTo>
                    <a:pt x="377825" y="0"/>
                    <a:pt x="0" y="168529"/>
                    <a:pt x="0" y="168529"/>
                  </a:cubicBezTo>
                  <a:cubicBezTo>
                    <a:pt x="0" y="168529"/>
                    <a:pt x="393573" y="362966"/>
                    <a:pt x="650875" y="362966"/>
                  </a:cubicBezTo>
                  <a:cubicBezTo>
                    <a:pt x="774192" y="362966"/>
                    <a:pt x="866267" y="318262"/>
                    <a:pt x="868553" y="186055"/>
                  </a:cubicBezTo>
                  <a:cubicBezTo>
                    <a:pt x="870966" y="45974"/>
                    <a:pt x="769493" y="0"/>
                    <a:pt x="635127" y="0"/>
                  </a:cubicBezTo>
                  <a:close/>
                </a:path>
              </a:pathLst>
            </a:custGeom>
            <a:solidFill>
              <a:srgbClr val="FD9C4C"/>
            </a:solidFill>
          </p:spPr>
        </p:sp>
        <p:sp>
          <p:nvSpPr>
            <p:cNvPr name="Freeform 21" id="21"/>
            <p:cNvSpPr/>
            <p:nvPr/>
          </p:nvSpPr>
          <p:spPr>
            <a:xfrm flipH="false" flipV="false" rot="0">
              <a:off x="6858" y="187198"/>
              <a:ext cx="487934" cy="732790"/>
            </a:xfrm>
            <a:custGeom>
              <a:avLst/>
              <a:gdLst/>
              <a:ahLst/>
              <a:cxnLst/>
              <a:rect r="r" b="b" t="t" l="l"/>
              <a:pathLst>
                <a:path h="732790" w="487934">
                  <a:moveTo>
                    <a:pt x="89535" y="0"/>
                  </a:moveTo>
                  <a:cubicBezTo>
                    <a:pt x="0" y="237236"/>
                    <a:pt x="121666" y="732790"/>
                    <a:pt x="121666" y="732790"/>
                  </a:cubicBezTo>
                  <a:cubicBezTo>
                    <a:pt x="121666" y="732790"/>
                    <a:pt x="487934" y="238379"/>
                    <a:pt x="429133" y="0"/>
                  </a:cubicBezTo>
                  <a:close/>
                </a:path>
              </a:pathLst>
            </a:custGeom>
            <a:solidFill>
              <a:srgbClr val="FD9C4C"/>
            </a:solidFill>
          </p:spPr>
        </p:sp>
      </p:grpSp>
      <p:sp>
        <p:nvSpPr>
          <p:cNvPr name="TextBox 22" id="22"/>
          <p:cNvSpPr txBox="true"/>
          <p:nvPr/>
        </p:nvSpPr>
        <p:spPr>
          <a:xfrm rot="0">
            <a:off x="1665094" y="682266"/>
            <a:ext cx="5258362"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PRISMA</a:t>
            </a:r>
          </a:p>
        </p:txBody>
      </p:sp>
      <p:sp>
        <p:nvSpPr>
          <p:cNvPr name="TextBox 23" id="23"/>
          <p:cNvSpPr txBox="true"/>
          <p:nvPr/>
        </p:nvSpPr>
        <p:spPr>
          <a:xfrm rot="0">
            <a:off x="8568185" y="1726311"/>
            <a:ext cx="5413810" cy="1012269"/>
          </a:xfrm>
          <a:prstGeom prst="rect">
            <a:avLst/>
          </a:prstGeom>
        </p:spPr>
        <p:txBody>
          <a:bodyPr anchor="t" rtlCol="false" tIns="0" lIns="0" bIns="0" rIns="0">
            <a:spAutoFit/>
          </a:bodyPr>
          <a:lstStyle/>
          <a:p>
            <a:pPr algn="l">
              <a:lnSpc>
                <a:spcPts val="7980"/>
              </a:lnSpc>
            </a:pPr>
            <a:r>
              <a:rPr lang="en-US" sz="5700">
                <a:solidFill>
                  <a:srgbClr val="2A2952"/>
                </a:solidFill>
                <a:latin typeface="Open Sans Bold"/>
                <a:ea typeface="Open Sans Bold"/>
                <a:cs typeface="Open Sans Bold"/>
                <a:sym typeface="Open Sans Bold"/>
              </a:rPr>
              <a:t>Ciri-ciri Prisma</a:t>
            </a:r>
          </a:p>
        </p:txBody>
      </p:sp>
      <p:sp>
        <p:nvSpPr>
          <p:cNvPr name="TextBox 24" id="24"/>
          <p:cNvSpPr txBox="true"/>
          <p:nvPr/>
        </p:nvSpPr>
        <p:spPr>
          <a:xfrm rot="0">
            <a:off x="3272857" y="2641740"/>
            <a:ext cx="15116375" cy="6766341"/>
          </a:xfrm>
          <a:prstGeom prst="rect">
            <a:avLst/>
          </a:prstGeom>
        </p:spPr>
        <p:txBody>
          <a:bodyPr anchor="t" rtlCol="false" tIns="0" lIns="0" bIns="0" rIns="0">
            <a:spAutoFit/>
          </a:bodyPr>
          <a:lstStyle/>
          <a:p>
            <a:pPr algn="ctr">
              <a:lnSpc>
                <a:spcPts val="6675"/>
              </a:lnSpc>
            </a:pPr>
            <a:r>
              <a:rPr lang="en-US" sz="4799">
                <a:solidFill>
                  <a:srgbClr val="2A2952"/>
                </a:solidFill>
                <a:latin typeface="Open Sans Bold"/>
                <a:ea typeface="Open Sans Bold"/>
                <a:cs typeface="Open Sans Bold"/>
                <a:sym typeface="Open Sans Bold"/>
              </a:rPr>
              <a:t>1. Alas dan atap prisma memiliki bentuk yang kongruen (sebangun/sama) 2. Sisi-sisi samping prisma berbentuk persegi Panjang 3. Diagonal bidang pada sisi yang sama, memiliki ukuran sama Panjang. 4. Prisma memiliki rusuk yang tegak, tetapi ada juga yang tegak.</a:t>
            </a:r>
          </a:p>
        </p:txBody>
      </p:sp>
    </p:spTree>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493757" y="289093"/>
            <a:ext cx="1821504" cy="638175"/>
            <a:chOff x="0" y="0"/>
            <a:chExt cx="1821510" cy="638175"/>
          </a:xfrm>
        </p:grpSpPr>
        <p:sp>
          <p:nvSpPr>
            <p:cNvPr name="Freeform 3" id="3"/>
            <p:cNvSpPr/>
            <p:nvPr/>
          </p:nvSpPr>
          <p:spPr>
            <a:xfrm flipH="false" flipV="false" rot="0">
              <a:off x="0" y="0"/>
              <a:ext cx="1821434" cy="638175"/>
            </a:xfrm>
            <a:custGeom>
              <a:avLst/>
              <a:gdLst/>
              <a:ahLst/>
              <a:cxnLst/>
              <a:rect r="r" b="b" t="t" l="l"/>
              <a:pathLst>
                <a:path h="638175" w="1821434">
                  <a:moveTo>
                    <a:pt x="1196975" y="0"/>
                  </a:moveTo>
                  <a:lnTo>
                    <a:pt x="696976" y="481838"/>
                  </a:lnTo>
                  <a:lnTo>
                    <a:pt x="400304" y="134366"/>
                  </a:lnTo>
                  <a:lnTo>
                    <a:pt x="0" y="564134"/>
                  </a:lnTo>
                  <a:lnTo>
                    <a:pt x="79629" y="638175"/>
                  </a:lnTo>
                  <a:lnTo>
                    <a:pt x="81026" y="638175"/>
                  </a:lnTo>
                  <a:lnTo>
                    <a:pt x="396875" y="298704"/>
                  </a:lnTo>
                  <a:lnTo>
                    <a:pt x="686562" y="638175"/>
                  </a:lnTo>
                  <a:lnTo>
                    <a:pt x="692150" y="638175"/>
                  </a:lnTo>
                  <a:lnTo>
                    <a:pt x="1155065" y="192532"/>
                  </a:lnTo>
                  <a:lnTo>
                    <a:pt x="1317371" y="603758"/>
                  </a:lnTo>
                  <a:lnTo>
                    <a:pt x="1596009" y="263525"/>
                  </a:lnTo>
                  <a:lnTo>
                    <a:pt x="1720596" y="560324"/>
                  </a:lnTo>
                  <a:lnTo>
                    <a:pt x="1821434" y="518033"/>
                  </a:lnTo>
                  <a:lnTo>
                    <a:pt x="1626616" y="53213"/>
                  </a:lnTo>
                  <a:lnTo>
                    <a:pt x="1351026" y="390017"/>
                  </a:lnTo>
                  <a:lnTo>
                    <a:pt x="1196975" y="0"/>
                  </a:lnTo>
                  <a:close/>
                </a:path>
              </a:pathLst>
            </a:custGeom>
            <a:solidFill>
              <a:srgbClr val="FFFFFF"/>
            </a:solidFill>
          </p:spPr>
        </p:sp>
      </p:grpSp>
      <p:sp>
        <p:nvSpPr>
          <p:cNvPr name="Freeform 4" id="4"/>
          <p:cNvSpPr/>
          <p:nvPr/>
        </p:nvSpPr>
        <p:spPr>
          <a:xfrm flipH="false" flipV="false" rot="0">
            <a:off x="875681" y="2073431"/>
            <a:ext cx="6029287" cy="5483962"/>
          </a:xfrm>
          <a:custGeom>
            <a:avLst/>
            <a:gdLst/>
            <a:ahLst/>
            <a:cxnLst/>
            <a:rect r="r" b="b" t="t" l="l"/>
            <a:pathLst>
              <a:path h="5483962" w="6029287">
                <a:moveTo>
                  <a:pt x="0" y="0"/>
                </a:moveTo>
                <a:lnTo>
                  <a:pt x="6029287" y="0"/>
                </a:lnTo>
                <a:lnTo>
                  <a:pt x="6029287" y="5483961"/>
                </a:lnTo>
                <a:lnTo>
                  <a:pt x="0" y="54839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5" id="5"/>
          <p:cNvGrpSpPr>
            <a:grpSpLocks noChangeAspect="true"/>
          </p:cNvGrpSpPr>
          <p:nvPr/>
        </p:nvGrpSpPr>
        <p:grpSpPr>
          <a:xfrm rot="0">
            <a:off x="7824321" y="-187242"/>
            <a:ext cx="10527182" cy="10537746"/>
            <a:chOff x="0" y="0"/>
            <a:chExt cx="10527182" cy="10537736"/>
          </a:xfrm>
        </p:grpSpPr>
        <p:sp>
          <p:nvSpPr>
            <p:cNvPr name="Freeform 6" id="6"/>
            <p:cNvSpPr/>
            <p:nvPr/>
          </p:nvSpPr>
          <p:spPr>
            <a:xfrm flipH="false" flipV="false" rot="0">
              <a:off x="1319657" y="308991"/>
              <a:ext cx="9144000" cy="10165207"/>
            </a:xfrm>
            <a:custGeom>
              <a:avLst/>
              <a:gdLst/>
              <a:ahLst/>
              <a:cxnLst/>
              <a:rect r="r" b="b" t="t" l="l"/>
              <a:pathLst>
                <a:path h="10165207" w="9144000">
                  <a:moveTo>
                    <a:pt x="0" y="0"/>
                  </a:moveTo>
                  <a:lnTo>
                    <a:pt x="0" y="10165207"/>
                  </a:lnTo>
                  <a:lnTo>
                    <a:pt x="9144000" y="10165207"/>
                  </a:lnTo>
                  <a:lnTo>
                    <a:pt x="9144000" y="0"/>
                  </a:lnTo>
                  <a:close/>
                </a:path>
              </a:pathLst>
            </a:custGeom>
            <a:solidFill>
              <a:srgbClr val="FFFFFF"/>
            </a:solidFill>
          </p:spPr>
        </p:sp>
        <p:sp>
          <p:nvSpPr>
            <p:cNvPr name="Freeform 7" id="7"/>
            <p:cNvSpPr/>
            <p:nvPr/>
          </p:nvSpPr>
          <p:spPr>
            <a:xfrm flipH="false" flipV="false" rot="0">
              <a:off x="1319784" y="4704207"/>
              <a:ext cx="842518" cy="1252982"/>
            </a:xfrm>
            <a:custGeom>
              <a:avLst/>
              <a:gdLst/>
              <a:ahLst/>
              <a:cxnLst/>
              <a:rect r="r" b="b" t="t" l="l"/>
              <a:pathLst>
                <a:path h="1252982" w="842518">
                  <a:moveTo>
                    <a:pt x="0" y="0"/>
                  </a:moveTo>
                  <a:lnTo>
                    <a:pt x="0" y="1252982"/>
                  </a:lnTo>
                  <a:lnTo>
                    <a:pt x="0" y="1252982"/>
                  </a:lnTo>
                  <a:lnTo>
                    <a:pt x="842518" y="626491"/>
                  </a:lnTo>
                  <a:lnTo>
                    <a:pt x="0" y="0"/>
                  </a:lnTo>
                  <a:close/>
                </a:path>
              </a:pathLst>
            </a:custGeom>
            <a:solidFill>
              <a:srgbClr val="F8F4EB"/>
            </a:solidFill>
          </p:spPr>
        </p:sp>
        <p:sp>
          <p:nvSpPr>
            <p:cNvPr name="Freeform 8" id="8"/>
            <p:cNvSpPr/>
            <p:nvPr/>
          </p:nvSpPr>
          <p:spPr>
            <a:xfrm flipH="false" flipV="false" rot="0">
              <a:off x="422021" y="187198"/>
              <a:ext cx="1366139" cy="872363"/>
            </a:xfrm>
            <a:custGeom>
              <a:avLst/>
              <a:gdLst/>
              <a:ahLst/>
              <a:cxnLst/>
              <a:rect r="r" b="b" t="t" l="l"/>
              <a:pathLst>
                <a:path h="872363" w="1366139">
                  <a:moveTo>
                    <a:pt x="643636" y="0"/>
                  </a:moveTo>
                  <a:cubicBezTo>
                    <a:pt x="320675" y="184404"/>
                    <a:pt x="0" y="872363"/>
                    <a:pt x="0" y="872363"/>
                  </a:cubicBezTo>
                  <a:cubicBezTo>
                    <a:pt x="0" y="872363"/>
                    <a:pt x="1366139" y="514477"/>
                    <a:pt x="980694" y="54864"/>
                  </a:cubicBezTo>
                  <a:cubicBezTo>
                    <a:pt x="962025" y="32639"/>
                    <a:pt x="942975" y="14478"/>
                    <a:pt x="923544" y="127"/>
                  </a:cubicBezTo>
                  <a:close/>
                </a:path>
              </a:pathLst>
            </a:custGeom>
            <a:solidFill>
              <a:srgbClr val="FD9C4C"/>
            </a:solidFill>
          </p:spPr>
        </p:sp>
        <p:sp>
          <p:nvSpPr>
            <p:cNvPr name="Freeform 9" id="9"/>
            <p:cNvSpPr/>
            <p:nvPr/>
          </p:nvSpPr>
          <p:spPr>
            <a:xfrm flipH="false" flipV="false" rot="0">
              <a:off x="522605" y="1022985"/>
              <a:ext cx="870966" cy="362966"/>
            </a:xfrm>
            <a:custGeom>
              <a:avLst/>
              <a:gdLst/>
              <a:ahLst/>
              <a:cxnLst/>
              <a:rect r="r" b="b" t="t" l="l"/>
              <a:pathLst>
                <a:path h="362966" w="870966">
                  <a:moveTo>
                    <a:pt x="635127" y="0"/>
                  </a:moveTo>
                  <a:cubicBezTo>
                    <a:pt x="377825" y="0"/>
                    <a:pt x="0" y="168529"/>
                    <a:pt x="0" y="168529"/>
                  </a:cubicBezTo>
                  <a:cubicBezTo>
                    <a:pt x="0" y="168529"/>
                    <a:pt x="393573" y="362966"/>
                    <a:pt x="650875" y="362966"/>
                  </a:cubicBezTo>
                  <a:cubicBezTo>
                    <a:pt x="774192" y="362966"/>
                    <a:pt x="866267" y="318262"/>
                    <a:pt x="868553" y="186055"/>
                  </a:cubicBezTo>
                  <a:cubicBezTo>
                    <a:pt x="870966" y="45974"/>
                    <a:pt x="769493" y="0"/>
                    <a:pt x="635127" y="0"/>
                  </a:cubicBezTo>
                  <a:close/>
                </a:path>
              </a:pathLst>
            </a:custGeom>
            <a:solidFill>
              <a:srgbClr val="FD9C4C"/>
            </a:solidFill>
          </p:spPr>
        </p:sp>
        <p:sp>
          <p:nvSpPr>
            <p:cNvPr name="Freeform 10" id="10"/>
            <p:cNvSpPr/>
            <p:nvPr/>
          </p:nvSpPr>
          <p:spPr>
            <a:xfrm flipH="false" flipV="false" rot="0">
              <a:off x="6858" y="187198"/>
              <a:ext cx="487934" cy="732790"/>
            </a:xfrm>
            <a:custGeom>
              <a:avLst/>
              <a:gdLst/>
              <a:ahLst/>
              <a:cxnLst/>
              <a:rect r="r" b="b" t="t" l="l"/>
              <a:pathLst>
                <a:path h="732790" w="487934">
                  <a:moveTo>
                    <a:pt x="89535" y="0"/>
                  </a:moveTo>
                  <a:cubicBezTo>
                    <a:pt x="0" y="237236"/>
                    <a:pt x="121666" y="732790"/>
                    <a:pt x="121666" y="732790"/>
                  </a:cubicBezTo>
                  <a:cubicBezTo>
                    <a:pt x="121666" y="732790"/>
                    <a:pt x="487934" y="238379"/>
                    <a:pt x="429133" y="0"/>
                  </a:cubicBezTo>
                  <a:close/>
                </a:path>
              </a:pathLst>
            </a:custGeom>
            <a:solidFill>
              <a:srgbClr val="FD9C4C"/>
            </a:solidFill>
          </p:spPr>
        </p:sp>
      </p:grpSp>
      <p:sp>
        <p:nvSpPr>
          <p:cNvPr name="TextBox 11" id="11"/>
          <p:cNvSpPr txBox="true"/>
          <p:nvPr/>
        </p:nvSpPr>
        <p:spPr>
          <a:xfrm rot="0">
            <a:off x="1665094" y="682266"/>
            <a:ext cx="5258362"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PRISMA</a:t>
            </a:r>
          </a:p>
        </p:txBody>
      </p:sp>
      <p:sp>
        <p:nvSpPr>
          <p:cNvPr name="TextBox 12" id="12"/>
          <p:cNvSpPr txBox="true"/>
          <p:nvPr/>
        </p:nvSpPr>
        <p:spPr>
          <a:xfrm rot="0">
            <a:off x="6492735" y="5174752"/>
            <a:ext cx="4711541" cy="1075239"/>
          </a:xfrm>
          <a:prstGeom prst="rect">
            <a:avLst/>
          </a:prstGeom>
        </p:spPr>
        <p:txBody>
          <a:bodyPr anchor="t" rtlCol="false" tIns="0" lIns="0" bIns="0" rIns="0">
            <a:spAutoFit/>
          </a:bodyPr>
          <a:lstStyle/>
          <a:p>
            <a:pPr algn="l">
              <a:lnSpc>
                <a:spcPts val="8539"/>
              </a:lnSpc>
            </a:pPr>
            <a:r>
              <a:rPr lang="en-US" sz="6099">
                <a:solidFill>
                  <a:srgbClr val="2A2952"/>
                </a:solidFill>
                <a:latin typeface="Open Sans Bold"/>
                <a:ea typeface="Open Sans Bold"/>
                <a:cs typeface="Open Sans Bold"/>
                <a:sym typeface="Open Sans Bold"/>
              </a:rPr>
              <a:t>Contoh Soal</a:t>
            </a:r>
          </a:p>
        </p:txBody>
      </p:sp>
      <p:sp>
        <p:nvSpPr>
          <p:cNvPr name="TextBox 13" id="13"/>
          <p:cNvSpPr txBox="true"/>
          <p:nvPr/>
        </p:nvSpPr>
        <p:spPr>
          <a:xfrm rot="0">
            <a:off x="9986486" y="854250"/>
            <a:ext cx="5676081" cy="1075239"/>
          </a:xfrm>
          <a:prstGeom prst="rect">
            <a:avLst/>
          </a:prstGeom>
        </p:spPr>
        <p:txBody>
          <a:bodyPr anchor="t" rtlCol="false" tIns="0" lIns="0" bIns="0" rIns="0">
            <a:spAutoFit/>
          </a:bodyPr>
          <a:lstStyle/>
          <a:p>
            <a:pPr algn="l">
              <a:lnSpc>
                <a:spcPts val="8539"/>
              </a:lnSpc>
            </a:pPr>
            <a:r>
              <a:rPr lang="en-US" sz="6099">
                <a:solidFill>
                  <a:srgbClr val="2A2952"/>
                </a:solidFill>
                <a:latin typeface="Open Sans Bold"/>
                <a:ea typeface="Open Sans Bold"/>
                <a:cs typeface="Open Sans Bold"/>
                <a:sym typeface="Open Sans Bold"/>
              </a:rPr>
              <a:t>Rumus Prisma</a:t>
            </a:r>
          </a:p>
        </p:txBody>
      </p:sp>
      <p:sp>
        <p:nvSpPr>
          <p:cNvPr name="TextBox 14" id="14"/>
          <p:cNvSpPr txBox="true"/>
          <p:nvPr/>
        </p:nvSpPr>
        <p:spPr>
          <a:xfrm rot="0">
            <a:off x="6621313" y="6309189"/>
            <a:ext cx="8519170" cy="3482150"/>
          </a:xfrm>
          <a:prstGeom prst="rect">
            <a:avLst/>
          </a:prstGeom>
        </p:spPr>
        <p:txBody>
          <a:bodyPr anchor="t" rtlCol="false" tIns="0" lIns="0" bIns="0" rIns="0">
            <a:spAutoFit/>
          </a:bodyPr>
          <a:lstStyle/>
          <a:p>
            <a:pPr algn="l">
              <a:lnSpc>
                <a:spcPts val="4573"/>
              </a:lnSpc>
            </a:pPr>
            <a:r>
              <a:rPr lang="en-US" sz="3300" spc="19">
                <a:solidFill>
                  <a:srgbClr val="2A2952"/>
                </a:solidFill>
                <a:latin typeface="Open Sans Bold"/>
                <a:ea typeface="Open Sans Bold"/>
                <a:cs typeface="Open Sans Bold"/>
                <a:sym typeface="Open Sans Bold"/>
              </a:rPr>
              <a:t>1.Sebuah prisma segitiga siku-siku memiliki panjang alas adalah 10 cm dan tinggi alas adalah 15 cm. Sementara itu tinggi prisma adalah 8 cm. Hitung luas permukaan prisma segitiga siku-siku tersebut? </a:t>
            </a:r>
          </a:p>
        </p:txBody>
      </p:sp>
      <p:sp>
        <p:nvSpPr>
          <p:cNvPr name="TextBox 15" id="15"/>
          <p:cNvSpPr txBox="true"/>
          <p:nvPr/>
        </p:nvSpPr>
        <p:spPr>
          <a:xfrm rot="0">
            <a:off x="9496139" y="2060486"/>
            <a:ext cx="8401860" cy="3482150"/>
          </a:xfrm>
          <a:prstGeom prst="rect">
            <a:avLst/>
          </a:prstGeom>
        </p:spPr>
        <p:txBody>
          <a:bodyPr anchor="t" rtlCol="false" tIns="0" lIns="0" bIns="0" rIns="0">
            <a:spAutoFit/>
          </a:bodyPr>
          <a:lstStyle/>
          <a:p>
            <a:pPr algn="l">
              <a:lnSpc>
                <a:spcPts val="4573"/>
              </a:lnSpc>
            </a:pPr>
            <a:r>
              <a:rPr lang="en-US" sz="3300">
                <a:solidFill>
                  <a:srgbClr val="2A2952"/>
                </a:solidFill>
                <a:latin typeface="Open Sans Bold"/>
                <a:ea typeface="Open Sans Bold"/>
                <a:cs typeface="Open Sans Bold"/>
                <a:sym typeface="Open Sans Bold"/>
              </a:rPr>
              <a:t>Rumus-rumus prisma segitiga Rumus volume prisma (V) = luas alas x tinggi Rumus luas permukaan prisma (L) + (2x luas alas) + (keliling alas x tinggi)</a:t>
            </a:r>
          </a:p>
          <a:p>
            <a:pPr algn="l">
              <a:lnSpc>
                <a:spcPts val="4573"/>
              </a:lnSpc>
            </a:pPr>
            <a:r>
              <a:rPr lang="en-US" sz="3300">
                <a:solidFill>
                  <a:srgbClr val="2A2952"/>
                </a:solidFill>
                <a:latin typeface="Open Sans Bold"/>
                <a:ea typeface="Open Sans Bold"/>
                <a:cs typeface="Open Sans Bold"/>
                <a:sym typeface="Open Sans Bold"/>
              </a:rPr>
              <a:t> </a:t>
            </a:r>
          </a:p>
        </p:txBody>
      </p:sp>
    </p:spTree>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279730" y="7913075"/>
            <a:ext cx="2391480" cy="2436362"/>
            <a:chOff x="0" y="0"/>
            <a:chExt cx="2391486" cy="2436368"/>
          </a:xfrm>
        </p:grpSpPr>
        <p:sp>
          <p:nvSpPr>
            <p:cNvPr name="Freeform 3" id="3"/>
            <p:cNvSpPr/>
            <p:nvPr/>
          </p:nvSpPr>
          <p:spPr>
            <a:xfrm flipH="false" flipV="false" rot="0">
              <a:off x="63627" y="63500"/>
              <a:ext cx="2279904" cy="2309495"/>
            </a:xfrm>
            <a:custGeom>
              <a:avLst/>
              <a:gdLst/>
              <a:ahLst/>
              <a:cxnLst/>
              <a:rect r="r" b="b" t="t" l="l"/>
              <a:pathLst>
                <a:path h="2309495" w="2279904">
                  <a:moveTo>
                    <a:pt x="126746" y="0"/>
                  </a:moveTo>
                  <a:cubicBezTo>
                    <a:pt x="115316" y="0"/>
                    <a:pt x="103759" y="2921"/>
                    <a:pt x="92202" y="7747"/>
                  </a:cubicBezTo>
                  <a:cubicBezTo>
                    <a:pt x="65024" y="18923"/>
                    <a:pt x="50038" y="38481"/>
                    <a:pt x="43815" y="66421"/>
                  </a:cubicBezTo>
                  <a:cubicBezTo>
                    <a:pt x="37465" y="95123"/>
                    <a:pt x="33655" y="124079"/>
                    <a:pt x="33909" y="153670"/>
                  </a:cubicBezTo>
                  <a:cubicBezTo>
                    <a:pt x="34290" y="181610"/>
                    <a:pt x="35052" y="209677"/>
                    <a:pt x="33147" y="237490"/>
                  </a:cubicBezTo>
                  <a:lnTo>
                    <a:pt x="23241" y="400431"/>
                  </a:lnTo>
                  <a:cubicBezTo>
                    <a:pt x="22098" y="482092"/>
                    <a:pt x="19939" y="563753"/>
                    <a:pt x="22352" y="645541"/>
                  </a:cubicBezTo>
                  <a:lnTo>
                    <a:pt x="20701" y="725043"/>
                  </a:lnTo>
                  <a:cubicBezTo>
                    <a:pt x="18415" y="773684"/>
                    <a:pt x="14605" y="822198"/>
                    <a:pt x="12700" y="870839"/>
                  </a:cubicBezTo>
                  <a:lnTo>
                    <a:pt x="7112" y="1027430"/>
                  </a:lnTo>
                  <a:cubicBezTo>
                    <a:pt x="6096" y="1088263"/>
                    <a:pt x="2540" y="1149096"/>
                    <a:pt x="762" y="1209929"/>
                  </a:cubicBezTo>
                  <a:lnTo>
                    <a:pt x="1905" y="1336675"/>
                  </a:lnTo>
                  <a:cubicBezTo>
                    <a:pt x="0" y="1415415"/>
                    <a:pt x="1016" y="1494282"/>
                    <a:pt x="0" y="1573022"/>
                  </a:cubicBezTo>
                  <a:lnTo>
                    <a:pt x="1143" y="1603121"/>
                  </a:lnTo>
                  <a:cubicBezTo>
                    <a:pt x="6096" y="1644523"/>
                    <a:pt x="6477" y="1685925"/>
                    <a:pt x="5588" y="1727581"/>
                  </a:cubicBezTo>
                  <a:lnTo>
                    <a:pt x="11176" y="1895094"/>
                  </a:lnTo>
                  <a:cubicBezTo>
                    <a:pt x="13716" y="1957959"/>
                    <a:pt x="18034" y="2020824"/>
                    <a:pt x="14097" y="2083816"/>
                  </a:cubicBezTo>
                  <a:cubicBezTo>
                    <a:pt x="10795" y="2137537"/>
                    <a:pt x="13335" y="2191258"/>
                    <a:pt x="18034" y="2244725"/>
                  </a:cubicBezTo>
                  <a:cubicBezTo>
                    <a:pt x="20574" y="2272665"/>
                    <a:pt x="41783" y="2296287"/>
                    <a:pt x="66675" y="2299843"/>
                  </a:cubicBezTo>
                  <a:cubicBezTo>
                    <a:pt x="116459" y="2306955"/>
                    <a:pt x="166370" y="2309114"/>
                    <a:pt x="216662" y="2309495"/>
                  </a:cubicBezTo>
                  <a:lnTo>
                    <a:pt x="356235" y="2306066"/>
                  </a:lnTo>
                  <a:cubicBezTo>
                    <a:pt x="401447" y="2305685"/>
                    <a:pt x="446532" y="2305558"/>
                    <a:pt x="491236" y="2305558"/>
                  </a:cubicBezTo>
                  <a:cubicBezTo>
                    <a:pt x="555117" y="2305558"/>
                    <a:pt x="618109" y="2305812"/>
                    <a:pt x="679196" y="2305812"/>
                  </a:cubicBezTo>
                  <a:lnTo>
                    <a:pt x="679069" y="2305939"/>
                  </a:lnTo>
                  <a:cubicBezTo>
                    <a:pt x="701802" y="2303272"/>
                    <a:pt x="721614" y="2302510"/>
                    <a:pt x="740664" y="2302510"/>
                  </a:cubicBezTo>
                  <a:cubicBezTo>
                    <a:pt x="748665" y="2302510"/>
                    <a:pt x="756539" y="2302637"/>
                    <a:pt x="764413" y="2302764"/>
                  </a:cubicBezTo>
                  <a:cubicBezTo>
                    <a:pt x="809498" y="2303653"/>
                    <a:pt x="854583" y="2304288"/>
                    <a:pt x="899668" y="2305050"/>
                  </a:cubicBezTo>
                  <a:lnTo>
                    <a:pt x="1121029" y="2301367"/>
                  </a:lnTo>
                  <a:cubicBezTo>
                    <a:pt x="1151636" y="2300986"/>
                    <a:pt x="1182116" y="2300986"/>
                    <a:pt x="1212723" y="2300986"/>
                  </a:cubicBezTo>
                  <a:cubicBezTo>
                    <a:pt x="1259967" y="2300986"/>
                    <a:pt x="1307084" y="2301240"/>
                    <a:pt x="1354328" y="2301240"/>
                  </a:cubicBezTo>
                  <a:cubicBezTo>
                    <a:pt x="1374013" y="2301240"/>
                    <a:pt x="1393825" y="2301240"/>
                    <a:pt x="1413510" y="2301113"/>
                  </a:cubicBezTo>
                  <a:lnTo>
                    <a:pt x="1589659" y="2297176"/>
                  </a:lnTo>
                  <a:cubicBezTo>
                    <a:pt x="1604010" y="2296795"/>
                    <a:pt x="1618361" y="2296668"/>
                    <a:pt x="1632712" y="2296668"/>
                  </a:cubicBezTo>
                  <a:cubicBezTo>
                    <a:pt x="1730629" y="2296668"/>
                    <a:pt x="1828546" y="2303399"/>
                    <a:pt x="1926463" y="2303399"/>
                  </a:cubicBezTo>
                  <a:cubicBezTo>
                    <a:pt x="1940306" y="2303399"/>
                    <a:pt x="1954022" y="2303272"/>
                    <a:pt x="1967865" y="2303018"/>
                  </a:cubicBezTo>
                  <a:lnTo>
                    <a:pt x="2204339" y="2300986"/>
                  </a:lnTo>
                  <a:cubicBezTo>
                    <a:pt x="2204593" y="2300986"/>
                    <a:pt x="2204720" y="2300986"/>
                    <a:pt x="2204974" y="2300986"/>
                  </a:cubicBezTo>
                  <a:cubicBezTo>
                    <a:pt x="2250567" y="2300986"/>
                    <a:pt x="2279904" y="2250821"/>
                    <a:pt x="2255393" y="2210816"/>
                  </a:cubicBezTo>
                  <a:cubicBezTo>
                    <a:pt x="2236597" y="2180209"/>
                    <a:pt x="2214626" y="2151888"/>
                    <a:pt x="2190750" y="2125218"/>
                  </a:cubicBezTo>
                  <a:cubicBezTo>
                    <a:pt x="2169668" y="2101723"/>
                    <a:pt x="2149221" y="2077720"/>
                    <a:pt x="2129155" y="2053463"/>
                  </a:cubicBezTo>
                  <a:lnTo>
                    <a:pt x="2009394" y="1909826"/>
                  </a:lnTo>
                  <a:cubicBezTo>
                    <a:pt x="1956816" y="1844421"/>
                    <a:pt x="1902333" y="1780794"/>
                    <a:pt x="1846072" y="1718691"/>
                  </a:cubicBezTo>
                  <a:lnTo>
                    <a:pt x="1730629" y="1591183"/>
                  </a:lnTo>
                  <a:cubicBezTo>
                    <a:pt x="1671066" y="1524127"/>
                    <a:pt x="1610741" y="1457960"/>
                    <a:pt x="1543685" y="1398270"/>
                  </a:cubicBezTo>
                  <a:cubicBezTo>
                    <a:pt x="1521841" y="1378839"/>
                    <a:pt x="1501267" y="1357630"/>
                    <a:pt x="1481963" y="1335405"/>
                  </a:cubicBezTo>
                  <a:lnTo>
                    <a:pt x="1373886" y="1212850"/>
                  </a:lnTo>
                  <a:cubicBezTo>
                    <a:pt x="1307211" y="1141730"/>
                    <a:pt x="1241933" y="1069594"/>
                    <a:pt x="1180846" y="993521"/>
                  </a:cubicBezTo>
                  <a:cubicBezTo>
                    <a:pt x="1131062" y="931418"/>
                    <a:pt x="1074547" y="875157"/>
                    <a:pt x="1021207" y="816229"/>
                  </a:cubicBezTo>
                  <a:lnTo>
                    <a:pt x="834644" y="611124"/>
                  </a:lnTo>
                  <a:cubicBezTo>
                    <a:pt x="796417" y="570484"/>
                    <a:pt x="761111" y="526796"/>
                    <a:pt x="717804" y="491109"/>
                  </a:cubicBezTo>
                  <a:cubicBezTo>
                    <a:pt x="696722" y="473837"/>
                    <a:pt x="677164" y="454787"/>
                    <a:pt x="656971" y="436626"/>
                  </a:cubicBezTo>
                  <a:lnTo>
                    <a:pt x="573659" y="358902"/>
                  </a:lnTo>
                  <a:cubicBezTo>
                    <a:pt x="531241" y="321564"/>
                    <a:pt x="487299" y="285496"/>
                    <a:pt x="448564" y="244094"/>
                  </a:cubicBezTo>
                  <a:lnTo>
                    <a:pt x="389128" y="188087"/>
                  </a:lnTo>
                  <a:cubicBezTo>
                    <a:pt x="361061" y="163703"/>
                    <a:pt x="330581" y="142367"/>
                    <a:pt x="306324" y="113411"/>
                  </a:cubicBezTo>
                  <a:cubicBezTo>
                    <a:pt x="265430" y="64643"/>
                    <a:pt x="210439" y="34544"/>
                    <a:pt x="154559" y="6477"/>
                  </a:cubicBezTo>
                  <a:cubicBezTo>
                    <a:pt x="145415" y="1905"/>
                    <a:pt x="136144" y="0"/>
                    <a:pt x="126873" y="0"/>
                  </a:cubicBezTo>
                  <a:close/>
                </a:path>
              </a:pathLst>
            </a:custGeom>
            <a:solidFill>
              <a:srgbClr val="9FD1C2"/>
            </a:solidFill>
          </p:spPr>
        </p:sp>
        <p:sp>
          <p:nvSpPr>
            <p:cNvPr name="Freeform 4" id="4"/>
            <p:cNvSpPr/>
            <p:nvPr/>
          </p:nvSpPr>
          <p:spPr>
            <a:xfrm flipH="false" flipV="false" rot="0">
              <a:off x="320675" y="1163828"/>
              <a:ext cx="274447" cy="472567"/>
            </a:xfrm>
            <a:custGeom>
              <a:avLst/>
              <a:gdLst/>
              <a:ahLst/>
              <a:cxnLst/>
              <a:rect r="r" b="b" t="t" l="l"/>
              <a:pathLst>
                <a:path h="472567" w="274447">
                  <a:moveTo>
                    <a:pt x="273685" y="215392"/>
                  </a:moveTo>
                  <a:cubicBezTo>
                    <a:pt x="271526" y="257302"/>
                    <a:pt x="269748" y="308229"/>
                    <a:pt x="254127" y="357124"/>
                  </a:cubicBezTo>
                  <a:cubicBezTo>
                    <a:pt x="242062" y="394716"/>
                    <a:pt x="223774" y="428371"/>
                    <a:pt x="186563" y="447675"/>
                  </a:cubicBezTo>
                  <a:cubicBezTo>
                    <a:pt x="138303" y="472567"/>
                    <a:pt x="76835" y="457835"/>
                    <a:pt x="47117" y="412496"/>
                  </a:cubicBezTo>
                  <a:cubicBezTo>
                    <a:pt x="27940" y="383413"/>
                    <a:pt x="14605" y="352171"/>
                    <a:pt x="10160" y="316357"/>
                  </a:cubicBezTo>
                  <a:cubicBezTo>
                    <a:pt x="5842" y="281940"/>
                    <a:pt x="0" y="247777"/>
                    <a:pt x="1905" y="212979"/>
                  </a:cubicBezTo>
                  <a:cubicBezTo>
                    <a:pt x="4445" y="164973"/>
                    <a:pt x="13970" y="118745"/>
                    <a:pt x="34417" y="75057"/>
                  </a:cubicBezTo>
                  <a:cubicBezTo>
                    <a:pt x="50038" y="41529"/>
                    <a:pt x="76327" y="20320"/>
                    <a:pt x="111506" y="10541"/>
                  </a:cubicBezTo>
                  <a:lnTo>
                    <a:pt x="151892" y="3683"/>
                  </a:lnTo>
                  <a:cubicBezTo>
                    <a:pt x="192405" y="0"/>
                    <a:pt x="225933" y="19304"/>
                    <a:pt x="244348" y="56007"/>
                  </a:cubicBezTo>
                  <a:cubicBezTo>
                    <a:pt x="261493" y="90297"/>
                    <a:pt x="274447" y="155956"/>
                    <a:pt x="273685" y="215392"/>
                  </a:cubicBezTo>
                  <a:lnTo>
                    <a:pt x="273812" y="215392"/>
                  </a:lnTo>
                  <a:close/>
                </a:path>
              </a:pathLst>
            </a:custGeom>
            <a:solidFill>
              <a:srgbClr val="FAF4E6"/>
            </a:solidFill>
          </p:spPr>
        </p:sp>
        <p:sp>
          <p:nvSpPr>
            <p:cNvPr name="Freeform 5" id="5"/>
            <p:cNvSpPr/>
            <p:nvPr/>
          </p:nvSpPr>
          <p:spPr>
            <a:xfrm flipH="false" flipV="false" rot="0">
              <a:off x="617474" y="1173353"/>
              <a:ext cx="276479" cy="467106"/>
            </a:xfrm>
            <a:custGeom>
              <a:avLst/>
              <a:gdLst/>
              <a:ahLst/>
              <a:cxnLst/>
              <a:rect r="r" b="b" t="t" l="l"/>
              <a:pathLst>
                <a:path h="467106" w="276479">
                  <a:moveTo>
                    <a:pt x="276225" y="197612"/>
                  </a:moveTo>
                  <a:cubicBezTo>
                    <a:pt x="271526" y="249682"/>
                    <a:pt x="272796" y="302514"/>
                    <a:pt x="256413" y="353060"/>
                  </a:cubicBezTo>
                  <a:cubicBezTo>
                    <a:pt x="245237" y="387477"/>
                    <a:pt x="227838" y="417068"/>
                    <a:pt x="198247" y="439928"/>
                  </a:cubicBezTo>
                  <a:cubicBezTo>
                    <a:pt x="163068" y="467106"/>
                    <a:pt x="78232" y="458089"/>
                    <a:pt x="49149" y="415544"/>
                  </a:cubicBezTo>
                  <a:cubicBezTo>
                    <a:pt x="25400" y="380746"/>
                    <a:pt x="10033" y="344043"/>
                    <a:pt x="6223" y="301752"/>
                  </a:cubicBezTo>
                  <a:cubicBezTo>
                    <a:pt x="762" y="243586"/>
                    <a:pt x="0" y="185674"/>
                    <a:pt x="15748" y="128905"/>
                  </a:cubicBezTo>
                  <a:cubicBezTo>
                    <a:pt x="24765" y="96266"/>
                    <a:pt x="33909" y="63500"/>
                    <a:pt x="59817" y="38862"/>
                  </a:cubicBezTo>
                  <a:cubicBezTo>
                    <a:pt x="75946" y="23495"/>
                    <a:pt x="94107" y="12192"/>
                    <a:pt x="116205" y="7874"/>
                  </a:cubicBezTo>
                  <a:lnTo>
                    <a:pt x="161417" y="254"/>
                  </a:lnTo>
                  <a:cubicBezTo>
                    <a:pt x="199517" y="0"/>
                    <a:pt x="227711" y="18923"/>
                    <a:pt x="245110" y="52197"/>
                  </a:cubicBezTo>
                  <a:cubicBezTo>
                    <a:pt x="261874" y="84074"/>
                    <a:pt x="267208" y="119380"/>
                    <a:pt x="272415" y="154559"/>
                  </a:cubicBezTo>
                  <a:lnTo>
                    <a:pt x="276479" y="197866"/>
                  </a:lnTo>
                  <a:lnTo>
                    <a:pt x="276352" y="197612"/>
                  </a:lnTo>
                  <a:close/>
                </a:path>
              </a:pathLst>
            </a:custGeom>
            <a:solidFill>
              <a:srgbClr val="FAF4E6"/>
            </a:solidFill>
          </p:spPr>
        </p:sp>
        <p:sp>
          <p:nvSpPr>
            <p:cNvPr name="Freeform 6" id="6"/>
            <p:cNvSpPr/>
            <p:nvPr/>
          </p:nvSpPr>
          <p:spPr>
            <a:xfrm flipH="false" flipV="false" rot="0">
              <a:off x="575056" y="1615186"/>
              <a:ext cx="397637" cy="296799"/>
            </a:xfrm>
            <a:custGeom>
              <a:avLst/>
              <a:gdLst/>
              <a:ahLst/>
              <a:cxnLst/>
              <a:rect r="r" b="b" t="t" l="l"/>
              <a:pathLst>
                <a:path h="296799" w="397637">
                  <a:moveTo>
                    <a:pt x="238887" y="294513"/>
                  </a:moveTo>
                  <a:cubicBezTo>
                    <a:pt x="207264" y="295656"/>
                    <a:pt x="181229" y="281813"/>
                    <a:pt x="163703" y="251333"/>
                  </a:cubicBezTo>
                  <a:cubicBezTo>
                    <a:pt x="152908" y="232410"/>
                    <a:pt x="140970" y="213995"/>
                    <a:pt x="135636" y="192659"/>
                  </a:cubicBezTo>
                  <a:lnTo>
                    <a:pt x="129540" y="178181"/>
                  </a:lnTo>
                  <a:cubicBezTo>
                    <a:pt x="115189" y="176530"/>
                    <a:pt x="110363" y="175387"/>
                    <a:pt x="105918" y="173355"/>
                  </a:cubicBezTo>
                  <a:cubicBezTo>
                    <a:pt x="84201" y="162941"/>
                    <a:pt x="62865" y="157734"/>
                    <a:pt x="40386" y="171958"/>
                  </a:cubicBezTo>
                  <a:lnTo>
                    <a:pt x="26543" y="176530"/>
                  </a:lnTo>
                  <a:cubicBezTo>
                    <a:pt x="9652" y="173482"/>
                    <a:pt x="2667" y="168656"/>
                    <a:pt x="0" y="159131"/>
                  </a:cubicBezTo>
                  <a:lnTo>
                    <a:pt x="889" y="141605"/>
                  </a:lnTo>
                  <a:cubicBezTo>
                    <a:pt x="11684" y="133350"/>
                    <a:pt x="15494" y="130937"/>
                    <a:pt x="19177" y="130048"/>
                  </a:cubicBezTo>
                  <a:cubicBezTo>
                    <a:pt x="38354" y="125984"/>
                    <a:pt x="50673" y="114808"/>
                    <a:pt x="55626" y="95631"/>
                  </a:cubicBezTo>
                  <a:lnTo>
                    <a:pt x="57531" y="91186"/>
                  </a:lnTo>
                  <a:cubicBezTo>
                    <a:pt x="64262" y="80518"/>
                    <a:pt x="71374" y="73914"/>
                    <a:pt x="82550" y="76454"/>
                  </a:cubicBezTo>
                  <a:cubicBezTo>
                    <a:pt x="93472" y="78867"/>
                    <a:pt x="97282" y="87757"/>
                    <a:pt x="99695" y="97663"/>
                  </a:cubicBezTo>
                  <a:lnTo>
                    <a:pt x="93980" y="114300"/>
                  </a:lnTo>
                  <a:cubicBezTo>
                    <a:pt x="109982" y="127508"/>
                    <a:pt x="120650" y="129032"/>
                    <a:pt x="130937" y="131572"/>
                  </a:cubicBezTo>
                  <a:cubicBezTo>
                    <a:pt x="207264" y="150495"/>
                    <a:pt x="262382" y="114681"/>
                    <a:pt x="292608" y="72009"/>
                  </a:cubicBezTo>
                  <a:cubicBezTo>
                    <a:pt x="299974" y="61595"/>
                    <a:pt x="304673" y="53340"/>
                    <a:pt x="292354" y="43561"/>
                  </a:cubicBezTo>
                  <a:lnTo>
                    <a:pt x="284988" y="33147"/>
                  </a:lnTo>
                  <a:cubicBezTo>
                    <a:pt x="283210" y="10667"/>
                    <a:pt x="295402" y="0"/>
                    <a:pt x="310642" y="4318"/>
                  </a:cubicBezTo>
                  <a:lnTo>
                    <a:pt x="322326" y="9779"/>
                  </a:lnTo>
                  <a:cubicBezTo>
                    <a:pt x="337439" y="19939"/>
                    <a:pt x="347726" y="23368"/>
                    <a:pt x="359664" y="19939"/>
                  </a:cubicBezTo>
                  <a:lnTo>
                    <a:pt x="367538" y="18415"/>
                  </a:lnTo>
                  <a:cubicBezTo>
                    <a:pt x="384556" y="19050"/>
                    <a:pt x="394462" y="26543"/>
                    <a:pt x="395986" y="37592"/>
                  </a:cubicBezTo>
                  <a:cubicBezTo>
                    <a:pt x="397637" y="49911"/>
                    <a:pt x="390906" y="57531"/>
                    <a:pt x="380365" y="61849"/>
                  </a:cubicBezTo>
                  <a:lnTo>
                    <a:pt x="368046" y="65659"/>
                  </a:lnTo>
                  <a:cubicBezTo>
                    <a:pt x="354076" y="68072"/>
                    <a:pt x="348869" y="71374"/>
                    <a:pt x="344170" y="77978"/>
                  </a:cubicBezTo>
                  <a:cubicBezTo>
                    <a:pt x="334264" y="91440"/>
                    <a:pt x="330962" y="103251"/>
                    <a:pt x="340614" y="119380"/>
                  </a:cubicBezTo>
                  <a:cubicBezTo>
                    <a:pt x="350520" y="135890"/>
                    <a:pt x="356489" y="154559"/>
                    <a:pt x="357632" y="174371"/>
                  </a:cubicBezTo>
                  <a:cubicBezTo>
                    <a:pt x="362077" y="249936"/>
                    <a:pt x="290449" y="296799"/>
                    <a:pt x="238633" y="294767"/>
                  </a:cubicBezTo>
                  <a:lnTo>
                    <a:pt x="238760" y="294894"/>
                  </a:lnTo>
                  <a:close/>
                </a:path>
              </a:pathLst>
            </a:custGeom>
            <a:solidFill>
              <a:srgbClr val="231F20"/>
            </a:solidFill>
          </p:spPr>
        </p:sp>
        <p:sp>
          <p:nvSpPr>
            <p:cNvPr name="Freeform 7" id="7"/>
            <p:cNvSpPr/>
            <p:nvPr/>
          </p:nvSpPr>
          <p:spPr>
            <a:xfrm flipH="false" flipV="false" rot="0">
              <a:off x="336296" y="1318641"/>
              <a:ext cx="129032" cy="210058"/>
            </a:xfrm>
            <a:custGeom>
              <a:avLst/>
              <a:gdLst/>
              <a:ahLst/>
              <a:cxnLst/>
              <a:rect r="r" b="b" t="t" l="l"/>
              <a:pathLst>
                <a:path h="210058" w="129032">
                  <a:moveTo>
                    <a:pt x="127635" y="102997"/>
                  </a:moveTo>
                  <a:cubicBezTo>
                    <a:pt x="129032" y="125984"/>
                    <a:pt x="124460" y="151130"/>
                    <a:pt x="113538" y="175006"/>
                  </a:cubicBezTo>
                  <a:cubicBezTo>
                    <a:pt x="104140" y="195707"/>
                    <a:pt x="89281" y="210058"/>
                    <a:pt x="65532" y="209550"/>
                  </a:cubicBezTo>
                  <a:cubicBezTo>
                    <a:pt x="42037" y="208915"/>
                    <a:pt x="26924" y="194183"/>
                    <a:pt x="19177" y="172974"/>
                  </a:cubicBezTo>
                  <a:cubicBezTo>
                    <a:pt x="5334" y="135890"/>
                    <a:pt x="0" y="98171"/>
                    <a:pt x="11176" y="59182"/>
                  </a:cubicBezTo>
                  <a:lnTo>
                    <a:pt x="27813" y="24511"/>
                  </a:lnTo>
                  <a:cubicBezTo>
                    <a:pt x="40005" y="8509"/>
                    <a:pt x="54864" y="0"/>
                    <a:pt x="75819" y="3302"/>
                  </a:cubicBezTo>
                  <a:cubicBezTo>
                    <a:pt x="96774" y="6604"/>
                    <a:pt x="111125" y="17780"/>
                    <a:pt x="118745" y="37592"/>
                  </a:cubicBezTo>
                  <a:cubicBezTo>
                    <a:pt x="126365" y="57404"/>
                    <a:pt x="127000" y="78486"/>
                    <a:pt x="127762" y="102743"/>
                  </a:cubicBezTo>
                  <a:lnTo>
                    <a:pt x="127762" y="102870"/>
                  </a:lnTo>
                  <a:close/>
                </a:path>
              </a:pathLst>
            </a:custGeom>
            <a:solidFill>
              <a:srgbClr val="231F20"/>
            </a:solidFill>
          </p:spPr>
        </p:sp>
        <p:sp>
          <p:nvSpPr>
            <p:cNvPr name="Freeform 8" id="8"/>
            <p:cNvSpPr/>
            <p:nvPr/>
          </p:nvSpPr>
          <p:spPr>
            <a:xfrm flipH="false" flipV="false" rot="0">
              <a:off x="632968" y="1317879"/>
              <a:ext cx="134366" cy="213995"/>
            </a:xfrm>
            <a:custGeom>
              <a:avLst/>
              <a:gdLst/>
              <a:ahLst/>
              <a:cxnLst/>
              <a:rect r="r" b="b" t="t" l="l"/>
              <a:pathLst>
                <a:path h="213995" w="134366">
                  <a:moveTo>
                    <a:pt x="134366" y="104648"/>
                  </a:moveTo>
                  <a:cubicBezTo>
                    <a:pt x="132588" y="131445"/>
                    <a:pt x="129159" y="155321"/>
                    <a:pt x="116332" y="176657"/>
                  </a:cubicBezTo>
                  <a:cubicBezTo>
                    <a:pt x="95885" y="210312"/>
                    <a:pt x="54991" y="213995"/>
                    <a:pt x="28829" y="184277"/>
                  </a:cubicBezTo>
                  <a:cubicBezTo>
                    <a:pt x="16256" y="169926"/>
                    <a:pt x="8763" y="153035"/>
                    <a:pt x="5715" y="134366"/>
                  </a:cubicBezTo>
                  <a:cubicBezTo>
                    <a:pt x="0" y="97409"/>
                    <a:pt x="4318" y="62230"/>
                    <a:pt x="23114" y="29210"/>
                  </a:cubicBezTo>
                  <a:cubicBezTo>
                    <a:pt x="33147" y="11811"/>
                    <a:pt x="46482" y="254"/>
                    <a:pt x="67056" y="127"/>
                  </a:cubicBezTo>
                  <a:cubicBezTo>
                    <a:pt x="89281" y="0"/>
                    <a:pt x="105537" y="11049"/>
                    <a:pt x="115951" y="30226"/>
                  </a:cubicBezTo>
                  <a:cubicBezTo>
                    <a:pt x="129032" y="54102"/>
                    <a:pt x="131064" y="80899"/>
                    <a:pt x="134366" y="104902"/>
                  </a:cubicBezTo>
                  <a:lnTo>
                    <a:pt x="134366" y="104775"/>
                  </a:lnTo>
                  <a:close/>
                </a:path>
              </a:pathLst>
            </a:custGeom>
            <a:solidFill>
              <a:srgbClr val="231F20"/>
            </a:solidFill>
          </p:spPr>
        </p:sp>
        <p:sp>
          <p:nvSpPr>
            <p:cNvPr name="Freeform 9" id="9"/>
            <p:cNvSpPr/>
            <p:nvPr/>
          </p:nvSpPr>
          <p:spPr>
            <a:xfrm flipH="false" flipV="false" rot="0">
              <a:off x="354965" y="1393698"/>
              <a:ext cx="26416" cy="64262"/>
            </a:xfrm>
            <a:custGeom>
              <a:avLst/>
              <a:gdLst/>
              <a:ahLst/>
              <a:cxnLst/>
              <a:rect r="r" b="b" t="t" l="l"/>
              <a:pathLst>
                <a:path h="64262" w="26416">
                  <a:moveTo>
                    <a:pt x="26162" y="34671"/>
                  </a:moveTo>
                  <a:lnTo>
                    <a:pt x="26416" y="49149"/>
                  </a:lnTo>
                  <a:cubicBezTo>
                    <a:pt x="25908" y="60579"/>
                    <a:pt x="23114" y="63754"/>
                    <a:pt x="18669" y="64262"/>
                  </a:cubicBezTo>
                  <a:lnTo>
                    <a:pt x="12446" y="63881"/>
                  </a:lnTo>
                  <a:cubicBezTo>
                    <a:pt x="0" y="51689"/>
                    <a:pt x="1143" y="11684"/>
                    <a:pt x="12065" y="2286"/>
                  </a:cubicBezTo>
                  <a:lnTo>
                    <a:pt x="21971" y="0"/>
                  </a:lnTo>
                  <a:cubicBezTo>
                    <a:pt x="24638" y="15240"/>
                    <a:pt x="24765" y="25019"/>
                    <a:pt x="25400" y="34544"/>
                  </a:cubicBezTo>
                  <a:lnTo>
                    <a:pt x="26162" y="34544"/>
                  </a:lnTo>
                  <a:lnTo>
                    <a:pt x="26162" y="34671"/>
                  </a:lnTo>
                  <a:close/>
                </a:path>
              </a:pathLst>
            </a:custGeom>
            <a:solidFill>
              <a:srgbClr val="FAF4E6"/>
            </a:solidFill>
          </p:spPr>
        </p:sp>
        <p:sp>
          <p:nvSpPr>
            <p:cNvPr name="Freeform 10" id="10"/>
            <p:cNvSpPr/>
            <p:nvPr/>
          </p:nvSpPr>
          <p:spPr>
            <a:xfrm flipH="false" flipV="false" rot="0">
              <a:off x="371602" y="1472311"/>
              <a:ext cx="18796" cy="20828"/>
            </a:xfrm>
            <a:custGeom>
              <a:avLst/>
              <a:gdLst/>
              <a:ahLst/>
              <a:cxnLst/>
              <a:rect r="r" b="b" t="t" l="l"/>
              <a:pathLst>
                <a:path h="20828" w="18796">
                  <a:moveTo>
                    <a:pt x="9144" y="127"/>
                  </a:moveTo>
                  <a:lnTo>
                    <a:pt x="18796" y="5842"/>
                  </a:lnTo>
                  <a:lnTo>
                    <a:pt x="14859" y="20828"/>
                  </a:lnTo>
                  <a:lnTo>
                    <a:pt x="0" y="13081"/>
                  </a:lnTo>
                  <a:lnTo>
                    <a:pt x="4064" y="0"/>
                  </a:lnTo>
                  <a:lnTo>
                    <a:pt x="9271" y="127"/>
                  </a:lnTo>
                  <a:close/>
                </a:path>
              </a:pathLst>
            </a:custGeom>
            <a:solidFill>
              <a:srgbClr val="FAF4E6"/>
            </a:solidFill>
          </p:spPr>
        </p:sp>
        <p:sp>
          <p:nvSpPr>
            <p:cNvPr name="Freeform 11" id="11"/>
            <p:cNvSpPr/>
            <p:nvPr/>
          </p:nvSpPr>
          <p:spPr>
            <a:xfrm flipH="false" flipV="false" rot="0">
              <a:off x="651764" y="1387602"/>
              <a:ext cx="23749" cy="62357"/>
            </a:xfrm>
            <a:custGeom>
              <a:avLst/>
              <a:gdLst/>
              <a:ahLst/>
              <a:cxnLst/>
              <a:rect r="r" b="b" t="t" l="l"/>
              <a:pathLst>
                <a:path h="62357" w="23749">
                  <a:moveTo>
                    <a:pt x="635" y="35560"/>
                  </a:moveTo>
                  <a:lnTo>
                    <a:pt x="5969" y="8001"/>
                  </a:lnTo>
                  <a:cubicBezTo>
                    <a:pt x="8128" y="3429"/>
                    <a:pt x="11811" y="0"/>
                    <a:pt x="17272" y="1524"/>
                  </a:cubicBezTo>
                  <a:lnTo>
                    <a:pt x="23749" y="6985"/>
                  </a:lnTo>
                  <a:cubicBezTo>
                    <a:pt x="21082" y="26035"/>
                    <a:pt x="20701" y="41021"/>
                    <a:pt x="21336" y="56007"/>
                  </a:cubicBezTo>
                  <a:lnTo>
                    <a:pt x="19177" y="61976"/>
                  </a:lnTo>
                  <a:lnTo>
                    <a:pt x="8001" y="62357"/>
                  </a:lnTo>
                  <a:cubicBezTo>
                    <a:pt x="0" y="51181"/>
                    <a:pt x="1270" y="42164"/>
                    <a:pt x="762" y="35560"/>
                  </a:cubicBezTo>
                  <a:lnTo>
                    <a:pt x="635" y="35560"/>
                  </a:lnTo>
                  <a:close/>
                </a:path>
              </a:pathLst>
            </a:custGeom>
            <a:solidFill>
              <a:srgbClr val="FAF4E6"/>
            </a:solidFill>
          </p:spPr>
        </p:sp>
        <p:sp>
          <p:nvSpPr>
            <p:cNvPr name="Freeform 12" id="12"/>
            <p:cNvSpPr/>
            <p:nvPr/>
          </p:nvSpPr>
          <p:spPr>
            <a:xfrm flipH="false" flipV="false" rot="0">
              <a:off x="665353" y="1466850"/>
              <a:ext cx="22352" cy="24765"/>
            </a:xfrm>
            <a:custGeom>
              <a:avLst/>
              <a:gdLst/>
              <a:ahLst/>
              <a:cxnLst/>
              <a:rect r="r" b="b" t="t" l="l"/>
              <a:pathLst>
                <a:path h="24765" w="22352">
                  <a:moveTo>
                    <a:pt x="22352" y="16002"/>
                  </a:moveTo>
                  <a:lnTo>
                    <a:pt x="19431" y="24765"/>
                  </a:lnTo>
                  <a:lnTo>
                    <a:pt x="0" y="16637"/>
                  </a:lnTo>
                  <a:cubicBezTo>
                    <a:pt x="889" y="3810"/>
                    <a:pt x="2921" y="508"/>
                    <a:pt x="7620" y="0"/>
                  </a:cubicBezTo>
                  <a:lnTo>
                    <a:pt x="22352" y="7747"/>
                  </a:lnTo>
                  <a:lnTo>
                    <a:pt x="22352" y="16002"/>
                  </a:lnTo>
                  <a:close/>
                </a:path>
              </a:pathLst>
            </a:custGeom>
            <a:solidFill>
              <a:srgbClr val="FAF4E6"/>
            </a:solidFill>
          </p:spPr>
        </p:sp>
      </p:grpSp>
      <p:grpSp>
        <p:nvGrpSpPr>
          <p:cNvPr name="Group 13" id="13"/>
          <p:cNvGrpSpPr>
            <a:grpSpLocks noChangeAspect="true"/>
          </p:cNvGrpSpPr>
          <p:nvPr/>
        </p:nvGrpSpPr>
        <p:grpSpPr>
          <a:xfrm rot="0">
            <a:off x="275958" y="2372449"/>
            <a:ext cx="2153964" cy="2211553"/>
            <a:chOff x="0" y="0"/>
            <a:chExt cx="2153971" cy="2211553"/>
          </a:xfrm>
        </p:grpSpPr>
        <p:sp>
          <p:nvSpPr>
            <p:cNvPr name="Freeform 14" id="14"/>
            <p:cNvSpPr/>
            <p:nvPr/>
          </p:nvSpPr>
          <p:spPr>
            <a:xfrm flipH="false" flipV="false" rot="0">
              <a:off x="61214" y="63500"/>
              <a:ext cx="2028952" cy="2084578"/>
            </a:xfrm>
            <a:custGeom>
              <a:avLst/>
              <a:gdLst/>
              <a:ahLst/>
              <a:cxnLst/>
              <a:rect r="r" b="b" t="t" l="l"/>
              <a:pathLst>
                <a:path h="2084578" w="2028952">
                  <a:moveTo>
                    <a:pt x="1048004" y="0"/>
                  </a:moveTo>
                  <a:cubicBezTo>
                    <a:pt x="1004697" y="0"/>
                    <a:pt x="961898" y="4953"/>
                    <a:pt x="919226" y="12065"/>
                  </a:cubicBezTo>
                  <a:cubicBezTo>
                    <a:pt x="852932" y="22860"/>
                    <a:pt x="787908" y="39624"/>
                    <a:pt x="722503" y="54483"/>
                  </a:cubicBezTo>
                  <a:cubicBezTo>
                    <a:pt x="643001" y="72517"/>
                    <a:pt x="569468" y="103886"/>
                    <a:pt x="501015" y="148717"/>
                  </a:cubicBezTo>
                  <a:cubicBezTo>
                    <a:pt x="399669" y="215138"/>
                    <a:pt x="314325" y="298704"/>
                    <a:pt x="239395" y="392938"/>
                  </a:cubicBezTo>
                  <a:cubicBezTo>
                    <a:pt x="190119" y="455041"/>
                    <a:pt x="149733" y="522859"/>
                    <a:pt x="118491" y="596138"/>
                  </a:cubicBezTo>
                  <a:cubicBezTo>
                    <a:pt x="82804" y="679958"/>
                    <a:pt x="55118" y="766445"/>
                    <a:pt x="30734" y="854075"/>
                  </a:cubicBezTo>
                  <a:cubicBezTo>
                    <a:pt x="11557" y="923290"/>
                    <a:pt x="0" y="993267"/>
                    <a:pt x="2667" y="1065403"/>
                  </a:cubicBezTo>
                  <a:cubicBezTo>
                    <a:pt x="4572" y="1117981"/>
                    <a:pt x="5080" y="1170686"/>
                    <a:pt x="5969" y="1223391"/>
                  </a:cubicBezTo>
                  <a:lnTo>
                    <a:pt x="13589" y="1278890"/>
                  </a:lnTo>
                  <a:cubicBezTo>
                    <a:pt x="28194" y="1353566"/>
                    <a:pt x="53594" y="1424686"/>
                    <a:pt x="83820" y="1494028"/>
                  </a:cubicBezTo>
                  <a:cubicBezTo>
                    <a:pt x="101092" y="1533652"/>
                    <a:pt x="119253" y="1573149"/>
                    <a:pt x="141859" y="1610106"/>
                  </a:cubicBezTo>
                  <a:cubicBezTo>
                    <a:pt x="172974" y="1660906"/>
                    <a:pt x="207010" y="1709420"/>
                    <a:pt x="244602" y="1755775"/>
                  </a:cubicBezTo>
                  <a:cubicBezTo>
                    <a:pt x="299593" y="1823847"/>
                    <a:pt x="362077" y="1883156"/>
                    <a:pt x="436118" y="1929765"/>
                  </a:cubicBezTo>
                  <a:lnTo>
                    <a:pt x="534416" y="1983359"/>
                  </a:lnTo>
                  <a:cubicBezTo>
                    <a:pt x="578739" y="2004822"/>
                    <a:pt x="622935" y="2027555"/>
                    <a:pt x="670179" y="2041398"/>
                  </a:cubicBezTo>
                  <a:cubicBezTo>
                    <a:pt x="722884" y="2056892"/>
                    <a:pt x="776351" y="2069465"/>
                    <a:pt x="831850" y="2075053"/>
                  </a:cubicBezTo>
                  <a:cubicBezTo>
                    <a:pt x="921893" y="2084197"/>
                    <a:pt x="1011809" y="2084578"/>
                    <a:pt x="1101725" y="2084578"/>
                  </a:cubicBezTo>
                  <a:cubicBezTo>
                    <a:pt x="1122426" y="2084578"/>
                    <a:pt x="1142238" y="2080006"/>
                    <a:pt x="1161796" y="2074291"/>
                  </a:cubicBezTo>
                  <a:lnTo>
                    <a:pt x="1266317" y="2051812"/>
                  </a:lnTo>
                  <a:cubicBezTo>
                    <a:pt x="1334262" y="2040128"/>
                    <a:pt x="1401318" y="2024888"/>
                    <a:pt x="1464564" y="1996186"/>
                  </a:cubicBezTo>
                  <a:cubicBezTo>
                    <a:pt x="1559941" y="1952625"/>
                    <a:pt x="1653540" y="1907159"/>
                    <a:pt x="1728343" y="1830324"/>
                  </a:cubicBezTo>
                  <a:cubicBezTo>
                    <a:pt x="1784985" y="1772285"/>
                    <a:pt x="1836928" y="1710944"/>
                    <a:pt x="1878838" y="1641348"/>
                  </a:cubicBezTo>
                  <a:cubicBezTo>
                    <a:pt x="1900428" y="1605534"/>
                    <a:pt x="1913890" y="1565910"/>
                    <a:pt x="1931543" y="1528318"/>
                  </a:cubicBezTo>
                  <a:cubicBezTo>
                    <a:pt x="1957197" y="1473581"/>
                    <a:pt x="1977517" y="1416558"/>
                    <a:pt x="1990090" y="1357503"/>
                  </a:cubicBezTo>
                  <a:cubicBezTo>
                    <a:pt x="2012315" y="1254252"/>
                    <a:pt x="2026158" y="1149985"/>
                    <a:pt x="2028952" y="1044194"/>
                  </a:cubicBezTo>
                  <a:lnTo>
                    <a:pt x="2028698" y="970407"/>
                  </a:lnTo>
                  <a:cubicBezTo>
                    <a:pt x="2025269" y="874776"/>
                    <a:pt x="2005330" y="781812"/>
                    <a:pt x="1981454" y="689610"/>
                  </a:cubicBezTo>
                  <a:lnTo>
                    <a:pt x="1954149" y="596773"/>
                  </a:lnTo>
                  <a:cubicBezTo>
                    <a:pt x="1923542" y="504825"/>
                    <a:pt x="1876806" y="421259"/>
                    <a:pt x="1816862" y="345313"/>
                  </a:cubicBezTo>
                  <a:cubicBezTo>
                    <a:pt x="1769872" y="285496"/>
                    <a:pt x="1716405" y="232029"/>
                    <a:pt x="1652651" y="190246"/>
                  </a:cubicBezTo>
                  <a:lnTo>
                    <a:pt x="1526286" y="113538"/>
                  </a:lnTo>
                  <a:cubicBezTo>
                    <a:pt x="1482598" y="86614"/>
                    <a:pt x="1436497" y="65786"/>
                    <a:pt x="1386459" y="53594"/>
                  </a:cubicBezTo>
                  <a:lnTo>
                    <a:pt x="1226058" y="12700"/>
                  </a:lnTo>
                  <a:cubicBezTo>
                    <a:pt x="1216914" y="10414"/>
                    <a:pt x="1207643" y="8636"/>
                    <a:pt x="1198499" y="8255"/>
                  </a:cubicBezTo>
                  <a:lnTo>
                    <a:pt x="1076452" y="762"/>
                  </a:lnTo>
                  <a:cubicBezTo>
                    <a:pt x="1066927" y="254"/>
                    <a:pt x="1057402" y="0"/>
                    <a:pt x="1048004" y="0"/>
                  </a:cubicBezTo>
                  <a:close/>
                </a:path>
              </a:pathLst>
            </a:custGeom>
            <a:solidFill>
              <a:srgbClr val="E4B2FF"/>
            </a:solidFill>
          </p:spPr>
        </p:sp>
        <p:sp>
          <p:nvSpPr>
            <p:cNvPr name="Freeform 15" id="15"/>
            <p:cNvSpPr/>
            <p:nvPr/>
          </p:nvSpPr>
          <p:spPr>
            <a:xfrm flipH="false" flipV="false" rot="0">
              <a:off x="1498219" y="871220"/>
              <a:ext cx="244221" cy="420751"/>
            </a:xfrm>
            <a:custGeom>
              <a:avLst/>
              <a:gdLst/>
              <a:ahLst/>
              <a:cxnLst/>
              <a:rect r="r" b="b" t="t" l="l"/>
              <a:pathLst>
                <a:path h="420751" w="244221">
                  <a:moveTo>
                    <a:pt x="244221" y="181356"/>
                  </a:moveTo>
                  <a:cubicBezTo>
                    <a:pt x="240157" y="230251"/>
                    <a:pt x="241046" y="278765"/>
                    <a:pt x="224409" y="324866"/>
                  </a:cubicBezTo>
                  <a:cubicBezTo>
                    <a:pt x="217551" y="343662"/>
                    <a:pt x="208407" y="361188"/>
                    <a:pt x="195199" y="376174"/>
                  </a:cubicBezTo>
                  <a:cubicBezTo>
                    <a:pt x="156210" y="420751"/>
                    <a:pt x="85090" y="420116"/>
                    <a:pt x="47244" y="374523"/>
                  </a:cubicBezTo>
                  <a:cubicBezTo>
                    <a:pt x="27051" y="350139"/>
                    <a:pt x="13208" y="322072"/>
                    <a:pt x="9271" y="290322"/>
                  </a:cubicBezTo>
                  <a:cubicBezTo>
                    <a:pt x="3175" y="240284"/>
                    <a:pt x="0" y="190246"/>
                    <a:pt x="10668" y="140335"/>
                  </a:cubicBezTo>
                  <a:lnTo>
                    <a:pt x="31750" y="73660"/>
                  </a:lnTo>
                  <a:cubicBezTo>
                    <a:pt x="46355" y="40894"/>
                    <a:pt x="71882" y="21590"/>
                    <a:pt x="106426" y="13335"/>
                  </a:cubicBezTo>
                  <a:lnTo>
                    <a:pt x="120396" y="11176"/>
                  </a:lnTo>
                  <a:cubicBezTo>
                    <a:pt x="168783" y="0"/>
                    <a:pt x="208153" y="27051"/>
                    <a:pt x="220853" y="61722"/>
                  </a:cubicBezTo>
                  <a:cubicBezTo>
                    <a:pt x="235077" y="100584"/>
                    <a:pt x="242570" y="140843"/>
                    <a:pt x="244094" y="181102"/>
                  </a:cubicBezTo>
                  <a:lnTo>
                    <a:pt x="244221" y="181229"/>
                  </a:lnTo>
                  <a:close/>
                </a:path>
              </a:pathLst>
            </a:custGeom>
            <a:solidFill>
              <a:srgbClr val="FAF4E6"/>
            </a:solidFill>
          </p:spPr>
        </p:sp>
        <p:sp>
          <p:nvSpPr>
            <p:cNvPr name="Freeform 16" id="16"/>
            <p:cNvSpPr/>
            <p:nvPr/>
          </p:nvSpPr>
          <p:spPr>
            <a:xfrm flipH="false" flipV="false" rot="0">
              <a:off x="1238631" y="871093"/>
              <a:ext cx="242189" cy="421386"/>
            </a:xfrm>
            <a:custGeom>
              <a:avLst/>
              <a:gdLst/>
              <a:ahLst/>
              <a:cxnLst/>
              <a:rect r="r" b="b" t="t" l="l"/>
              <a:pathLst>
                <a:path h="421386" w="242189">
                  <a:moveTo>
                    <a:pt x="241173" y="188087"/>
                  </a:moveTo>
                  <a:cubicBezTo>
                    <a:pt x="238633" y="221869"/>
                    <a:pt x="237744" y="261493"/>
                    <a:pt x="227711" y="300355"/>
                  </a:cubicBezTo>
                  <a:cubicBezTo>
                    <a:pt x="221615" y="324104"/>
                    <a:pt x="211709" y="345440"/>
                    <a:pt x="197358" y="365379"/>
                  </a:cubicBezTo>
                  <a:cubicBezTo>
                    <a:pt x="157099" y="421386"/>
                    <a:pt x="65151" y="410337"/>
                    <a:pt x="37211" y="355473"/>
                  </a:cubicBezTo>
                  <a:cubicBezTo>
                    <a:pt x="22987" y="327406"/>
                    <a:pt x="12573" y="299085"/>
                    <a:pt x="7620" y="267589"/>
                  </a:cubicBezTo>
                  <a:cubicBezTo>
                    <a:pt x="381" y="220091"/>
                    <a:pt x="0" y="173355"/>
                    <a:pt x="10287" y="126238"/>
                  </a:cubicBezTo>
                  <a:lnTo>
                    <a:pt x="33147" y="60198"/>
                  </a:lnTo>
                  <a:cubicBezTo>
                    <a:pt x="42037" y="41656"/>
                    <a:pt x="56896" y="28448"/>
                    <a:pt x="74422" y="18542"/>
                  </a:cubicBezTo>
                  <a:cubicBezTo>
                    <a:pt x="97790" y="5207"/>
                    <a:pt x="124460" y="0"/>
                    <a:pt x="150241" y="2286"/>
                  </a:cubicBezTo>
                  <a:cubicBezTo>
                    <a:pt x="183642" y="5207"/>
                    <a:pt x="207645" y="25400"/>
                    <a:pt x="219202" y="57658"/>
                  </a:cubicBezTo>
                  <a:cubicBezTo>
                    <a:pt x="233680" y="97917"/>
                    <a:pt x="242189" y="139319"/>
                    <a:pt x="240919" y="188214"/>
                  </a:cubicBezTo>
                  <a:lnTo>
                    <a:pt x="240919" y="188341"/>
                  </a:lnTo>
                  <a:close/>
                </a:path>
              </a:pathLst>
            </a:custGeom>
            <a:solidFill>
              <a:srgbClr val="FAF4E6"/>
            </a:solidFill>
          </p:spPr>
        </p:sp>
        <p:sp>
          <p:nvSpPr>
            <p:cNvPr name="Freeform 17" id="17"/>
            <p:cNvSpPr/>
            <p:nvPr/>
          </p:nvSpPr>
          <p:spPr>
            <a:xfrm flipH="false" flipV="false" rot="0">
              <a:off x="1109599" y="1280795"/>
              <a:ext cx="416433" cy="251460"/>
            </a:xfrm>
            <a:custGeom>
              <a:avLst/>
              <a:gdLst/>
              <a:ahLst/>
              <a:cxnLst/>
              <a:rect r="r" b="b" t="t" l="l"/>
              <a:pathLst>
                <a:path h="251460" w="416433">
                  <a:moveTo>
                    <a:pt x="253365" y="200025"/>
                  </a:moveTo>
                  <a:cubicBezTo>
                    <a:pt x="271907" y="200660"/>
                    <a:pt x="292227" y="195707"/>
                    <a:pt x="311023" y="184404"/>
                  </a:cubicBezTo>
                  <a:lnTo>
                    <a:pt x="323215" y="175895"/>
                  </a:lnTo>
                  <a:cubicBezTo>
                    <a:pt x="315468" y="156718"/>
                    <a:pt x="312928" y="150622"/>
                    <a:pt x="312039" y="144526"/>
                  </a:cubicBezTo>
                  <a:cubicBezTo>
                    <a:pt x="310515" y="133604"/>
                    <a:pt x="316865" y="123698"/>
                    <a:pt x="326009" y="120904"/>
                  </a:cubicBezTo>
                  <a:lnTo>
                    <a:pt x="342265" y="123317"/>
                  </a:lnTo>
                  <a:cubicBezTo>
                    <a:pt x="350139" y="134874"/>
                    <a:pt x="352171" y="139446"/>
                    <a:pt x="354838" y="143637"/>
                  </a:cubicBezTo>
                  <a:cubicBezTo>
                    <a:pt x="363728" y="157988"/>
                    <a:pt x="375285" y="169037"/>
                    <a:pt x="392811" y="171577"/>
                  </a:cubicBezTo>
                  <a:lnTo>
                    <a:pt x="396875" y="172466"/>
                  </a:lnTo>
                  <a:cubicBezTo>
                    <a:pt x="409575" y="175006"/>
                    <a:pt x="415163" y="181610"/>
                    <a:pt x="415798" y="192024"/>
                  </a:cubicBezTo>
                  <a:cubicBezTo>
                    <a:pt x="416433" y="200914"/>
                    <a:pt x="407416" y="209804"/>
                    <a:pt x="396621" y="211582"/>
                  </a:cubicBezTo>
                  <a:cubicBezTo>
                    <a:pt x="385826" y="213360"/>
                    <a:pt x="375158" y="211582"/>
                    <a:pt x="365506" y="206756"/>
                  </a:cubicBezTo>
                  <a:lnTo>
                    <a:pt x="351917" y="204216"/>
                  </a:lnTo>
                  <a:cubicBezTo>
                    <a:pt x="294894" y="246634"/>
                    <a:pt x="240538" y="251460"/>
                    <a:pt x="184150" y="227584"/>
                  </a:cubicBezTo>
                  <a:cubicBezTo>
                    <a:pt x="122936" y="201803"/>
                    <a:pt x="88773" y="151765"/>
                    <a:pt x="68453" y="91059"/>
                  </a:cubicBezTo>
                  <a:cubicBezTo>
                    <a:pt x="64643" y="79629"/>
                    <a:pt x="60706" y="74803"/>
                    <a:pt x="48514" y="74676"/>
                  </a:cubicBezTo>
                  <a:cubicBezTo>
                    <a:pt x="34163" y="74422"/>
                    <a:pt x="20955" y="69088"/>
                    <a:pt x="9652" y="59563"/>
                  </a:cubicBezTo>
                  <a:lnTo>
                    <a:pt x="0" y="50546"/>
                  </a:lnTo>
                  <a:cubicBezTo>
                    <a:pt x="3937" y="35306"/>
                    <a:pt x="9017" y="29591"/>
                    <a:pt x="17653" y="28067"/>
                  </a:cubicBezTo>
                  <a:lnTo>
                    <a:pt x="31877" y="27686"/>
                  </a:lnTo>
                  <a:cubicBezTo>
                    <a:pt x="57658" y="36830"/>
                    <a:pt x="74803" y="33020"/>
                    <a:pt x="90805" y="21590"/>
                  </a:cubicBezTo>
                  <a:lnTo>
                    <a:pt x="111760" y="6985"/>
                  </a:lnTo>
                  <a:cubicBezTo>
                    <a:pt x="123317" y="0"/>
                    <a:pt x="134112" y="1016"/>
                    <a:pt x="140716" y="8890"/>
                  </a:cubicBezTo>
                  <a:cubicBezTo>
                    <a:pt x="147701" y="17399"/>
                    <a:pt x="146177" y="29337"/>
                    <a:pt x="135890" y="38989"/>
                  </a:cubicBezTo>
                  <a:lnTo>
                    <a:pt x="113919" y="55626"/>
                  </a:lnTo>
                  <a:cubicBezTo>
                    <a:pt x="106934" y="60198"/>
                    <a:pt x="104521" y="65913"/>
                    <a:pt x="106426" y="73660"/>
                  </a:cubicBezTo>
                  <a:cubicBezTo>
                    <a:pt x="122301" y="134112"/>
                    <a:pt x="176022" y="202819"/>
                    <a:pt x="253365" y="199517"/>
                  </a:cubicBezTo>
                  <a:lnTo>
                    <a:pt x="253365" y="199644"/>
                  </a:lnTo>
                  <a:close/>
                </a:path>
              </a:pathLst>
            </a:custGeom>
            <a:solidFill>
              <a:srgbClr val="231F20"/>
            </a:solidFill>
          </p:spPr>
        </p:sp>
        <p:sp>
          <p:nvSpPr>
            <p:cNvPr name="Freeform 18" id="18"/>
            <p:cNvSpPr/>
            <p:nvPr/>
          </p:nvSpPr>
          <p:spPr>
            <a:xfrm flipH="false" flipV="false" rot="0">
              <a:off x="1515618" y="1006094"/>
              <a:ext cx="117221" cy="187960"/>
            </a:xfrm>
            <a:custGeom>
              <a:avLst/>
              <a:gdLst/>
              <a:ahLst/>
              <a:cxnLst/>
              <a:rect r="r" b="b" t="t" l="l"/>
              <a:pathLst>
                <a:path h="187960" w="117221">
                  <a:moveTo>
                    <a:pt x="1270" y="88900"/>
                  </a:moveTo>
                  <a:cubicBezTo>
                    <a:pt x="0" y="67564"/>
                    <a:pt x="7366" y="47244"/>
                    <a:pt x="17399" y="27305"/>
                  </a:cubicBezTo>
                  <a:cubicBezTo>
                    <a:pt x="25781" y="10795"/>
                    <a:pt x="37846" y="0"/>
                    <a:pt x="56896" y="0"/>
                  </a:cubicBezTo>
                  <a:cubicBezTo>
                    <a:pt x="77343" y="0"/>
                    <a:pt x="92329" y="10160"/>
                    <a:pt x="100711" y="28321"/>
                  </a:cubicBezTo>
                  <a:cubicBezTo>
                    <a:pt x="112141" y="52959"/>
                    <a:pt x="117221" y="79502"/>
                    <a:pt x="114554" y="106680"/>
                  </a:cubicBezTo>
                  <a:cubicBezTo>
                    <a:pt x="112903" y="123698"/>
                    <a:pt x="109093" y="140208"/>
                    <a:pt x="99949" y="155067"/>
                  </a:cubicBezTo>
                  <a:cubicBezTo>
                    <a:pt x="81788" y="184912"/>
                    <a:pt x="46228" y="187960"/>
                    <a:pt x="23114" y="161544"/>
                  </a:cubicBezTo>
                  <a:cubicBezTo>
                    <a:pt x="5334" y="141224"/>
                    <a:pt x="381" y="116459"/>
                    <a:pt x="1143" y="88900"/>
                  </a:cubicBezTo>
                  <a:close/>
                </a:path>
              </a:pathLst>
            </a:custGeom>
            <a:solidFill>
              <a:srgbClr val="231F20"/>
            </a:solidFill>
          </p:spPr>
        </p:sp>
        <p:sp>
          <p:nvSpPr>
            <p:cNvPr name="Freeform 19" id="19"/>
            <p:cNvSpPr/>
            <p:nvPr/>
          </p:nvSpPr>
          <p:spPr>
            <a:xfrm flipH="false" flipV="false" rot="0">
              <a:off x="1253236" y="997712"/>
              <a:ext cx="113157" cy="193548"/>
            </a:xfrm>
            <a:custGeom>
              <a:avLst/>
              <a:gdLst/>
              <a:ahLst/>
              <a:cxnLst/>
              <a:rect r="r" b="b" t="t" l="l"/>
              <a:pathLst>
                <a:path h="193548" w="113157">
                  <a:moveTo>
                    <a:pt x="112014" y="99822"/>
                  </a:moveTo>
                  <a:cubicBezTo>
                    <a:pt x="113157" y="119634"/>
                    <a:pt x="109347" y="141732"/>
                    <a:pt x="99695" y="162687"/>
                  </a:cubicBezTo>
                  <a:cubicBezTo>
                    <a:pt x="91440" y="180721"/>
                    <a:pt x="78486" y="193548"/>
                    <a:pt x="57531" y="192913"/>
                  </a:cubicBezTo>
                  <a:cubicBezTo>
                    <a:pt x="36830" y="192278"/>
                    <a:pt x="23749" y="179324"/>
                    <a:pt x="16764" y="160782"/>
                  </a:cubicBezTo>
                  <a:cubicBezTo>
                    <a:pt x="4572" y="128270"/>
                    <a:pt x="0" y="94996"/>
                    <a:pt x="9779" y="60960"/>
                  </a:cubicBezTo>
                  <a:lnTo>
                    <a:pt x="24384" y="30480"/>
                  </a:lnTo>
                  <a:cubicBezTo>
                    <a:pt x="48260" y="0"/>
                    <a:pt x="89535" y="6096"/>
                    <a:pt x="104013" y="42164"/>
                  </a:cubicBezTo>
                  <a:cubicBezTo>
                    <a:pt x="110998" y="59563"/>
                    <a:pt x="111379" y="77978"/>
                    <a:pt x="112014" y="99822"/>
                  </a:cubicBezTo>
                  <a:lnTo>
                    <a:pt x="112014" y="99949"/>
                  </a:lnTo>
                  <a:close/>
                </a:path>
              </a:pathLst>
            </a:custGeom>
            <a:solidFill>
              <a:srgbClr val="231F20"/>
            </a:solidFill>
          </p:spPr>
        </p:sp>
        <p:sp>
          <p:nvSpPr>
            <p:cNvPr name="Freeform 20" id="20"/>
            <p:cNvSpPr/>
            <p:nvPr/>
          </p:nvSpPr>
          <p:spPr>
            <a:xfrm flipH="false" flipV="false" rot="0">
              <a:off x="1530604" y="1067181"/>
              <a:ext cx="20066" cy="54864"/>
            </a:xfrm>
            <a:custGeom>
              <a:avLst/>
              <a:gdLst/>
              <a:ahLst/>
              <a:cxnLst/>
              <a:rect r="r" b="b" t="t" l="l"/>
              <a:pathLst>
                <a:path h="54864" w="20066">
                  <a:moveTo>
                    <a:pt x="127" y="30099"/>
                  </a:moveTo>
                  <a:lnTo>
                    <a:pt x="1270" y="13208"/>
                  </a:lnTo>
                  <a:cubicBezTo>
                    <a:pt x="7239" y="2540"/>
                    <a:pt x="10033" y="0"/>
                    <a:pt x="13970" y="635"/>
                  </a:cubicBezTo>
                  <a:lnTo>
                    <a:pt x="20066" y="4953"/>
                  </a:lnTo>
                  <a:cubicBezTo>
                    <a:pt x="18923" y="21590"/>
                    <a:pt x="17145" y="34798"/>
                    <a:pt x="18415" y="48133"/>
                  </a:cubicBezTo>
                  <a:lnTo>
                    <a:pt x="16256" y="54864"/>
                  </a:lnTo>
                  <a:lnTo>
                    <a:pt x="5588" y="53848"/>
                  </a:lnTo>
                  <a:cubicBezTo>
                    <a:pt x="0" y="44069"/>
                    <a:pt x="254" y="36957"/>
                    <a:pt x="254" y="29972"/>
                  </a:cubicBezTo>
                  <a:lnTo>
                    <a:pt x="254" y="30099"/>
                  </a:lnTo>
                  <a:close/>
                </a:path>
              </a:pathLst>
            </a:custGeom>
            <a:solidFill>
              <a:srgbClr val="FAF4E6"/>
            </a:solidFill>
          </p:spPr>
        </p:sp>
        <p:sp>
          <p:nvSpPr>
            <p:cNvPr name="Freeform 21" id="21"/>
            <p:cNvSpPr/>
            <p:nvPr/>
          </p:nvSpPr>
          <p:spPr>
            <a:xfrm flipH="false" flipV="false" rot="0">
              <a:off x="1541526" y="1136015"/>
              <a:ext cx="20574" cy="22606"/>
            </a:xfrm>
            <a:custGeom>
              <a:avLst/>
              <a:gdLst/>
              <a:ahLst/>
              <a:cxnLst/>
              <a:rect r="r" b="b" t="t" l="l"/>
              <a:pathLst>
                <a:path h="22606" w="20574">
                  <a:moveTo>
                    <a:pt x="20193" y="15367"/>
                  </a:moveTo>
                  <a:lnTo>
                    <a:pt x="16891" y="22606"/>
                  </a:lnTo>
                  <a:lnTo>
                    <a:pt x="0" y="14224"/>
                  </a:lnTo>
                  <a:lnTo>
                    <a:pt x="3937" y="0"/>
                  </a:lnTo>
                  <a:lnTo>
                    <a:pt x="20574" y="8509"/>
                  </a:lnTo>
                  <a:lnTo>
                    <a:pt x="20193" y="15367"/>
                  </a:lnTo>
                  <a:close/>
                </a:path>
              </a:pathLst>
            </a:custGeom>
            <a:solidFill>
              <a:srgbClr val="FAF4E6"/>
            </a:solidFill>
          </p:spPr>
        </p:sp>
        <p:sp>
          <p:nvSpPr>
            <p:cNvPr name="Freeform 22" id="22"/>
            <p:cNvSpPr/>
            <p:nvPr/>
          </p:nvSpPr>
          <p:spPr>
            <a:xfrm flipH="false" flipV="false" rot="0">
              <a:off x="1269873" y="1071245"/>
              <a:ext cx="23749" cy="56769"/>
            </a:xfrm>
            <a:custGeom>
              <a:avLst/>
              <a:gdLst/>
              <a:ahLst/>
              <a:cxnLst/>
              <a:rect r="r" b="b" t="t" l="l"/>
              <a:pathLst>
                <a:path h="56769" w="23749">
                  <a:moveTo>
                    <a:pt x="22479" y="43180"/>
                  </a:moveTo>
                  <a:lnTo>
                    <a:pt x="23749" y="56769"/>
                  </a:lnTo>
                  <a:lnTo>
                    <a:pt x="5334" y="51435"/>
                  </a:lnTo>
                  <a:cubicBezTo>
                    <a:pt x="0" y="31623"/>
                    <a:pt x="3429" y="18923"/>
                    <a:pt x="7747" y="6223"/>
                  </a:cubicBezTo>
                  <a:lnTo>
                    <a:pt x="11938" y="0"/>
                  </a:lnTo>
                  <a:lnTo>
                    <a:pt x="20193" y="5207"/>
                  </a:lnTo>
                  <a:cubicBezTo>
                    <a:pt x="21463" y="19431"/>
                    <a:pt x="21971" y="31242"/>
                    <a:pt x="22479" y="43053"/>
                  </a:cubicBezTo>
                  <a:lnTo>
                    <a:pt x="22479" y="43180"/>
                  </a:lnTo>
                  <a:close/>
                </a:path>
              </a:pathLst>
            </a:custGeom>
            <a:solidFill>
              <a:srgbClr val="FAF4E6"/>
            </a:solidFill>
          </p:spPr>
        </p:sp>
        <p:sp>
          <p:nvSpPr>
            <p:cNvPr name="Freeform 23" id="23"/>
            <p:cNvSpPr/>
            <p:nvPr/>
          </p:nvSpPr>
          <p:spPr>
            <a:xfrm flipH="false" flipV="false" rot="0">
              <a:off x="1284859" y="1140714"/>
              <a:ext cx="15875" cy="18923"/>
            </a:xfrm>
            <a:custGeom>
              <a:avLst/>
              <a:gdLst/>
              <a:ahLst/>
              <a:cxnLst/>
              <a:rect r="r" b="b" t="t" l="l"/>
              <a:pathLst>
                <a:path h="18923" w="15875">
                  <a:moveTo>
                    <a:pt x="5842" y="0"/>
                  </a:moveTo>
                  <a:lnTo>
                    <a:pt x="15875" y="4572"/>
                  </a:lnTo>
                  <a:lnTo>
                    <a:pt x="13208" y="18923"/>
                  </a:lnTo>
                  <a:lnTo>
                    <a:pt x="0" y="14351"/>
                  </a:lnTo>
                  <a:lnTo>
                    <a:pt x="1270" y="1397"/>
                  </a:lnTo>
                  <a:lnTo>
                    <a:pt x="5842" y="0"/>
                  </a:lnTo>
                  <a:close/>
                </a:path>
              </a:pathLst>
            </a:custGeom>
            <a:solidFill>
              <a:srgbClr val="FAF4E6"/>
            </a:solidFill>
          </p:spPr>
        </p:sp>
      </p:grpSp>
      <p:sp>
        <p:nvSpPr>
          <p:cNvPr name="Freeform 24" id="24"/>
          <p:cNvSpPr/>
          <p:nvPr/>
        </p:nvSpPr>
        <p:spPr>
          <a:xfrm flipH="false" flipV="false" rot="0">
            <a:off x="8237953" y="-63503"/>
            <a:ext cx="10113550" cy="10413997"/>
          </a:xfrm>
          <a:custGeom>
            <a:avLst/>
            <a:gdLst/>
            <a:ahLst/>
            <a:cxnLst/>
            <a:rect r="r" b="b" t="t" l="l"/>
            <a:pathLst>
              <a:path h="10413997" w="10113550">
                <a:moveTo>
                  <a:pt x="0" y="0"/>
                </a:moveTo>
                <a:lnTo>
                  <a:pt x="10113550" y="0"/>
                </a:lnTo>
                <a:lnTo>
                  <a:pt x="10113550" y="10413997"/>
                </a:lnTo>
                <a:lnTo>
                  <a:pt x="0" y="1041399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25" id="25"/>
          <p:cNvSpPr txBox="true"/>
          <p:nvPr/>
        </p:nvSpPr>
        <p:spPr>
          <a:xfrm rot="0">
            <a:off x="1428312" y="742693"/>
            <a:ext cx="8187442" cy="1935137"/>
          </a:xfrm>
          <a:prstGeom prst="rect">
            <a:avLst/>
          </a:prstGeom>
        </p:spPr>
        <p:txBody>
          <a:bodyPr anchor="t" rtlCol="false" tIns="0" lIns="0" bIns="0" rIns="0">
            <a:spAutoFit/>
          </a:bodyPr>
          <a:lstStyle/>
          <a:p>
            <a:pPr algn="ctr">
              <a:lnSpc>
                <a:spcPts val="7100"/>
              </a:lnSpc>
            </a:pPr>
            <a:r>
              <a:rPr lang="en-US" sz="8305">
                <a:solidFill>
                  <a:srgbClr val="2A2952"/>
                </a:solidFill>
                <a:latin typeface="Ribeye"/>
                <a:ea typeface="Ribeye"/>
                <a:cs typeface="Ribeye"/>
                <a:sym typeface="Ribeye"/>
              </a:rPr>
              <a:t>Media Pop-Up Book</a:t>
            </a:r>
          </a:p>
        </p:txBody>
      </p:sp>
      <p:sp>
        <p:nvSpPr>
          <p:cNvPr name="TextBox 26" id="26"/>
          <p:cNvSpPr txBox="true"/>
          <p:nvPr/>
        </p:nvSpPr>
        <p:spPr>
          <a:xfrm rot="0">
            <a:off x="2628176" y="2820162"/>
            <a:ext cx="13464845" cy="2809094"/>
          </a:xfrm>
          <a:prstGeom prst="rect">
            <a:avLst/>
          </a:prstGeom>
        </p:spPr>
        <p:txBody>
          <a:bodyPr anchor="t" rtlCol="false" tIns="0" lIns="0" bIns="0" rIns="0">
            <a:spAutoFit/>
          </a:bodyPr>
          <a:lstStyle/>
          <a:p>
            <a:pPr algn="l">
              <a:lnSpc>
                <a:spcPts val="4424"/>
              </a:lnSpc>
            </a:pPr>
            <a:r>
              <a:rPr lang="en-US" sz="3199">
                <a:solidFill>
                  <a:srgbClr val="2A2952"/>
                </a:solidFill>
                <a:latin typeface="Open Sans"/>
                <a:ea typeface="Open Sans"/>
                <a:cs typeface="Open Sans"/>
                <a:sym typeface="Open Sans"/>
              </a:rPr>
              <a:t> </a:t>
            </a:r>
          </a:p>
          <a:p>
            <a:pPr algn="l">
              <a:lnSpc>
                <a:spcPts val="4424"/>
              </a:lnSpc>
            </a:pPr>
            <a:r>
              <a:rPr lang="en-US" sz="3199">
                <a:solidFill>
                  <a:srgbClr val="2A2952"/>
                </a:solidFill>
                <a:latin typeface="Open Sans"/>
                <a:ea typeface="Open Sans"/>
                <a:cs typeface="Open Sans"/>
                <a:sym typeface="Open Sans"/>
              </a:rPr>
              <a:t>Media Pop-Up Book merupakan sebuah alat peraga tiga dimensi yang dapat menstimulasi imajinasi anak serta menambah pengetahuan sehingga dapat mempermudah anak dalam mengetahui penggambaran bentuk suatu benda.</a:t>
            </a:r>
          </a:p>
        </p:txBody>
      </p:sp>
      <p:sp>
        <p:nvSpPr>
          <p:cNvPr name="TextBox 27" id="27"/>
          <p:cNvSpPr txBox="true"/>
          <p:nvPr/>
        </p:nvSpPr>
        <p:spPr>
          <a:xfrm rot="0">
            <a:off x="2628176" y="6200937"/>
            <a:ext cx="13357022" cy="1685144"/>
          </a:xfrm>
          <a:prstGeom prst="rect">
            <a:avLst/>
          </a:prstGeom>
        </p:spPr>
        <p:txBody>
          <a:bodyPr anchor="t" rtlCol="false" tIns="0" lIns="0" bIns="0" rIns="0">
            <a:spAutoFit/>
          </a:bodyPr>
          <a:lstStyle/>
          <a:p>
            <a:pPr algn="l">
              <a:lnSpc>
                <a:spcPts val="4424"/>
              </a:lnSpc>
            </a:pPr>
            <a:r>
              <a:rPr lang="en-US" sz="3199">
                <a:solidFill>
                  <a:srgbClr val="2A2952"/>
                </a:solidFill>
                <a:latin typeface="Open Sans Bold"/>
                <a:ea typeface="Open Sans Bold"/>
                <a:cs typeface="Open Sans Bold"/>
                <a:sym typeface="Open Sans Bold"/>
              </a:rPr>
              <a:t>Ningtiyas, Setyosari, &amp; Praherdiono (2019) yang mengemukakan bahwa Pop-Up Book ialah sebuah kartu atau buku yang ketika dibuka bisa menyajikan konstruksi 3 dimensi atau timbul.</a:t>
            </a:r>
          </a:p>
        </p:txBody>
      </p:sp>
    </p:spTree>
  </p:cSld>
  <p:clrMapOvr>
    <a:masterClrMapping/>
  </p:clrMapOvr>
</p:sld>
</file>

<file path=ppt/slides/slide24.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98498" y="8700449"/>
            <a:ext cx="1382944" cy="1427531"/>
            <a:chOff x="0" y="0"/>
            <a:chExt cx="1382941" cy="1427531"/>
          </a:xfrm>
        </p:grpSpPr>
        <p:sp>
          <p:nvSpPr>
            <p:cNvPr name="Freeform 3" id="3"/>
            <p:cNvSpPr/>
            <p:nvPr/>
          </p:nvSpPr>
          <p:spPr>
            <a:xfrm flipH="false" flipV="false" rot="0">
              <a:off x="733044" y="595884"/>
              <a:ext cx="700278" cy="768096"/>
            </a:xfrm>
            <a:custGeom>
              <a:avLst/>
              <a:gdLst/>
              <a:ahLst/>
              <a:cxnLst/>
              <a:rect r="r" b="b" t="t" l="l"/>
              <a:pathLst>
                <a:path h="768096" w="700278">
                  <a:moveTo>
                    <a:pt x="539242" y="0"/>
                  </a:moveTo>
                  <a:cubicBezTo>
                    <a:pt x="539242" y="0"/>
                    <a:pt x="0" y="678307"/>
                    <a:pt x="358394" y="762254"/>
                  </a:cubicBezTo>
                  <a:cubicBezTo>
                    <a:pt x="375285" y="766191"/>
                    <a:pt x="391033" y="768096"/>
                    <a:pt x="405638" y="768096"/>
                  </a:cubicBezTo>
                  <a:cubicBezTo>
                    <a:pt x="700278" y="768096"/>
                    <a:pt x="539242" y="0"/>
                    <a:pt x="539242" y="0"/>
                  </a:cubicBezTo>
                  <a:close/>
                </a:path>
              </a:pathLst>
            </a:custGeom>
            <a:solidFill>
              <a:srgbClr val="FF555B"/>
            </a:solidFill>
          </p:spPr>
        </p:sp>
        <p:sp>
          <p:nvSpPr>
            <p:cNvPr name="Freeform 4" id="4"/>
            <p:cNvSpPr/>
            <p:nvPr/>
          </p:nvSpPr>
          <p:spPr>
            <a:xfrm flipH="false" flipV="false" rot="0">
              <a:off x="-154432" y="63500"/>
              <a:ext cx="1473835" cy="720598"/>
            </a:xfrm>
            <a:custGeom>
              <a:avLst/>
              <a:gdLst/>
              <a:ahLst/>
              <a:cxnLst/>
              <a:rect r="r" b="b" t="t" l="l"/>
              <a:pathLst>
                <a:path h="720598" w="1473835">
                  <a:moveTo>
                    <a:pt x="1461008" y="0"/>
                  </a:moveTo>
                  <a:cubicBezTo>
                    <a:pt x="1316101" y="0"/>
                    <a:pt x="0" y="14859"/>
                    <a:pt x="249301" y="557911"/>
                  </a:cubicBezTo>
                  <a:cubicBezTo>
                    <a:pt x="302641" y="674116"/>
                    <a:pt x="384556" y="720598"/>
                    <a:pt x="481330" y="720598"/>
                  </a:cubicBezTo>
                  <a:cubicBezTo>
                    <a:pt x="862457" y="720598"/>
                    <a:pt x="1473835" y="0"/>
                    <a:pt x="1473835" y="0"/>
                  </a:cubicBezTo>
                  <a:cubicBezTo>
                    <a:pt x="1473835" y="0"/>
                    <a:pt x="1469390" y="0"/>
                    <a:pt x="1461008" y="0"/>
                  </a:cubicBezTo>
                  <a:close/>
                </a:path>
              </a:pathLst>
            </a:custGeom>
            <a:solidFill>
              <a:srgbClr val="FF555B"/>
            </a:solidFill>
          </p:spPr>
        </p:sp>
      </p:grpSp>
      <p:grpSp>
        <p:nvGrpSpPr>
          <p:cNvPr name="Group 5" id="5"/>
          <p:cNvGrpSpPr>
            <a:grpSpLocks noChangeAspect="true"/>
          </p:cNvGrpSpPr>
          <p:nvPr/>
        </p:nvGrpSpPr>
        <p:grpSpPr>
          <a:xfrm rot="0">
            <a:off x="1878397" y="8890016"/>
            <a:ext cx="816950" cy="1041321"/>
            <a:chOff x="0" y="0"/>
            <a:chExt cx="816953" cy="1041324"/>
          </a:xfrm>
        </p:grpSpPr>
        <p:sp>
          <p:nvSpPr>
            <p:cNvPr name="Freeform 6" id="6"/>
            <p:cNvSpPr/>
            <p:nvPr/>
          </p:nvSpPr>
          <p:spPr>
            <a:xfrm flipH="false" flipV="false" rot="0">
              <a:off x="0" y="0"/>
              <a:ext cx="1171575" cy="1041273"/>
            </a:xfrm>
            <a:custGeom>
              <a:avLst/>
              <a:gdLst/>
              <a:ahLst/>
              <a:cxnLst/>
              <a:rect r="r" b="b" t="t" l="l"/>
              <a:pathLst>
                <a:path h="1041273" w="1171575">
                  <a:moveTo>
                    <a:pt x="0" y="0"/>
                  </a:moveTo>
                  <a:cubicBezTo>
                    <a:pt x="0" y="0"/>
                    <a:pt x="193802" y="1041273"/>
                    <a:pt x="561086" y="1041273"/>
                  </a:cubicBezTo>
                  <a:cubicBezTo>
                    <a:pt x="607568" y="1041273"/>
                    <a:pt x="656717" y="1024636"/>
                    <a:pt x="708787" y="987044"/>
                  </a:cubicBezTo>
                  <a:cubicBezTo>
                    <a:pt x="1171575" y="652780"/>
                    <a:pt x="0" y="0"/>
                    <a:pt x="0" y="0"/>
                  </a:cubicBezTo>
                  <a:close/>
                </a:path>
              </a:pathLst>
            </a:custGeom>
            <a:solidFill>
              <a:srgbClr val="FF555B"/>
            </a:solidFill>
          </p:spPr>
        </p:sp>
      </p:grpSp>
      <p:grpSp>
        <p:nvGrpSpPr>
          <p:cNvPr name="Group 7" id="7"/>
          <p:cNvGrpSpPr>
            <a:grpSpLocks noChangeAspect="true"/>
          </p:cNvGrpSpPr>
          <p:nvPr/>
        </p:nvGrpSpPr>
        <p:grpSpPr>
          <a:xfrm rot="0">
            <a:off x="3459804" y="1983105"/>
            <a:ext cx="1821504" cy="638175"/>
            <a:chOff x="0" y="0"/>
            <a:chExt cx="1821510" cy="638175"/>
          </a:xfrm>
        </p:grpSpPr>
        <p:sp>
          <p:nvSpPr>
            <p:cNvPr name="Freeform 8" id="8"/>
            <p:cNvSpPr/>
            <p:nvPr/>
          </p:nvSpPr>
          <p:spPr>
            <a:xfrm flipH="false" flipV="false" rot="0">
              <a:off x="0" y="0"/>
              <a:ext cx="1821434" cy="638175"/>
            </a:xfrm>
            <a:custGeom>
              <a:avLst/>
              <a:gdLst/>
              <a:ahLst/>
              <a:cxnLst/>
              <a:rect r="r" b="b" t="t" l="l"/>
              <a:pathLst>
                <a:path h="638175" w="1821434">
                  <a:moveTo>
                    <a:pt x="1196975" y="0"/>
                  </a:moveTo>
                  <a:lnTo>
                    <a:pt x="696976" y="481838"/>
                  </a:lnTo>
                  <a:lnTo>
                    <a:pt x="400304" y="134366"/>
                  </a:lnTo>
                  <a:lnTo>
                    <a:pt x="0" y="564134"/>
                  </a:lnTo>
                  <a:lnTo>
                    <a:pt x="79629" y="638175"/>
                  </a:lnTo>
                  <a:lnTo>
                    <a:pt x="81026" y="638175"/>
                  </a:lnTo>
                  <a:lnTo>
                    <a:pt x="396875" y="298704"/>
                  </a:lnTo>
                  <a:lnTo>
                    <a:pt x="686562" y="638175"/>
                  </a:lnTo>
                  <a:lnTo>
                    <a:pt x="692150" y="638175"/>
                  </a:lnTo>
                  <a:lnTo>
                    <a:pt x="1155065" y="192532"/>
                  </a:lnTo>
                  <a:lnTo>
                    <a:pt x="1317371" y="603758"/>
                  </a:lnTo>
                  <a:lnTo>
                    <a:pt x="1596009" y="263525"/>
                  </a:lnTo>
                  <a:lnTo>
                    <a:pt x="1720596" y="560324"/>
                  </a:lnTo>
                  <a:lnTo>
                    <a:pt x="1821434" y="518033"/>
                  </a:lnTo>
                  <a:lnTo>
                    <a:pt x="1626616" y="53213"/>
                  </a:lnTo>
                  <a:lnTo>
                    <a:pt x="1351026" y="390017"/>
                  </a:lnTo>
                  <a:lnTo>
                    <a:pt x="1196975" y="0"/>
                  </a:lnTo>
                  <a:close/>
                </a:path>
              </a:pathLst>
            </a:custGeom>
            <a:solidFill>
              <a:srgbClr val="FFFFFF"/>
            </a:solidFill>
          </p:spPr>
        </p:sp>
      </p:grpSp>
      <p:grpSp>
        <p:nvGrpSpPr>
          <p:cNvPr name="Group 9" id="9"/>
          <p:cNvGrpSpPr>
            <a:grpSpLocks noChangeAspect="true"/>
          </p:cNvGrpSpPr>
          <p:nvPr/>
        </p:nvGrpSpPr>
        <p:grpSpPr>
          <a:xfrm rot="0">
            <a:off x="9144000" y="0"/>
            <a:ext cx="9144000" cy="10287000"/>
            <a:chOff x="0" y="0"/>
            <a:chExt cx="9144000" cy="10287000"/>
          </a:xfrm>
        </p:grpSpPr>
        <p:sp>
          <p:nvSpPr>
            <p:cNvPr name="Freeform 10" id="10"/>
            <p:cNvSpPr/>
            <p:nvPr/>
          </p:nvSpPr>
          <p:spPr>
            <a:xfrm flipH="false" flipV="false" rot="0">
              <a:off x="0" y="0"/>
              <a:ext cx="9144000" cy="10287000"/>
            </a:xfrm>
            <a:custGeom>
              <a:avLst/>
              <a:gdLst/>
              <a:ahLst/>
              <a:cxnLst/>
              <a:rect r="r" b="b" t="t" l="l"/>
              <a:pathLst>
                <a:path h="10287000" w="9144000">
                  <a:moveTo>
                    <a:pt x="0" y="0"/>
                  </a:moveTo>
                  <a:lnTo>
                    <a:pt x="0" y="10287000"/>
                  </a:lnTo>
                  <a:lnTo>
                    <a:pt x="9144000" y="10287000"/>
                  </a:lnTo>
                  <a:lnTo>
                    <a:pt x="9144000" y="0"/>
                  </a:lnTo>
                  <a:close/>
                </a:path>
              </a:pathLst>
            </a:custGeom>
            <a:solidFill>
              <a:srgbClr val="FFFFFF"/>
            </a:solidFill>
          </p:spPr>
        </p:sp>
      </p:grpSp>
      <p:sp>
        <p:nvSpPr>
          <p:cNvPr name="TextBox 11" id="11"/>
          <p:cNvSpPr txBox="true"/>
          <p:nvPr/>
        </p:nvSpPr>
        <p:spPr>
          <a:xfrm rot="0">
            <a:off x="665112" y="374180"/>
            <a:ext cx="17296752" cy="9396193"/>
          </a:xfrm>
          <a:prstGeom prst="rect">
            <a:avLst/>
          </a:prstGeom>
        </p:spPr>
        <p:txBody>
          <a:bodyPr anchor="t" rtlCol="false" tIns="0" lIns="0" bIns="0" rIns="0">
            <a:spAutoFit/>
          </a:bodyPr>
          <a:lstStyle/>
          <a:p>
            <a:pPr algn="ctr">
              <a:lnSpc>
                <a:spcPts val="9799"/>
              </a:lnSpc>
            </a:pPr>
            <a:r>
              <a:rPr lang="en-US" sz="6999" spc="1770">
                <a:solidFill>
                  <a:srgbClr val="2A2952"/>
                </a:solidFill>
                <a:latin typeface="Ribeye"/>
                <a:ea typeface="Ribeye"/>
                <a:cs typeface="Ribeye"/>
                <a:sym typeface="Ribeye"/>
              </a:rPr>
              <a:t>KESIMPULAN</a:t>
            </a:r>
          </a:p>
          <a:p>
            <a:pPr algn="ctr">
              <a:lnSpc>
                <a:spcPts val="7274"/>
              </a:lnSpc>
            </a:pPr>
            <a:r>
              <a:rPr lang="en-US" sz="5199">
                <a:solidFill>
                  <a:srgbClr val="2A2952"/>
                </a:solidFill>
                <a:latin typeface="Open Sans Bold"/>
                <a:ea typeface="Open Sans Bold"/>
                <a:cs typeface="Open Sans Bold"/>
                <a:sym typeface="Open Sans Bold"/>
              </a:rPr>
              <a:t>Dapat disimpulkan bahwa bangun ruang adalah sebuah bangun geometri tiga dimensi yang mempunyai sifat-sifat tertentu, dengan adanya sisi (bidang), rusuk, dan titik sudut. Bangun ruang ini terdiri dari kubus, balok, tabung, kerucut, limas, dan prisma. Salah satu media pembelajaran yang dapat digunakan untuk menjelaskan konspe luas permukaan bangun ruang adalah Pop Up Art. </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2219392" y="7065445"/>
            <a:ext cx="4419914" cy="4225947"/>
            <a:chOff x="0" y="0"/>
            <a:chExt cx="4419905" cy="4225950"/>
          </a:xfrm>
        </p:grpSpPr>
        <p:sp>
          <p:nvSpPr>
            <p:cNvPr name="Freeform 3" id="3"/>
            <p:cNvSpPr/>
            <p:nvPr/>
          </p:nvSpPr>
          <p:spPr>
            <a:xfrm flipH="false" flipV="false" rot="0">
              <a:off x="2219325" y="38608"/>
              <a:ext cx="2256790" cy="3183001"/>
            </a:xfrm>
            <a:custGeom>
              <a:avLst/>
              <a:gdLst/>
              <a:ahLst/>
              <a:cxnLst/>
              <a:rect r="r" b="b" t="t" l="l"/>
              <a:pathLst>
                <a:path h="3183001" w="2256790">
                  <a:moveTo>
                    <a:pt x="0" y="0"/>
                  </a:moveTo>
                  <a:lnTo>
                    <a:pt x="0" y="3183001"/>
                  </a:lnTo>
                  <a:lnTo>
                    <a:pt x="2145665" y="3183001"/>
                  </a:lnTo>
                  <a:cubicBezTo>
                    <a:pt x="2161794" y="3135630"/>
                    <a:pt x="2174621" y="3087116"/>
                    <a:pt x="2184019" y="3037586"/>
                  </a:cubicBezTo>
                  <a:cubicBezTo>
                    <a:pt x="2256790" y="2653792"/>
                    <a:pt x="2086102" y="2218309"/>
                    <a:pt x="1739138" y="2039112"/>
                  </a:cubicBezTo>
                  <a:cubicBezTo>
                    <a:pt x="1608074" y="1971421"/>
                    <a:pt x="1465707" y="1943481"/>
                    <a:pt x="1320038" y="1943481"/>
                  </a:cubicBezTo>
                  <a:cubicBezTo>
                    <a:pt x="1252347" y="1943481"/>
                    <a:pt x="1184021" y="1949450"/>
                    <a:pt x="1115822" y="1960372"/>
                  </a:cubicBezTo>
                  <a:cubicBezTo>
                    <a:pt x="1145159" y="1659382"/>
                    <a:pt x="1128014" y="1353947"/>
                    <a:pt x="1062990" y="1058545"/>
                  </a:cubicBezTo>
                  <a:cubicBezTo>
                    <a:pt x="1004443" y="792607"/>
                    <a:pt x="902716" y="526669"/>
                    <a:pt x="709930" y="334518"/>
                  </a:cubicBezTo>
                  <a:cubicBezTo>
                    <a:pt x="521335" y="146558"/>
                    <a:pt x="265049" y="47879"/>
                    <a:pt x="127" y="0"/>
                  </a:cubicBezTo>
                  <a:close/>
                </a:path>
              </a:pathLst>
            </a:custGeom>
            <a:solidFill>
              <a:srgbClr val="FF555B"/>
            </a:solidFill>
          </p:spPr>
        </p:sp>
      </p:grpSp>
      <p:grpSp>
        <p:nvGrpSpPr>
          <p:cNvPr name="Group 4" id="4"/>
          <p:cNvGrpSpPr>
            <a:grpSpLocks noChangeAspect="true"/>
          </p:cNvGrpSpPr>
          <p:nvPr/>
        </p:nvGrpSpPr>
        <p:grpSpPr>
          <a:xfrm rot="0">
            <a:off x="0" y="351644"/>
            <a:ext cx="5270154" cy="322907"/>
            <a:chOff x="0" y="0"/>
            <a:chExt cx="5270157" cy="322910"/>
          </a:xfrm>
        </p:grpSpPr>
        <p:sp>
          <p:nvSpPr>
            <p:cNvPr name="Freeform 5" id="5"/>
            <p:cNvSpPr/>
            <p:nvPr/>
          </p:nvSpPr>
          <p:spPr>
            <a:xfrm flipH="false" flipV="false" rot="0">
              <a:off x="0" y="0"/>
              <a:ext cx="5269992" cy="322961"/>
            </a:xfrm>
            <a:custGeom>
              <a:avLst/>
              <a:gdLst/>
              <a:ahLst/>
              <a:cxnLst/>
              <a:rect r="r" b="b" t="t" l="l"/>
              <a:pathLst>
                <a:path h="322961" w="5269992">
                  <a:moveTo>
                    <a:pt x="5079238" y="0"/>
                  </a:moveTo>
                  <a:cubicBezTo>
                    <a:pt x="4779899" y="0"/>
                    <a:pt x="4482846" y="52578"/>
                    <a:pt x="4186047" y="86741"/>
                  </a:cubicBezTo>
                  <a:cubicBezTo>
                    <a:pt x="3850894" y="125349"/>
                    <a:pt x="3514090" y="150368"/>
                    <a:pt x="3176905" y="161925"/>
                  </a:cubicBezTo>
                  <a:cubicBezTo>
                    <a:pt x="3033268" y="166878"/>
                    <a:pt x="2889631" y="169291"/>
                    <a:pt x="2745994" y="169291"/>
                  </a:cubicBezTo>
                  <a:cubicBezTo>
                    <a:pt x="2552192" y="169291"/>
                    <a:pt x="2358517" y="164846"/>
                    <a:pt x="2164969" y="155956"/>
                  </a:cubicBezTo>
                  <a:cubicBezTo>
                    <a:pt x="1831340" y="140589"/>
                    <a:pt x="1499870" y="105156"/>
                    <a:pt x="1167384" y="76454"/>
                  </a:cubicBezTo>
                  <a:cubicBezTo>
                    <a:pt x="846074" y="48641"/>
                    <a:pt x="523748" y="34925"/>
                    <a:pt x="201295" y="34925"/>
                  </a:cubicBezTo>
                  <a:cubicBezTo>
                    <a:pt x="140462" y="34925"/>
                    <a:pt x="79629" y="35433"/>
                    <a:pt x="18923" y="36449"/>
                  </a:cubicBezTo>
                  <a:cubicBezTo>
                    <a:pt x="12192" y="36576"/>
                    <a:pt x="5969" y="37338"/>
                    <a:pt x="254" y="38735"/>
                  </a:cubicBezTo>
                  <a:lnTo>
                    <a:pt x="0" y="38735"/>
                  </a:lnTo>
                  <a:lnTo>
                    <a:pt x="0" y="188214"/>
                  </a:lnTo>
                  <a:cubicBezTo>
                    <a:pt x="5334" y="189357"/>
                    <a:pt x="11049" y="189992"/>
                    <a:pt x="17145" y="189992"/>
                  </a:cubicBezTo>
                  <a:cubicBezTo>
                    <a:pt x="17653" y="189992"/>
                    <a:pt x="18161" y="189992"/>
                    <a:pt x="18669" y="189992"/>
                  </a:cubicBezTo>
                  <a:cubicBezTo>
                    <a:pt x="79883" y="188976"/>
                    <a:pt x="140970" y="188468"/>
                    <a:pt x="202184" y="188468"/>
                  </a:cubicBezTo>
                  <a:cubicBezTo>
                    <a:pt x="481330" y="188468"/>
                    <a:pt x="760349" y="198755"/>
                    <a:pt x="1038733" y="219710"/>
                  </a:cubicBezTo>
                  <a:cubicBezTo>
                    <a:pt x="1375664" y="244983"/>
                    <a:pt x="1711198" y="284988"/>
                    <a:pt x="2048637" y="303657"/>
                  </a:cubicBezTo>
                  <a:cubicBezTo>
                    <a:pt x="2280793" y="316484"/>
                    <a:pt x="2513457" y="322961"/>
                    <a:pt x="2745994" y="322961"/>
                  </a:cubicBezTo>
                  <a:cubicBezTo>
                    <a:pt x="3184398" y="322961"/>
                    <a:pt x="3622675" y="300101"/>
                    <a:pt x="4058666" y="254381"/>
                  </a:cubicBezTo>
                  <a:cubicBezTo>
                    <a:pt x="4396105" y="219075"/>
                    <a:pt x="4734560" y="153670"/>
                    <a:pt x="5074666" y="153670"/>
                  </a:cubicBezTo>
                  <a:cubicBezTo>
                    <a:pt x="5114163" y="153670"/>
                    <a:pt x="5153660" y="154559"/>
                    <a:pt x="5193157" y="156464"/>
                  </a:cubicBezTo>
                  <a:cubicBezTo>
                    <a:pt x="5194173" y="156464"/>
                    <a:pt x="5195189" y="156591"/>
                    <a:pt x="5196205" y="156591"/>
                  </a:cubicBezTo>
                  <a:cubicBezTo>
                    <a:pt x="5236337" y="156591"/>
                    <a:pt x="5269992" y="118745"/>
                    <a:pt x="5269992" y="79629"/>
                  </a:cubicBezTo>
                  <a:cubicBezTo>
                    <a:pt x="5269992" y="36322"/>
                    <a:pt x="5234813" y="4699"/>
                    <a:pt x="5193157" y="2667"/>
                  </a:cubicBezTo>
                  <a:cubicBezTo>
                    <a:pt x="5155057" y="889"/>
                    <a:pt x="5117084" y="0"/>
                    <a:pt x="5079111" y="0"/>
                  </a:cubicBezTo>
                  <a:close/>
                </a:path>
              </a:pathLst>
            </a:custGeom>
            <a:solidFill>
              <a:srgbClr val="FFD834"/>
            </a:solidFill>
          </p:spPr>
        </p:sp>
      </p:grpSp>
      <p:grpSp>
        <p:nvGrpSpPr>
          <p:cNvPr name="Group 6" id="6"/>
          <p:cNvGrpSpPr>
            <a:grpSpLocks noChangeAspect="true"/>
          </p:cNvGrpSpPr>
          <p:nvPr/>
        </p:nvGrpSpPr>
        <p:grpSpPr>
          <a:xfrm rot="0">
            <a:off x="0" y="921401"/>
            <a:ext cx="5161045" cy="221599"/>
            <a:chOff x="0" y="0"/>
            <a:chExt cx="5161039" cy="221602"/>
          </a:xfrm>
        </p:grpSpPr>
        <p:sp>
          <p:nvSpPr>
            <p:cNvPr name="Freeform 7" id="7"/>
            <p:cNvSpPr/>
            <p:nvPr/>
          </p:nvSpPr>
          <p:spPr>
            <a:xfrm flipH="false" flipV="false" rot="0">
              <a:off x="0" y="0"/>
              <a:ext cx="5161026" cy="221488"/>
            </a:xfrm>
            <a:custGeom>
              <a:avLst/>
              <a:gdLst/>
              <a:ahLst/>
              <a:cxnLst/>
              <a:rect r="r" b="b" t="t" l="l"/>
              <a:pathLst>
                <a:path h="221488" w="5161026">
                  <a:moveTo>
                    <a:pt x="4630547" y="0"/>
                  </a:moveTo>
                  <a:cubicBezTo>
                    <a:pt x="4452366" y="0"/>
                    <a:pt x="4274058" y="9525"/>
                    <a:pt x="4096258" y="21082"/>
                  </a:cubicBezTo>
                  <a:cubicBezTo>
                    <a:pt x="3767328" y="42418"/>
                    <a:pt x="3439033" y="61976"/>
                    <a:pt x="3109341" y="66421"/>
                  </a:cubicBezTo>
                  <a:cubicBezTo>
                    <a:pt x="3028950" y="67437"/>
                    <a:pt x="2948432" y="67945"/>
                    <a:pt x="2868041" y="67945"/>
                  </a:cubicBezTo>
                  <a:cubicBezTo>
                    <a:pt x="2286508" y="67945"/>
                    <a:pt x="1705229" y="42418"/>
                    <a:pt x="1123950" y="27559"/>
                  </a:cubicBezTo>
                  <a:cubicBezTo>
                    <a:pt x="884301" y="21463"/>
                    <a:pt x="644525" y="17145"/>
                    <a:pt x="404749" y="17145"/>
                  </a:cubicBezTo>
                  <a:cubicBezTo>
                    <a:pt x="273558" y="17145"/>
                    <a:pt x="142240" y="18415"/>
                    <a:pt x="11049" y="21336"/>
                  </a:cubicBezTo>
                  <a:cubicBezTo>
                    <a:pt x="7239" y="21463"/>
                    <a:pt x="3556" y="21717"/>
                    <a:pt x="127" y="22225"/>
                  </a:cubicBezTo>
                  <a:lnTo>
                    <a:pt x="0" y="22225"/>
                  </a:lnTo>
                  <a:lnTo>
                    <a:pt x="0" y="174625"/>
                  </a:lnTo>
                  <a:cubicBezTo>
                    <a:pt x="2794" y="174879"/>
                    <a:pt x="5715" y="175006"/>
                    <a:pt x="8763" y="175006"/>
                  </a:cubicBezTo>
                  <a:cubicBezTo>
                    <a:pt x="9525" y="175006"/>
                    <a:pt x="10160" y="175006"/>
                    <a:pt x="10922" y="175006"/>
                  </a:cubicBezTo>
                  <a:cubicBezTo>
                    <a:pt x="141478" y="172085"/>
                    <a:pt x="272161" y="170815"/>
                    <a:pt x="402717" y="170815"/>
                  </a:cubicBezTo>
                  <a:cubicBezTo>
                    <a:pt x="934212" y="170815"/>
                    <a:pt x="1465580" y="191897"/>
                    <a:pt x="1996694" y="206883"/>
                  </a:cubicBezTo>
                  <a:cubicBezTo>
                    <a:pt x="2287651" y="215138"/>
                    <a:pt x="2578735" y="221488"/>
                    <a:pt x="2869819" y="221488"/>
                  </a:cubicBezTo>
                  <a:cubicBezTo>
                    <a:pt x="2908681" y="221488"/>
                    <a:pt x="2947416" y="221361"/>
                    <a:pt x="2986278" y="221107"/>
                  </a:cubicBezTo>
                  <a:cubicBezTo>
                    <a:pt x="3317875" y="219075"/>
                    <a:pt x="3648710" y="204597"/>
                    <a:pt x="3979545" y="182372"/>
                  </a:cubicBezTo>
                  <a:cubicBezTo>
                    <a:pt x="4196207" y="167767"/>
                    <a:pt x="4413758" y="153543"/>
                    <a:pt x="4631055" y="153543"/>
                  </a:cubicBezTo>
                  <a:cubicBezTo>
                    <a:pt x="4782312" y="153543"/>
                    <a:pt x="4933442" y="160401"/>
                    <a:pt x="5084191" y="178943"/>
                  </a:cubicBezTo>
                  <a:cubicBezTo>
                    <a:pt x="5086350" y="179197"/>
                    <a:pt x="5088636" y="179324"/>
                    <a:pt x="5090795" y="179324"/>
                  </a:cubicBezTo>
                  <a:cubicBezTo>
                    <a:pt x="5129149" y="179324"/>
                    <a:pt x="5161026" y="137922"/>
                    <a:pt x="5161026" y="102108"/>
                  </a:cubicBezTo>
                  <a:cubicBezTo>
                    <a:pt x="5161026" y="56388"/>
                    <a:pt x="5125593" y="30353"/>
                    <a:pt x="5084191" y="25273"/>
                  </a:cubicBezTo>
                  <a:cubicBezTo>
                    <a:pt x="4933442" y="6985"/>
                    <a:pt x="4782058" y="0"/>
                    <a:pt x="4630547" y="0"/>
                  </a:cubicBezTo>
                  <a:close/>
                </a:path>
              </a:pathLst>
            </a:custGeom>
            <a:solidFill>
              <a:srgbClr val="FFD834"/>
            </a:solidFill>
          </p:spPr>
        </p:sp>
      </p:grpSp>
      <p:grpSp>
        <p:nvGrpSpPr>
          <p:cNvPr name="Group 8" id="8"/>
          <p:cNvGrpSpPr>
            <a:grpSpLocks noChangeAspect="true"/>
          </p:cNvGrpSpPr>
          <p:nvPr/>
        </p:nvGrpSpPr>
        <p:grpSpPr>
          <a:xfrm rot="0">
            <a:off x="0" y="1345749"/>
            <a:ext cx="5159712" cy="259023"/>
            <a:chOff x="0" y="0"/>
            <a:chExt cx="5159705" cy="259029"/>
          </a:xfrm>
        </p:grpSpPr>
        <p:sp>
          <p:nvSpPr>
            <p:cNvPr name="Freeform 9" id="9"/>
            <p:cNvSpPr/>
            <p:nvPr/>
          </p:nvSpPr>
          <p:spPr>
            <a:xfrm flipH="false" flipV="false" rot="0">
              <a:off x="0" y="0"/>
              <a:ext cx="5183632" cy="259080"/>
            </a:xfrm>
            <a:custGeom>
              <a:avLst/>
              <a:gdLst/>
              <a:ahLst/>
              <a:cxnLst/>
              <a:rect r="r" b="b" t="t" l="l"/>
              <a:pathLst>
                <a:path h="259080" w="5183632">
                  <a:moveTo>
                    <a:pt x="29972" y="0"/>
                  </a:moveTo>
                  <a:cubicBezTo>
                    <a:pt x="19431" y="0"/>
                    <a:pt x="9271" y="2667"/>
                    <a:pt x="0" y="7239"/>
                  </a:cubicBezTo>
                  <a:lnTo>
                    <a:pt x="0" y="7239"/>
                  </a:lnTo>
                  <a:lnTo>
                    <a:pt x="0" y="145542"/>
                  </a:lnTo>
                  <a:cubicBezTo>
                    <a:pt x="10033" y="150368"/>
                    <a:pt x="21209" y="153289"/>
                    <a:pt x="32893" y="153797"/>
                  </a:cubicBezTo>
                  <a:cubicBezTo>
                    <a:pt x="689610" y="182626"/>
                    <a:pt x="1346581" y="205740"/>
                    <a:pt x="2003806" y="223012"/>
                  </a:cubicBezTo>
                  <a:cubicBezTo>
                    <a:pt x="2661031" y="240284"/>
                    <a:pt x="3318256" y="251968"/>
                    <a:pt x="3975608" y="257937"/>
                  </a:cubicBezTo>
                  <a:lnTo>
                    <a:pt x="4254500" y="259080"/>
                  </a:lnTo>
                  <a:lnTo>
                    <a:pt x="5109210" y="259080"/>
                  </a:lnTo>
                  <a:cubicBezTo>
                    <a:pt x="5183632" y="236601"/>
                    <a:pt x="5175885" y="108712"/>
                    <a:pt x="5085588" y="108712"/>
                  </a:cubicBezTo>
                  <a:cubicBezTo>
                    <a:pt x="5085588" y="108712"/>
                    <a:pt x="5085461" y="108712"/>
                    <a:pt x="5085461" y="108712"/>
                  </a:cubicBezTo>
                  <a:cubicBezTo>
                    <a:pt x="5054346" y="108712"/>
                    <a:pt x="5023231" y="108712"/>
                    <a:pt x="4992116" y="108712"/>
                  </a:cubicBezTo>
                  <a:cubicBezTo>
                    <a:pt x="4365879" y="108712"/>
                    <a:pt x="3739642" y="103632"/>
                    <a:pt x="3113532" y="93218"/>
                  </a:cubicBezTo>
                  <a:cubicBezTo>
                    <a:pt x="2456180" y="82296"/>
                    <a:pt x="1799082" y="65659"/>
                    <a:pt x="1142111" y="43307"/>
                  </a:cubicBezTo>
                  <a:lnTo>
                    <a:pt x="32893" y="0"/>
                  </a:lnTo>
                  <a:cubicBezTo>
                    <a:pt x="31877" y="0"/>
                    <a:pt x="30988" y="0"/>
                    <a:pt x="30099" y="0"/>
                  </a:cubicBezTo>
                  <a:close/>
                </a:path>
              </a:pathLst>
            </a:custGeom>
            <a:solidFill>
              <a:srgbClr val="FFD834"/>
            </a:solidFill>
          </p:spPr>
        </p:sp>
      </p:grpSp>
      <p:sp>
        <p:nvSpPr>
          <p:cNvPr name="Freeform 10" id="10"/>
          <p:cNvSpPr/>
          <p:nvPr/>
        </p:nvSpPr>
        <p:spPr>
          <a:xfrm flipH="false" flipV="false" rot="0">
            <a:off x="7307199" y="-63503"/>
            <a:ext cx="11044304" cy="10413997"/>
          </a:xfrm>
          <a:custGeom>
            <a:avLst/>
            <a:gdLst/>
            <a:ahLst/>
            <a:cxnLst/>
            <a:rect r="r" b="b" t="t" l="l"/>
            <a:pathLst>
              <a:path h="10413997" w="11044304">
                <a:moveTo>
                  <a:pt x="0" y="0"/>
                </a:moveTo>
                <a:lnTo>
                  <a:pt x="11044304" y="0"/>
                </a:lnTo>
                <a:lnTo>
                  <a:pt x="11044304" y="10413997"/>
                </a:lnTo>
                <a:lnTo>
                  <a:pt x="0" y="1041399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1" id="11"/>
          <p:cNvSpPr txBox="true"/>
          <p:nvPr/>
        </p:nvSpPr>
        <p:spPr>
          <a:xfrm rot="0">
            <a:off x="309429" y="1837382"/>
            <a:ext cx="7236628" cy="917315"/>
          </a:xfrm>
          <a:prstGeom prst="rect">
            <a:avLst/>
          </a:prstGeom>
        </p:spPr>
        <p:txBody>
          <a:bodyPr anchor="t" rtlCol="false" tIns="0" lIns="0" bIns="0" rIns="0">
            <a:spAutoFit/>
          </a:bodyPr>
          <a:lstStyle/>
          <a:p>
            <a:pPr algn="l">
              <a:lnSpc>
                <a:spcPts val="7259"/>
              </a:lnSpc>
            </a:pPr>
            <a:r>
              <a:rPr lang="en-US" sz="5185">
                <a:solidFill>
                  <a:srgbClr val="2A2952"/>
                </a:solidFill>
                <a:latin typeface="Comic Sans"/>
                <a:ea typeface="Comic Sans"/>
                <a:cs typeface="Comic Sans"/>
                <a:sym typeface="Comic Sans"/>
              </a:rPr>
              <a:t>JENIS-JENIS KUBUS</a:t>
            </a:r>
          </a:p>
        </p:txBody>
      </p:sp>
      <p:sp>
        <p:nvSpPr>
          <p:cNvPr name="TextBox 12" id="12"/>
          <p:cNvSpPr txBox="true"/>
          <p:nvPr/>
        </p:nvSpPr>
        <p:spPr>
          <a:xfrm rot="0">
            <a:off x="1895189" y="3201800"/>
            <a:ext cx="11785673" cy="5742718"/>
          </a:xfrm>
          <a:prstGeom prst="rect">
            <a:avLst/>
          </a:prstGeom>
        </p:spPr>
        <p:txBody>
          <a:bodyPr anchor="t" rtlCol="false" tIns="0" lIns="0" bIns="0" rIns="0">
            <a:spAutoFit/>
          </a:bodyPr>
          <a:lstStyle/>
          <a:p>
            <a:pPr algn="just">
              <a:lnSpc>
                <a:spcPts val="5024"/>
              </a:lnSpc>
            </a:pPr>
            <a:r>
              <a:rPr lang="en-US" sz="3599">
                <a:solidFill>
                  <a:srgbClr val="2A2952"/>
                </a:solidFill>
                <a:latin typeface="Comic Sans"/>
                <a:ea typeface="Comic Sans"/>
                <a:cs typeface="Comic Sans"/>
                <a:sym typeface="Comic Sans"/>
              </a:rPr>
              <a:t>1. KUBUS Pengertian Kubus Kubus merupakan bangun ruang tiga dimensi yang memiliki enam sisi sama besar. Kubus ini memiliki sisi- sisi yang sama panjang dan sudut-sudutnya siku-siku. Dengan kata lain, kubus adalah suatu bangun ruang yang mempunyai enam sisi persegi dan dua belas rusuk yang sama panjang.</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700088" y="4648419"/>
            <a:ext cx="2658589" cy="3002852"/>
            <a:chOff x="0" y="0"/>
            <a:chExt cx="2658593" cy="3002852"/>
          </a:xfrm>
        </p:grpSpPr>
        <p:sp>
          <p:nvSpPr>
            <p:cNvPr name="Freeform 3" id="3"/>
            <p:cNvSpPr/>
            <p:nvPr/>
          </p:nvSpPr>
          <p:spPr>
            <a:xfrm flipH="false" flipV="false" rot="0">
              <a:off x="700151" y="0"/>
              <a:ext cx="1986534" cy="3002915"/>
            </a:xfrm>
            <a:custGeom>
              <a:avLst/>
              <a:gdLst/>
              <a:ahLst/>
              <a:cxnLst/>
              <a:rect r="r" b="b" t="t" l="l"/>
              <a:pathLst>
                <a:path h="3002915" w="1986534">
                  <a:moveTo>
                    <a:pt x="181356" y="0"/>
                  </a:moveTo>
                  <a:cubicBezTo>
                    <a:pt x="140208" y="0"/>
                    <a:pt x="99060" y="2032"/>
                    <a:pt x="57912" y="6350"/>
                  </a:cubicBezTo>
                  <a:cubicBezTo>
                    <a:pt x="38608" y="8382"/>
                    <a:pt x="19177" y="11049"/>
                    <a:pt x="0" y="14097"/>
                  </a:cubicBezTo>
                  <a:lnTo>
                    <a:pt x="0" y="14097"/>
                  </a:lnTo>
                  <a:lnTo>
                    <a:pt x="0" y="2798445"/>
                  </a:lnTo>
                  <a:cubicBezTo>
                    <a:pt x="29972" y="2816606"/>
                    <a:pt x="60452" y="2833751"/>
                    <a:pt x="91186" y="2849880"/>
                  </a:cubicBezTo>
                  <a:cubicBezTo>
                    <a:pt x="259334" y="2937891"/>
                    <a:pt x="445008" y="3002915"/>
                    <a:pt x="633857" y="3002915"/>
                  </a:cubicBezTo>
                  <a:cubicBezTo>
                    <a:pt x="652526" y="3002915"/>
                    <a:pt x="671195" y="3002280"/>
                    <a:pt x="689864" y="3001010"/>
                  </a:cubicBezTo>
                  <a:cubicBezTo>
                    <a:pt x="928624" y="2984373"/>
                    <a:pt x="1147318" y="2859405"/>
                    <a:pt x="1333754" y="2709418"/>
                  </a:cubicBezTo>
                  <a:cubicBezTo>
                    <a:pt x="1652524" y="2453132"/>
                    <a:pt x="1911731" y="2094484"/>
                    <a:pt x="1952752" y="1687576"/>
                  </a:cubicBezTo>
                  <a:cubicBezTo>
                    <a:pt x="1986534" y="1352042"/>
                    <a:pt x="1866519" y="1011175"/>
                    <a:pt x="1659382" y="744728"/>
                  </a:cubicBezTo>
                  <a:lnTo>
                    <a:pt x="1629156" y="746887"/>
                  </a:lnTo>
                  <a:lnTo>
                    <a:pt x="1647317" y="729488"/>
                  </a:lnTo>
                  <a:lnTo>
                    <a:pt x="1646047" y="727837"/>
                  </a:lnTo>
                  <a:cubicBezTo>
                    <a:pt x="1582801" y="648843"/>
                    <a:pt x="1512189" y="576199"/>
                    <a:pt x="1436116" y="509905"/>
                  </a:cubicBezTo>
                  <a:cubicBezTo>
                    <a:pt x="1272794" y="367665"/>
                    <a:pt x="1083564" y="254127"/>
                    <a:pt x="884174" y="167132"/>
                  </a:cubicBezTo>
                  <a:lnTo>
                    <a:pt x="812292" y="137033"/>
                  </a:lnTo>
                  <a:cubicBezTo>
                    <a:pt x="611505" y="56388"/>
                    <a:pt x="396748" y="0"/>
                    <a:pt x="181356" y="0"/>
                  </a:cubicBezTo>
                  <a:close/>
                </a:path>
              </a:pathLst>
            </a:custGeom>
            <a:solidFill>
              <a:srgbClr val="D1E1AD"/>
            </a:solidFill>
          </p:spPr>
        </p:sp>
      </p:grpSp>
      <p:grpSp>
        <p:nvGrpSpPr>
          <p:cNvPr name="Group 4" id="4"/>
          <p:cNvGrpSpPr>
            <a:grpSpLocks noChangeAspect="true"/>
          </p:cNvGrpSpPr>
          <p:nvPr/>
        </p:nvGrpSpPr>
        <p:grpSpPr>
          <a:xfrm rot="0">
            <a:off x="-163878" y="-303647"/>
            <a:ext cx="3638074" cy="4236263"/>
            <a:chOff x="0" y="0"/>
            <a:chExt cx="3638067" cy="4236263"/>
          </a:xfrm>
        </p:grpSpPr>
        <p:sp>
          <p:nvSpPr>
            <p:cNvPr name="Freeform 5" id="5"/>
            <p:cNvSpPr/>
            <p:nvPr/>
          </p:nvSpPr>
          <p:spPr>
            <a:xfrm flipH="false" flipV="false" rot="0">
              <a:off x="163830" y="303657"/>
              <a:ext cx="3265170" cy="3774059"/>
            </a:xfrm>
            <a:custGeom>
              <a:avLst/>
              <a:gdLst/>
              <a:ahLst/>
              <a:cxnLst/>
              <a:rect r="r" b="b" t="t" l="l"/>
              <a:pathLst>
                <a:path h="3774059" w="3265170">
                  <a:moveTo>
                    <a:pt x="0" y="0"/>
                  </a:moveTo>
                  <a:lnTo>
                    <a:pt x="0" y="3774059"/>
                  </a:lnTo>
                  <a:cubicBezTo>
                    <a:pt x="40386" y="3732657"/>
                    <a:pt x="78994" y="3689985"/>
                    <a:pt x="113157" y="3643249"/>
                  </a:cubicBezTo>
                  <a:lnTo>
                    <a:pt x="184277" y="3553206"/>
                  </a:lnTo>
                  <a:cubicBezTo>
                    <a:pt x="232537" y="3487420"/>
                    <a:pt x="280670" y="3421634"/>
                    <a:pt x="320040" y="3349625"/>
                  </a:cubicBezTo>
                  <a:lnTo>
                    <a:pt x="397764" y="3194304"/>
                  </a:lnTo>
                  <a:cubicBezTo>
                    <a:pt x="422783" y="3138932"/>
                    <a:pt x="449961" y="3084322"/>
                    <a:pt x="468630" y="3026029"/>
                  </a:cubicBezTo>
                  <a:lnTo>
                    <a:pt x="521081" y="2888234"/>
                  </a:lnTo>
                  <a:cubicBezTo>
                    <a:pt x="548259" y="2813812"/>
                    <a:pt x="567817" y="2737104"/>
                    <a:pt x="594741" y="2662809"/>
                  </a:cubicBezTo>
                  <a:lnTo>
                    <a:pt x="632841" y="2533269"/>
                  </a:lnTo>
                  <a:cubicBezTo>
                    <a:pt x="645541" y="2496566"/>
                    <a:pt x="655447" y="2458847"/>
                    <a:pt x="665226" y="2421255"/>
                  </a:cubicBezTo>
                  <a:lnTo>
                    <a:pt x="680339" y="2348230"/>
                  </a:lnTo>
                  <a:cubicBezTo>
                    <a:pt x="700659" y="2276221"/>
                    <a:pt x="712724" y="2202434"/>
                    <a:pt x="730377" y="2129917"/>
                  </a:cubicBezTo>
                  <a:lnTo>
                    <a:pt x="744220" y="2084578"/>
                  </a:lnTo>
                  <a:cubicBezTo>
                    <a:pt x="753491" y="2044954"/>
                    <a:pt x="764286" y="2005330"/>
                    <a:pt x="776605" y="1966976"/>
                  </a:cubicBezTo>
                  <a:lnTo>
                    <a:pt x="839216" y="1778000"/>
                  </a:lnTo>
                  <a:cubicBezTo>
                    <a:pt x="862203" y="1712468"/>
                    <a:pt x="891032" y="1649603"/>
                    <a:pt x="925322" y="1589786"/>
                  </a:cubicBezTo>
                  <a:cubicBezTo>
                    <a:pt x="959993" y="1529334"/>
                    <a:pt x="998093" y="1470533"/>
                    <a:pt x="1043178" y="1416812"/>
                  </a:cubicBezTo>
                  <a:lnTo>
                    <a:pt x="1147699" y="1301115"/>
                  </a:lnTo>
                  <a:cubicBezTo>
                    <a:pt x="1197229" y="1251585"/>
                    <a:pt x="1249934" y="1205611"/>
                    <a:pt x="1304798" y="1161923"/>
                  </a:cubicBezTo>
                  <a:cubicBezTo>
                    <a:pt x="1341120" y="1132967"/>
                    <a:pt x="1378712" y="1106043"/>
                    <a:pt x="1418209" y="1082294"/>
                  </a:cubicBezTo>
                  <a:cubicBezTo>
                    <a:pt x="1454150" y="1060704"/>
                    <a:pt x="1489837" y="1038860"/>
                    <a:pt x="1527175" y="1019302"/>
                  </a:cubicBezTo>
                  <a:lnTo>
                    <a:pt x="1695323" y="938911"/>
                  </a:lnTo>
                  <a:cubicBezTo>
                    <a:pt x="1752219" y="914273"/>
                    <a:pt x="1808353" y="887857"/>
                    <a:pt x="1867027" y="866902"/>
                  </a:cubicBezTo>
                  <a:cubicBezTo>
                    <a:pt x="1909318" y="851789"/>
                    <a:pt x="1948942" y="829564"/>
                    <a:pt x="1991995" y="815340"/>
                  </a:cubicBezTo>
                  <a:cubicBezTo>
                    <a:pt x="2037080" y="800481"/>
                    <a:pt x="2078990" y="777621"/>
                    <a:pt x="2124583" y="762762"/>
                  </a:cubicBezTo>
                  <a:lnTo>
                    <a:pt x="2252853" y="714502"/>
                  </a:lnTo>
                  <a:cubicBezTo>
                    <a:pt x="2325624" y="686435"/>
                    <a:pt x="2395982" y="651891"/>
                    <a:pt x="2469007" y="624840"/>
                  </a:cubicBezTo>
                  <a:lnTo>
                    <a:pt x="2622550" y="561975"/>
                  </a:lnTo>
                  <a:cubicBezTo>
                    <a:pt x="2673858" y="540131"/>
                    <a:pt x="2724023" y="514858"/>
                    <a:pt x="2772537" y="486664"/>
                  </a:cubicBezTo>
                  <a:lnTo>
                    <a:pt x="2892425" y="410210"/>
                  </a:lnTo>
                  <a:cubicBezTo>
                    <a:pt x="2918714" y="392938"/>
                    <a:pt x="2942336" y="371475"/>
                    <a:pt x="2966212" y="350774"/>
                  </a:cubicBezTo>
                  <a:cubicBezTo>
                    <a:pt x="3011170" y="311658"/>
                    <a:pt x="3056128" y="272415"/>
                    <a:pt x="3093466" y="225425"/>
                  </a:cubicBezTo>
                  <a:cubicBezTo>
                    <a:pt x="3121152" y="190627"/>
                    <a:pt x="3146425" y="153797"/>
                    <a:pt x="3176397" y="121158"/>
                  </a:cubicBezTo>
                  <a:cubicBezTo>
                    <a:pt x="3200019" y="95377"/>
                    <a:pt x="3219958" y="67183"/>
                    <a:pt x="3239897" y="39116"/>
                  </a:cubicBezTo>
                  <a:lnTo>
                    <a:pt x="3265170" y="0"/>
                  </a:lnTo>
                  <a:close/>
                </a:path>
              </a:pathLst>
            </a:custGeom>
            <a:solidFill>
              <a:srgbClr val="E4B9FA"/>
            </a:solidFill>
          </p:spPr>
        </p:sp>
        <p:sp>
          <p:nvSpPr>
            <p:cNvPr name="Freeform 6" id="6"/>
            <p:cNvSpPr/>
            <p:nvPr/>
          </p:nvSpPr>
          <p:spPr>
            <a:xfrm flipH="false" flipV="false" rot="0">
              <a:off x="163957" y="303276"/>
              <a:ext cx="2605405" cy="2139061"/>
            </a:xfrm>
            <a:custGeom>
              <a:avLst/>
              <a:gdLst/>
              <a:ahLst/>
              <a:cxnLst/>
              <a:rect r="r" b="b" t="t" l="l"/>
              <a:pathLst>
                <a:path h="2139061" w="2605405">
                  <a:moveTo>
                    <a:pt x="1167003" y="381"/>
                  </a:moveTo>
                  <a:cubicBezTo>
                    <a:pt x="1113917" y="125603"/>
                    <a:pt x="1129030" y="273431"/>
                    <a:pt x="1146175" y="410972"/>
                  </a:cubicBezTo>
                  <a:cubicBezTo>
                    <a:pt x="1025906" y="313563"/>
                    <a:pt x="871601" y="255524"/>
                    <a:pt x="718058" y="255524"/>
                  </a:cubicBezTo>
                  <a:cubicBezTo>
                    <a:pt x="665480" y="255524"/>
                    <a:pt x="613156" y="262382"/>
                    <a:pt x="562229" y="276733"/>
                  </a:cubicBezTo>
                  <a:cubicBezTo>
                    <a:pt x="362331" y="332994"/>
                    <a:pt x="197612" y="514604"/>
                    <a:pt x="183769" y="721614"/>
                  </a:cubicBezTo>
                  <a:cubicBezTo>
                    <a:pt x="169926" y="928624"/>
                    <a:pt x="325501" y="1140206"/>
                    <a:pt x="531114" y="1168019"/>
                  </a:cubicBezTo>
                  <a:cubicBezTo>
                    <a:pt x="398018" y="1215517"/>
                    <a:pt x="263906" y="1272159"/>
                    <a:pt x="162941" y="1370965"/>
                  </a:cubicBezTo>
                  <a:cubicBezTo>
                    <a:pt x="61976" y="1469771"/>
                    <a:pt x="0" y="1619758"/>
                    <a:pt x="40640" y="1755140"/>
                  </a:cubicBezTo>
                  <a:cubicBezTo>
                    <a:pt x="83439" y="1897507"/>
                    <a:pt x="234823" y="1985645"/>
                    <a:pt x="384048" y="1985645"/>
                  </a:cubicBezTo>
                  <a:cubicBezTo>
                    <a:pt x="411988" y="1985645"/>
                    <a:pt x="439801" y="1982597"/>
                    <a:pt x="466725" y="1976120"/>
                  </a:cubicBezTo>
                  <a:cubicBezTo>
                    <a:pt x="638302" y="1935607"/>
                    <a:pt x="770509" y="1787906"/>
                    <a:pt x="830326" y="1622044"/>
                  </a:cubicBezTo>
                  <a:cubicBezTo>
                    <a:pt x="892556" y="1825371"/>
                    <a:pt x="1033272" y="2010537"/>
                    <a:pt x="1228598" y="2094357"/>
                  </a:cubicBezTo>
                  <a:cubicBezTo>
                    <a:pt x="1297686" y="2124075"/>
                    <a:pt x="1373632" y="2139061"/>
                    <a:pt x="1449197" y="2139061"/>
                  </a:cubicBezTo>
                  <a:cubicBezTo>
                    <a:pt x="1587119" y="2139061"/>
                    <a:pt x="1724152" y="2089277"/>
                    <a:pt x="1817497" y="1988566"/>
                  </a:cubicBezTo>
                  <a:cubicBezTo>
                    <a:pt x="1962023" y="1832737"/>
                    <a:pt x="1967103" y="1557528"/>
                    <a:pt x="1808480" y="1416050"/>
                  </a:cubicBezTo>
                  <a:lnTo>
                    <a:pt x="1808480" y="1416050"/>
                  </a:lnTo>
                  <a:cubicBezTo>
                    <a:pt x="1875536" y="1468882"/>
                    <a:pt x="1959737" y="1493520"/>
                    <a:pt x="2045208" y="1493520"/>
                  </a:cubicBezTo>
                  <a:cubicBezTo>
                    <a:pt x="2122424" y="1493520"/>
                    <a:pt x="2200529" y="1473454"/>
                    <a:pt x="2267839" y="1435735"/>
                  </a:cubicBezTo>
                  <a:cubicBezTo>
                    <a:pt x="2409698" y="1356360"/>
                    <a:pt x="2506091" y="1211072"/>
                    <a:pt x="2554478" y="1055878"/>
                  </a:cubicBezTo>
                  <a:cubicBezTo>
                    <a:pt x="2605405" y="892556"/>
                    <a:pt x="2604389" y="703453"/>
                    <a:pt x="2507742" y="562229"/>
                  </a:cubicBezTo>
                  <a:cubicBezTo>
                    <a:pt x="2441829" y="466090"/>
                    <a:pt x="2323719" y="403987"/>
                    <a:pt x="2210054" y="403987"/>
                  </a:cubicBezTo>
                  <a:cubicBezTo>
                    <a:pt x="2156968" y="403987"/>
                    <a:pt x="2104898" y="417449"/>
                    <a:pt x="2059432" y="447294"/>
                  </a:cubicBezTo>
                  <a:lnTo>
                    <a:pt x="2040636" y="448437"/>
                  </a:lnTo>
                  <a:cubicBezTo>
                    <a:pt x="2052701" y="297688"/>
                    <a:pt x="2023872" y="141097"/>
                    <a:pt x="1943100" y="13208"/>
                  </a:cubicBezTo>
                  <a:cubicBezTo>
                    <a:pt x="1940306" y="8763"/>
                    <a:pt x="1937385" y="4445"/>
                    <a:pt x="1934464" y="0"/>
                  </a:cubicBezTo>
                  <a:close/>
                </a:path>
              </a:pathLst>
            </a:custGeom>
            <a:solidFill>
              <a:srgbClr val="FF555B"/>
            </a:solidFill>
          </p:spPr>
        </p:sp>
      </p:grpSp>
      <p:grpSp>
        <p:nvGrpSpPr>
          <p:cNvPr name="Group 7" id="7"/>
          <p:cNvGrpSpPr>
            <a:grpSpLocks noChangeAspect="true"/>
          </p:cNvGrpSpPr>
          <p:nvPr/>
        </p:nvGrpSpPr>
        <p:grpSpPr>
          <a:xfrm rot="0">
            <a:off x="-63503" y="8581968"/>
            <a:ext cx="2376878" cy="1768535"/>
            <a:chOff x="0" y="0"/>
            <a:chExt cx="2376881" cy="1768538"/>
          </a:xfrm>
        </p:grpSpPr>
        <p:sp>
          <p:nvSpPr>
            <p:cNvPr name="Freeform 8" id="8"/>
            <p:cNvSpPr/>
            <p:nvPr/>
          </p:nvSpPr>
          <p:spPr>
            <a:xfrm flipH="false" flipV="false" rot="0">
              <a:off x="63500" y="63500"/>
              <a:ext cx="2130171" cy="1641475"/>
            </a:xfrm>
            <a:custGeom>
              <a:avLst/>
              <a:gdLst/>
              <a:ahLst/>
              <a:cxnLst/>
              <a:rect r="r" b="b" t="t" l="l"/>
              <a:pathLst>
                <a:path h="1641475" w="2130171">
                  <a:moveTo>
                    <a:pt x="332486" y="0"/>
                  </a:moveTo>
                  <a:cubicBezTo>
                    <a:pt x="221615" y="0"/>
                    <a:pt x="110871" y="2794"/>
                    <a:pt x="0" y="11049"/>
                  </a:cubicBezTo>
                  <a:lnTo>
                    <a:pt x="0" y="11049"/>
                  </a:lnTo>
                  <a:lnTo>
                    <a:pt x="0" y="1641475"/>
                  </a:lnTo>
                  <a:lnTo>
                    <a:pt x="2130171" y="1641475"/>
                  </a:lnTo>
                  <a:cubicBezTo>
                    <a:pt x="2048637" y="1396238"/>
                    <a:pt x="1973834" y="1148334"/>
                    <a:pt x="1891919" y="903605"/>
                  </a:cubicBezTo>
                  <a:cubicBezTo>
                    <a:pt x="1794764" y="613156"/>
                    <a:pt x="1712341" y="305562"/>
                    <a:pt x="1587627" y="25781"/>
                  </a:cubicBezTo>
                  <a:cubicBezTo>
                    <a:pt x="1581912" y="12827"/>
                    <a:pt x="1573403" y="7239"/>
                    <a:pt x="1559306" y="7239"/>
                  </a:cubicBezTo>
                  <a:lnTo>
                    <a:pt x="1464945" y="5334"/>
                  </a:lnTo>
                  <a:cubicBezTo>
                    <a:pt x="1464564" y="5334"/>
                    <a:pt x="1464183" y="5334"/>
                    <a:pt x="1463929" y="5334"/>
                  </a:cubicBezTo>
                  <a:cubicBezTo>
                    <a:pt x="1443990" y="5334"/>
                    <a:pt x="1424432" y="1397"/>
                    <a:pt x="1404620" y="1397"/>
                  </a:cubicBezTo>
                  <a:cubicBezTo>
                    <a:pt x="1403604" y="1397"/>
                    <a:pt x="1402588" y="1397"/>
                    <a:pt x="1401572" y="1397"/>
                  </a:cubicBezTo>
                  <a:lnTo>
                    <a:pt x="1231265" y="4318"/>
                  </a:lnTo>
                  <a:cubicBezTo>
                    <a:pt x="1146429" y="8763"/>
                    <a:pt x="1061593" y="10414"/>
                    <a:pt x="976757" y="10414"/>
                  </a:cubicBezTo>
                  <a:cubicBezTo>
                    <a:pt x="762000" y="10287"/>
                    <a:pt x="547243" y="0"/>
                    <a:pt x="332486" y="0"/>
                  </a:cubicBezTo>
                  <a:close/>
                </a:path>
              </a:pathLst>
            </a:custGeom>
            <a:solidFill>
              <a:srgbClr val="FD9C4C"/>
            </a:solidFill>
          </p:spPr>
        </p:sp>
        <p:sp>
          <p:nvSpPr>
            <p:cNvPr name="Freeform 9" id="9"/>
            <p:cNvSpPr/>
            <p:nvPr/>
          </p:nvSpPr>
          <p:spPr>
            <a:xfrm flipH="false" flipV="false" rot="0">
              <a:off x="542671" y="300482"/>
              <a:ext cx="247015" cy="404622"/>
            </a:xfrm>
            <a:custGeom>
              <a:avLst/>
              <a:gdLst/>
              <a:ahLst/>
              <a:cxnLst/>
              <a:rect r="r" b="b" t="t" l="l"/>
              <a:pathLst>
                <a:path h="404622" w="247015">
                  <a:moveTo>
                    <a:pt x="244983" y="184785"/>
                  </a:moveTo>
                  <a:cubicBezTo>
                    <a:pt x="243586" y="226187"/>
                    <a:pt x="241808" y="261620"/>
                    <a:pt x="232156" y="296291"/>
                  </a:cubicBezTo>
                  <a:cubicBezTo>
                    <a:pt x="224282" y="324612"/>
                    <a:pt x="210947" y="349504"/>
                    <a:pt x="189484" y="369824"/>
                  </a:cubicBezTo>
                  <a:cubicBezTo>
                    <a:pt x="152527" y="404622"/>
                    <a:pt x="93599" y="401828"/>
                    <a:pt x="59055" y="364363"/>
                  </a:cubicBezTo>
                  <a:cubicBezTo>
                    <a:pt x="38608" y="342011"/>
                    <a:pt x="27051" y="315087"/>
                    <a:pt x="19304" y="286639"/>
                  </a:cubicBezTo>
                  <a:cubicBezTo>
                    <a:pt x="0" y="214630"/>
                    <a:pt x="7493" y="144145"/>
                    <a:pt x="35687" y="75946"/>
                  </a:cubicBezTo>
                  <a:cubicBezTo>
                    <a:pt x="49276" y="42799"/>
                    <a:pt x="73533" y="19939"/>
                    <a:pt x="109474" y="10414"/>
                  </a:cubicBezTo>
                  <a:cubicBezTo>
                    <a:pt x="148463" y="0"/>
                    <a:pt x="189611" y="13843"/>
                    <a:pt x="212471" y="46863"/>
                  </a:cubicBezTo>
                  <a:lnTo>
                    <a:pt x="232029" y="89535"/>
                  </a:lnTo>
                  <a:cubicBezTo>
                    <a:pt x="240792" y="122682"/>
                    <a:pt x="247015" y="156210"/>
                    <a:pt x="244856" y="184912"/>
                  </a:cubicBezTo>
                  <a:lnTo>
                    <a:pt x="244983" y="184785"/>
                  </a:lnTo>
                  <a:close/>
                </a:path>
              </a:pathLst>
            </a:custGeom>
            <a:solidFill>
              <a:srgbClr val="FAF4E6"/>
            </a:solidFill>
          </p:spPr>
        </p:sp>
        <p:sp>
          <p:nvSpPr>
            <p:cNvPr name="Freeform 10" id="10"/>
            <p:cNvSpPr/>
            <p:nvPr/>
          </p:nvSpPr>
          <p:spPr>
            <a:xfrm flipH="false" flipV="false" rot="0">
              <a:off x="806958" y="304927"/>
              <a:ext cx="231775" cy="413512"/>
            </a:xfrm>
            <a:custGeom>
              <a:avLst/>
              <a:gdLst/>
              <a:ahLst/>
              <a:cxnLst/>
              <a:rect r="r" b="b" t="t" l="l"/>
              <a:pathLst>
                <a:path h="413512" w="231775">
                  <a:moveTo>
                    <a:pt x="229997" y="191516"/>
                  </a:moveTo>
                  <a:cubicBezTo>
                    <a:pt x="231775" y="228727"/>
                    <a:pt x="226949" y="263779"/>
                    <a:pt x="218440" y="298450"/>
                  </a:cubicBezTo>
                  <a:cubicBezTo>
                    <a:pt x="213868" y="317246"/>
                    <a:pt x="205740" y="334391"/>
                    <a:pt x="196088" y="351028"/>
                  </a:cubicBezTo>
                  <a:cubicBezTo>
                    <a:pt x="159639" y="413512"/>
                    <a:pt x="74168" y="407289"/>
                    <a:pt x="35941" y="358013"/>
                  </a:cubicBezTo>
                  <a:cubicBezTo>
                    <a:pt x="15240" y="331216"/>
                    <a:pt x="2921" y="300863"/>
                    <a:pt x="1778" y="267462"/>
                  </a:cubicBezTo>
                  <a:cubicBezTo>
                    <a:pt x="127" y="217678"/>
                    <a:pt x="0" y="167640"/>
                    <a:pt x="13335" y="118745"/>
                  </a:cubicBezTo>
                  <a:cubicBezTo>
                    <a:pt x="21082" y="90297"/>
                    <a:pt x="28575" y="61976"/>
                    <a:pt x="49276" y="39370"/>
                  </a:cubicBezTo>
                  <a:cubicBezTo>
                    <a:pt x="66421" y="20828"/>
                    <a:pt x="85852" y="6858"/>
                    <a:pt x="111633" y="3048"/>
                  </a:cubicBezTo>
                  <a:cubicBezTo>
                    <a:pt x="132207" y="0"/>
                    <a:pt x="151257" y="3683"/>
                    <a:pt x="168148" y="15494"/>
                  </a:cubicBezTo>
                  <a:cubicBezTo>
                    <a:pt x="194183" y="33655"/>
                    <a:pt x="212598" y="56896"/>
                    <a:pt x="219456" y="89154"/>
                  </a:cubicBezTo>
                  <a:cubicBezTo>
                    <a:pt x="226695" y="123444"/>
                    <a:pt x="231521" y="157607"/>
                    <a:pt x="229870" y="191389"/>
                  </a:cubicBezTo>
                  <a:lnTo>
                    <a:pt x="229997" y="191516"/>
                  </a:lnTo>
                  <a:close/>
                </a:path>
              </a:pathLst>
            </a:custGeom>
            <a:solidFill>
              <a:srgbClr val="FAF4E6"/>
            </a:solidFill>
          </p:spPr>
        </p:sp>
        <p:sp>
          <p:nvSpPr>
            <p:cNvPr name="Freeform 11" id="11"/>
            <p:cNvSpPr/>
            <p:nvPr/>
          </p:nvSpPr>
          <p:spPr>
            <a:xfrm flipH="false" flipV="false" rot="0">
              <a:off x="476504" y="671957"/>
              <a:ext cx="684276" cy="320040"/>
            </a:xfrm>
            <a:custGeom>
              <a:avLst/>
              <a:gdLst/>
              <a:ahLst/>
              <a:cxnLst/>
              <a:rect r="r" b="b" t="t" l="l"/>
              <a:pathLst>
                <a:path h="320040" w="684276">
                  <a:moveTo>
                    <a:pt x="363220" y="277368"/>
                  </a:moveTo>
                  <a:cubicBezTo>
                    <a:pt x="381381" y="279019"/>
                    <a:pt x="399796" y="274320"/>
                    <a:pt x="418084" y="268097"/>
                  </a:cubicBezTo>
                  <a:cubicBezTo>
                    <a:pt x="483235" y="245999"/>
                    <a:pt x="532257" y="204978"/>
                    <a:pt x="563753" y="143637"/>
                  </a:cubicBezTo>
                  <a:cubicBezTo>
                    <a:pt x="575691" y="120396"/>
                    <a:pt x="580390" y="94615"/>
                    <a:pt x="585470" y="69088"/>
                  </a:cubicBezTo>
                  <a:cubicBezTo>
                    <a:pt x="587248" y="60071"/>
                    <a:pt x="585597" y="51943"/>
                    <a:pt x="579247" y="44323"/>
                  </a:cubicBezTo>
                  <a:cubicBezTo>
                    <a:pt x="573659" y="37465"/>
                    <a:pt x="569468" y="29337"/>
                    <a:pt x="569468" y="19939"/>
                  </a:cubicBezTo>
                  <a:cubicBezTo>
                    <a:pt x="569468" y="6350"/>
                    <a:pt x="579882" y="0"/>
                    <a:pt x="591439" y="6731"/>
                  </a:cubicBezTo>
                  <a:lnTo>
                    <a:pt x="600075" y="13335"/>
                  </a:lnTo>
                  <a:cubicBezTo>
                    <a:pt x="618998" y="27305"/>
                    <a:pt x="633349" y="33147"/>
                    <a:pt x="651510" y="22733"/>
                  </a:cubicBezTo>
                  <a:cubicBezTo>
                    <a:pt x="663067" y="16129"/>
                    <a:pt x="673989" y="19812"/>
                    <a:pt x="678688" y="27686"/>
                  </a:cubicBezTo>
                  <a:cubicBezTo>
                    <a:pt x="684276" y="37211"/>
                    <a:pt x="680085" y="49022"/>
                    <a:pt x="668401" y="57023"/>
                  </a:cubicBezTo>
                  <a:cubicBezTo>
                    <a:pt x="660400" y="62611"/>
                    <a:pt x="652018" y="66802"/>
                    <a:pt x="642112" y="67437"/>
                  </a:cubicBezTo>
                  <a:cubicBezTo>
                    <a:pt x="629666" y="68199"/>
                    <a:pt x="623316" y="73279"/>
                    <a:pt x="621538" y="87249"/>
                  </a:cubicBezTo>
                  <a:cubicBezTo>
                    <a:pt x="615950" y="127762"/>
                    <a:pt x="601726" y="165735"/>
                    <a:pt x="576199" y="197993"/>
                  </a:cubicBezTo>
                  <a:cubicBezTo>
                    <a:pt x="547751" y="233807"/>
                    <a:pt x="517779" y="268605"/>
                    <a:pt x="473202" y="286258"/>
                  </a:cubicBezTo>
                  <a:lnTo>
                    <a:pt x="420624" y="308737"/>
                  </a:lnTo>
                  <a:cubicBezTo>
                    <a:pt x="389255" y="316992"/>
                    <a:pt x="358013" y="320040"/>
                    <a:pt x="325501" y="314198"/>
                  </a:cubicBezTo>
                  <a:cubicBezTo>
                    <a:pt x="284988" y="306832"/>
                    <a:pt x="245237" y="298450"/>
                    <a:pt x="208407" y="278765"/>
                  </a:cubicBezTo>
                  <a:cubicBezTo>
                    <a:pt x="147320" y="245999"/>
                    <a:pt x="98425" y="200660"/>
                    <a:pt x="67056" y="138049"/>
                  </a:cubicBezTo>
                  <a:lnTo>
                    <a:pt x="59690" y="124841"/>
                  </a:lnTo>
                  <a:cubicBezTo>
                    <a:pt x="51816" y="102870"/>
                    <a:pt x="44323" y="93218"/>
                    <a:pt x="25908" y="95504"/>
                  </a:cubicBezTo>
                  <a:cubicBezTo>
                    <a:pt x="14732" y="96901"/>
                    <a:pt x="7112" y="87884"/>
                    <a:pt x="1524" y="79121"/>
                  </a:cubicBezTo>
                  <a:lnTo>
                    <a:pt x="0" y="59944"/>
                  </a:lnTo>
                  <a:cubicBezTo>
                    <a:pt x="18415" y="57531"/>
                    <a:pt x="25527" y="58674"/>
                    <a:pt x="32258" y="58039"/>
                  </a:cubicBezTo>
                  <a:cubicBezTo>
                    <a:pt x="49784" y="56388"/>
                    <a:pt x="66167" y="52197"/>
                    <a:pt x="73279" y="32893"/>
                  </a:cubicBezTo>
                  <a:lnTo>
                    <a:pt x="76327" y="26670"/>
                  </a:lnTo>
                  <a:cubicBezTo>
                    <a:pt x="84328" y="17272"/>
                    <a:pt x="95631" y="14605"/>
                    <a:pt x="102743" y="18923"/>
                  </a:cubicBezTo>
                  <a:lnTo>
                    <a:pt x="113919" y="30988"/>
                  </a:lnTo>
                  <a:cubicBezTo>
                    <a:pt x="109347" y="52197"/>
                    <a:pt x="104648" y="63627"/>
                    <a:pt x="94742" y="71882"/>
                  </a:cubicBezTo>
                  <a:lnTo>
                    <a:pt x="84582" y="85598"/>
                  </a:lnTo>
                  <a:cubicBezTo>
                    <a:pt x="110744" y="134493"/>
                    <a:pt x="131318" y="174371"/>
                    <a:pt x="168656" y="202819"/>
                  </a:cubicBezTo>
                  <a:cubicBezTo>
                    <a:pt x="208915" y="233553"/>
                    <a:pt x="250825" y="259334"/>
                    <a:pt x="300990" y="269367"/>
                  </a:cubicBezTo>
                  <a:cubicBezTo>
                    <a:pt x="321056" y="273304"/>
                    <a:pt x="341122" y="277876"/>
                    <a:pt x="363093" y="276733"/>
                  </a:cubicBezTo>
                  <a:lnTo>
                    <a:pt x="363220" y="276860"/>
                  </a:lnTo>
                  <a:close/>
                </a:path>
              </a:pathLst>
            </a:custGeom>
            <a:solidFill>
              <a:srgbClr val="231F20"/>
            </a:solidFill>
          </p:spPr>
        </p:sp>
        <p:sp>
          <p:nvSpPr>
            <p:cNvPr name="Freeform 12" id="12"/>
            <p:cNvSpPr/>
            <p:nvPr/>
          </p:nvSpPr>
          <p:spPr>
            <a:xfrm flipH="false" flipV="false" rot="0">
              <a:off x="610362" y="459105"/>
              <a:ext cx="115189" cy="208915"/>
            </a:xfrm>
            <a:custGeom>
              <a:avLst/>
              <a:gdLst/>
              <a:ahLst/>
              <a:cxnLst/>
              <a:rect r="r" b="b" t="t" l="l"/>
              <a:pathLst>
                <a:path h="208915" w="115189">
                  <a:moveTo>
                    <a:pt x="115189" y="106680"/>
                  </a:moveTo>
                  <a:lnTo>
                    <a:pt x="115189" y="135255"/>
                  </a:lnTo>
                  <a:cubicBezTo>
                    <a:pt x="114173" y="152781"/>
                    <a:pt x="107569" y="168402"/>
                    <a:pt x="97155" y="182499"/>
                  </a:cubicBezTo>
                  <a:cubicBezTo>
                    <a:pt x="77978" y="208153"/>
                    <a:pt x="46228" y="208915"/>
                    <a:pt x="25654" y="184277"/>
                  </a:cubicBezTo>
                  <a:lnTo>
                    <a:pt x="12954" y="161036"/>
                  </a:lnTo>
                  <a:cubicBezTo>
                    <a:pt x="0" y="126111"/>
                    <a:pt x="1651" y="89916"/>
                    <a:pt x="5969" y="53975"/>
                  </a:cubicBezTo>
                  <a:lnTo>
                    <a:pt x="14224" y="28829"/>
                  </a:lnTo>
                  <a:cubicBezTo>
                    <a:pt x="22479" y="12954"/>
                    <a:pt x="35560" y="1905"/>
                    <a:pt x="54102" y="1016"/>
                  </a:cubicBezTo>
                  <a:cubicBezTo>
                    <a:pt x="72644" y="0"/>
                    <a:pt x="87122" y="8890"/>
                    <a:pt x="96774" y="24257"/>
                  </a:cubicBezTo>
                  <a:cubicBezTo>
                    <a:pt x="107061" y="40640"/>
                    <a:pt x="113411" y="58547"/>
                    <a:pt x="114681" y="78105"/>
                  </a:cubicBezTo>
                  <a:lnTo>
                    <a:pt x="114681" y="106680"/>
                  </a:lnTo>
                  <a:lnTo>
                    <a:pt x="115189" y="106680"/>
                  </a:lnTo>
                  <a:close/>
                </a:path>
              </a:pathLst>
            </a:custGeom>
            <a:solidFill>
              <a:srgbClr val="231F20"/>
            </a:solidFill>
          </p:spPr>
        </p:sp>
        <p:sp>
          <p:nvSpPr>
            <p:cNvPr name="Freeform 13" id="13"/>
            <p:cNvSpPr/>
            <p:nvPr/>
          </p:nvSpPr>
          <p:spPr>
            <a:xfrm flipH="false" flipV="false" rot="0">
              <a:off x="866648" y="459105"/>
              <a:ext cx="120142" cy="213360"/>
            </a:xfrm>
            <a:custGeom>
              <a:avLst/>
              <a:gdLst/>
              <a:ahLst/>
              <a:cxnLst/>
              <a:rect r="r" b="b" t="t" l="l"/>
              <a:pathLst>
                <a:path h="213360" w="120142">
                  <a:moveTo>
                    <a:pt x="0" y="114427"/>
                  </a:moveTo>
                  <a:lnTo>
                    <a:pt x="7747" y="55499"/>
                  </a:lnTo>
                  <a:cubicBezTo>
                    <a:pt x="11049" y="39751"/>
                    <a:pt x="18034" y="26035"/>
                    <a:pt x="30480" y="15113"/>
                  </a:cubicBezTo>
                  <a:cubicBezTo>
                    <a:pt x="47879" y="0"/>
                    <a:pt x="70866" y="381"/>
                    <a:pt x="87630" y="16510"/>
                  </a:cubicBezTo>
                  <a:lnTo>
                    <a:pt x="102616" y="38227"/>
                  </a:lnTo>
                  <a:cubicBezTo>
                    <a:pt x="120142" y="79629"/>
                    <a:pt x="119761" y="122047"/>
                    <a:pt x="108204" y="164465"/>
                  </a:cubicBezTo>
                  <a:cubicBezTo>
                    <a:pt x="103759" y="180594"/>
                    <a:pt x="93853" y="193548"/>
                    <a:pt x="79502" y="203200"/>
                  </a:cubicBezTo>
                  <a:cubicBezTo>
                    <a:pt x="64516" y="213360"/>
                    <a:pt x="50038" y="212852"/>
                    <a:pt x="35433" y="203708"/>
                  </a:cubicBezTo>
                  <a:cubicBezTo>
                    <a:pt x="16383" y="191516"/>
                    <a:pt x="7112" y="172593"/>
                    <a:pt x="3175" y="151130"/>
                  </a:cubicBezTo>
                  <a:lnTo>
                    <a:pt x="0" y="114554"/>
                  </a:lnTo>
                  <a:close/>
                </a:path>
              </a:pathLst>
            </a:custGeom>
            <a:solidFill>
              <a:srgbClr val="231F20"/>
            </a:solidFill>
          </p:spPr>
        </p:sp>
        <p:sp>
          <p:nvSpPr>
            <p:cNvPr name="Freeform 14" id="14"/>
            <p:cNvSpPr/>
            <p:nvPr/>
          </p:nvSpPr>
          <p:spPr>
            <a:xfrm flipH="false" flipV="false" rot="0">
              <a:off x="629666" y="529590"/>
              <a:ext cx="19304" cy="72136"/>
            </a:xfrm>
            <a:custGeom>
              <a:avLst/>
              <a:gdLst/>
              <a:ahLst/>
              <a:cxnLst/>
              <a:rect r="r" b="b" t="t" l="l"/>
              <a:pathLst>
                <a:path h="72136" w="19304">
                  <a:moveTo>
                    <a:pt x="0" y="27305"/>
                  </a:moveTo>
                  <a:lnTo>
                    <a:pt x="1397" y="13716"/>
                  </a:lnTo>
                  <a:cubicBezTo>
                    <a:pt x="2794" y="2921"/>
                    <a:pt x="4699" y="381"/>
                    <a:pt x="7493" y="0"/>
                  </a:cubicBezTo>
                  <a:lnTo>
                    <a:pt x="12827" y="1905"/>
                  </a:lnTo>
                  <a:cubicBezTo>
                    <a:pt x="15367" y="24892"/>
                    <a:pt x="17526" y="44958"/>
                    <a:pt x="19304" y="65278"/>
                  </a:cubicBezTo>
                  <a:lnTo>
                    <a:pt x="18034" y="72136"/>
                  </a:lnTo>
                  <a:lnTo>
                    <a:pt x="7493" y="71120"/>
                  </a:lnTo>
                  <a:cubicBezTo>
                    <a:pt x="254" y="55880"/>
                    <a:pt x="635" y="42799"/>
                    <a:pt x="254" y="27432"/>
                  </a:cubicBezTo>
                  <a:lnTo>
                    <a:pt x="127" y="27432"/>
                  </a:lnTo>
                  <a:close/>
                </a:path>
              </a:pathLst>
            </a:custGeom>
            <a:solidFill>
              <a:srgbClr val="FAF4E6"/>
            </a:solidFill>
          </p:spPr>
        </p:sp>
        <p:sp>
          <p:nvSpPr>
            <p:cNvPr name="Freeform 15" id="15"/>
            <p:cNvSpPr/>
            <p:nvPr/>
          </p:nvSpPr>
          <p:spPr>
            <a:xfrm flipH="false" flipV="false" rot="0">
              <a:off x="648716" y="615442"/>
              <a:ext cx="15621" cy="18288"/>
            </a:xfrm>
            <a:custGeom>
              <a:avLst/>
              <a:gdLst/>
              <a:ahLst/>
              <a:cxnLst/>
              <a:rect r="r" b="b" t="t" l="l"/>
              <a:pathLst>
                <a:path h="18288" w="15621">
                  <a:moveTo>
                    <a:pt x="15494" y="12573"/>
                  </a:moveTo>
                  <a:lnTo>
                    <a:pt x="12827" y="18288"/>
                  </a:lnTo>
                  <a:lnTo>
                    <a:pt x="0" y="12446"/>
                  </a:lnTo>
                  <a:lnTo>
                    <a:pt x="1524" y="0"/>
                  </a:lnTo>
                  <a:lnTo>
                    <a:pt x="14986" y="6223"/>
                  </a:lnTo>
                  <a:lnTo>
                    <a:pt x="15621" y="12573"/>
                  </a:lnTo>
                  <a:close/>
                </a:path>
              </a:pathLst>
            </a:custGeom>
            <a:solidFill>
              <a:srgbClr val="FAF4E6"/>
            </a:solidFill>
          </p:spPr>
        </p:sp>
        <p:sp>
          <p:nvSpPr>
            <p:cNvPr name="Freeform 16" id="16"/>
            <p:cNvSpPr/>
            <p:nvPr/>
          </p:nvSpPr>
          <p:spPr>
            <a:xfrm flipH="false" flipV="false" rot="0">
              <a:off x="886460" y="538226"/>
              <a:ext cx="20701" cy="73533"/>
            </a:xfrm>
            <a:custGeom>
              <a:avLst/>
              <a:gdLst/>
              <a:ahLst/>
              <a:cxnLst/>
              <a:rect r="r" b="b" t="t" l="l"/>
              <a:pathLst>
                <a:path h="73533" w="20701">
                  <a:moveTo>
                    <a:pt x="254" y="41910"/>
                  </a:moveTo>
                  <a:cubicBezTo>
                    <a:pt x="2032" y="28702"/>
                    <a:pt x="1270" y="16256"/>
                    <a:pt x="6731" y="4699"/>
                  </a:cubicBezTo>
                  <a:lnTo>
                    <a:pt x="9271" y="0"/>
                  </a:lnTo>
                  <a:lnTo>
                    <a:pt x="16510" y="3810"/>
                  </a:lnTo>
                  <a:cubicBezTo>
                    <a:pt x="16510" y="26162"/>
                    <a:pt x="16256" y="45974"/>
                    <a:pt x="20701" y="65532"/>
                  </a:cubicBezTo>
                  <a:lnTo>
                    <a:pt x="20193" y="72517"/>
                  </a:lnTo>
                  <a:lnTo>
                    <a:pt x="9271" y="73533"/>
                  </a:lnTo>
                  <a:cubicBezTo>
                    <a:pt x="635" y="61595"/>
                    <a:pt x="1143" y="51181"/>
                    <a:pt x="0" y="41910"/>
                  </a:cubicBezTo>
                  <a:close/>
                </a:path>
              </a:pathLst>
            </a:custGeom>
            <a:solidFill>
              <a:srgbClr val="FAF4E6"/>
            </a:solidFill>
          </p:spPr>
        </p:sp>
        <p:sp>
          <p:nvSpPr>
            <p:cNvPr name="Freeform 17" id="17"/>
            <p:cNvSpPr/>
            <p:nvPr/>
          </p:nvSpPr>
          <p:spPr>
            <a:xfrm flipH="false" flipV="false" rot="0">
              <a:off x="904748" y="624078"/>
              <a:ext cx="19812" cy="21082"/>
            </a:xfrm>
            <a:custGeom>
              <a:avLst/>
              <a:gdLst/>
              <a:ahLst/>
              <a:cxnLst/>
              <a:rect r="r" b="b" t="t" l="l"/>
              <a:pathLst>
                <a:path h="21082" w="19812">
                  <a:moveTo>
                    <a:pt x="14351" y="21082"/>
                  </a:moveTo>
                  <a:lnTo>
                    <a:pt x="0" y="13462"/>
                  </a:lnTo>
                  <a:lnTo>
                    <a:pt x="3175" y="0"/>
                  </a:lnTo>
                  <a:lnTo>
                    <a:pt x="19812" y="5842"/>
                  </a:lnTo>
                  <a:lnTo>
                    <a:pt x="18796" y="20320"/>
                  </a:lnTo>
                  <a:lnTo>
                    <a:pt x="14351" y="20955"/>
                  </a:lnTo>
                  <a:close/>
                </a:path>
              </a:pathLst>
            </a:custGeom>
            <a:solidFill>
              <a:srgbClr val="FAF4E6"/>
            </a:solidFill>
          </p:spPr>
        </p:sp>
      </p:grpSp>
      <p:grpSp>
        <p:nvGrpSpPr>
          <p:cNvPr name="Group 18" id="18"/>
          <p:cNvGrpSpPr>
            <a:grpSpLocks noChangeAspect="true"/>
          </p:cNvGrpSpPr>
          <p:nvPr/>
        </p:nvGrpSpPr>
        <p:grpSpPr>
          <a:xfrm rot="0">
            <a:off x="14960022" y="6489916"/>
            <a:ext cx="3327978" cy="3797084"/>
            <a:chOff x="0" y="0"/>
            <a:chExt cx="3327972" cy="3797084"/>
          </a:xfrm>
        </p:grpSpPr>
        <p:sp>
          <p:nvSpPr>
            <p:cNvPr name="Freeform 19" id="19"/>
            <p:cNvSpPr/>
            <p:nvPr/>
          </p:nvSpPr>
          <p:spPr>
            <a:xfrm flipH="false" flipV="false" rot="0">
              <a:off x="194564" y="186563"/>
              <a:ext cx="3133471" cy="3610482"/>
            </a:xfrm>
            <a:custGeom>
              <a:avLst/>
              <a:gdLst/>
              <a:ahLst/>
              <a:cxnLst/>
              <a:rect r="r" b="b" t="t" l="l"/>
              <a:pathLst>
                <a:path h="3610482" w="3133471">
                  <a:moveTo>
                    <a:pt x="3133471" y="0"/>
                  </a:moveTo>
                  <a:cubicBezTo>
                    <a:pt x="3123057" y="12827"/>
                    <a:pt x="3112770" y="25908"/>
                    <a:pt x="3102991" y="39370"/>
                  </a:cubicBezTo>
                  <a:lnTo>
                    <a:pt x="3031871" y="129413"/>
                  </a:lnTo>
                  <a:cubicBezTo>
                    <a:pt x="2983611" y="195199"/>
                    <a:pt x="2935478" y="260985"/>
                    <a:pt x="2896108" y="332994"/>
                  </a:cubicBezTo>
                  <a:lnTo>
                    <a:pt x="2818384" y="488315"/>
                  </a:lnTo>
                  <a:cubicBezTo>
                    <a:pt x="2793365" y="543687"/>
                    <a:pt x="2766187" y="598297"/>
                    <a:pt x="2747518" y="656590"/>
                  </a:cubicBezTo>
                  <a:lnTo>
                    <a:pt x="2695067" y="794385"/>
                  </a:lnTo>
                  <a:cubicBezTo>
                    <a:pt x="2667889" y="868807"/>
                    <a:pt x="2648331" y="945515"/>
                    <a:pt x="2621407" y="1019810"/>
                  </a:cubicBezTo>
                  <a:lnTo>
                    <a:pt x="2583307" y="1149350"/>
                  </a:lnTo>
                  <a:cubicBezTo>
                    <a:pt x="2570607" y="1186053"/>
                    <a:pt x="2560701" y="1223772"/>
                    <a:pt x="2550922" y="1261364"/>
                  </a:cubicBezTo>
                  <a:lnTo>
                    <a:pt x="2535936" y="1334389"/>
                  </a:lnTo>
                  <a:cubicBezTo>
                    <a:pt x="2515616" y="1406398"/>
                    <a:pt x="2503551" y="1480185"/>
                    <a:pt x="2485898" y="1552702"/>
                  </a:cubicBezTo>
                  <a:lnTo>
                    <a:pt x="2472055" y="1598041"/>
                  </a:lnTo>
                  <a:cubicBezTo>
                    <a:pt x="2462784" y="1637665"/>
                    <a:pt x="2451989" y="1677289"/>
                    <a:pt x="2439670" y="1715643"/>
                  </a:cubicBezTo>
                  <a:lnTo>
                    <a:pt x="2377059" y="1904619"/>
                  </a:lnTo>
                  <a:cubicBezTo>
                    <a:pt x="2354072" y="1970151"/>
                    <a:pt x="2325243" y="2033016"/>
                    <a:pt x="2290953" y="2092833"/>
                  </a:cubicBezTo>
                  <a:cubicBezTo>
                    <a:pt x="2256282" y="2153285"/>
                    <a:pt x="2218182" y="2212086"/>
                    <a:pt x="2173097" y="2265807"/>
                  </a:cubicBezTo>
                  <a:lnTo>
                    <a:pt x="2068576" y="2381504"/>
                  </a:lnTo>
                  <a:cubicBezTo>
                    <a:pt x="2019046" y="2431034"/>
                    <a:pt x="1966341" y="2477008"/>
                    <a:pt x="1911477" y="2520696"/>
                  </a:cubicBezTo>
                  <a:cubicBezTo>
                    <a:pt x="1875155" y="2549652"/>
                    <a:pt x="1837563" y="2576576"/>
                    <a:pt x="1798066" y="2600325"/>
                  </a:cubicBezTo>
                  <a:cubicBezTo>
                    <a:pt x="1762125" y="2621915"/>
                    <a:pt x="1726438" y="2643759"/>
                    <a:pt x="1689100" y="2663317"/>
                  </a:cubicBezTo>
                  <a:lnTo>
                    <a:pt x="1520952" y="2743708"/>
                  </a:lnTo>
                  <a:cubicBezTo>
                    <a:pt x="1464056" y="2768346"/>
                    <a:pt x="1407922" y="2794762"/>
                    <a:pt x="1349248" y="2815717"/>
                  </a:cubicBezTo>
                  <a:cubicBezTo>
                    <a:pt x="1306957" y="2830830"/>
                    <a:pt x="1267333" y="2853055"/>
                    <a:pt x="1224280" y="2867279"/>
                  </a:cubicBezTo>
                  <a:cubicBezTo>
                    <a:pt x="1179195" y="2882138"/>
                    <a:pt x="1137285" y="2904998"/>
                    <a:pt x="1091692" y="2919857"/>
                  </a:cubicBezTo>
                  <a:lnTo>
                    <a:pt x="963422" y="2968117"/>
                  </a:lnTo>
                  <a:cubicBezTo>
                    <a:pt x="890651" y="2996184"/>
                    <a:pt x="820293" y="3030728"/>
                    <a:pt x="747268" y="3057779"/>
                  </a:cubicBezTo>
                  <a:lnTo>
                    <a:pt x="593725" y="3120517"/>
                  </a:lnTo>
                  <a:cubicBezTo>
                    <a:pt x="542417" y="3142361"/>
                    <a:pt x="492252" y="3167634"/>
                    <a:pt x="443738" y="3195828"/>
                  </a:cubicBezTo>
                  <a:lnTo>
                    <a:pt x="323850" y="3272282"/>
                  </a:lnTo>
                  <a:cubicBezTo>
                    <a:pt x="297561" y="3289554"/>
                    <a:pt x="273939" y="3311017"/>
                    <a:pt x="250063" y="3331718"/>
                  </a:cubicBezTo>
                  <a:cubicBezTo>
                    <a:pt x="205105" y="3370833"/>
                    <a:pt x="160147" y="3410077"/>
                    <a:pt x="122809" y="3457067"/>
                  </a:cubicBezTo>
                  <a:cubicBezTo>
                    <a:pt x="95123" y="3491864"/>
                    <a:pt x="69850" y="3528695"/>
                    <a:pt x="39878" y="3561333"/>
                  </a:cubicBezTo>
                  <a:cubicBezTo>
                    <a:pt x="25527" y="3576955"/>
                    <a:pt x="12573" y="3593592"/>
                    <a:pt x="0" y="3610482"/>
                  </a:cubicBezTo>
                  <a:lnTo>
                    <a:pt x="3133471" y="3610482"/>
                  </a:lnTo>
                  <a:lnTo>
                    <a:pt x="3133471" y="0"/>
                  </a:lnTo>
                  <a:close/>
                </a:path>
              </a:pathLst>
            </a:custGeom>
            <a:solidFill>
              <a:srgbClr val="FD9C4C"/>
            </a:solidFill>
          </p:spPr>
        </p:sp>
      </p:grpSp>
      <p:grpSp>
        <p:nvGrpSpPr>
          <p:cNvPr name="Group 20" id="20"/>
          <p:cNvGrpSpPr>
            <a:grpSpLocks noChangeAspect="true"/>
          </p:cNvGrpSpPr>
          <p:nvPr/>
        </p:nvGrpSpPr>
        <p:grpSpPr>
          <a:xfrm rot="0">
            <a:off x="16036328" y="0"/>
            <a:ext cx="2251672" cy="2228136"/>
            <a:chOff x="0" y="0"/>
            <a:chExt cx="2251672" cy="2228126"/>
          </a:xfrm>
        </p:grpSpPr>
        <p:sp>
          <p:nvSpPr>
            <p:cNvPr name="Freeform 21" id="21"/>
            <p:cNvSpPr/>
            <p:nvPr/>
          </p:nvSpPr>
          <p:spPr>
            <a:xfrm flipH="false" flipV="false" rot="0">
              <a:off x="-53594" y="0"/>
              <a:ext cx="2305304" cy="2123440"/>
            </a:xfrm>
            <a:custGeom>
              <a:avLst/>
              <a:gdLst/>
              <a:ahLst/>
              <a:cxnLst/>
              <a:rect r="r" b="b" t="t" l="l"/>
              <a:pathLst>
                <a:path h="2123440" w="2305304">
                  <a:moveTo>
                    <a:pt x="474853" y="0"/>
                  </a:moveTo>
                  <a:cubicBezTo>
                    <a:pt x="594106" y="194818"/>
                    <a:pt x="788670" y="341884"/>
                    <a:pt x="1014984" y="372491"/>
                  </a:cubicBezTo>
                  <a:cubicBezTo>
                    <a:pt x="760730" y="463296"/>
                    <a:pt x="504317" y="571627"/>
                    <a:pt x="311404" y="760349"/>
                  </a:cubicBezTo>
                  <a:cubicBezTo>
                    <a:pt x="118491" y="949071"/>
                    <a:pt x="0" y="1235837"/>
                    <a:pt x="77724" y="1494409"/>
                  </a:cubicBezTo>
                  <a:cubicBezTo>
                    <a:pt x="159512" y="1766316"/>
                    <a:pt x="448818" y="1934845"/>
                    <a:pt x="734060" y="1934845"/>
                  </a:cubicBezTo>
                  <a:cubicBezTo>
                    <a:pt x="787400" y="1934845"/>
                    <a:pt x="840486" y="1929003"/>
                    <a:pt x="892175" y="1916811"/>
                  </a:cubicBezTo>
                  <a:cubicBezTo>
                    <a:pt x="1220089" y="1839341"/>
                    <a:pt x="1472565" y="1557274"/>
                    <a:pt x="1586992" y="1240282"/>
                  </a:cubicBezTo>
                  <a:cubicBezTo>
                    <a:pt x="1701292" y="1613789"/>
                    <a:pt x="1954276" y="1955165"/>
                    <a:pt x="2305304" y="2123440"/>
                  </a:cubicBezTo>
                  <a:lnTo>
                    <a:pt x="2305304" y="0"/>
                  </a:lnTo>
                  <a:close/>
                </a:path>
              </a:pathLst>
            </a:custGeom>
            <a:solidFill>
              <a:srgbClr val="FFD834"/>
            </a:solidFill>
          </p:spPr>
        </p:sp>
      </p:grpSp>
      <p:sp>
        <p:nvSpPr>
          <p:cNvPr name="TextBox 22" id="22"/>
          <p:cNvSpPr txBox="true"/>
          <p:nvPr/>
        </p:nvSpPr>
        <p:spPr>
          <a:xfrm rot="0">
            <a:off x="2868920" y="1144467"/>
            <a:ext cx="14031306" cy="191379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B. Ciri-ciri Kubus -Memiliki 8 titik sudut (ABCD EFGH) -Memiliki 12 rusuk (AB, BC, CD, AD, EF, FG, GH, EH, AE, BF, CG, </a:t>
            </a:r>
          </a:p>
        </p:txBody>
      </p:sp>
      <p:sp>
        <p:nvSpPr>
          <p:cNvPr name="TextBox 23" id="23"/>
          <p:cNvSpPr txBox="true"/>
          <p:nvPr/>
        </p:nvSpPr>
        <p:spPr>
          <a:xfrm rot="0">
            <a:off x="3142174" y="3058992"/>
            <a:ext cx="1004945"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DH) </a:t>
            </a:r>
          </a:p>
        </p:txBody>
      </p:sp>
      <p:sp>
        <p:nvSpPr>
          <p:cNvPr name="TextBox 24" id="24"/>
          <p:cNvSpPr txBox="true"/>
          <p:nvPr/>
        </p:nvSpPr>
        <p:spPr>
          <a:xfrm rot="0">
            <a:off x="2868920" y="3697167"/>
            <a:ext cx="13409057"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-Memiliki 6 sisi beraturan (ABCD, EFGH, ABEF, BCFG, CDGH, </a:t>
            </a:r>
          </a:p>
        </p:txBody>
      </p:sp>
      <p:sp>
        <p:nvSpPr>
          <p:cNvPr name="TextBox 25" id="25"/>
          <p:cNvSpPr txBox="true"/>
          <p:nvPr/>
        </p:nvSpPr>
        <p:spPr>
          <a:xfrm rot="0">
            <a:off x="3142174" y="4335342"/>
            <a:ext cx="1637214"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ADEH) </a:t>
            </a:r>
          </a:p>
        </p:txBody>
      </p:sp>
      <p:sp>
        <p:nvSpPr>
          <p:cNvPr name="TextBox 26" id="26"/>
          <p:cNvSpPr txBox="true"/>
          <p:nvPr/>
        </p:nvSpPr>
        <p:spPr>
          <a:xfrm rot="0">
            <a:off x="2868920" y="4973517"/>
            <a:ext cx="14259316" cy="1275617"/>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-Memiliki sudut siku-siku -Meiliki 12 diagonal sisi (AF, BE, BG, CF, CH, DG, AH, DE, AC, BD, </a:t>
            </a:r>
          </a:p>
        </p:txBody>
      </p:sp>
      <p:sp>
        <p:nvSpPr>
          <p:cNvPr name="TextBox 27" id="27"/>
          <p:cNvSpPr txBox="true"/>
          <p:nvPr/>
        </p:nvSpPr>
        <p:spPr>
          <a:xfrm rot="0">
            <a:off x="3005547" y="6249867"/>
            <a:ext cx="1828028"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EG, FH) </a:t>
            </a:r>
          </a:p>
        </p:txBody>
      </p:sp>
      <p:sp>
        <p:nvSpPr>
          <p:cNvPr name="TextBox 28" id="28"/>
          <p:cNvSpPr txBox="true"/>
          <p:nvPr/>
        </p:nvSpPr>
        <p:spPr>
          <a:xfrm rot="0">
            <a:off x="2868920" y="6888042"/>
            <a:ext cx="13790390" cy="1275617"/>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-Memilki 4 diagonal ruang (AG, BH, CE, DF) -Memiliki 6 bidang diagonal (ACGE, BFHD, ABGH, CDEF, AFGD, </a:t>
            </a:r>
          </a:p>
        </p:txBody>
      </p:sp>
      <p:sp>
        <p:nvSpPr>
          <p:cNvPr name="TextBox 29" id="29"/>
          <p:cNvSpPr txBox="true"/>
          <p:nvPr/>
        </p:nvSpPr>
        <p:spPr>
          <a:xfrm rot="0">
            <a:off x="3005547" y="8164392"/>
            <a:ext cx="1534592"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BEHC) </a:t>
            </a:r>
          </a:p>
        </p:txBody>
      </p:sp>
    </p:spTree>
  </p:cSld>
  <p:clrMapOvr>
    <a:masterClrMapping/>
  </p:clrMapOvr>
</p:sld>
</file>

<file path=ppt/slides/slide5.xml><?xml version="1.0" encoding="utf-8"?>
<p:sld xmlns:p="http://schemas.openxmlformats.org/presentationml/2006/main" xmlns:a="http://schemas.openxmlformats.org/drawingml/2006/main">
  <p:cSld>
    <p:bg>
      <p:bgPr>
        <a:solidFill>
          <a:srgbClr val="FAF4E6"/>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9080497" y="-63503"/>
            <a:ext cx="9270997" cy="10413997"/>
            <a:chOff x="0" y="0"/>
            <a:chExt cx="9271000" cy="10414000"/>
          </a:xfrm>
        </p:grpSpPr>
        <p:sp>
          <p:nvSpPr>
            <p:cNvPr name="Freeform 3" id="3"/>
            <p:cNvSpPr/>
            <p:nvPr/>
          </p:nvSpPr>
          <p:spPr>
            <a:xfrm flipH="false" flipV="false" rot="0">
              <a:off x="63500" y="63500"/>
              <a:ext cx="9144000" cy="10287000"/>
            </a:xfrm>
            <a:custGeom>
              <a:avLst/>
              <a:gdLst/>
              <a:ahLst/>
              <a:cxnLst/>
              <a:rect r="r" b="b" t="t" l="l"/>
              <a:pathLst>
                <a:path h="10287000" w="9144000">
                  <a:moveTo>
                    <a:pt x="0" y="0"/>
                  </a:moveTo>
                  <a:lnTo>
                    <a:pt x="0" y="10287000"/>
                  </a:lnTo>
                  <a:lnTo>
                    <a:pt x="9144000" y="10287000"/>
                  </a:lnTo>
                  <a:lnTo>
                    <a:pt x="9144000" y="0"/>
                  </a:lnTo>
                  <a:close/>
                </a:path>
              </a:pathLst>
            </a:custGeom>
            <a:solidFill>
              <a:srgbClr val="FFFFFF"/>
            </a:solidFill>
          </p:spPr>
        </p:sp>
        <p:sp>
          <p:nvSpPr>
            <p:cNvPr name="Freeform 4" id="4"/>
            <p:cNvSpPr/>
            <p:nvPr/>
          </p:nvSpPr>
          <p:spPr>
            <a:xfrm flipH="false" flipV="false" rot="0">
              <a:off x="63500" y="4580382"/>
              <a:ext cx="842518" cy="1252982"/>
            </a:xfrm>
            <a:custGeom>
              <a:avLst/>
              <a:gdLst/>
              <a:ahLst/>
              <a:cxnLst/>
              <a:rect r="r" b="b" t="t" l="l"/>
              <a:pathLst>
                <a:path h="1252982" w="842518">
                  <a:moveTo>
                    <a:pt x="0" y="0"/>
                  </a:moveTo>
                  <a:lnTo>
                    <a:pt x="0" y="1252982"/>
                  </a:lnTo>
                  <a:lnTo>
                    <a:pt x="842518" y="626491"/>
                  </a:lnTo>
                  <a:lnTo>
                    <a:pt x="0" y="0"/>
                  </a:lnTo>
                  <a:close/>
                </a:path>
              </a:pathLst>
            </a:custGeom>
            <a:solidFill>
              <a:srgbClr val="FAF4E6"/>
            </a:solidFill>
          </p:spPr>
        </p:sp>
      </p:grpSp>
      <p:sp>
        <p:nvSpPr>
          <p:cNvPr name="TextBox 5" id="5"/>
          <p:cNvSpPr txBox="true"/>
          <p:nvPr/>
        </p:nvSpPr>
        <p:spPr>
          <a:xfrm rot="0">
            <a:off x="4373975" y="297971"/>
            <a:ext cx="9992201"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CONTOH SOAL </a:t>
            </a:r>
          </a:p>
        </p:txBody>
      </p:sp>
      <p:sp>
        <p:nvSpPr>
          <p:cNvPr name="TextBox 6" id="6"/>
          <p:cNvSpPr txBox="true"/>
          <p:nvPr/>
        </p:nvSpPr>
        <p:spPr>
          <a:xfrm rot="0">
            <a:off x="1028700" y="2234860"/>
            <a:ext cx="6479858" cy="2551967"/>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1. Diketahui panjang setiap rusuk kubus adalah 3 cm. Luas permukaan kubus tersebut adalah? </a:t>
            </a:r>
          </a:p>
        </p:txBody>
      </p:sp>
      <p:sp>
        <p:nvSpPr>
          <p:cNvPr name="TextBox 7" id="7"/>
          <p:cNvSpPr txBox="true"/>
          <p:nvPr/>
        </p:nvSpPr>
        <p:spPr>
          <a:xfrm rot="0">
            <a:off x="1028700" y="5096161"/>
            <a:ext cx="2632977" cy="2932967"/>
          </a:xfrm>
          <a:prstGeom prst="rect">
            <a:avLst/>
          </a:prstGeom>
        </p:spPr>
        <p:txBody>
          <a:bodyPr anchor="t" rtlCol="false" tIns="0" lIns="0" bIns="0" rIns="0">
            <a:spAutoFit/>
          </a:bodyPr>
          <a:lstStyle/>
          <a:p>
            <a:pPr algn="l">
              <a:lnSpc>
                <a:spcPts val="9000"/>
              </a:lnSpc>
            </a:pPr>
            <a:r>
              <a:rPr lang="en-US" sz="3600">
                <a:solidFill>
                  <a:srgbClr val="2A2952"/>
                </a:solidFill>
                <a:latin typeface="Comic Sans"/>
                <a:ea typeface="Comic Sans"/>
                <a:cs typeface="Comic Sans"/>
                <a:sym typeface="Comic Sans"/>
              </a:rPr>
              <a:t>Jawab:</a:t>
            </a:r>
          </a:p>
          <a:p>
            <a:pPr algn="l">
              <a:lnSpc>
                <a:spcPts val="1800"/>
              </a:lnSpc>
            </a:pPr>
            <a:r>
              <a:rPr lang="en-US" sz="3600">
                <a:solidFill>
                  <a:srgbClr val="2A2952"/>
                </a:solidFill>
                <a:latin typeface="Comic Sans"/>
                <a:ea typeface="Comic Sans"/>
                <a:cs typeface="Comic Sans"/>
                <a:sym typeface="Comic Sans"/>
              </a:rPr>
              <a:t>L = 6 × s2 </a:t>
            </a:r>
          </a:p>
          <a:p>
            <a:pPr algn="l">
              <a:lnSpc>
                <a:spcPts val="8251"/>
              </a:lnSpc>
            </a:pPr>
            <a:r>
              <a:rPr lang="en-US" sz="3600">
                <a:solidFill>
                  <a:srgbClr val="2A2952"/>
                </a:solidFill>
                <a:latin typeface="Comic Sans"/>
                <a:ea typeface="Comic Sans"/>
                <a:cs typeface="Comic Sans"/>
                <a:sym typeface="Comic Sans"/>
              </a:rPr>
              <a:t>L = 6 × 3 × 3</a:t>
            </a:r>
          </a:p>
          <a:p>
            <a:pPr algn="l">
              <a:lnSpc>
                <a:spcPts val="1800"/>
              </a:lnSpc>
            </a:pPr>
            <a:r>
              <a:rPr lang="en-US" sz="3600">
                <a:solidFill>
                  <a:srgbClr val="2A2952"/>
                </a:solidFill>
                <a:latin typeface="Comic Sans"/>
                <a:ea typeface="Comic Sans"/>
                <a:cs typeface="Comic Sans"/>
                <a:sym typeface="Comic Sans"/>
              </a:rPr>
              <a:t>L = 54 cm2 </a:t>
            </a:r>
          </a:p>
        </p:txBody>
      </p:sp>
      <p:sp>
        <p:nvSpPr>
          <p:cNvPr name="TextBox 8" id="8"/>
          <p:cNvSpPr txBox="true"/>
          <p:nvPr/>
        </p:nvSpPr>
        <p:spPr>
          <a:xfrm rot="0">
            <a:off x="10567940" y="1975199"/>
            <a:ext cx="6537246" cy="6277899"/>
          </a:xfrm>
          <a:prstGeom prst="rect">
            <a:avLst/>
          </a:prstGeom>
        </p:spPr>
        <p:txBody>
          <a:bodyPr anchor="t" rtlCol="false" tIns="0" lIns="0" bIns="0" rIns="0">
            <a:spAutoFit/>
          </a:bodyPr>
          <a:lstStyle/>
          <a:p>
            <a:pPr algn="just">
              <a:lnSpc>
                <a:spcPts val="5025"/>
              </a:lnSpc>
            </a:pPr>
            <a:r>
              <a:rPr lang="en-US" sz="3600">
                <a:solidFill>
                  <a:srgbClr val="2A2952"/>
                </a:solidFill>
                <a:latin typeface="Comic Sans"/>
                <a:ea typeface="Comic Sans"/>
                <a:cs typeface="Comic Sans"/>
                <a:sym typeface="Comic Sans"/>
              </a:rPr>
              <a:t>2. Sebuah kubus memiliki luas permukaan sebesar 1.176 cm2. Tentukan panjang rusuk yang dimiliki kubus tersebut? Jawab:</a:t>
            </a:r>
          </a:p>
          <a:p>
            <a:pPr algn="just">
              <a:lnSpc>
                <a:spcPts val="9000"/>
              </a:lnSpc>
            </a:pPr>
            <a:r>
              <a:rPr lang="en-US" sz="3600">
                <a:solidFill>
                  <a:srgbClr val="2A2952"/>
                </a:solidFill>
                <a:latin typeface="Comic Sans"/>
                <a:ea typeface="Comic Sans"/>
                <a:cs typeface="Comic Sans"/>
                <a:sym typeface="Comic Sans"/>
              </a:rPr>
              <a:t>Jawab:</a:t>
            </a:r>
          </a:p>
          <a:p>
            <a:pPr algn="just">
              <a:lnSpc>
                <a:spcPts val="1800"/>
              </a:lnSpc>
            </a:pPr>
            <a:r>
              <a:rPr lang="en-US" sz="3600">
                <a:solidFill>
                  <a:srgbClr val="2A2952"/>
                </a:solidFill>
                <a:latin typeface="Comic Sans"/>
                <a:ea typeface="Comic Sans"/>
                <a:cs typeface="Comic Sans"/>
                <a:sym typeface="Comic Sans"/>
              </a:rPr>
              <a:t>L = 6 × s2 </a:t>
            </a:r>
          </a:p>
          <a:p>
            <a:pPr algn="just">
              <a:lnSpc>
                <a:spcPts val="8251"/>
              </a:lnSpc>
            </a:pPr>
            <a:r>
              <a:rPr lang="en-US" sz="3600">
                <a:solidFill>
                  <a:srgbClr val="2A2952"/>
                </a:solidFill>
                <a:latin typeface="Comic Sans"/>
                <a:ea typeface="Comic Sans"/>
                <a:cs typeface="Comic Sans"/>
                <a:sym typeface="Comic Sans"/>
              </a:rPr>
              <a:t>L = 6 × 3 × 3</a:t>
            </a:r>
          </a:p>
          <a:p>
            <a:pPr algn="just">
              <a:lnSpc>
                <a:spcPts val="1800"/>
              </a:lnSpc>
            </a:pPr>
            <a:r>
              <a:rPr lang="en-US" sz="3600">
                <a:solidFill>
                  <a:srgbClr val="2A2952"/>
                </a:solidFill>
                <a:latin typeface="Comic Sans"/>
                <a:ea typeface="Comic Sans"/>
                <a:cs typeface="Comic Sans"/>
                <a:sym typeface="Comic Sans"/>
              </a:rPr>
              <a:t>L = 54 cm2 </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AF4E6"/>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273025" y="7878728"/>
            <a:ext cx="2560091" cy="2368715"/>
            <a:chOff x="0" y="0"/>
            <a:chExt cx="2560091" cy="2368715"/>
          </a:xfrm>
        </p:grpSpPr>
        <p:sp>
          <p:nvSpPr>
            <p:cNvPr name="Freeform 3" id="3"/>
            <p:cNvSpPr/>
            <p:nvPr/>
          </p:nvSpPr>
          <p:spPr>
            <a:xfrm flipH="false" flipV="false" rot="0">
              <a:off x="-28067" y="0"/>
              <a:ext cx="2605532" cy="2368677"/>
            </a:xfrm>
            <a:custGeom>
              <a:avLst/>
              <a:gdLst/>
              <a:ahLst/>
              <a:cxnLst/>
              <a:rect r="r" b="b" t="t" l="l"/>
              <a:pathLst>
                <a:path h="2368677" w="2605532">
                  <a:moveTo>
                    <a:pt x="1532382" y="0"/>
                  </a:moveTo>
                  <a:cubicBezTo>
                    <a:pt x="1395603" y="0"/>
                    <a:pt x="1257808" y="68707"/>
                    <a:pt x="1188720" y="186563"/>
                  </a:cubicBezTo>
                  <a:cubicBezTo>
                    <a:pt x="1110361" y="320167"/>
                    <a:pt x="1126998" y="486791"/>
                    <a:pt x="1146175" y="640461"/>
                  </a:cubicBezTo>
                  <a:cubicBezTo>
                    <a:pt x="1026033" y="543179"/>
                    <a:pt x="871601" y="485013"/>
                    <a:pt x="718058" y="485013"/>
                  </a:cubicBezTo>
                  <a:cubicBezTo>
                    <a:pt x="665480" y="485013"/>
                    <a:pt x="613156" y="491871"/>
                    <a:pt x="562229" y="506222"/>
                  </a:cubicBezTo>
                  <a:cubicBezTo>
                    <a:pt x="362458" y="562610"/>
                    <a:pt x="197612" y="744220"/>
                    <a:pt x="183896" y="951230"/>
                  </a:cubicBezTo>
                  <a:cubicBezTo>
                    <a:pt x="170180" y="1158240"/>
                    <a:pt x="325628" y="1369822"/>
                    <a:pt x="531241" y="1397635"/>
                  </a:cubicBezTo>
                  <a:cubicBezTo>
                    <a:pt x="398145" y="1445133"/>
                    <a:pt x="264033" y="1501775"/>
                    <a:pt x="163068" y="1600581"/>
                  </a:cubicBezTo>
                  <a:cubicBezTo>
                    <a:pt x="62103" y="1699387"/>
                    <a:pt x="0" y="1849374"/>
                    <a:pt x="40767" y="1984756"/>
                  </a:cubicBezTo>
                  <a:cubicBezTo>
                    <a:pt x="83566" y="2127123"/>
                    <a:pt x="234950" y="2215261"/>
                    <a:pt x="384175" y="2215261"/>
                  </a:cubicBezTo>
                  <a:cubicBezTo>
                    <a:pt x="412115" y="2215261"/>
                    <a:pt x="439928" y="2212213"/>
                    <a:pt x="466852" y="2205736"/>
                  </a:cubicBezTo>
                  <a:cubicBezTo>
                    <a:pt x="638429" y="2165223"/>
                    <a:pt x="770636" y="2017522"/>
                    <a:pt x="830453" y="1851660"/>
                  </a:cubicBezTo>
                  <a:cubicBezTo>
                    <a:pt x="892683" y="2054987"/>
                    <a:pt x="1033399" y="2240153"/>
                    <a:pt x="1228725" y="2323973"/>
                  </a:cubicBezTo>
                  <a:cubicBezTo>
                    <a:pt x="1297813" y="2353691"/>
                    <a:pt x="1373759" y="2368677"/>
                    <a:pt x="1449324" y="2368677"/>
                  </a:cubicBezTo>
                  <a:cubicBezTo>
                    <a:pt x="1587246" y="2368677"/>
                    <a:pt x="1724279" y="2318893"/>
                    <a:pt x="1817624" y="2218182"/>
                  </a:cubicBezTo>
                  <a:cubicBezTo>
                    <a:pt x="1962150" y="2062353"/>
                    <a:pt x="1967230" y="1787144"/>
                    <a:pt x="1808607" y="1645666"/>
                  </a:cubicBezTo>
                  <a:lnTo>
                    <a:pt x="1808607" y="1645666"/>
                  </a:lnTo>
                  <a:cubicBezTo>
                    <a:pt x="1875663" y="1698498"/>
                    <a:pt x="1959864" y="1723136"/>
                    <a:pt x="2045335" y="1723136"/>
                  </a:cubicBezTo>
                  <a:cubicBezTo>
                    <a:pt x="2122551" y="1723136"/>
                    <a:pt x="2200656" y="1703070"/>
                    <a:pt x="2267966" y="1665351"/>
                  </a:cubicBezTo>
                  <a:cubicBezTo>
                    <a:pt x="2409825" y="1585976"/>
                    <a:pt x="2506218" y="1440688"/>
                    <a:pt x="2554605" y="1285494"/>
                  </a:cubicBezTo>
                  <a:cubicBezTo>
                    <a:pt x="2605532" y="1122172"/>
                    <a:pt x="2604516" y="933069"/>
                    <a:pt x="2507869" y="791845"/>
                  </a:cubicBezTo>
                  <a:cubicBezTo>
                    <a:pt x="2441956" y="695706"/>
                    <a:pt x="2323846" y="633603"/>
                    <a:pt x="2210181" y="633603"/>
                  </a:cubicBezTo>
                  <a:cubicBezTo>
                    <a:pt x="2157095" y="633603"/>
                    <a:pt x="2105025" y="647065"/>
                    <a:pt x="2059559" y="676910"/>
                  </a:cubicBezTo>
                  <a:lnTo>
                    <a:pt x="2040763" y="678053"/>
                  </a:lnTo>
                  <a:cubicBezTo>
                    <a:pt x="2052828" y="527304"/>
                    <a:pt x="2023999" y="370713"/>
                    <a:pt x="1943227" y="242824"/>
                  </a:cubicBezTo>
                  <a:cubicBezTo>
                    <a:pt x="1862455" y="114935"/>
                    <a:pt x="1726819" y="19050"/>
                    <a:pt x="1576451" y="2413"/>
                  </a:cubicBezTo>
                  <a:cubicBezTo>
                    <a:pt x="1561846" y="762"/>
                    <a:pt x="1547114" y="0"/>
                    <a:pt x="1532382" y="0"/>
                  </a:cubicBezTo>
                  <a:close/>
                </a:path>
              </a:pathLst>
            </a:custGeom>
            <a:solidFill>
              <a:srgbClr val="FF555B"/>
            </a:solidFill>
          </p:spPr>
        </p:sp>
      </p:grpSp>
      <p:grpSp>
        <p:nvGrpSpPr>
          <p:cNvPr name="Group 4" id="4"/>
          <p:cNvGrpSpPr>
            <a:grpSpLocks noChangeAspect="true"/>
          </p:cNvGrpSpPr>
          <p:nvPr/>
        </p:nvGrpSpPr>
        <p:grpSpPr>
          <a:xfrm rot="0">
            <a:off x="278178" y="2025901"/>
            <a:ext cx="1254662" cy="2500151"/>
            <a:chOff x="0" y="0"/>
            <a:chExt cx="1254658" cy="2500147"/>
          </a:xfrm>
        </p:grpSpPr>
        <p:sp>
          <p:nvSpPr>
            <p:cNvPr name="Freeform 5" id="5"/>
            <p:cNvSpPr/>
            <p:nvPr/>
          </p:nvSpPr>
          <p:spPr>
            <a:xfrm flipH="false" flipV="false" rot="0">
              <a:off x="-225806" y="1596136"/>
              <a:ext cx="1313561" cy="840486"/>
            </a:xfrm>
            <a:custGeom>
              <a:avLst/>
              <a:gdLst/>
              <a:ahLst/>
              <a:cxnLst/>
              <a:rect r="r" b="b" t="t" l="l"/>
              <a:pathLst>
                <a:path h="840486" w="1313561">
                  <a:moveTo>
                    <a:pt x="1313561" y="0"/>
                  </a:moveTo>
                  <a:cubicBezTo>
                    <a:pt x="1313561" y="0"/>
                    <a:pt x="0" y="285115"/>
                    <a:pt x="347980" y="737743"/>
                  </a:cubicBezTo>
                  <a:cubicBezTo>
                    <a:pt x="403606" y="810006"/>
                    <a:pt x="465963" y="840486"/>
                    <a:pt x="531749" y="840486"/>
                  </a:cubicBezTo>
                  <a:cubicBezTo>
                    <a:pt x="877443" y="840486"/>
                    <a:pt x="1313561" y="0"/>
                    <a:pt x="1313561" y="0"/>
                  </a:cubicBezTo>
                  <a:close/>
                </a:path>
              </a:pathLst>
            </a:custGeom>
            <a:solidFill>
              <a:srgbClr val="E4B9FA"/>
            </a:solidFill>
          </p:spPr>
        </p:sp>
        <p:sp>
          <p:nvSpPr>
            <p:cNvPr name="Freeform 6" id="6"/>
            <p:cNvSpPr/>
            <p:nvPr/>
          </p:nvSpPr>
          <p:spPr>
            <a:xfrm flipH="false" flipV="false" rot="0">
              <a:off x="38735" y="960628"/>
              <a:ext cx="835025" cy="566928"/>
            </a:xfrm>
            <a:custGeom>
              <a:avLst/>
              <a:gdLst/>
              <a:ahLst/>
              <a:cxnLst/>
              <a:rect r="r" b="b" t="t" l="l"/>
              <a:pathLst>
                <a:path h="566928" w="835025">
                  <a:moveTo>
                    <a:pt x="351663" y="0"/>
                  </a:moveTo>
                  <a:cubicBezTo>
                    <a:pt x="311658" y="0"/>
                    <a:pt x="272923" y="18161"/>
                    <a:pt x="236982" y="60833"/>
                  </a:cubicBezTo>
                  <a:cubicBezTo>
                    <a:pt x="0" y="342519"/>
                    <a:pt x="835025" y="566928"/>
                    <a:pt x="835025" y="566928"/>
                  </a:cubicBezTo>
                  <a:cubicBezTo>
                    <a:pt x="835025" y="566928"/>
                    <a:pt x="575183" y="0"/>
                    <a:pt x="351663" y="0"/>
                  </a:cubicBezTo>
                  <a:close/>
                </a:path>
              </a:pathLst>
            </a:custGeom>
            <a:solidFill>
              <a:srgbClr val="E4B9FA"/>
            </a:solidFill>
          </p:spPr>
        </p:sp>
        <p:sp>
          <p:nvSpPr>
            <p:cNvPr name="Freeform 7" id="7"/>
            <p:cNvSpPr/>
            <p:nvPr/>
          </p:nvSpPr>
          <p:spPr>
            <a:xfrm flipH="false" flipV="false" rot="0">
              <a:off x="30734" y="63500"/>
              <a:ext cx="1160399" cy="1242695"/>
            </a:xfrm>
            <a:custGeom>
              <a:avLst/>
              <a:gdLst/>
              <a:ahLst/>
              <a:cxnLst/>
              <a:rect r="r" b="b" t="t" l="l"/>
              <a:pathLst>
                <a:path h="1242695" w="1160399">
                  <a:moveTo>
                    <a:pt x="701167" y="0"/>
                  </a:moveTo>
                  <a:cubicBezTo>
                    <a:pt x="660019" y="0"/>
                    <a:pt x="615188" y="11049"/>
                    <a:pt x="566420" y="35179"/>
                  </a:cubicBezTo>
                  <a:cubicBezTo>
                    <a:pt x="0" y="315849"/>
                    <a:pt x="1160399" y="1242695"/>
                    <a:pt x="1160399" y="1242695"/>
                  </a:cubicBezTo>
                  <a:cubicBezTo>
                    <a:pt x="1160399" y="1242695"/>
                    <a:pt x="1137412" y="0"/>
                    <a:pt x="701167" y="0"/>
                  </a:cubicBezTo>
                  <a:close/>
                </a:path>
              </a:pathLst>
            </a:custGeom>
            <a:solidFill>
              <a:srgbClr val="E4B9FA"/>
            </a:solidFill>
          </p:spPr>
        </p:sp>
      </p:grpSp>
      <p:sp>
        <p:nvSpPr>
          <p:cNvPr name="Freeform 8" id="8"/>
          <p:cNvSpPr/>
          <p:nvPr/>
        </p:nvSpPr>
        <p:spPr>
          <a:xfrm flipH="false" flipV="false" rot="0">
            <a:off x="9080497" y="-63503"/>
            <a:ext cx="9270997" cy="10413997"/>
          </a:xfrm>
          <a:custGeom>
            <a:avLst/>
            <a:gdLst/>
            <a:ahLst/>
            <a:cxnLst/>
            <a:rect r="r" b="b" t="t" l="l"/>
            <a:pathLst>
              <a:path h="10413997" w="9270997">
                <a:moveTo>
                  <a:pt x="0" y="0"/>
                </a:moveTo>
                <a:lnTo>
                  <a:pt x="9270997" y="0"/>
                </a:lnTo>
                <a:lnTo>
                  <a:pt x="9270997" y="10413997"/>
                </a:lnTo>
                <a:lnTo>
                  <a:pt x="0" y="1041399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9" id="9"/>
          <p:cNvSpPr txBox="true"/>
          <p:nvPr/>
        </p:nvSpPr>
        <p:spPr>
          <a:xfrm rot="0">
            <a:off x="2889466" y="1157383"/>
            <a:ext cx="2089214" cy="637442"/>
          </a:xfrm>
          <a:prstGeom prst="rect">
            <a:avLst/>
          </a:prstGeom>
        </p:spPr>
        <p:txBody>
          <a:bodyPr anchor="t" rtlCol="false" tIns="0" lIns="0" bIns="0" rIns="0">
            <a:spAutoFit/>
          </a:bodyPr>
          <a:lstStyle/>
          <a:p>
            <a:pPr algn="l">
              <a:lnSpc>
                <a:spcPts val="5040"/>
              </a:lnSpc>
            </a:pPr>
            <a:r>
              <a:rPr lang="en-US" sz="3600">
                <a:solidFill>
                  <a:srgbClr val="2A2952"/>
                </a:solidFill>
                <a:latin typeface="Comic Sans"/>
                <a:ea typeface="Comic Sans"/>
                <a:cs typeface="Comic Sans"/>
                <a:sym typeface="Comic Sans"/>
              </a:rPr>
              <a:t>2. BALOK</a:t>
            </a:r>
          </a:p>
        </p:txBody>
      </p:sp>
      <p:sp>
        <p:nvSpPr>
          <p:cNvPr name="TextBox 10" id="10"/>
          <p:cNvSpPr txBox="true"/>
          <p:nvPr/>
        </p:nvSpPr>
        <p:spPr>
          <a:xfrm rot="0">
            <a:off x="2745248" y="2789082"/>
            <a:ext cx="14771961" cy="3828317"/>
          </a:xfrm>
          <a:prstGeom prst="rect">
            <a:avLst/>
          </a:prstGeom>
        </p:spPr>
        <p:txBody>
          <a:bodyPr anchor="t" rtlCol="false" tIns="0" lIns="0" bIns="0" rIns="0">
            <a:spAutoFit/>
          </a:bodyPr>
          <a:lstStyle/>
          <a:p>
            <a:pPr algn="just">
              <a:lnSpc>
                <a:spcPts val="5025"/>
              </a:lnSpc>
            </a:pPr>
            <a:r>
              <a:rPr lang="en-US" sz="3600">
                <a:solidFill>
                  <a:srgbClr val="2A2952"/>
                </a:solidFill>
                <a:latin typeface="Comic Sans"/>
                <a:ea typeface="Comic Sans"/>
                <a:cs typeface="Comic Sans"/>
                <a:sym typeface="Comic Sans"/>
              </a:rPr>
              <a:t>A. Pengertian Balok Balok adalah suatu bentuk bangun ruang tiga dimensi yang memiliki enam sisi. Bentuk dasar balok adalah persegi panjang. Balok memiliki empat sisi tegak dan dua sisi datar yang membentuk sisi atas dan bawahnya. Sisi-sisi tegak tersebut membentuk sudut siku-siku satu sama lain.</a:t>
            </a:r>
          </a:p>
        </p:txBody>
      </p:sp>
    </p:spTree>
  </p:cSld>
  <p:clrMapOvr>
    <a:masterClrMapping/>
  </p:clrMapOvr>
</p:sld>
</file>

<file path=ppt/slides/slide7.xml><?xml version="1.0" encoding="utf-8"?>
<p:sld xmlns:p="http://schemas.openxmlformats.org/presentationml/2006/main" xmlns:a="http://schemas.openxmlformats.org/drawingml/2006/main">
  <p:cSld>
    <p:bg>
      <p:bgPr>
        <a:solidFill>
          <a:srgbClr val="FAF4E6"/>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2219392" y="7065445"/>
            <a:ext cx="4419914" cy="4225947"/>
            <a:chOff x="0" y="0"/>
            <a:chExt cx="4419905" cy="4225950"/>
          </a:xfrm>
        </p:grpSpPr>
        <p:sp>
          <p:nvSpPr>
            <p:cNvPr name="Freeform 3" id="3"/>
            <p:cNvSpPr/>
            <p:nvPr/>
          </p:nvSpPr>
          <p:spPr>
            <a:xfrm flipH="false" flipV="false" rot="0">
              <a:off x="2219325" y="38608"/>
              <a:ext cx="2256790" cy="3183001"/>
            </a:xfrm>
            <a:custGeom>
              <a:avLst/>
              <a:gdLst/>
              <a:ahLst/>
              <a:cxnLst/>
              <a:rect r="r" b="b" t="t" l="l"/>
              <a:pathLst>
                <a:path h="3183001" w="2256790">
                  <a:moveTo>
                    <a:pt x="0" y="0"/>
                  </a:moveTo>
                  <a:lnTo>
                    <a:pt x="0" y="3183001"/>
                  </a:lnTo>
                  <a:lnTo>
                    <a:pt x="2145665" y="3183001"/>
                  </a:lnTo>
                  <a:cubicBezTo>
                    <a:pt x="2161794" y="3135630"/>
                    <a:pt x="2174621" y="3087116"/>
                    <a:pt x="2184019" y="3037586"/>
                  </a:cubicBezTo>
                  <a:cubicBezTo>
                    <a:pt x="2256790" y="2653792"/>
                    <a:pt x="2086102" y="2218309"/>
                    <a:pt x="1739138" y="2039112"/>
                  </a:cubicBezTo>
                  <a:cubicBezTo>
                    <a:pt x="1608074" y="1971421"/>
                    <a:pt x="1465707" y="1943481"/>
                    <a:pt x="1320038" y="1943481"/>
                  </a:cubicBezTo>
                  <a:cubicBezTo>
                    <a:pt x="1252347" y="1943481"/>
                    <a:pt x="1184021" y="1949450"/>
                    <a:pt x="1115822" y="1960372"/>
                  </a:cubicBezTo>
                  <a:cubicBezTo>
                    <a:pt x="1145159" y="1659382"/>
                    <a:pt x="1128014" y="1353947"/>
                    <a:pt x="1062990" y="1058545"/>
                  </a:cubicBezTo>
                  <a:cubicBezTo>
                    <a:pt x="1004443" y="792607"/>
                    <a:pt x="902716" y="526669"/>
                    <a:pt x="709930" y="334518"/>
                  </a:cubicBezTo>
                  <a:cubicBezTo>
                    <a:pt x="521335" y="146558"/>
                    <a:pt x="265049" y="47879"/>
                    <a:pt x="127" y="0"/>
                  </a:cubicBezTo>
                  <a:close/>
                </a:path>
              </a:pathLst>
            </a:custGeom>
            <a:solidFill>
              <a:srgbClr val="FF555B"/>
            </a:solidFill>
          </p:spPr>
        </p:sp>
      </p:grpSp>
      <p:grpSp>
        <p:nvGrpSpPr>
          <p:cNvPr name="Group 4" id="4"/>
          <p:cNvGrpSpPr>
            <a:grpSpLocks noChangeAspect="true"/>
          </p:cNvGrpSpPr>
          <p:nvPr/>
        </p:nvGrpSpPr>
        <p:grpSpPr>
          <a:xfrm rot="0">
            <a:off x="0" y="351644"/>
            <a:ext cx="5270154" cy="322907"/>
            <a:chOff x="0" y="0"/>
            <a:chExt cx="5270157" cy="322910"/>
          </a:xfrm>
        </p:grpSpPr>
        <p:sp>
          <p:nvSpPr>
            <p:cNvPr name="Freeform 5" id="5"/>
            <p:cNvSpPr/>
            <p:nvPr/>
          </p:nvSpPr>
          <p:spPr>
            <a:xfrm flipH="false" flipV="false" rot="0">
              <a:off x="0" y="0"/>
              <a:ext cx="5269992" cy="322961"/>
            </a:xfrm>
            <a:custGeom>
              <a:avLst/>
              <a:gdLst/>
              <a:ahLst/>
              <a:cxnLst/>
              <a:rect r="r" b="b" t="t" l="l"/>
              <a:pathLst>
                <a:path h="322961" w="5269992">
                  <a:moveTo>
                    <a:pt x="5079238" y="0"/>
                  </a:moveTo>
                  <a:cubicBezTo>
                    <a:pt x="4779899" y="0"/>
                    <a:pt x="4482846" y="52578"/>
                    <a:pt x="4186047" y="86741"/>
                  </a:cubicBezTo>
                  <a:cubicBezTo>
                    <a:pt x="3850894" y="125349"/>
                    <a:pt x="3514090" y="150368"/>
                    <a:pt x="3176905" y="161925"/>
                  </a:cubicBezTo>
                  <a:cubicBezTo>
                    <a:pt x="3033268" y="166878"/>
                    <a:pt x="2889631" y="169291"/>
                    <a:pt x="2745994" y="169291"/>
                  </a:cubicBezTo>
                  <a:cubicBezTo>
                    <a:pt x="2552192" y="169291"/>
                    <a:pt x="2358517" y="164846"/>
                    <a:pt x="2164969" y="155956"/>
                  </a:cubicBezTo>
                  <a:cubicBezTo>
                    <a:pt x="1831340" y="140589"/>
                    <a:pt x="1499870" y="105156"/>
                    <a:pt x="1167384" y="76454"/>
                  </a:cubicBezTo>
                  <a:cubicBezTo>
                    <a:pt x="846074" y="48641"/>
                    <a:pt x="523748" y="34925"/>
                    <a:pt x="201295" y="34925"/>
                  </a:cubicBezTo>
                  <a:cubicBezTo>
                    <a:pt x="140462" y="34925"/>
                    <a:pt x="79629" y="35433"/>
                    <a:pt x="18923" y="36449"/>
                  </a:cubicBezTo>
                  <a:cubicBezTo>
                    <a:pt x="12192" y="36576"/>
                    <a:pt x="5969" y="37338"/>
                    <a:pt x="254" y="38735"/>
                  </a:cubicBezTo>
                  <a:lnTo>
                    <a:pt x="0" y="38735"/>
                  </a:lnTo>
                  <a:lnTo>
                    <a:pt x="0" y="188214"/>
                  </a:lnTo>
                  <a:cubicBezTo>
                    <a:pt x="5334" y="189357"/>
                    <a:pt x="11049" y="189992"/>
                    <a:pt x="17145" y="189992"/>
                  </a:cubicBezTo>
                  <a:cubicBezTo>
                    <a:pt x="17653" y="189992"/>
                    <a:pt x="18161" y="189992"/>
                    <a:pt x="18669" y="189992"/>
                  </a:cubicBezTo>
                  <a:cubicBezTo>
                    <a:pt x="79883" y="188976"/>
                    <a:pt x="140970" y="188468"/>
                    <a:pt x="202184" y="188468"/>
                  </a:cubicBezTo>
                  <a:cubicBezTo>
                    <a:pt x="481330" y="188468"/>
                    <a:pt x="760349" y="198755"/>
                    <a:pt x="1038733" y="219710"/>
                  </a:cubicBezTo>
                  <a:cubicBezTo>
                    <a:pt x="1375664" y="244983"/>
                    <a:pt x="1711198" y="284988"/>
                    <a:pt x="2048637" y="303657"/>
                  </a:cubicBezTo>
                  <a:cubicBezTo>
                    <a:pt x="2280793" y="316484"/>
                    <a:pt x="2513457" y="322961"/>
                    <a:pt x="2745994" y="322961"/>
                  </a:cubicBezTo>
                  <a:cubicBezTo>
                    <a:pt x="3184398" y="322961"/>
                    <a:pt x="3622675" y="300101"/>
                    <a:pt x="4058666" y="254381"/>
                  </a:cubicBezTo>
                  <a:cubicBezTo>
                    <a:pt x="4396105" y="219075"/>
                    <a:pt x="4734560" y="153670"/>
                    <a:pt x="5074666" y="153670"/>
                  </a:cubicBezTo>
                  <a:cubicBezTo>
                    <a:pt x="5114163" y="153670"/>
                    <a:pt x="5153660" y="154559"/>
                    <a:pt x="5193157" y="156464"/>
                  </a:cubicBezTo>
                  <a:cubicBezTo>
                    <a:pt x="5194173" y="156464"/>
                    <a:pt x="5195189" y="156591"/>
                    <a:pt x="5196205" y="156591"/>
                  </a:cubicBezTo>
                  <a:cubicBezTo>
                    <a:pt x="5236337" y="156591"/>
                    <a:pt x="5269992" y="118745"/>
                    <a:pt x="5269992" y="79629"/>
                  </a:cubicBezTo>
                  <a:cubicBezTo>
                    <a:pt x="5269992" y="36322"/>
                    <a:pt x="5234813" y="4699"/>
                    <a:pt x="5193157" y="2667"/>
                  </a:cubicBezTo>
                  <a:cubicBezTo>
                    <a:pt x="5155057" y="889"/>
                    <a:pt x="5117084" y="0"/>
                    <a:pt x="5079111" y="0"/>
                  </a:cubicBezTo>
                  <a:close/>
                </a:path>
              </a:pathLst>
            </a:custGeom>
            <a:solidFill>
              <a:srgbClr val="FFD834"/>
            </a:solidFill>
          </p:spPr>
        </p:sp>
      </p:grpSp>
      <p:grpSp>
        <p:nvGrpSpPr>
          <p:cNvPr name="Group 6" id="6"/>
          <p:cNvGrpSpPr>
            <a:grpSpLocks noChangeAspect="true"/>
          </p:cNvGrpSpPr>
          <p:nvPr/>
        </p:nvGrpSpPr>
        <p:grpSpPr>
          <a:xfrm rot="0">
            <a:off x="0" y="921410"/>
            <a:ext cx="5161045" cy="221599"/>
            <a:chOff x="0" y="0"/>
            <a:chExt cx="5161039" cy="221602"/>
          </a:xfrm>
        </p:grpSpPr>
        <p:sp>
          <p:nvSpPr>
            <p:cNvPr name="Freeform 7" id="7"/>
            <p:cNvSpPr/>
            <p:nvPr/>
          </p:nvSpPr>
          <p:spPr>
            <a:xfrm flipH="false" flipV="false" rot="0">
              <a:off x="0" y="0"/>
              <a:ext cx="5161026" cy="221488"/>
            </a:xfrm>
            <a:custGeom>
              <a:avLst/>
              <a:gdLst/>
              <a:ahLst/>
              <a:cxnLst/>
              <a:rect r="r" b="b" t="t" l="l"/>
              <a:pathLst>
                <a:path h="221488" w="5161026">
                  <a:moveTo>
                    <a:pt x="4630547" y="0"/>
                  </a:moveTo>
                  <a:cubicBezTo>
                    <a:pt x="4452366" y="0"/>
                    <a:pt x="4274058" y="9525"/>
                    <a:pt x="4096258" y="21082"/>
                  </a:cubicBezTo>
                  <a:cubicBezTo>
                    <a:pt x="3767328" y="42418"/>
                    <a:pt x="3439033" y="61976"/>
                    <a:pt x="3109341" y="66421"/>
                  </a:cubicBezTo>
                  <a:cubicBezTo>
                    <a:pt x="3028950" y="67437"/>
                    <a:pt x="2948432" y="67945"/>
                    <a:pt x="2868041" y="67945"/>
                  </a:cubicBezTo>
                  <a:cubicBezTo>
                    <a:pt x="2286508" y="67945"/>
                    <a:pt x="1705229" y="42418"/>
                    <a:pt x="1123950" y="27559"/>
                  </a:cubicBezTo>
                  <a:cubicBezTo>
                    <a:pt x="884301" y="21463"/>
                    <a:pt x="644525" y="17145"/>
                    <a:pt x="404749" y="17145"/>
                  </a:cubicBezTo>
                  <a:cubicBezTo>
                    <a:pt x="273558" y="17145"/>
                    <a:pt x="142240" y="18415"/>
                    <a:pt x="11049" y="21336"/>
                  </a:cubicBezTo>
                  <a:cubicBezTo>
                    <a:pt x="7239" y="21463"/>
                    <a:pt x="3556" y="21717"/>
                    <a:pt x="127" y="22225"/>
                  </a:cubicBezTo>
                  <a:lnTo>
                    <a:pt x="0" y="22225"/>
                  </a:lnTo>
                  <a:lnTo>
                    <a:pt x="0" y="174625"/>
                  </a:lnTo>
                  <a:cubicBezTo>
                    <a:pt x="2794" y="174879"/>
                    <a:pt x="5715" y="175006"/>
                    <a:pt x="8763" y="175006"/>
                  </a:cubicBezTo>
                  <a:cubicBezTo>
                    <a:pt x="9525" y="175006"/>
                    <a:pt x="10160" y="175006"/>
                    <a:pt x="10922" y="175006"/>
                  </a:cubicBezTo>
                  <a:cubicBezTo>
                    <a:pt x="141478" y="172085"/>
                    <a:pt x="272161" y="170815"/>
                    <a:pt x="402717" y="170815"/>
                  </a:cubicBezTo>
                  <a:cubicBezTo>
                    <a:pt x="934212" y="170815"/>
                    <a:pt x="1465580" y="191897"/>
                    <a:pt x="1996694" y="206883"/>
                  </a:cubicBezTo>
                  <a:cubicBezTo>
                    <a:pt x="2287651" y="215138"/>
                    <a:pt x="2578735" y="221488"/>
                    <a:pt x="2869819" y="221488"/>
                  </a:cubicBezTo>
                  <a:cubicBezTo>
                    <a:pt x="2908681" y="221488"/>
                    <a:pt x="2947416" y="221361"/>
                    <a:pt x="2986278" y="221107"/>
                  </a:cubicBezTo>
                  <a:cubicBezTo>
                    <a:pt x="3317875" y="219075"/>
                    <a:pt x="3648710" y="204597"/>
                    <a:pt x="3979545" y="182372"/>
                  </a:cubicBezTo>
                  <a:cubicBezTo>
                    <a:pt x="4196207" y="167767"/>
                    <a:pt x="4413758" y="153543"/>
                    <a:pt x="4631055" y="153543"/>
                  </a:cubicBezTo>
                  <a:cubicBezTo>
                    <a:pt x="4782312" y="153543"/>
                    <a:pt x="4933442" y="160401"/>
                    <a:pt x="5084191" y="178943"/>
                  </a:cubicBezTo>
                  <a:cubicBezTo>
                    <a:pt x="5086350" y="179197"/>
                    <a:pt x="5088636" y="179324"/>
                    <a:pt x="5090795" y="179324"/>
                  </a:cubicBezTo>
                  <a:cubicBezTo>
                    <a:pt x="5129149" y="179324"/>
                    <a:pt x="5161026" y="137922"/>
                    <a:pt x="5161026" y="102108"/>
                  </a:cubicBezTo>
                  <a:cubicBezTo>
                    <a:pt x="5161026" y="56388"/>
                    <a:pt x="5125593" y="30353"/>
                    <a:pt x="5084191" y="25273"/>
                  </a:cubicBezTo>
                  <a:cubicBezTo>
                    <a:pt x="4933442" y="6985"/>
                    <a:pt x="4782058" y="0"/>
                    <a:pt x="4630547" y="0"/>
                  </a:cubicBezTo>
                  <a:close/>
                </a:path>
              </a:pathLst>
            </a:custGeom>
            <a:solidFill>
              <a:srgbClr val="FFD834"/>
            </a:solidFill>
          </p:spPr>
        </p:sp>
      </p:grpSp>
      <p:grpSp>
        <p:nvGrpSpPr>
          <p:cNvPr name="Group 8" id="8"/>
          <p:cNvGrpSpPr>
            <a:grpSpLocks noChangeAspect="true"/>
          </p:cNvGrpSpPr>
          <p:nvPr/>
        </p:nvGrpSpPr>
        <p:grpSpPr>
          <a:xfrm rot="0">
            <a:off x="0" y="1345759"/>
            <a:ext cx="5159712" cy="259023"/>
            <a:chOff x="0" y="0"/>
            <a:chExt cx="5159705" cy="259029"/>
          </a:xfrm>
        </p:grpSpPr>
        <p:sp>
          <p:nvSpPr>
            <p:cNvPr name="Freeform 9" id="9"/>
            <p:cNvSpPr/>
            <p:nvPr/>
          </p:nvSpPr>
          <p:spPr>
            <a:xfrm flipH="false" flipV="false" rot="0">
              <a:off x="0" y="0"/>
              <a:ext cx="5183632" cy="259080"/>
            </a:xfrm>
            <a:custGeom>
              <a:avLst/>
              <a:gdLst/>
              <a:ahLst/>
              <a:cxnLst/>
              <a:rect r="r" b="b" t="t" l="l"/>
              <a:pathLst>
                <a:path h="259080" w="5183632">
                  <a:moveTo>
                    <a:pt x="29972" y="0"/>
                  </a:moveTo>
                  <a:cubicBezTo>
                    <a:pt x="19431" y="0"/>
                    <a:pt x="9271" y="2667"/>
                    <a:pt x="0" y="7239"/>
                  </a:cubicBezTo>
                  <a:lnTo>
                    <a:pt x="0" y="7239"/>
                  </a:lnTo>
                  <a:lnTo>
                    <a:pt x="0" y="145542"/>
                  </a:lnTo>
                  <a:cubicBezTo>
                    <a:pt x="10033" y="150368"/>
                    <a:pt x="21209" y="153289"/>
                    <a:pt x="32893" y="153797"/>
                  </a:cubicBezTo>
                  <a:cubicBezTo>
                    <a:pt x="689610" y="182626"/>
                    <a:pt x="1346581" y="205740"/>
                    <a:pt x="2003806" y="223012"/>
                  </a:cubicBezTo>
                  <a:cubicBezTo>
                    <a:pt x="2661031" y="240284"/>
                    <a:pt x="3318256" y="251968"/>
                    <a:pt x="3975608" y="257937"/>
                  </a:cubicBezTo>
                  <a:lnTo>
                    <a:pt x="4254500" y="259080"/>
                  </a:lnTo>
                  <a:lnTo>
                    <a:pt x="5109210" y="259080"/>
                  </a:lnTo>
                  <a:cubicBezTo>
                    <a:pt x="5183632" y="236601"/>
                    <a:pt x="5175885" y="108712"/>
                    <a:pt x="5085588" y="108712"/>
                  </a:cubicBezTo>
                  <a:cubicBezTo>
                    <a:pt x="5085588" y="108712"/>
                    <a:pt x="5085461" y="108712"/>
                    <a:pt x="5085461" y="108712"/>
                  </a:cubicBezTo>
                  <a:cubicBezTo>
                    <a:pt x="5054346" y="108712"/>
                    <a:pt x="5023231" y="108712"/>
                    <a:pt x="4992116" y="108712"/>
                  </a:cubicBezTo>
                  <a:cubicBezTo>
                    <a:pt x="4365879" y="108712"/>
                    <a:pt x="3739642" y="103632"/>
                    <a:pt x="3113532" y="93218"/>
                  </a:cubicBezTo>
                  <a:cubicBezTo>
                    <a:pt x="2456180" y="82296"/>
                    <a:pt x="1799082" y="65659"/>
                    <a:pt x="1142111" y="43307"/>
                  </a:cubicBezTo>
                  <a:lnTo>
                    <a:pt x="32893" y="0"/>
                  </a:lnTo>
                  <a:cubicBezTo>
                    <a:pt x="31877" y="0"/>
                    <a:pt x="30988" y="0"/>
                    <a:pt x="30099" y="0"/>
                  </a:cubicBezTo>
                  <a:close/>
                </a:path>
              </a:pathLst>
            </a:custGeom>
            <a:solidFill>
              <a:srgbClr val="FFD834"/>
            </a:solidFill>
          </p:spPr>
        </p:sp>
      </p:grpSp>
      <p:grpSp>
        <p:nvGrpSpPr>
          <p:cNvPr name="Group 10" id="10"/>
          <p:cNvGrpSpPr>
            <a:grpSpLocks noChangeAspect="true"/>
          </p:cNvGrpSpPr>
          <p:nvPr/>
        </p:nvGrpSpPr>
        <p:grpSpPr>
          <a:xfrm rot="0">
            <a:off x="9080497" y="-63503"/>
            <a:ext cx="9270997" cy="10413997"/>
            <a:chOff x="0" y="0"/>
            <a:chExt cx="9271000" cy="10414000"/>
          </a:xfrm>
        </p:grpSpPr>
        <p:sp>
          <p:nvSpPr>
            <p:cNvPr name="Freeform 11" id="11"/>
            <p:cNvSpPr/>
            <p:nvPr/>
          </p:nvSpPr>
          <p:spPr>
            <a:xfrm flipH="false" flipV="false" rot="0">
              <a:off x="63500" y="63500"/>
              <a:ext cx="9144000" cy="10287000"/>
            </a:xfrm>
            <a:custGeom>
              <a:avLst/>
              <a:gdLst/>
              <a:ahLst/>
              <a:cxnLst/>
              <a:rect r="r" b="b" t="t" l="l"/>
              <a:pathLst>
                <a:path h="10287000" w="9144000">
                  <a:moveTo>
                    <a:pt x="0" y="0"/>
                  </a:moveTo>
                  <a:lnTo>
                    <a:pt x="0" y="10287000"/>
                  </a:lnTo>
                  <a:lnTo>
                    <a:pt x="9144000" y="10287000"/>
                  </a:lnTo>
                  <a:lnTo>
                    <a:pt x="9144000" y="0"/>
                  </a:lnTo>
                  <a:close/>
                </a:path>
              </a:pathLst>
            </a:custGeom>
            <a:solidFill>
              <a:srgbClr val="FAF4E6"/>
            </a:solidFill>
          </p:spPr>
        </p:sp>
        <p:sp>
          <p:nvSpPr>
            <p:cNvPr name="Freeform 12" id="12"/>
            <p:cNvSpPr/>
            <p:nvPr/>
          </p:nvSpPr>
          <p:spPr>
            <a:xfrm flipH="false" flipV="false" rot="0">
              <a:off x="63500" y="4580382"/>
              <a:ext cx="842518" cy="1252982"/>
            </a:xfrm>
            <a:custGeom>
              <a:avLst/>
              <a:gdLst/>
              <a:ahLst/>
              <a:cxnLst/>
              <a:rect r="r" b="b" t="t" l="l"/>
              <a:pathLst>
                <a:path h="1252982" w="842518">
                  <a:moveTo>
                    <a:pt x="0" y="0"/>
                  </a:moveTo>
                  <a:lnTo>
                    <a:pt x="0" y="1252982"/>
                  </a:lnTo>
                  <a:lnTo>
                    <a:pt x="842518" y="626491"/>
                  </a:lnTo>
                  <a:lnTo>
                    <a:pt x="0" y="0"/>
                  </a:lnTo>
                  <a:close/>
                </a:path>
              </a:pathLst>
            </a:custGeom>
            <a:solidFill>
              <a:srgbClr val="FAF4E6"/>
            </a:solidFill>
          </p:spPr>
        </p:sp>
        <p:sp>
          <p:nvSpPr>
            <p:cNvPr name="Freeform 13" id="13"/>
            <p:cNvSpPr/>
            <p:nvPr/>
          </p:nvSpPr>
          <p:spPr>
            <a:xfrm flipH="false" flipV="false" rot="0">
              <a:off x="5249672" y="63500"/>
              <a:ext cx="3957703" cy="3385312"/>
            </a:xfrm>
            <a:custGeom>
              <a:avLst/>
              <a:gdLst/>
              <a:ahLst/>
              <a:cxnLst/>
              <a:rect r="r" b="b" t="t" l="l"/>
              <a:pathLst>
                <a:path h="3385312" w="3957703">
                  <a:moveTo>
                    <a:pt x="0" y="0"/>
                  </a:moveTo>
                  <a:cubicBezTo>
                    <a:pt x="45720" y="45212"/>
                    <a:pt x="92456" y="88519"/>
                    <a:pt x="144399" y="126492"/>
                  </a:cubicBezTo>
                  <a:lnTo>
                    <a:pt x="234442" y="197612"/>
                  </a:lnTo>
                  <a:cubicBezTo>
                    <a:pt x="300228" y="245872"/>
                    <a:pt x="366014" y="294005"/>
                    <a:pt x="438023" y="333375"/>
                  </a:cubicBezTo>
                  <a:lnTo>
                    <a:pt x="593344" y="411099"/>
                  </a:lnTo>
                  <a:cubicBezTo>
                    <a:pt x="648716" y="436118"/>
                    <a:pt x="703326" y="463296"/>
                    <a:pt x="761619" y="481965"/>
                  </a:cubicBezTo>
                  <a:lnTo>
                    <a:pt x="899414" y="534416"/>
                  </a:lnTo>
                  <a:cubicBezTo>
                    <a:pt x="973836" y="561594"/>
                    <a:pt x="1050544" y="581152"/>
                    <a:pt x="1124839" y="608076"/>
                  </a:cubicBezTo>
                  <a:lnTo>
                    <a:pt x="1254379" y="646176"/>
                  </a:lnTo>
                  <a:cubicBezTo>
                    <a:pt x="1291082" y="658876"/>
                    <a:pt x="1328801" y="668782"/>
                    <a:pt x="1366393" y="678561"/>
                  </a:cubicBezTo>
                  <a:lnTo>
                    <a:pt x="1439418" y="693674"/>
                  </a:lnTo>
                  <a:cubicBezTo>
                    <a:pt x="1511427" y="713994"/>
                    <a:pt x="1585214" y="726059"/>
                    <a:pt x="1657731" y="743712"/>
                  </a:cubicBezTo>
                  <a:lnTo>
                    <a:pt x="1703070" y="757555"/>
                  </a:lnTo>
                  <a:cubicBezTo>
                    <a:pt x="1742694" y="766826"/>
                    <a:pt x="1782318" y="777621"/>
                    <a:pt x="1820672" y="789940"/>
                  </a:cubicBezTo>
                  <a:lnTo>
                    <a:pt x="2009648" y="852551"/>
                  </a:lnTo>
                  <a:cubicBezTo>
                    <a:pt x="2075180" y="875538"/>
                    <a:pt x="2138045" y="904367"/>
                    <a:pt x="2197863" y="938657"/>
                  </a:cubicBezTo>
                  <a:cubicBezTo>
                    <a:pt x="2258315" y="973328"/>
                    <a:pt x="2317116" y="1011428"/>
                    <a:pt x="2370836" y="1056513"/>
                  </a:cubicBezTo>
                  <a:lnTo>
                    <a:pt x="2486533" y="1161034"/>
                  </a:lnTo>
                  <a:cubicBezTo>
                    <a:pt x="2536064" y="1210564"/>
                    <a:pt x="2582038" y="1263269"/>
                    <a:pt x="2625726" y="1318133"/>
                  </a:cubicBezTo>
                  <a:cubicBezTo>
                    <a:pt x="2654682" y="1354455"/>
                    <a:pt x="2681606" y="1392047"/>
                    <a:pt x="2705355" y="1431544"/>
                  </a:cubicBezTo>
                  <a:cubicBezTo>
                    <a:pt x="2726945" y="1467485"/>
                    <a:pt x="2748789" y="1503172"/>
                    <a:pt x="2768347" y="1540510"/>
                  </a:cubicBezTo>
                  <a:lnTo>
                    <a:pt x="2848738" y="1708658"/>
                  </a:lnTo>
                  <a:cubicBezTo>
                    <a:pt x="2873376" y="1765554"/>
                    <a:pt x="2899793" y="1821688"/>
                    <a:pt x="2920747" y="1880362"/>
                  </a:cubicBezTo>
                  <a:cubicBezTo>
                    <a:pt x="2935860" y="1922653"/>
                    <a:pt x="2958085" y="1962277"/>
                    <a:pt x="2972309" y="2005330"/>
                  </a:cubicBezTo>
                  <a:cubicBezTo>
                    <a:pt x="2987168" y="2050415"/>
                    <a:pt x="3010028" y="2092325"/>
                    <a:pt x="3024887" y="2137918"/>
                  </a:cubicBezTo>
                  <a:lnTo>
                    <a:pt x="3073147" y="2266188"/>
                  </a:lnTo>
                  <a:cubicBezTo>
                    <a:pt x="3101214" y="2338959"/>
                    <a:pt x="3135758" y="2409317"/>
                    <a:pt x="3162809" y="2482342"/>
                  </a:cubicBezTo>
                  <a:lnTo>
                    <a:pt x="3225674" y="2635885"/>
                  </a:lnTo>
                  <a:cubicBezTo>
                    <a:pt x="3247518" y="2687193"/>
                    <a:pt x="3272792" y="2737358"/>
                    <a:pt x="3300985" y="2785872"/>
                  </a:cubicBezTo>
                  <a:lnTo>
                    <a:pt x="3377439" y="2905760"/>
                  </a:lnTo>
                  <a:cubicBezTo>
                    <a:pt x="3394711" y="2932049"/>
                    <a:pt x="3416174" y="2955671"/>
                    <a:pt x="3436875" y="2979547"/>
                  </a:cubicBezTo>
                  <a:cubicBezTo>
                    <a:pt x="3475992" y="3024505"/>
                    <a:pt x="3515234" y="3069463"/>
                    <a:pt x="3562224" y="3106801"/>
                  </a:cubicBezTo>
                  <a:cubicBezTo>
                    <a:pt x="3597022" y="3134487"/>
                    <a:pt x="3633852" y="3159760"/>
                    <a:pt x="3666492" y="3189732"/>
                  </a:cubicBezTo>
                  <a:cubicBezTo>
                    <a:pt x="3692273" y="3213354"/>
                    <a:pt x="3720467" y="3233293"/>
                    <a:pt x="3748534" y="3253232"/>
                  </a:cubicBezTo>
                  <a:lnTo>
                    <a:pt x="3872867" y="3333497"/>
                  </a:lnTo>
                  <a:cubicBezTo>
                    <a:pt x="3900172" y="3351023"/>
                    <a:pt x="3928365" y="3367025"/>
                    <a:pt x="3957702" y="3385312"/>
                  </a:cubicBezTo>
                  <a:lnTo>
                    <a:pt x="3957702" y="3385312"/>
                  </a:lnTo>
                  <a:lnTo>
                    <a:pt x="3957702" y="0"/>
                  </a:lnTo>
                  <a:close/>
                </a:path>
              </a:pathLst>
            </a:custGeom>
            <a:solidFill>
              <a:srgbClr val="9FD1C2"/>
            </a:solidFill>
          </p:spPr>
        </p:sp>
        <p:sp>
          <p:nvSpPr>
            <p:cNvPr name="Freeform 14" id="14"/>
            <p:cNvSpPr/>
            <p:nvPr/>
          </p:nvSpPr>
          <p:spPr>
            <a:xfrm flipH="false" flipV="false" rot="0">
              <a:off x="6994653" y="1573149"/>
              <a:ext cx="2212847" cy="3874516"/>
            </a:xfrm>
            <a:custGeom>
              <a:avLst/>
              <a:gdLst/>
              <a:ahLst/>
              <a:cxnLst/>
              <a:rect r="r" b="b" t="t" l="l"/>
              <a:pathLst>
                <a:path h="3874516" w="2212847">
                  <a:moveTo>
                    <a:pt x="2212847" y="0"/>
                  </a:moveTo>
                  <a:cubicBezTo>
                    <a:pt x="2134107" y="51562"/>
                    <a:pt x="2066797" y="119380"/>
                    <a:pt x="2018918" y="201041"/>
                  </a:cubicBezTo>
                  <a:cubicBezTo>
                    <a:pt x="1885822" y="427863"/>
                    <a:pt x="1914143" y="710819"/>
                    <a:pt x="1946528" y="971931"/>
                  </a:cubicBezTo>
                  <a:cubicBezTo>
                    <a:pt x="1742439" y="806577"/>
                    <a:pt x="1480183" y="707898"/>
                    <a:pt x="1219453" y="707898"/>
                  </a:cubicBezTo>
                  <a:cubicBezTo>
                    <a:pt x="1130298" y="707898"/>
                    <a:pt x="1041145" y="719455"/>
                    <a:pt x="954658" y="743839"/>
                  </a:cubicBezTo>
                  <a:cubicBezTo>
                    <a:pt x="615441" y="839597"/>
                    <a:pt x="335533" y="1147953"/>
                    <a:pt x="312038" y="1499616"/>
                  </a:cubicBezTo>
                  <a:cubicBezTo>
                    <a:pt x="288544" y="1851279"/>
                    <a:pt x="552703" y="2210562"/>
                    <a:pt x="902080" y="2257806"/>
                  </a:cubicBezTo>
                  <a:cubicBezTo>
                    <a:pt x="676148" y="2338578"/>
                    <a:pt x="448183" y="2434717"/>
                    <a:pt x="276733" y="2602484"/>
                  </a:cubicBezTo>
                  <a:cubicBezTo>
                    <a:pt x="105283" y="2770251"/>
                    <a:pt x="0" y="3025140"/>
                    <a:pt x="69088" y="3254883"/>
                  </a:cubicBezTo>
                  <a:cubicBezTo>
                    <a:pt x="141859" y="3496564"/>
                    <a:pt x="398907" y="3646297"/>
                    <a:pt x="652399" y="3646297"/>
                  </a:cubicBezTo>
                  <a:cubicBezTo>
                    <a:pt x="699770" y="3646297"/>
                    <a:pt x="747014" y="3641090"/>
                    <a:pt x="792861" y="3630168"/>
                  </a:cubicBezTo>
                  <a:cubicBezTo>
                    <a:pt x="1084326" y="3561334"/>
                    <a:pt x="1308735" y="3310636"/>
                    <a:pt x="1410462" y="3028823"/>
                  </a:cubicBezTo>
                  <a:cubicBezTo>
                    <a:pt x="1516126" y="3374009"/>
                    <a:pt x="1755140" y="3688588"/>
                    <a:pt x="2086864" y="3831082"/>
                  </a:cubicBezTo>
                  <a:cubicBezTo>
                    <a:pt x="2127631" y="3848608"/>
                    <a:pt x="2169668" y="3863085"/>
                    <a:pt x="2212721" y="3874516"/>
                  </a:cubicBezTo>
                  <a:lnTo>
                    <a:pt x="2212721" y="0"/>
                  </a:lnTo>
                  <a:close/>
                </a:path>
              </a:pathLst>
            </a:custGeom>
            <a:solidFill>
              <a:srgbClr val="E4B9FA"/>
            </a:solidFill>
          </p:spPr>
        </p:sp>
      </p:grpSp>
      <p:sp>
        <p:nvSpPr>
          <p:cNvPr name="TextBox 15" id="15"/>
          <p:cNvSpPr txBox="true"/>
          <p:nvPr/>
        </p:nvSpPr>
        <p:spPr>
          <a:xfrm rot="0">
            <a:off x="1993182" y="959834"/>
            <a:ext cx="15498194" cy="5742842"/>
          </a:xfrm>
          <a:prstGeom prst="rect">
            <a:avLst/>
          </a:prstGeom>
        </p:spPr>
        <p:txBody>
          <a:bodyPr anchor="t" rtlCol="false" tIns="0" lIns="0" bIns="0" rIns="0">
            <a:spAutoFit/>
          </a:bodyPr>
          <a:lstStyle/>
          <a:p>
            <a:pPr algn="just">
              <a:lnSpc>
                <a:spcPts val="5025"/>
              </a:lnSpc>
            </a:pPr>
            <a:r>
              <a:rPr lang="en-US" sz="3600">
                <a:solidFill>
                  <a:srgbClr val="2A2952"/>
                </a:solidFill>
                <a:latin typeface="Comic Sans"/>
                <a:ea typeface="Comic Sans"/>
                <a:cs typeface="Comic Sans"/>
                <a:sym typeface="Comic Sans"/>
              </a:rPr>
              <a:t> </a:t>
            </a:r>
          </a:p>
          <a:p>
            <a:pPr algn="just">
              <a:lnSpc>
                <a:spcPts val="5025"/>
              </a:lnSpc>
            </a:pPr>
            <a:r>
              <a:rPr lang="en-US" sz="3600">
                <a:solidFill>
                  <a:srgbClr val="2A2952"/>
                </a:solidFill>
                <a:latin typeface="Comic Sans"/>
                <a:ea typeface="Comic Sans"/>
                <a:cs typeface="Comic Sans"/>
                <a:sym typeface="Comic Sans"/>
              </a:rPr>
              <a:t>B. Ciri-ciri Balok -ciri yang dimiliki oleh balok: -Memiliki 8 titik sudut (ABCD EFGH) -Memiliki 4 sisi tegak dan 2 sisi datar -Memiliki 12 rusuk (AB, BC, CD, AD, EF, FG, GH, EH, AE, BF, CG, DH) -Memiliki 6 sisi (ABCD, EFGH, ABEF, BCFG, CDGH, ADEH) -Memiliki 12 diagonal sisi (AF, BE, BG, CF, CH, DG, AH, DE, AC, BD, EG, </a:t>
            </a:r>
          </a:p>
        </p:txBody>
      </p:sp>
      <p:sp>
        <p:nvSpPr>
          <p:cNvPr name="TextBox 16" id="16"/>
          <p:cNvSpPr txBox="true"/>
          <p:nvPr/>
        </p:nvSpPr>
        <p:spPr>
          <a:xfrm rot="0">
            <a:off x="2129809" y="6703409"/>
            <a:ext cx="951357" cy="637442"/>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FH) </a:t>
            </a:r>
          </a:p>
        </p:txBody>
      </p:sp>
      <p:sp>
        <p:nvSpPr>
          <p:cNvPr name="TextBox 17" id="17"/>
          <p:cNvSpPr txBox="true"/>
          <p:nvPr/>
        </p:nvSpPr>
        <p:spPr>
          <a:xfrm rot="0">
            <a:off x="1993182" y="7341584"/>
            <a:ext cx="15324992" cy="1275617"/>
          </a:xfrm>
          <a:prstGeom prst="rect">
            <a:avLst/>
          </a:prstGeom>
        </p:spPr>
        <p:txBody>
          <a:bodyPr anchor="t" rtlCol="false" tIns="0" lIns="0" bIns="0" rIns="0">
            <a:spAutoFit/>
          </a:bodyPr>
          <a:lstStyle/>
          <a:p>
            <a:pPr algn="l">
              <a:lnSpc>
                <a:spcPts val="5025"/>
              </a:lnSpc>
            </a:pPr>
            <a:r>
              <a:rPr lang="en-US" sz="3600">
                <a:solidFill>
                  <a:srgbClr val="2A2952"/>
                </a:solidFill>
                <a:latin typeface="Comic Sans"/>
                <a:ea typeface="Comic Sans"/>
                <a:cs typeface="Comic Sans"/>
                <a:sym typeface="Comic Sans"/>
              </a:rPr>
              <a:t>-Memiliki 4 diagonal ruang (AG, BH, CE, DF) -Memiliki 6 bidang diagonal (ACGE, BFHD, ABGH, CDEF, AFGD, BEHC) </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9144048" y="4516926"/>
            <a:ext cx="842486" cy="1253004"/>
            <a:chOff x="0" y="0"/>
            <a:chExt cx="842480" cy="1253007"/>
          </a:xfrm>
        </p:grpSpPr>
        <p:sp>
          <p:nvSpPr>
            <p:cNvPr name="Freeform 3" id="3"/>
            <p:cNvSpPr/>
            <p:nvPr/>
          </p:nvSpPr>
          <p:spPr>
            <a:xfrm flipH="false" flipV="false" rot="0">
              <a:off x="0" y="0"/>
              <a:ext cx="842518" cy="1252982"/>
            </a:xfrm>
            <a:custGeom>
              <a:avLst/>
              <a:gdLst/>
              <a:ahLst/>
              <a:cxnLst/>
              <a:rect r="r" b="b" t="t" l="l"/>
              <a:pathLst>
                <a:path h="1252982" w="842518">
                  <a:moveTo>
                    <a:pt x="0" y="0"/>
                  </a:moveTo>
                  <a:lnTo>
                    <a:pt x="0" y="1252982"/>
                  </a:lnTo>
                  <a:lnTo>
                    <a:pt x="842518" y="626491"/>
                  </a:lnTo>
                  <a:lnTo>
                    <a:pt x="0" y="0"/>
                  </a:lnTo>
                  <a:close/>
                </a:path>
              </a:pathLst>
            </a:custGeom>
            <a:solidFill>
              <a:srgbClr val="F8F4EB"/>
            </a:solidFill>
          </p:spPr>
        </p:sp>
      </p:grpSp>
      <p:sp>
        <p:nvSpPr>
          <p:cNvPr name="Freeform 4" id="4"/>
          <p:cNvSpPr/>
          <p:nvPr/>
        </p:nvSpPr>
        <p:spPr>
          <a:xfrm flipH="false" flipV="false" rot="0">
            <a:off x="13453939" y="5652992"/>
            <a:ext cx="4897564" cy="4697501"/>
          </a:xfrm>
          <a:custGeom>
            <a:avLst/>
            <a:gdLst/>
            <a:ahLst/>
            <a:cxnLst/>
            <a:rect r="r" b="b" t="t" l="l"/>
            <a:pathLst>
              <a:path h="4697501" w="4897564">
                <a:moveTo>
                  <a:pt x="0" y="0"/>
                </a:moveTo>
                <a:lnTo>
                  <a:pt x="4897564" y="0"/>
                </a:lnTo>
                <a:lnTo>
                  <a:pt x="4897564" y="4697502"/>
                </a:lnTo>
                <a:lnTo>
                  <a:pt x="0" y="469750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5" id="5"/>
          <p:cNvSpPr txBox="true"/>
          <p:nvPr/>
        </p:nvSpPr>
        <p:spPr>
          <a:xfrm rot="0">
            <a:off x="4872619" y="97955"/>
            <a:ext cx="9490891" cy="1237050"/>
          </a:xfrm>
          <a:prstGeom prst="rect">
            <a:avLst/>
          </a:prstGeom>
        </p:spPr>
        <p:txBody>
          <a:bodyPr anchor="t" rtlCol="false" tIns="0" lIns="0" bIns="0" rIns="0">
            <a:spAutoFit/>
          </a:bodyPr>
          <a:lstStyle/>
          <a:p>
            <a:pPr algn="l">
              <a:lnSpc>
                <a:spcPts val="9799"/>
              </a:lnSpc>
            </a:pPr>
            <a:r>
              <a:rPr lang="en-US" sz="6999" spc="1770">
                <a:solidFill>
                  <a:srgbClr val="2A2952"/>
                </a:solidFill>
                <a:latin typeface="Ribeye"/>
                <a:ea typeface="Ribeye"/>
                <a:cs typeface="Ribeye"/>
                <a:sym typeface="Ribeye"/>
              </a:rPr>
              <a:t>CONTOH SOAL</a:t>
            </a:r>
          </a:p>
        </p:txBody>
      </p:sp>
      <p:sp>
        <p:nvSpPr>
          <p:cNvPr name="TextBox 6" id="6"/>
          <p:cNvSpPr txBox="true"/>
          <p:nvPr/>
        </p:nvSpPr>
        <p:spPr>
          <a:xfrm rot="0">
            <a:off x="1894218" y="2028082"/>
            <a:ext cx="15238095" cy="6184106"/>
          </a:xfrm>
          <a:prstGeom prst="rect">
            <a:avLst/>
          </a:prstGeom>
        </p:spPr>
        <p:txBody>
          <a:bodyPr anchor="t" rtlCol="false" tIns="0" lIns="0" bIns="0" rIns="0">
            <a:spAutoFit/>
          </a:bodyPr>
          <a:lstStyle/>
          <a:p>
            <a:pPr algn="just">
              <a:lnSpc>
                <a:spcPts val="4874"/>
              </a:lnSpc>
            </a:pPr>
            <a:r>
              <a:rPr lang="en-US" sz="3499">
                <a:solidFill>
                  <a:srgbClr val="2A2952"/>
                </a:solidFill>
                <a:latin typeface="Comic Sans"/>
                <a:ea typeface="Comic Sans"/>
                <a:cs typeface="Comic Sans"/>
                <a:sym typeface="Comic Sans"/>
              </a:rPr>
              <a:t>Sebuah balok mempunyai luas permukaan 696 cm2. Jika Panjang balok 18 cm dan lebar balok 6 cm. Maka tinggi balok tersebut adalah …..cm L = 2 × (pl + pt + lt) 696 = 2 × ((18 × 6) + (18 × t) + (6 × t)) 696 = 2 × (108 + 24 t) 696 = 216 + 48 t 696 – 216 = 48 t 480 = 48 t t = 10 cm Jadi, tinggi dari balok tersebut adalah 10 cm.</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F8F4EB"/>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545268" y="3489912"/>
            <a:ext cx="2686069" cy="3546472"/>
            <a:chOff x="0" y="0"/>
            <a:chExt cx="2686063" cy="3546475"/>
          </a:xfrm>
        </p:grpSpPr>
        <p:sp>
          <p:nvSpPr>
            <p:cNvPr name="Freeform 3" id="3"/>
            <p:cNvSpPr/>
            <p:nvPr/>
          </p:nvSpPr>
          <p:spPr>
            <a:xfrm flipH="false" flipV="false" rot="0">
              <a:off x="63500" y="63500"/>
              <a:ext cx="2559050" cy="748030"/>
            </a:xfrm>
            <a:custGeom>
              <a:avLst/>
              <a:gdLst/>
              <a:ahLst/>
              <a:cxnLst/>
              <a:rect r="r" b="b" t="t" l="l"/>
              <a:pathLst>
                <a:path h="748030" w="2559050">
                  <a:moveTo>
                    <a:pt x="1279525" y="748030"/>
                  </a:moveTo>
                  <a:cubicBezTo>
                    <a:pt x="799719" y="748030"/>
                    <a:pt x="0" y="673227"/>
                    <a:pt x="0" y="374015"/>
                  </a:cubicBezTo>
                  <a:cubicBezTo>
                    <a:pt x="0" y="74803"/>
                    <a:pt x="799719" y="0"/>
                    <a:pt x="1279525" y="0"/>
                  </a:cubicBezTo>
                  <a:cubicBezTo>
                    <a:pt x="1759331" y="0"/>
                    <a:pt x="2559050" y="74803"/>
                    <a:pt x="2559050" y="374015"/>
                  </a:cubicBezTo>
                  <a:cubicBezTo>
                    <a:pt x="2559050" y="673227"/>
                    <a:pt x="1759331" y="748030"/>
                    <a:pt x="1279525" y="748030"/>
                  </a:cubicBezTo>
                  <a:close/>
                  <a:moveTo>
                    <a:pt x="1279525" y="160274"/>
                  </a:moveTo>
                  <a:cubicBezTo>
                    <a:pt x="586486" y="160274"/>
                    <a:pt x="181229" y="299212"/>
                    <a:pt x="159893" y="374015"/>
                  </a:cubicBezTo>
                  <a:cubicBezTo>
                    <a:pt x="181229" y="448818"/>
                    <a:pt x="586359" y="587756"/>
                    <a:pt x="1279525" y="587756"/>
                  </a:cubicBezTo>
                  <a:cubicBezTo>
                    <a:pt x="1972691" y="587756"/>
                    <a:pt x="2377821" y="448818"/>
                    <a:pt x="2399157" y="374015"/>
                  </a:cubicBezTo>
                  <a:cubicBezTo>
                    <a:pt x="2377821" y="299212"/>
                    <a:pt x="1972691" y="160274"/>
                    <a:pt x="1279525" y="160274"/>
                  </a:cubicBezTo>
                  <a:close/>
                </a:path>
              </a:pathLst>
            </a:custGeom>
            <a:solidFill>
              <a:srgbClr val="000000"/>
            </a:solidFill>
          </p:spPr>
        </p:sp>
        <p:sp>
          <p:nvSpPr>
            <p:cNvPr name="Freeform 4" id="4"/>
            <p:cNvSpPr/>
            <p:nvPr/>
          </p:nvSpPr>
          <p:spPr>
            <a:xfrm flipH="false" flipV="false" rot="0">
              <a:off x="63500" y="2734945"/>
              <a:ext cx="2559050" cy="748030"/>
            </a:xfrm>
            <a:custGeom>
              <a:avLst/>
              <a:gdLst/>
              <a:ahLst/>
              <a:cxnLst/>
              <a:rect r="r" b="b" t="t" l="l"/>
              <a:pathLst>
                <a:path h="748030" w="2559050">
                  <a:moveTo>
                    <a:pt x="1279525" y="160274"/>
                  </a:moveTo>
                  <a:cubicBezTo>
                    <a:pt x="1972564" y="160274"/>
                    <a:pt x="2377821" y="299212"/>
                    <a:pt x="2399157" y="374015"/>
                  </a:cubicBezTo>
                  <a:cubicBezTo>
                    <a:pt x="2377821" y="448818"/>
                    <a:pt x="1972691" y="587756"/>
                    <a:pt x="1279525" y="587756"/>
                  </a:cubicBezTo>
                  <a:cubicBezTo>
                    <a:pt x="586359" y="587756"/>
                    <a:pt x="181229" y="448818"/>
                    <a:pt x="159893" y="374015"/>
                  </a:cubicBezTo>
                  <a:cubicBezTo>
                    <a:pt x="181229" y="299212"/>
                    <a:pt x="586359" y="160274"/>
                    <a:pt x="1279525" y="160274"/>
                  </a:cubicBezTo>
                  <a:close/>
                  <a:moveTo>
                    <a:pt x="1279525" y="0"/>
                  </a:moveTo>
                  <a:cubicBezTo>
                    <a:pt x="799719" y="0"/>
                    <a:pt x="0" y="74803"/>
                    <a:pt x="0" y="374015"/>
                  </a:cubicBezTo>
                  <a:cubicBezTo>
                    <a:pt x="0" y="672846"/>
                    <a:pt x="797560" y="747776"/>
                    <a:pt x="1277620" y="748030"/>
                  </a:cubicBezTo>
                  <a:lnTo>
                    <a:pt x="1281430" y="748030"/>
                  </a:lnTo>
                  <a:cubicBezTo>
                    <a:pt x="1761490" y="747776"/>
                    <a:pt x="2559050" y="672846"/>
                    <a:pt x="2559050" y="374015"/>
                  </a:cubicBezTo>
                  <a:cubicBezTo>
                    <a:pt x="2559050" y="74803"/>
                    <a:pt x="1759331" y="0"/>
                    <a:pt x="1279525" y="0"/>
                  </a:cubicBezTo>
                  <a:close/>
                </a:path>
              </a:pathLst>
            </a:custGeom>
            <a:solidFill>
              <a:srgbClr val="000000"/>
            </a:solidFill>
          </p:spPr>
        </p:sp>
        <p:sp>
          <p:nvSpPr>
            <p:cNvPr name="Freeform 5" id="5"/>
            <p:cNvSpPr/>
            <p:nvPr/>
          </p:nvSpPr>
          <p:spPr>
            <a:xfrm flipH="false" flipV="false" rot="0">
              <a:off x="148844" y="437515"/>
              <a:ext cx="2409698" cy="2671445"/>
            </a:xfrm>
            <a:custGeom>
              <a:avLst/>
              <a:gdLst/>
              <a:ahLst/>
              <a:cxnLst/>
              <a:rect r="r" b="b" t="t" l="l"/>
              <a:pathLst>
                <a:path h="2671445" w="2409698">
                  <a:moveTo>
                    <a:pt x="1194181" y="299212"/>
                  </a:moveTo>
                  <a:cubicBezTo>
                    <a:pt x="533146" y="299212"/>
                    <a:pt x="0" y="160274"/>
                    <a:pt x="0" y="0"/>
                  </a:cubicBezTo>
                  <a:lnTo>
                    <a:pt x="0" y="2671445"/>
                  </a:lnTo>
                  <a:cubicBezTo>
                    <a:pt x="0" y="2511171"/>
                    <a:pt x="533146" y="2372233"/>
                    <a:pt x="1204849" y="2372233"/>
                  </a:cubicBezTo>
                  <a:cubicBezTo>
                    <a:pt x="1876552" y="2372233"/>
                    <a:pt x="2409698" y="2500503"/>
                    <a:pt x="2409698" y="2671445"/>
                  </a:cubicBezTo>
                  <a:lnTo>
                    <a:pt x="2409698" y="0"/>
                  </a:lnTo>
                  <a:cubicBezTo>
                    <a:pt x="2399030" y="160274"/>
                    <a:pt x="1855216" y="299212"/>
                    <a:pt x="1194181" y="299212"/>
                  </a:cubicBezTo>
                  <a:close/>
                </a:path>
              </a:pathLst>
            </a:custGeom>
            <a:solidFill>
              <a:srgbClr val="000000"/>
            </a:solidFill>
          </p:spPr>
        </p:sp>
        <p:sp>
          <p:nvSpPr>
            <p:cNvPr name="Freeform 6" id="6"/>
            <p:cNvSpPr/>
            <p:nvPr/>
          </p:nvSpPr>
          <p:spPr>
            <a:xfrm flipH="false" flipV="false" rot="0">
              <a:off x="63500" y="352044"/>
              <a:ext cx="2559304" cy="2842387"/>
            </a:xfrm>
            <a:custGeom>
              <a:avLst/>
              <a:gdLst/>
              <a:ahLst/>
              <a:cxnLst/>
              <a:rect r="r" b="b" t="t" l="l"/>
              <a:pathLst>
                <a:path h="2842387" w="2559304">
                  <a:moveTo>
                    <a:pt x="74676" y="2842387"/>
                  </a:moveTo>
                  <a:cubicBezTo>
                    <a:pt x="32004" y="2842387"/>
                    <a:pt x="0" y="2810383"/>
                    <a:pt x="0" y="2756916"/>
                  </a:cubicBezTo>
                  <a:lnTo>
                    <a:pt x="0" y="85471"/>
                  </a:lnTo>
                  <a:cubicBezTo>
                    <a:pt x="0" y="42672"/>
                    <a:pt x="32004" y="0"/>
                    <a:pt x="85344" y="0"/>
                  </a:cubicBezTo>
                  <a:cubicBezTo>
                    <a:pt x="138684" y="0"/>
                    <a:pt x="170688" y="32004"/>
                    <a:pt x="170688" y="85471"/>
                  </a:cubicBezTo>
                  <a:cubicBezTo>
                    <a:pt x="192024" y="160274"/>
                    <a:pt x="597154" y="299212"/>
                    <a:pt x="1290320" y="299212"/>
                  </a:cubicBezTo>
                  <a:cubicBezTo>
                    <a:pt x="1983486" y="299212"/>
                    <a:pt x="2388616" y="160274"/>
                    <a:pt x="2409952" y="85471"/>
                  </a:cubicBezTo>
                  <a:lnTo>
                    <a:pt x="2409952" y="74803"/>
                  </a:lnTo>
                  <a:cubicBezTo>
                    <a:pt x="2409952" y="32004"/>
                    <a:pt x="2452624" y="0"/>
                    <a:pt x="2484628" y="0"/>
                  </a:cubicBezTo>
                  <a:cubicBezTo>
                    <a:pt x="2527300" y="0"/>
                    <a:pt x="2559304" y="32004"/>
                    <a:pt x="2559304" y="85471"/>
                  </a:cubicBezTo>
                  <a:lnTo>
                    <a:pt x="2559304" y="2756916"/>
                  </a:lnTo>
                  <a:cubicBezTo>
                    <a:pt x="2559304" y="2799715"/>
                    <a:pt x="2527300" y="2842387"/>
                    <a:pt x="2473960" y="2842387"/>
                  </a:cubicBezTo>
                  <a:cubicBezTo>
                    <a:pt x="2420620" y="2842387"/>
                    <a:pt x="2388616" y="2810383"/>
                    <a:pt x="2388616" y="2756916"/>
                  </a:cubicBezTo>
                  <a:cubicBezTo>
                    <a:pt x="2367280" y="2682113"/>
                    <a:pt x="1962150" y="2543175"/>
                    <a:pt x="1268984" y="2543175"/>
                  </a:cubicBezTo>
                  <a:cubicBezTo>
                    <a:pt x="575818" y="2543175"/>
                    <a:pt x="170561" y="2682113"/>
                    <a:pt x="149225" y="2756916"/>
                  </a:cubicBezTo>
                  <a:lnTo>
                    <a:pt x="149225" y="2767584"/>
                  </a:lnTo>
                  <a:cubicBezTo>
                    <a:pt x="159893" y="2810383"/>
                    <a:pt x="117221" y="2842387"/>
                    <a:pt x="74549" y="2842387"/>
                  </a:cubicBezTo>
                  <a:close/>
                  <a:moveTo>
                    <a:pt x="1279525" y="2382901"/>
                  </a:moveTo>
                  <a:cubicBezTo>
                    <a:pt x="1620774" y="2382901"/>
                    <a:pt x="2143252" y="2425700"/>
                    <a:pt x="2399157" y="2553843"/>
                  </a:cubicBezTo>
                  <a:lnTo>
                    <a:pt x="2399157" y="288544"/>
                  </a:lnTo>
                  <a:cubicBezTo>
                    <a:pt x="2143252" y="416814"/>
                    <a:pt x="1620774" y="459486"/>
                    <a:pt x="1279525" y="459486"/>
                  </a:cubicBezTo>
                  <a:cubicBezTo>
                    <a:pt x="938276" y="459486"/>
                    <a:pt x="415798" y="416687"/>
                    <a:pt x="159893" y="288544"/>
                  </a:cubicBezTo>
                  <a:lnTo>
                    <a:pt x="159893" y="2564638"/>
                  </a:lnTo>
                  <a:cubicBezTo>
                    <a:pt x="415798" y="2425700"/>
                    <a:pt x="938276" y="2383028"/>
                    <a:pt x="1279525" y="2383028"/>
                  </a:cubicBezTo>
                  <a:close/>
                </a:path>
              </a:pathLst>
            </a:custGeom>
            <a:solidFill>
              <a:srgbClr val="000000"/>
            </a:solidFill>
          </p:spPr>
        </p:sp>
      </p:grpSp>
      <p:grpSp>
        <p:nvGrpSpPr>
          <p:cNvPr name="Group 7" id="7"/>
          <p:cNvGrpSpPr>
            <a:grpSpLocks noChangeAspect="true"/>
          </p:cNvGrpSpPr>
          <p:nvPr/>
        </p:nvGrpSpPr>
        <p:grpSpPr>
          <a:xfrm rot="0">
            <a:off x="9144048" y="4516926"/>
            <a:ext cx="842486" cy="1253004"/>
            <a:chOff x="0" y="0"/>
            <a:chExt cx="842480" cy="1253007"/>
          </a:xfrm>
        </p:grpSpPr>
        <p:sp>
          <p:nvSpPr>
            <p:cNvPr name="Freeform 8" id="8"/>
            <p:cNvSpPr/>
            <p:nvPr/>
          </p:nvSpPr>
          <p:spPr>
            <a:xfrm flipH="false" flipV="false" rot="0">
              <a:off x="0" y="0"/>
              <a:ext cx="842518" cy="1252982"/>
            </a:xfrm>
            <a:custGeom>
              <a:avLst/>
              <a:gdLst/>
              <a:ahLst/>
              <a:cxnLst/>
              <a:rect r="r" b="b" t="t" l="l"/>
              <a:pathLst>
                <a:path h="1252982" w="842518">
                  <a:moveTo>
                    <a:pt x="0" y="0"/>
                  </a:moveTo>
                  <a:lnTo>
                    <a:pt x="0" y="1252982"/>
                  </a:lnTo>
                  <a:lnTo>
                    <a:pt x="842518" y="626491"/>
                  </a:lnTo>
                  <a:lnTo>
                    <a:pt x="0" y="0"/>
                  </a:lnTo>
                  <a:close/>
                </a:path>
              </a:pathLst>
            </a:custGeom>
            <a:solidFill>
              <a:srgbClr val="F8F4EB"/>
            </a:solidFill>
          </p:spPr>
        </p:sp>
      </p:grpSp>
      <p:sp>
        <p:nvSpPr>
          <p:cNvPr name="TextBox 9" id="9"/>
          <p:cNvSpPr txBox="true"/>
          <p:nvPr/>
        </p:nvSpPr>
        <p:spPr>
          <a:xfrm rot="0">
            <a:off x="3697034" y="2875074"/>
            <a:ext cx="13833510" cy="5742842"/>
          </a:xfrm>
          <a:prstGeom prst="rect">
            <a:avLst/>
          </a:prstGeom>
        </p:spPr>
        <p:txBody>
          <a:bodyPr anchor="t" rtlCol="false" tIns="0" lIns="0" bIns="0" rIns="0">
            <a:spAutoFit/>
          </a:bodyPr>
          <a:lstStyle/>
          <a:p>
            <a:pPr algn="just">
              <a:lnSpc>
                <a:spcPts val="5025"/>
              </a:lnSpc>
            </a:pPr>
            <a:r>
              <a:rPr lang="en-US" sz="3600">
                <a:solidFill>
                  <a:srgbClr val="2A2952"/>
                </a:solidFill>
                <a:latin typeface="Comic Sans"/>
                <a:ea typeface="Comic Sans"/>
                <a:cs typeface="Comic Sans"/>
                <a:sym typeface="Comic Sans"/>
              </a:rPr>
              <a:t>A. Pengertian Tabung Tabung adalah bangun ruang yang dibatasi oleh dua sisi yang kongruen yang sejajar yang berbentuk lingkaran serta sebua sisi lengkung. Dalam geometri, tabung atau silinder, dalam Kamus Bahasa Indonesia tabung merupakan silinder ruang yang berbatas bidang lengkung dan dua bulatan yang sama besar di sebut tabung dua barang yang berbentuk bulat torak dan bentuk ketiga nya berbentuk silinder terutama yang penampang lintangnya berbentuk clip. (mulyani ct., 2019</a:t>
            </a:r>
          </a:p>
        </p:txBody>
      </p:sp>
      <p:sp>
        <p:nvSpPr>
          <p:cNvPr name="TextBox 10" id="10"/>
          <p:cNvSpPr txBox="true"/>
          <p:nvPr/>
        </p:nvSpPr>
        <p:spPr>
          <a:xfrm rot="0">
            <a:off x="2558082" y="1968094"/>
            <a:ext cx="131607" cy="605685"/>
          </a:xfrm>
          <a:prstGeom prst="rect">
            <a:avLst/>
          </a:prstGeom>
        </p:spPr>
        <p:txBody>
          <a:bodyPr anchor="t" rtlCol="false" tIns="0" lIns="0" bIns="0" rIns="0">
            <a:spAutoFit/>
          </a:bodyPr>
          <a:lstStyle/>
          <a:p>
            <a:pPr algn="l">
              <a:lnSpc>
                <a:spcPts val="4759"/>
              </a:lnSpc>
            </a:pPr>
            <a:r>
              <a:rPr lang="en-US" sz="3399">
                <a:solidFill>
                  <a:srgbClr val="2A2952"/>
                </a:solidFill>
                <a:latin typeface="Comic Sans"/>
                <a:ea typeface="Comic Sans"/>
                <a:cs typeface="Comic Sans"/>
                <a:sym typeface="Comic Sans"/>
              </a:rPr>
              <a:t> </a:t>
            </a:r>
          </a:p>
        </p:txBody>
      </p:sp>
      <p:sp>
        <p:nvSpPr>
          <p:cNvPr name="TextBox 11" id="11"/>
          <p:cNvSpPr txBox="true"/>
          <p:nvPr/>
        </p:nvSpPr>
        <p:spPr>
          <a:xfrm rot="0">
            <a:off x="3590354" y="1968094"/>
            <a:ext cx="2383860" cy="605685"/>
          </a:xfrm>
          <a:prstGeom prst="rect">
            <a:avLst/>
          </a:prstGeom>
        </p:spPr>
        <p:txBody>
          <a:bodyPr anchor="t" rtlCol="false" tIns="0" lIns="0" bIns="0" rIns="0">
            <a:spAutoFit/>
          </a:bodyPr>
          <a:lstStyle/>
          <a:p>
            <a:pPr algn="l">
              <a:lnSpc>
                <a:spcPts val="4759"/>
              </a:lnSpc>
            </a:pPr>
            <a:r>
              <a:rPr lang="en-US" sz="3399">
                <a:solidFill>
                  <a:srgbClr val="2A2952"/>
                </a:solidFill>
                <a:latin typeface="Comic Sans"/>
                <a:ea typeface="Comic Sans"/>
                <a:cs typeface="Comic Sans"/>
                <a:sym typeface="Comic Sans"/>
              </a:rPr>
              <a:t>3. TABUNG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DAGLEsi_v0U</dc:identifier>
  <dcterms:modified xsi:type="dcterms:W3CDTF">2011-08-01T06:04:30Z</dcterms:modified>
  <cp:revision>1</cp:revision>
  <dc:title>P13. Konsep Luas Bangun Ruang</dc:title>
</cp:coreProperties>
</file>