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arlow" panose="00000500000000000000" pitchFamily="2" charset="0"/>
      <p:regular r:id="rId23"/>
      <p:bold r:id="rId24"/>
      <p:italic r:id="rId25"/>
      <p:boldItalic r:id="rId26"/>
    </p:embeddedFont>
    <p:embeddedFont>
      <p:font typeface="Barlow Bold" panose="00000800000000000000" charset="0"/>
      <p:regular r:id="rId27"/>
      <p:bold r:id="rId28"/>
    </p:embeddedFont>
    <p:embeddedFont>
      <p:font typeface="Calibri" panose="020F0502020204030204" pitchFamily="34" charset="0"/>
      <p:regular r:id="rId29"/>
      <p:bold r:id="rId30"/>
      <p:italic r:id="rId31"/>
      <p:boldItalic r:id="rId32"/>
    </p:embeddedFont>
    <p:embeddedFont>
      <p:font typeface="Clear Sans" panose="020B0604020202020204" charset="0"/>
      <p:regular r:id="rId33"/>
    </p:embeddedFont>
    <p:embeddedFont>
      <p:font typeface="Clear Sans Bold" panose="020B0604020202020204" charset="0"/>
      <p:regular r:id="rId34"/>
    </p:embeddedFont>
    <p:embeddedFont>
      <p:font typeface="Poppins Semi-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sp>
        <p:nvSpPr>
          <p:cNvPr id="12" name="Freeform 12"/>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grpSp>
        <p:nvGrpSpPr>
          <p:cNvPr id="13" name="Group 13"/>
          <p:cNvGrpSpPr/>
          <p:nvPr/>
        </p:nvGrpSpPr>
        <p:grpSpPr>
          <a:xfrm>
            <a:off x="9828222" y="911721"/>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420622" y="1326710"/>
            <a:ext cx="6723237" cy="5965993"/>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16470" r="-16470"/>
              </a:stretch>
            </a:blipFill>
          </p:spPr>
        </p:sp>
      </p:grpSp>
      <p:grpSp>
        <p:nvGrpSpPr>
          <p:cNvPr id="18" name="Group 18"/>
          <p:cNvGrpSpPr/>
          <p:nvPr/>
        </p:nvGrpSpPr>
        <p:grpSpPr>
          <a:xfrm>
            <a:off x="16717233" y="308492"/>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95564" y="516003"/>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595" r="-16595"/>
              </a:stretch>
            </a:blipFill>
          </p:spPr>
        </p:sp>
      </p:grpSp>
      <p:grpSp>
        <p:nvGrpSpPr>
          <p:cNvPr id="30" name="Group 30"/>
          <p:cNvGrpSpPr/>
          <p:nvPr/>
        </p:nvGrpSpPr>
        <p:grpSpPr>
          <a:xfrm>
            <a:off x="-853415" y="7011522"/>
            <a:ext cx="9587865" cy="1052918"/>
            <a:chOff x="0" y="0"/>
            <a:chExt cx="5551013" cy="609600"/>
          </a:xfrm>
        </p:grpSpPr>
        <p:sp>
          <p:nvSpPr>
            <p:cNvPr id="31" name="Freeform 31"/>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32" name="TextBox 32"/>
            <p:cNvSpPr txBox="1"/>
            <p:nvPr/>
          </p:nvSpPr>
          <p:spPr>
            <a:xfrm>
              <a:off x="101600" y="-38100"/>
              <a:ext cx="5347813" cy="6477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614785" y="560338"/>
            <a:ext cx="7664238" cy="1505023"/>
            <a:chOff x="0" y="0"/>
            <a:chExt cx="10218984" cy="2006698"/>
          </a:xfrm>
        </p:grpSpPr>
        <p:sp>
          <p:nvSpPr>
            <p:cNvPr id="34" name="Freeform 34"/>
            <p:cNvSpPr/>
            <p:nvPr/>
          </p:nvSpPr>
          <p:spPr>
            <a:xfrm>
              <a:off x="0" y="119033"/>
              <a:ext cx="1887664" cy="1887664"/>
            </a:xfrm>
            <a:custGeom>
              <a:avLst/>
              <a:gdLst/>
              <a:ahLst/>
              <a:cxnLst/>
              <a:rect l="l" t="t" r="r" b="b"/>
              <a:pathLst>
                <a:path w="1887664" h="1887664">
                  <a:moveTo>
                    <a:pt x="0" y="0"/>
                  </a:moveTo>
                  <a:lnTo>
                    <a:pt x="1887664" y="0"/>
                  </a:lnTo>
                  <a:lnTo>
                    <a:pt x="1887664" y="1887665"/>
                  </a:lnTo>
                  <a:lnTo>
                    <a:pt x="0" y="1887665"/>
                  </a:lnTo>
                  <a:lnTo>
                    <a:pt x="0" y="0"/>
                  </a:lnTo>
                  <a:close/>
                </a:path>
              </a:pathLst>
            </a:custGeom>
            <a:blipFill>
              <a:blip r:embed="rId6"/>
              <a:stretch>
                <a:fillRect/>
              </a:stretch>
            </a:blipFill>
          </p:spPr>
        </p:sp>
        <p:sp>
          <p:nvSpPr>
            <p:cNvPr id="35" name="Freeform 35"/>
            <p:cNvSpPr/>
            <p:nvPr/>
          </p:nvSpPr>
          <p:spPr>
            <a:xfrm>
              <a:off x="2342492" y="187225"/>
              <a:ext cx="3132828" cy="1669210"/>
            </a:xfrm>
            <a:custGeom>
              <a:avLst/>
              <a:gdLst/>
              <a:ahLst/>
              <a:cxnLst/>
              <a:rect l="l" t="t" r="r" b="b"/>
              <a:pathLst>
                <a:path w="3132828" h="1669210">
                  <a:moveTo>
                    <a:pt x="0" y="0"/>
                  </a:moveTo>
                  <a:lnTo>
                    <a:pt x="3132829" y="0"/>
                  </a:lnTo>
                  <a:lnTo>
                    <a:pt x="3132829" y="1669210"/>
                  </a:lnTo>
                  <a:lnTo>
                    <a:pt x="0" y="1669210"/>
                  </a:lnTo>
                  <a:lnTo>
                    <a:pt x="0" y="0"/>
                  </a:lnTo>
                  <a:close/>
                </a:path>
              </a:pathLst>
            </a:custGeom>
            <a:blipFill>
              <a:blip r:embed="rId7"/>
              <a:stretch>
                <a:fillRect/>
              </a:stretch>
            </a:blipFill>
          </p:spPr>
        </p:sp>
        <p:sp>
          <p:nvSpPr>
            <p:cNvPr id="36" name="Freeform 36"/>
            <p:cNvSpPr/>
            <p:nvPr/>
          </p:nvSpPr>
          <p:spPr>
            <a:xfrm>
              <a:off x="5884263" y="0"/>
              <a:ext cx="2006698" cy="2006698"/>
            </a:xfrm>
            <a:custGeom>
              <a:avLst/>
              <a:gdLst/>
              <a:ahLst/>
              <a:cxnLst/>
              <a:rect l="l" t="t" r="r" b="b"/>
              <a:pathLst>
                <a:path w="2006698" h="2006698">
                  <a:moveTo>
                    <a:pt x="0" y="0"/>
                  </a:moveTo>
                  <a:lnTo>
                    <a:pt x="2006698" y="0"/>
                  </a:lnTo>
                  <a:lnTo>
                    <a:pt x="2006698" y="2006698"/>
                  </a:lnTo>
                  <a:lnTo>
                    <a:pt x="0" y="2006698"/>
                  </a:lnTo>
                  <a:lnTo>
                    <a:pt x="0" y="0"/>
                  </a:lnTo>
                  <a:close/>
                </a:path>
              </a:pathLst>
            </a:custGeom>
            <a:blipFill>
              <a:blip r:embed="rId8"/>
              <a:stretch>
                <a:fillRect/>
              </a:stretch>
            </a:blipFill>
          </p:spPr>
        </p:sp>
        <p:sp>
          <p:nvSpPr>
            <p:cNvPr id="37" name="Freeform 37"/>
            <p:cNvSpPr/>
            <p:nvPr/>
          </p:nvSpPr>
          <p:spPr>
            <a:xfrm>
              <a:off x="8297361" y="77998"/>
              <a:ext cx="1921623" cy="1778437"/>
            </a:xfrm>
            <a:custGeom>
              <a:avLst/>
              <a:gdLst/>
              <a:ahLst/>
              <a:cxnLst/>
              <a:rect l="l" t="t" r="r" b="b"/>
              <a:pathLst>
                <a:path w="1921623" h="1778437">
                  <a:moveTo>
                    <a:pt x="0" y="0"/>
                  </a:moveTo>
                  <a:lnTo>
                    <a:pt x="1921623" y="0"/>
                  </a:lnTo>
                  <a:lnTo>
                    <a:pt x="1921623" y="1778437"/>
                  </a:lnTo>
                  <a:lnTo>
                    <a:pt x="0" y="1778437"/>
                  </a:lnTo>
                  <a:lnTo>
                    <a:pt x="0" y="0"/>
                  </a:lnTo>
                  <a:close/>
                </a:path>
              </a:pathLst>
            </a:custGeom>
            <a:blipFill>
              <a:blip r:embed="rId9"/>
              <a:stretch>
                <a:fillRect/>
              </a:stretch>
            </a:blipFill>
          </p:spPr>
        </p:sp>
      </p:grpSp>
      <p:sp>
        <p:nvSpPr>
          <p:cNvPr id="38" name="TextBox 38"/>
          <p:cNvSpPr txBox="1"/>
          <p:nvPr/>
        </p:nvSpPr>
        <p:spPr>
          <a:xfrm>
            <a:off x="699164" y="8101616"/>
            <a:ext cx="3344982" cy="621194"/>
          </a:xfrm>
          <a:prstGeom prst="rect">
            <a:avLst/>
          </a:prstGeom>
        </p:spPr>
        <p:txBody>
          <a:bodyPr lIns="0" tIns="0" rIns="0" bIns="0" rtlCol="0" anchor="t">
            <a:spAutoFit/>
          </a:bodyPr>
          <a:lstStyle/>
          <a:p>
            <a:pPr marL="0" lvl="0" indent="0" algn="l">
              <a:lnSpc>
                <a:spcPts val="5135"/>
              </a:lnSpc>
              <a:spcBef>
                <a:spcPct val="0"/>
              </a:spcBef>
            </a:pPr>
            <a:r>
              <a:rPr lang="en-US" sz="3668" spc="-91">
                <a:solidFill>
                  <a:srgbClr val="000000"/>
                </a:solidFill>
                <a:latin typeface="Clear Sans Bold"/>
                <a:ea typeface="Clear Sans Bold"/>
                <a:cs typeface="Clear Sans Bold"/>
                <a:sym typeface="Clear Sans Bold"/>
              </a:rPr>
              <a:t>Pertemuan 12</a:t>
            </a:r>
          </a:p>
        </p:txBody>
      </p:sp>
      <p:sp>
        <p:nvSpPr>
          <p:cNvPr id="39" name="TextBox 39"/>
          <p:cNvSpPr txBox="1"/>
          <p:nvPr/>
        </p:nvSpPr>
        <p:spPr>
          <a:xfrm>
            <a:off x="699164" y="9007952"/>
            <a:ext cx="9790373" cy="686919"/>
          </a:xfrm>
          <a:prstGeom prst="rect">
            <a:avLst/>
          </a:prstGeom>
        </p:spPr>
        <p:txBody>
          <a:bodyPr wrap="square" lIns="0" tIns="0" rIns="0" bIns="0" rtlCol="0" anchor="t">
            <a:spAutoFit/>
          </a:bodyPr>
          <a:lstStyle/>
          <a:p>
            <a:pPr marL="0" lvl="0" indent="0" algn="l">
              <a:lnSpc>
                <a:spcPts val="5996"/>
              </a:lnSpc>
              <a:spcBef>
                <a:spcPct val="0"/>
              </a:spcBef>
            </a:pPr>
            <a:r>
              <a:rPr lang="en-US" sz="4282" dirty="0">
                <a:solidFill>
                  <a:srgbClr val="112D4E"/>
                </a:solidFill>
                <a:latin typeface="Barlow Bold"/>
                <a:ea typeface="Barlow Bold"/>
                <a:cs typeface="Barlow Bold"/>
                <a:sym typeface="Barlow Bold"/>
              </a:rPr>
              <a:t>Aftuqa </a:t>
            </a:r>
            <a:r>
              <a:rPr lang="en-US" sz="4282" dirty="0" err="1">
                <a:solidFill>
                  <a:srgbClr val="112D4E"/>
                </a:solidFill>
                <a:latin typeface="Barlow Bold"/>
                <a:ea typeface="Barlow Bold"/>
                <a:cs typeface="Barlow Bold"/>
                <a:sym typeface="Barlow Bold"/>
              </a:rPr>
              <a:t>Sholikatur</a:t>
            </a:r>
            <a:r>
              <a:rPr lang="en-US" sz="4282" dirty="0">
                <a:solidFill>
                  <a:srgbClr val="112D4E"/>
                </a:solidFill>
                <a:latin typeface="Barlow Bold"/>
                <a:ea typeface="Barlow Bold"/>
                <a:cs typeface="Barlow Bold"/>
                <a:sym typeface="Barlow Bold"/>
              </a:rPr>
              <a:t> Rohmania, S.M., M.M</a:t>
            </a:r>
          </a:p>
        </p:txBody>
      </p:sp>
      <p:sp>
        <p:nvSpPr>
          <p:cNvPr id="40" name="TextBox 40"/>
          <p:cNvSpPr txBox="1"/>
          <p:nvPr/>
        </p:nvSpPr>
        <p:spPr>
          <a:xfrm>
            <a:off x="720671" y="2574639"/>
            <a:ext cx="9402220" cy="4001095"/>
          </a:xfrm>
          <a:prstGeom prst="rect">
            <a:avLst/>
          </a:prstGeom>
        </p:spPr>
        <p:txBody>
          <a:bodyPr wrap="square" lIns="0" tIns="0" rIns="0" bIns="0" rtlCol="0" anchor="t">
            <a:spAutoFit/>
          </a:bodyPr>
          <a:lstStyle/>
          <a:p>
            <a:pPr algn="l">
              <a:lnSpc>
                <a:spcPts val="10385"/>
              </a:lnSpc>
            </a:pPr>
            <a:r>
              <a:rPr lang="en-US" sz="8801" dirty="0">
                <a:solidFill>
                  <a:srgbClr val="112D4E"/>
                </a:solidFill>
                <a:latin typeface="Barlow Bold"/>
                <a:ea typeface="Barlow Bold"/>
                <a:cs typeface="Barlow Bold"/>
                <a:sym typeface="Barlow Bold"/>
              </a:rPr>
              <a:t>IMPLEMENTATION</a:t>
            </a:r>
          </a:p>
          <a:p>
            <a:pPr algn="l">
              <a:lnSpc>
                <a:spcPts val="10385"/>
              </a:lnSpc>
            </a:pPr>
            <a:r>
              <a:rPr lang="en-US" sz="8801" dirty="0">
                <a:solidFill>
                  <a:srgbClr val="112D4E"/>
                </a:solidFill>
                <a:latin typeface="Barlow Bold"/>
                <a:ea typeface="Barlow Bold"/>
                <a:cs typeface="Barlow Bold"/>
                <a:sym typeface="Barlow Bold"/>
              </a:rPr>
              <a:t>E-BUSINESS</a:t>
            </a:r>
          </a:p>
          <a:p>
            <a:pPr marL="0" lvl="0" indent="0" algn="l">
              <a:lnSpc>
                <a:spcPts val="10385"/>
              </a:lnSpc>
            </a:pPr>
            <a:r>
              <a:rPr lang="en-US" sz="8801" dirty="0">
                <a:solidFill>
                  <a:srgbClr val="112D4E"/>
                </a:solidFill>
                <a:latin typeface="Barlow Bold"/>
                <a:ea typeface="Barlow Bold"/>
                <a:cs typeface="Barlow Bold"/>
                <a:sym typeface="Barlow Bold"/>
              </a:rPr>
              <a:t>TECHNOLOGY</a:t>
            </a:r>
          </a:p>
        </p:txBody>
      </p:sp>
      <p:sp>
        <p:nvSpPr>
          <p:cNvPr id="41" name="TextBox 41"/>
          <p:cNvSpPr txBox="1"/>
          <p:nvPr/>
        </p:nvSpPr>
        <p:spPr>
          <a:xfrm>
            <a:off x="699164" y="7069104"/>
            <a:ext cx="7214910" cy="728322"/>
          </a:xfrm>
          <a:prstGeom prst="rect">
            <a:avLst/>
          </a:prstGeom>
        </p:spPr>
        <p:txBody>
          <a:bodyPr lIns="0" tIns="0" rIns="0" bIns="0" rtlCol="0" anchor="t">
            <a:spAutoFit/>
          </a:bodyPr>
          <a:lstStyle/>
          <a:p>
            <a:pPr marL="0" lvl="0" indent="0" algn="l">
              <a:lnSpc>
                <a:spcPts val="5996"/>
              </a:lnSpc>
              <a:spcBef>
                <a:spcPct val="0"/>
              </a:spcBef>
            </a:pPr>
            <a:r>
              <a:rPr lang="en-US" sz="4282">
                <a:solidFill>
                  <a:srgbClr val="112D4E"/>
                </a:solidFill>
                <a:latin typeface="Barlow Bold"/>
                <a:ea typeface="Barlow Bold"/>
                <a:cs typeface="Barlow Bold"/>
                <a:sym typeface="Barlow Bold"/>
              </a:rPr>
              <a:t>Sistem Informasi Manajemen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104039" y="6045420"/>
            <a:ext cx="3708384" cy="3369994"/>
          </a:xfrm>
          <a:custGeom>
            <a:avLst/>
            <a:gdLst/>
            <a:ahLst/>
            <a:cxnLst/>
            <a:rect l="l" t="t" r="r" b="b"/>
            <a:pathLst>
              <a:path w="3708384" h="3369994">
                <a:moveTo>
                  <a:pt x="0" y="0"/>
                </a:moveTo>
                <a:lnTo>
                  <a:pt x="3708383" y="0"/>
                </a:lnTo>
                <a:lnTo>
                  <a:pt x="3708383" y="3369994"/>
                </a:lnTo>
                <a:lnTo>
                  <a:pt x="0" y="3369994"/>
                </a:lnTo>
                <a:lnTo>
                  <a:pt x="0" y="0"/>
                </a:lnTo>
                <a:close/>
              </a:path>
            </a:pathLst>
          </a:custGeom>
          <a:blipFill>
            <a:blip r:embed="rId2"/>
            <a:stretch>
              <a:fillRect/>
            </a:stretch>
          </a:blipFill>
        </p:spPr>
      </p:sp>
      <p:grpSp>
        <p:nvGrpSpPr>
          <p:cNvPr id="3" name="Group 3"/>
          <p:cNvGrpSpPr/>
          <p:nvPr/>
        </p:nvGrpSpPr>
        <p:grpSpPr>
          <a:xfrm>
            <a:off x="4636617" y="6067416"/>
            <a:ext cx="2730836" cy="3177700"/>
            <a:chOff x="0" y="0"/>
            <a:chExt cx="698500" cy="812800"/>
          </a:xfrm>
        </p:grpSpPr>
        <p:sp>
          <p:nvSpPr>
            <p:cNvPr id="4" name="Freeform 4"/>
            <p:cNvSpPr/>
            <p:nvPr/>
          </p:nvSpPr>
          <p:spPr>
            <a:xfrm>
              <a:off x="0" y="11228"/>
              <a:ext cx="698500" cy="790344"/>
            </a:xfrm>
            <a:custGeom>
              <a:avLst/>
              <a:gdLst/>
              <a:ahLst/>
              <a:cxnLst/>
              <a:rect l="l" t="t" r="r" b="b"/>
              <a:pathLst>
                <a:path w="698500" h="790344">
                  <a:moveTo>
                    <a:pt x="399790" y="18177"/>
                  </a:moveTo>
                  <a:lnTo>
                    <a:pt x="647960" y="162567"/>
                  </a:lnTo>
                  <a:cubicBezTo>
                    <a:pt x="679250" y="180772"/>
                    <a:pt x="698500" y="214243"/>
                    <a:pt x="698500" y="250444"/>
                  </a:cubicBezTo>
                  <a:lnTo>
                    <a:pt x="698500" y="539900"/>
                  </a:lnTo>
                  <a:cubicBezTo>
                    <a:pt x="698500" y="576101"/>
                    <a:pt x="679250" y="609572"/>
                    <a:pt x="647960" y="627777"/>
                  </a:cubicBezTo>
                  <a:lnTo>
                    <a:pt x="399790" y="772167"/>
                  </a:lnTo>
                  <a:cubicBezTo>
                    <a:pt x="368548" y="790344"/>
                    <a:pt x="329952" y="790344"/>
                    <a:pt x="298710" y="772167"/>
                  </a:cubicBezTo>
                  <a:lnTo>
                    <a:pt x="50540" y="627777"/>
                  </a:lnTo>
                  <a:cubicBezTo>
                    <a:pt x="19250" y="609572"/>
                    <a:pt x="0" y="576101"/>
                    <a:pt x="0" y="539900"/>
                  </a:cubicBezTo>
                  <a:lnTo>
                    <a:pt x="0" y="250444"/>
                  </a:lnTo>
                  <a:cubicBezTo>
                    <a:pt x="0" y="214243"/>
                    <a:pt x="19250" y="180772"/>
                    <a:pt x="50540" y="162567"/>
                  </a:cubicBezTo>
                  <a:lnTo>
                    <a:pt x="298710" y="18177"/>
                  </a:lnTo>
                  <a:cubicBezTo>
                    <a:pt x="329952" y="0"/>
                    <a:pt x="368548" y="0"/>
                    <a:pt x="399790" y="1817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5" name="Freeform 5"/>
          <p:cNvSpPr/>
          <p:nvPr/>
        </p:nvSpPr>
        <p:spPr>
          <a:xfrm rot="-5400000">
            <a:off x="1989976" y="6890836"/>
            <a:ext cx="3745358" cy="3403594"/>
          </a:xfrm>
          <a:custGeom>
            <a:avLst/>
            <a:gdLst/>
            <a:ahLst/>
            <a:cxnLst/>
            <a:rect l="l" t="t" r="r" b="b"/>
            <a:pathLst>
              <a:path w="3745358" h="3403594">
                <a:moveTo>
                  <a:pt x="0" y="0"/>
                </a:moveTo>
                <a:lnTo>
                  <a:pt x="3745358" y="0"/>
                </a:lnTo>
                <a:lnTo>
                  <a:pt x="3745358" y="3403594"/>
                </a:lnTo>
                <a:lnTo>
                  <a:pt x="0" y="3403594"/>
                </a:lnTo>
                <a:lnTo>
                  <a:pt x="0" y="0"/>
                </a:lnTo>
                <a:close/>
              </a:path>
            </a:pathLst>
          </a:custGeom>
          <a:blipFill>
            <a:blip r:embed="rId2"/>
            <a:stretch>
              <a:fillRect/>
            </a:stretch>
          </a:blipFill>
        </p:spPr>
      </p:sp>
      <p:grpSp>
        <p:nvGrpSpPr>
          <p:cNvPr id="6" name="Group 6"/>
          <p:cNvGrpSpPr/>
          <p:nvPr/>
        </p:nvGrpSpPr>
        <p:grpSpPr>
          <a:xfrm>
            <a:off x="2152166" y="6719954"/>
            <a:ext cx="2953310" cy="3436579"/>
            <a:chOff x="0" y="0"/>
            <a:chExt cx="698500" cy="812800"/>
          </a:xfrm>
        </p:grpSpPr>
        <p:sp>
          <p:nvSpPr>
            <p:cNvPr id="7" name="Freeform 7"/>
            <p:cNvSpPr/>
            <p:nvPr/>
          </p:nvSpPr>
          <p:spPr>
            <a:xfrm>
              <a:off x="0" y="10382"/>
              <a:ext cx="698500" cy="792035"/>
            </a:xfrm>
            <a:custGeom>
              <a:avLst/>
              <a:gdLst/>
              <a:ahLst/>
              <a:cxnLst/>
              <a:rect l="l" t="t" r="r" b="b"/>
              <a:pathLst>
                <a:path w="698500" h="792035">
                  <a:moveTo>
                    <a:pt x="395983" y="16808"/>
                  </a:moveTo>
                  <a:lnTo>
                    <a:pt x="651767" y="165628"/>
                  </a:lnTo>
                  <a:cubicBezTo>
                    <a:pt x="680700" y="182462"/>
                    <a:pt x="698500" y="213411"/>
                    <a:pt x="698500" y="246885"/>
                  </a:cubicBezTo>
                  <a:lnTo>
                    <a:pt x="698500" y="545151"/>
                  </a:lnTo>
                  <a:cubicBezTo>
                    <a:pt x="698500" y="578625"/>
                    <a:pt x="680700" y="609574"/>
                    <a:pt x="651767" y="626408"/>
                  </a:cubicBezTo>
                  <a:lnTo>
                    <a:pt x="395983" y="775228"/>
                  </a:lnTo>
                  <a:cubicBezTo>
                    <a:pt x="367095" y="792036"/>
                    <a:pt x="331405" y="792036"/>
                    <a:pt x="302517" y="775228"/>
                  </a:cubicBezTo>
                  <a:lnTo>
                    <a:pt x="46733" y="626408"/>
                  </a:lnTo>
                  <a:cubicBezTo>
                    <a:pt x="17800" y="609574"/>
                    <a:pt x="0" y="578625"/>
                    <a:pt x="0" y="545151"/>
                  </a:cubicBezTo>
                  <a:lnTo>
                    <a:pt x="0" y="246885"/>
                  </a:lnTo>
                  <a:cubicBezTo>
                    <a:pt x="0" y="213411"/>
                    <a:pt x="17800" y="182462"/>
                    <a:pt x="46733" y="165628"/>
                  </a:cubicBezTo>
                  <a:lnTo>
                    <a:pt x="302517" y="16808"/>
                  </a:lnTo>
                  <a:cubicBezTo>
                    <a:pt x="331405" y="0"/>
                    <a:pt x="367095" y="0"/>
                    <a:pt x="395983" y="16808"/>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8" name="Freeform 8"/>
          <p:cNvSpPr/>
          <p:nvPr/>
        </p:nvSpPr>
        <p:spPr>
          <a:xfrm rot="-5400000">
            <a:off x="-1404407" y="7550586"/>
            <a:ext cx="4653017" cy="4228429"/>
          </a:xfrm>
          <a:custGeom>
            <a:avLst/>
            <a:gdLst/>
            <a:ahLst/>
            <a:cxnLst/>
            <a:rect l="l" t="t" r="r" b="b"/>
            <a:pathLst>
              <a:path w="4653017" h="4228429">
                <a:moveTo>
                  <a:pt x="0" y="0"/>
                </a:moveTo>
                <a:lnTo>
                  <a:pt x="4653016" y="0"/>
                </a:lnTo>
                <a:lnTo>
                  <a:pt x="4653016" y="4228429"/>
                </a:lnTo>
                <a:lnTo>
                  <a:pt x="0" y="4228429"/>
                </a:lnTo>
                <a:lnTo>
                  <a:pt x="0" y="0"/>
                </a:lnTo>
                <a:close/>
              </a:path>
            </a:pathLst>
          </a:custGeom>
          <a:blipFill>
            <a:blip r:embed="rId2"/>
            <a:stretch>
              <a:fillRect/>
            </a:stretch>
          </a:blipFill>
        </p:spPr>
      </p:sp>
      <p:grpSp>
        <p:nvGrpSpPr>
          <p:cNvPr id="9" name="Group 9"/>
          <p:cNvGrpSpPr/>
          <p:nvPr/>
        </p:nvGrpSpPr>
        <p:grpSpPr>
          <a:xfrm>
            <a:off x="-799820" y="7273709"/>
            <a:ext cx="3426459" cy="3987153"/>
            <a:chOff x="0" y="0"/>
            <a:chExt cx="698500" cy="812800"/>
          </a:xfrm>
        </p:grpSpPr>
        <p:sp>
          <p:nvSpPr>
            <p:cNvPr id="10" name="Freeform 10"/>
            <p:cNvSpPr/>
            <p:nvPr/>
          </p:nvSpPr>
          <p:spPr>
            <a:xfrm>
              <a:off x="0" y="8949"/>
              <a:ext cx="698500" cy="794903"/>
            </a:xfrm>
            <a:custGeom>
              <a:avLst/>
              <a:gdLst/>
              <a:ahLst/>
              <a:cxnLst/>
              <a:rect l="l" t="t" r="r" b="b"/>
              <a:pathLst>
                <a:path w="698500" h="794903">
                  <a:moveTo>
                    <a:pt x="389530" y="14486"/>
                  </a:moveTo>
                  <a:lnTo>
                    <a:pt x="658220" y="170816"/>
                  </a:lnTo>
                  <a:cubicBezTo>
                    <a:pt x="683158" y="185325"/>
                    <a:pt x="698500" y="212000"/>
                    <a:pt x="698500" y="240852"/>
                  </a:cubicBezTo>
                  <a:lnTo>
                    <a:pt x="698500" y="554050"/>
                  </a:lnTo>
                  <a:cubicBezTo>
                    <a:pt x="698500" y="582902"/>
                    <a:pt x="683158" y="609577"/>
                    <a:pt x="658220" y="624086"/>
                  </a:cubicBezTo>
                  <a:lnTo>
                    <a:pt x="389530" y="780416"/>
                  </a:lnTo>
                  <a:cubicBezTo>
                    <a:pt x="364630" y="794902"/>
                    <a:pt x="333870" y="794902"/>
                    <a:pt x="308970" y="780416"/>
                  </a:cubicBezTo>
                  <a:lnTo>
                    <a:pt x="40280" y="624086"/>
                  </a:lnTo>
                  <a:cubicBezTo>
                    <a:pt x="15342" y="609577"/>
                    <a:pt x="0" y="582902"/>
                    <a:pt x="0" y="554050"/>
                  </a:cubicBezTo>
                  <a:lnTo>
                    <a:pt x="0" y="240852"/>
                  </a:lnTo>
                  <a:cubicBezTo>
                    <a:pt x="0" y="212000"/>
                    <a:pt x="15342" y="185325"/>
                    <a:pt x="40280" y="170816"/>
                  </a:cubicBezTo>
                  <a:lnTo>
                    <a:pt x="308970" y="14486"/>
                  </a:lnTo>
                  <a:cubicBezTo>
                    <a:pt x="333870" y="0"/>
                    <a:pt x="364630" y="0"/>
                    <a:pt x="389530" y="14486"/>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11" name="Freeform 11"/>
          <p:cNvSpPr/>
          <p:nvPr/>
        </p:nvSpPr>
        <p:spPr>
          <a:xfrm>
            <a:off x="15265" y="8445715"/>
            <a:ext cx="2162976" cy="1519491"/>
          </a:xfrm>
          <a:custGeom>
            <a:avLst/>
            <a:gdLst/>
            <a:ahLst/>
            <a:cxnLst/>
            <a:rect l="l" t="t" r="r" b="b"/>
            <a:pathLst>
              <a:path w="2162976" h="1519491">
                <a:moveTo>
                  <a:pt x="0" y="0"/>
                </a:moveTo>
                <a:lnTo>
                  <a:pt x="2162977" y="0"/>
                </a:lnTo>
                <a:lnTo>
                  <a:pt x="2162977" y="1519491"/>
                </a:lnTo>
                <a:lnTo>
                  <a:pt x="0" y="1519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2873316" y="7693560"/>
            <a:ext cx="1528514" cy="1538128"/>
          </a:xfrm>
          <a:custGeom>
            <a:avLst/>
            <a:gdLst/>
            <a:ahLst/>
            <a:cxnLst/>
            <a:rect l="l" t="t" r="r" b="b"/>
            <a:pathLst>
              <a:path w="1528514" h="1538128">
                <a:moveTo>
                  <a:pt x="0" y="0"/>
                </a:moveTo>
                <a:lnTo>
                  <a:pt x="1528515" y="0"/>
                </a:lnTo>
                <a:lnTo>
                  <a:pt x="1528515" y="1538127"/>
                </a:lnTo>
                <a:lnTo>
                  <a:pt x="0" y="15381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5285115" y="6876405"/>
            <a:ext cx="1552565" cy="1552565"/>
          </a:xfrm>
          <a:custGeom>
            <a:avLst/>
            <a:gdLst/>
            <a:ahLst/>
            <a:cxnLst/>
            <a:rect l="l" t="t" r="r" b="b"/>
            <a:pathLst>
              <a:path w="1552565" h="1552565">
                <a:moveTo>
                  <a:pt x="0" y="0"/>
                </a:moveTo>
                <a:lnTo>
                  <a:pt x="1552565" y="0"/>
                </a:lnTo>
                <a:lnTo>
                  <a:pt x="1552565" y="1552565"/>
                </a:lnTo>
                <a:lnTo>
                  <a:pt x="0" y="1552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913409" y="1613535"/>
            <a:ext cx="7056567" cy="3529965"/>
          </a:xfrm>
          <a:prstGeom prst="rect">
            <a:avLst/>
          </a:prstGeom>
        </p:spPr>
        <p:txBody>
          <a:bodyPr lIns="0" tIns="0" rIns="0" bIns="0" rtlCol="0" anchor="t">
            <a:spAutoFit/>
          </a:bodyPr>
          <a:lstStyle/>
          <a:p>
            <a:pPr algn="l">
              <a:lnSpc>
                <a:spcPts val="9179"/>
              </a:lnSpc>
            </a:pPr>
            <a:r>
              <a:rPr lang="en-US" sz="8499" spc="-212">
                <a:solidFill>
                  <a:srgbClr val="00157C"/>
                </a:solidFill>
                <a:latin typeface="Barlow Bold"/>
                <a:ea typeface="Barlow Bold"/>
                <a:cs typeface="Barlow Bold"/>
                <a:sym typeface="Barlow Bold"/>
              </a:rPr>
              <a:t>Manfaat</a:t>
            </a:r>
          </a:p>
          <a:p>
            <a:pPr algn="l">
              <a:lnSpc>
                <a:spcPts val="9179"/>
              </a:lnSpc>
            </a:pPr>
            <a:r>
              <a:rPr lang="en-US" sz="8499" spc="-212">
                <a:solidFill>
                  <a:srgbClr val="00157C"/>
                </a:solidFill>
                <a:latin typeface="Barlow Bold"/>
                <a:ea typeface="Barlow Bold"/>
                <a:cs typeface="Barlow Bold"/>
                <a:sym typeface="Barlow Bold"/>
              </a:rPr>
              <a:t>Implementasi</a:t>
            </a:r>
          </a:p>
          <a:p>
            <a:pPr marL="0" lvl="0" indent="0" algn="l">
              <a:lnSpc>
                <a:spcPts val="9179"/>
              </a:lnSpc>
            </a:pPr>
            <a:r>
              <a:rPr lang="en-US" sz="8499" spc="-212">
                <a:solidFill>
                  <a:srgbClr val="00157C"/>
                </a:solidFill>
                <a:latin typeface="Barlow Bold"/>
                <a:ea typeface="Barlow Bold"/>
                <a:cs typeface="Barlow Bold"/>
                <a:sym typeface="Barlow Bold"/>
              </a:rPr>
              <a:t>e-Business</a:t>
            </a:r>
          </a:p>
        </p:txBody>
      </p:sp>
      <p:sp>
        <p:nvSpPr>
          <p:cNvPr id="15" name="TextBox 15"/>
          <p:cNvSpPr txBox="1"/>
          <p:nvPr/>
        </p:nvSpPr>
        <p:spPr>
          <a:xfrm>
            <a:off x="8060890" y="2364477"/>
            <a:ext cx="9446060" cy="7168386"/>
          </a:xfrm>
          <a:prstGeom prst="rect">
            <a:avLst/>
          </a:prstGeom>
        </p:spPr>
        <p:txBody>
          <a:bodyPr lIns="0" tIns="0" rIns="0" bIns="0" rtlCol="0" anchor="t">
            <a:spAutoFit/>
          </a:bodyPr>
          <a:lstStyle/>
          <a:p>
            <a:pPr algn="l">
              <a:lnSpc>
                <a:spcPts val="4107"/>
              </a:lnSpc>
            </a:pPr>
            <a:r>
              <a:rPr lang="en-US" sz="2459" spc="-46">
                <a:solidFill>
                  <a:srgbClr val="000000"/>
                </a:solidFill>
                <a:latin typeface="Clear Sans"/>
                <a:ea typeface="Clear Sans"/>
                <a:cs typeface="Clear Sans"/>
                <a:sym typeface="Clear Sans"/>
              </a:rPr>
              <a:t>•</a:t>
            </a:r>
            <a:r>
              <a:rPr lang="en-US" sz="2459" spc="-46">
                <a:solidFill>
                  <a:srgbClr val="000000"/>
                </a:solidFill>
                <a:latin typeface="Clear Sans Bold"/>
                <a:ea typeface="Clear Sans Bold"/>
                <a:cs typeface="Clear Sans Bold"/>
                <a:sym typeface="Clear Sans Bold"/>
              </a:rPr>
              <a:t>Meningkatkan </a:t>
            </a:r>
            <a:r>
              <a:rPr lang="en-US" sz="2459" spc="-46">
                <a:solidFill>
                  <a:srgbClr val="000000"/>
                </a:solidFill>
                <a:latin typeface="Clear Sans"/>
                <a:ea typeface="Clear Sans"/>
                <a:cs typeface="Clear Sans"/>
                <a:sym typeface="Clear Sans"/>
              </a:rPr>
              <a:t>kinerja dari operasional perusahaan</a:t>
            </a:r>
          </a:p>
          <a:p>
            <a:pPr algn="l">
              <a:lnSpc>
                <a:spcPts val="4107"/>
              </a:lnSpc>
            </a:pPr>
            <a:r>
              <a:rPr lang="en-US" sz="2459" spc="-46">
                <a:solidFill>
                  <a:srgbClr val="000000"/>
                </a:solidFill>
                <a:latin typeface="Clear Sans"/>
                <a:ea typeface="Clear Sans"/>
                <a:cs typeface="Clear Sans"/>
                <a:sym typeface="Clear Sans"/>
              </a:rPr>
              <a:t>•</a:t>
            </a:r>
            <a:r>
              <a:rPr lang="en-US" sz="2459" spc="-46">
                <a:solidFill>
                  <a:srgbClr val="000000"/>
                </a:solidFill>
                <a:latin typeface="Clear Sans Bold"/>
                <a:ea typeface="Clear Sans Bold"/>
                <a:cs typeface="Clear Sans Bold"/>
                <a:sym typeface="Clear Sans Bold"/>
              </a:rPr>
              <a:t>Meningkatkan</a:t>
            </a:r>
            <a:r>
              <a:rPr lang="en-US" sz="2459" spc="-46">
                <a:solidFill>
                  <a:srgbClr val="000000"/>
                </a:solidFill>
                <a:latin typeface="Clear Sans"/>
                <a:ea typeface="Clear Sans"/>
                <a:cs typeface="Clear Sans"/>
                <a:sym typeface="Clear Sans"/>
              </a:rPr>
              <a:t> peluang akses baik ke pasar, pemasok dan pendanaan yang sangat luas</a:t>
            </a:r>
          </a:p>
          <a:p>
            <a:pPr algn="l">
              <a:lnSpc>
                <a:spcPts val="4107"/>
              </a:lnSpc>
            </a:pPr>
            <a:r>
              <a:rPr lang="en-US" sz="2459" spc="-46">
                <a:solidFill>
                  <a:srgbClr val="000000"/>
                </a:solidFill>
                <a:latin typeface="Clear Sans"/>
                <a:ea typeface="Clear Sans"/>
                <a:cs typeface="Clear Sans"/>
                <a:sym typeface="Clear Sans"/>
              </a:rPr>
              <a:t>•</a:t>
            </a:r>
            <a:r>
              <a:rPr lang="en-US" sz="2459" spc="-46">
                <a:solidFill>
                  <a:srgbClr val="000000"/>
                </a:solidFill>
                <a:latin typeface="Clear Sans Bold"/>
                <a:ea typeface="Clear Sans Bold"/>
                <a:cs typeface="Clear Sans Bold"/>
                <a:sym typeface="Clear Sans Bold"/>
              </a:rPr>
              <a:t>Meningkatkan</a:t>
            </a:r>
            <a:r>
              <a:rPr lang="en-US" sz="2459" spc="-46">
                <a:solidFill>
                  <a:srgbClr val="000000"/>
                </a:solidFill>
                <a:latin typeface="Clear Sans"/>
                <a:ea typeface="Clear Sans"/>
                <a:cs typeface="Clear Sans"/>
                <a:sym typeface="Clear Sans"/>
              </a:rPr>
              <a:t> keefektifan dan keefisienan perusahaan</a:t>
            </a:r>
          </a:p>
          <a:p>
            <a:pPr algn="l">
              <a:lnSpc>
                <a:spcPts val="4107"/>
              </a:lnSpc>
            </a:pPr>
            <a:r>
              <a:rPr lang="en-US" sz="2459" spc="-46">
                <a:solidFill>
                  <a:srgbClr val="000000"/>
                </a:solidFill>
                <a:latin typeface="Clear Sans Bold"/>
                <a:ea typeface="Clear Sans Bold"/>
                <a:cs typeface="Clear Sans Bold"/>
                <a:sym typeface="Clear Sans Bold"/>
              </a:rPr>
              <a:t>•Mempermudah</a:t>
            </a:r>
            <a:r>
              <a:rPr lang="en-US" sz="2459" spc="-46">
                <a:solidFill>
                  <a:srgbClr val="000000"/>
                </a:solidFill>
                <a:latin typeface="Clear Sans"/>
                <a:ea typeface="Clear Sans"/>
                <a:cs typeface="Clear Sans"/>
                <a:sym typeface="Clear Sans"/>
              </a:rPr>
              <a:t> dalam pengelolaan asset perusahaan</a:t>
            </a:r>
          </a:p>
          <a:p>
            <a:pPr algn="l">
              <a:lnSpc>
                <a:spcPts val="4107"/>
              </a:lnSpc>
            </a:pPr>
            <a:r>
              <a:rPr lang="en-US" sz="2459" spc="-46">
                <a:solidFill>
                  <a:srgbClr val="000000"/>
                </a:solidFill>
                <a:latin typeface="Clear Sans Bold"/>
                <a:ea typeface="Clear Sans Bold"/>
                <a:cs typeface="Clear Sans Bold"/>
                <a:sym typeface="Clear Sans Bold"/>
              </a:rPr>
              <a:t>•Meningkatkan</a:t>
            </a:r>
            <a:r>
              <a:rPr lang="en-US" sz="2459" spc="-46">
                <a:solidFill>
                  <a:srgbClr val="000000"/>
                </a:solidFill>
                <a:latin typeface="Clear Sans"/>
                <a:ea typeface="Clear Sans"/>
                <a:cs typeface="Clear Sans"/>
                <a:sym typeface="Clear Sans"/>
              </a:rPr>
              <a:t> layanan kepada pelanggan agar terus berkualitas</a:t>
            </a:r>
          </a:p>
          <a:p>
            <a:pPr algn="l">
              <a:lnSpc>
                <a:spcPts val="4107"/>
              </a:lnSpc>
            </a:pPr>
            <a:r>
              <a:rPr lang="en-US" sz="2459" spc="-46">
                <a:solidFill>
                  <a:srgbClr val="000000"/>
                </a:solidFill>
                <a:latin typeface="Clear Sans"/>
                <a:ea typeface="Clear Sans"/>
                <a:cs typeface="Clear Sans"/>
                <a:sym typeface="Clear Sans"/>
              </a:rPr>
              <a:t>•</a:t>
            </a:r>
            <a:r>
              <a:rPr lang="en-US" sz="2459" spc="-46">
                <a:solidFill>
                  <a:srgbClr val="000000"/>
                </a:solidFill>
                <a:latin typeface="Clear Sans Bold"/>
                <a:ea typeface="Clear Sans Bold"/>
                <a:cs typeface="Clear Sans Bold"/>
                <a:sym typeface="Clear Sans Bold"/>
              </a:rPr>
              <a:t>Meningkatkan</a:t>
            </a:r>
            <a:r>
              <a:rPr lang="en-US" sz="2459" spc="-46">
                <a:solidFill>
                  <a:srgbClr val="000000"/>
                </a:solidFill>
                <a:latin typeface="Clear Sans"/>
                <a:ea typeface="Clear Sans"/>
                <a:cs typeface="Clear Sans"/>
                <a:sym typeface="Clear Sans"/>
              </a:rPr>
              <a:t> komunikasi semua stakeholders</a:t>
            </a:r>
          </a:p>
          <a:p>
            <a:pPr algn="l">
              <a:lnSpc>
                <a:spcPts val="4107"/>
              </a:lnSpc>
            </a:pPr>
            <a:r>
              <a:rPr lang="en-US" sz="2459" spc="-46">
                <a:solidFill>
                  <a:srgbClr val="000000"/>
                </a:solidFill>
                <a:latin typeface="Clear Sans"/>
                <a:ea typeface="Clear Sans"/>
                <a:cs typeface="Clear Sans"/>
                <a:sym typeface="Clear Sans"/>
              </a:rPr>
              <a:t>•</a:t>
            </a:r>
            <a:r>
              <a:rPr lang="en-US" sz="2459" spc="-46">
                <a:solidFill>
                  <a:srgbClr val="000000"/>
                </a:solidFill>
                <a:latin typeface="Clear Sans Bold"/>
                <a:ea typeface="Clear Sans Bold"/>
                <a:cs typeface="Clear Sans Bold"/>
                <a:sym typeface="Clear Sans Bold"/>
              </a:rPr>
              <a:t>Mengatasi</a:t>
            </a:r>
            <a:r>
              <a:rPr lang="en-US" sz="2459" spc="-46">
                <a:solidFill>
                  <a:srgbClr val="000000"/>
                </a:solidFill>
                <a:latin typeface="Clear Sans"/>
                <a:ea typeface="Clear Sans"/>
                <a:cs typeface="Clear Sans"/>
                <a:sym typeface="Clear Sans"/>
              </a:rPr>
              <a:t> segala kesenjangan digital</a:t>
            </a:r>
          </a:p>
          <a:p>
            <a:pPr algn="l">
              <a:lnSpc>
                <a:spcPts val="4107"/>
              </a:lnSpc>
            </a:pPr>
            <a:r>
              <a:rPr lang="en-US" sz="2459" spc="-46">
                <a:solidFill>
                  <a:srgbClr val="000000"/>
                </a:solidFill>
                <a:latin typeface="Clear Sans Bold"/>
                <a:ea typeface="Clear Sans Bold"/>
                <a:cs typeface="Clear Sans Bold"/>
                <a:sym typeface="Clear Sans Bold"/>
              </a:rPr>
              <a:t>•Memanfaatkan</a:t>
            </a:r>
            <a:r>
              <a:rPr lang="en-US" sz="2459" spc="-46">
                <a:solidFill>
                  <a:srgbClr val="000000"/>
                </a:solidFill>
                <a:latin typeface="Clear Sans"/>
                <a:ea typeface="Clear Sans"/>
                <a:cs typeface="Clear Sans"/>
                <a:sym typeface="Clear Sans"/>
              </a:rPr>
              <a:t> media untuk mempromosikan kompetensi perusahaan</a:t>
            </a:r>
          </a:p>
          <a:p>
            <a:pPr algn="l">
              <a:lnSpc>
                <a:spcPts val="4107"/>
              </a:lnSpc>
            </a:pPr>
            <a:r>
              <a:rPr lang="en-US" sz="2459" spc="-46">
                <a:solidFill>
                  <a:srgbClr val="000000"/>
                </a:solidFill>
                <a:latin typeface="Clear Sans Bold"/>
                <a:ea typeface="Clear Sans Bold"/>
                <a:cs typeface="Clear Sans Bold"/>
                <a:sym typeface="Clear Sans Bold"/>
              </a:rPr>
              <a:t>•Memperlancar proses transaksi bisnis</a:t>
            </a:r>
          </a:p>
          <a:p>
            <a:pPr algn="l">
              <a:lnSpc>
                <a:spcPts val="4107"/>
              </a:lnSpc>
            </a:pPr>
            <a:r>
              <a:rPr lang="en-US" sz="2459" spc="-46">
                <a:solidFill>
                  <a:srgbClr val="000000"/>
                </a:solidFill>
                <a:latin typeface="Clear Sans Bold"/>
                <a:ea typeface="Clear Sans Bold"/>
                <a:cs typeface="Clear Sans Bold"/>
                <a:sym typeface="Clear Sans Bold"/>
              </a:rPr>
              <a:t>•Merupakan salah satu sarana</a:t>
            </a:r>
            <a:r>
              <a:rPr lang="en-US" sz="2459" spc="-46">
                <a:solidFill>
                  <a:srgbClr val="000000"/>
                </a:solidFill>
                <a:latin typeface="Clear Sans"/>
                <a:ea typeface="Clear Sans"/>
                <a:cs typeface="Clear Sans"/>
                <a:sym typeface="Clear Sans"/>
              </a:rPr>
              <a:t> dari penyebaran informasi dengan secara luas melalui internet</a:t>
            </a:r>
          </a:p>
          <a:p>
            <a:pPr marL="0" lvl="0" indent="0" algn="l">
              <a:lnSpc>
                <a:spcPts val="4107"/>
              </a:lnSpc>
            </a:pPr>
            <a:endParaRPr lang="en-US" sz="2459" spc="-46">
              <a:solidFill>
                <a:srgbClr val="000000"/>
              </a:solidFill>
              <a:latin typeface="Clear Sans"/>
              <a:ea typeface="Clear Sans"/>
              <a:cs typeface="Clear Sans"/>
              <a:sym typeface="Clear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659873" y="-219018"/>
            <a:ext cx="8112943" cy="7119108"/>
          </a:xfrm>
          <a:custGeom>
            <a:avLst/>
            <a:gdLst/>
            <a:ahLst/>
            <a:cxnLst/>
            <a:rect l="l" t="t" r="r" b="b"/>
            <a:pathLst>
              <a:path w="8112943" h="7119108">
                <a:moveTo>
                  <a:pt x="8112943" y="0"/>
                </a:moveTo>
                <a:lnTo>
                  <a:pt x="0" y="0"/>
                </a:lnTo>
                <a:lnTo>
                  <a:pt x="0" y="7119108"/>
                </a:lnTo>
                <a:lnTo>
                  <a:pt x="8112943" y="7119108"/>
                </a:lnTo>
                <a:lnTo>
                  <a:pt x="8112943" y="0"/>
                </a:lnTo>
                <a:close/>
              </a:path>
            </a:pathLst>
          </a:custGeom>
          <a:blipFill>
            <a:blip r:embed="rId2"/>
            <a:stretch>
              <a:fillRect/>
            </a:stretch>
          </a:blipFill>
        </p:spPr>
      </p:sp>
      <p:sp>
        <p:nvSpPr>
          <p:cNvPr id="3" name="Freeform 3"/>
          <p:cNvSpPr/>
          <p:nvPr/>
        </p:nvSpPr>
        <p:spPr>
          <a:xfrm rot="-5400000">
            <a:off x="11899348" y="3676408"/>
            <a:ext cx="8565323" cy="7783737"/>
          </a:xfrm>
          <a:custGeom>
            <a:avLst/>
            <a:gdLst/>
            <a:ahLst/>
            <a:cxnLst/>
            <a:rect l="l" t="t" r="r" b="b"/>
            <a:pathLst>
              <a:path w="8565323" h="7783737">
                <a:moveTo>
                  <a:pt x="0" y="0"/>
                </a:moveTo>
                <a:lnTo>
                  <a:pt x="8565322" y="0"/>
                </a:lnTo>
                <a:lnTo>
                  <a:pt x="8565322" y="7783737"/>
                </a:lnTo>
                <a:lnTo>
                  <a:pt x="0" y="7783737"/>
                </a:lnTo>
                <a:lnTo>
                  <a:pt x="0" y="0"/>
                </a:lnTo>
                <a:close/>
              </a:path>
            </a:pathLst>
          </a:custGeom>
          <a:blipFill>
            <a:blip r:embed="rId3"/>
            <a:stretch>
              <a:fillRect/>
            </a:stretch>
          </a:blipFill>
        </p:spPr>
      </p:sp>
      <p:grpSp>
        <p:nvGrpSpPr>
          <p:cNvPr id="4" name="Group 4"/>
          <p:cNvGrpSpPr/>
          <p:nvPr/>
        </p:nvGrpSpPr>
        <p:grpSpPr>
          <a:xfrm>
            <a:off x="12770032" y="3285615"/>
            <a:ext cx="7066457" cy="8222786"/>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149529" y="3727211"/>
            <a:ext cx="6307463" cy="7339593"/>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sp>
      </p:grpSp>
      <p:sp>
        <p:nvSpPr>
          <p:cNvPr id="8" name="Freeform 8"/>
          <p:cNvSpPr/>
          <p:nvPr/>
        </p:nvSpPr>
        <p:spPr>
          <a:xfrm rot="-5400000">
            <a:off x="10514915" y="-7182"/>
            <a:ext cx="5269227" cy="4788410"/>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sp>
      <p:grpSp>
        <p:nvGrpSpPr>
          <p:cNvPr id="9" name="Group 9"/>
          <p:cNvGrpSpPr/>
          <p:nvPr/>
        </p:nvGrpSpPr>
        <p:grpSpPr>
          <a:xfrm>
            <a:off x="10966650" y="177088"/>
            <a:ext cx="4042174" cy="470362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273046" y="548684"/>
            <a:ext cx="3405123" cy="3962325"/>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sp>
      </p:grpSp>
      <p:sp>
        <p:nvSpPr>
          <p:cNvPr id="13" name="TextBox 13"/>
          <p:cNvSpPr txBox="1"/>
          <p:nvPr/>
        </p:nvSpPr>
        <p:spPr>
          <a:xfrm>
            <a:off x="796605" y="1095375"/>
            <a:ext cx="9949171" cy="1763836"/>
          </a:xfrm>
          <a:prstGeom prst="rect">
            <a:avLst/>
          </a:prstGeom>
        </p:spPr>
        <p:txBody>
          <a:bodyPr lIns="0" tIns="0" rIns="0" bIns="0" rtlCol="0" anchor="t">
            <a:spAutoFit/>
          </a:bodyPr>
          <a:lstStyle/>
          <a:p>
            <a:pPr marL="0" lvl="0" indent="0" algn="l">
              <a:lnSpc>
                <a:spcPts val="6871"/>
              </a:lnSpc>
            </a:pPr>
            <a:r>
              <a:rPr lang="en-US" sz="6362" spc="-159">
                <a:solidFill>
                  <a:srgbClr val="112D4E"/>
                </a:solidFill>
                <a:latin typeface="Barlow Bold"/>
                <a:ea typeface="Barlow Bold"/>
                <a:cs typeface="Barlow Bold"/>
                <a:sym typeface="Barlow Bold"/>
              </a:rPr>
              <a:t>Pengaruh E-Business atas Rantai Nilai</a:t>
            </a:r>
          </a:p>
        </p:txBody>
      </p:sp>
      <p:grpSp>
        <p:nvGrpSpPr>
          <p:cNvPr id="14" name="Group 14"/>
          <p:cNvGrpSpPr/>
          <p:nvPr/>
        </p:nvGrpSpPr>
        <p:grpSpPr>
          <a:xfrm>
            <a:off x="600577" y="7502633"/>
            <a:ext cx="12169455" cy="433978"/>
            <a:chOff x="0" y="0"/>
            <a:chExt cx="16225940" cy="578637"/>
          </a:xfrm>
        </p:grpSpPr>
        <p:grpSp>
          <p:nvGrpSpPr>
            <p:cNvPr id="15" name="Group 15"/>
            <p:cNvGrpSpPr/>
            <p:nvPr/>
          </p:nvGrpSpPr>
          <p:grpSpPr>
            <a:xfrm>
              <a:off x="0" y="102653"/>
              <a:ext cx="373331" cy="373331"/>
              <a:chOff x="0" y="0"/>
              <a:chExt cx="78544" cy="78544"/>
            </a:xfrm>
          </p:grpSpPr>
          <p:sp>
            <p:nvSpPr>
              <p:cNvPr id="16" name="Freeform 16"/>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17" name="TextBox 17"/>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29123" y="-114300"/>
              <a:ext cx="15496817" cy="692937"/>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Informasi digunakan untuk negosiasi yang lebih baik mengenai harga</a:t>
              </a:r>
            </a:p>
          </p:txBody>
        </p:sp>
      </p:grpSp>
      <p:grpSp>
        <p:nvGrpSpPr>
          <p:cNvPr id="19" name="Group 19"/>
          <p:cNvGrpSpPr/>
          <p:nvPr/>
        </p:nvGrpSpPr>
        <p:grpSpPr>
          <a:xfrm>
            <a:off x="600577" y="8116779"/>
            <a:ext cx="4550454" cy="433978"/>
            <a:chOff x="0" y="0"/>
            <a:chExt cx="6067273" cy="578637"/>
          </a:xfrm>
        </p:grpSpPr>
        <p:grpSp>
          <p:nvGrpSpPr>
            <p:cNvPr id="20" name="Group 20"/>
            <p:cNvGrpSpPr/>
            <p:nvPr/>
          </p:nvGrpSpPr>
          <p:grpSpPr>
            <a:xfrm>
              <a:off x="0" y="102653"/>
              <a:ext cx="373331" cy="373331"/>
              <a:chOff x="0" y="0"/>
              <a:chExt cx="78544" cy="78544"/>
            </a:xfrm>
          </p:grpSpPr>
          <p:sp>
            <p:nvSpPr>
              <p:cNvPr id="21" name="Freeform 21"/>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52C4F1"/>
              </a:solidFill>
            </p:spPr>
          </p:sp>
          <p:sp>
            <p:nvSpPr>
              <p:cNvPr id="22" name="TextBox 22"/>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39531" y="-114300"/>
              <a:ext cx="5427742" cy="692937"/>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Melakukan lelang online</a:t>
              </a:r>
            </a:p>
          </p:txBody>
        </p:sp>
      </p:grpSp>
      <p:grpSp>
        <p:nvGrpSpPr>
          <p:cNvPr id="24" name="Group 24"/>
          <p:cNvGrpSpPr/>
          <p:nvPr/>
        </p:nvGrpSpPr>
        <p:grpSpPr>
          <a:xfrm>
            <a:off x="796605" y="3537758"/>
            <a:ext cx="9949171" cy="3964875"/>
            <a:chOff x="0" y="0"/>
            <a:chExt cx="13265562" cy="5286500"/>
          </a:xfrm>
        </p:grpSpPr>
        <p:sp>
          <p:nvSpPr>
            <p:cNvPr id="25" name="TextBox 25"/>
            <p:cNvSpPr txBox="1"/>
            <p:nvPr/>
          </p:nvSpPr>
          <p:spPr>
            <a:xfrm>
              <a:off x="0" y="1003043"/>
              <a:ext cx="12421573" cy="4283457"/>
            </a:xfrm>
            <a:prstGeom prst="rect">
              <a:avLst/>
            </a:prstGeom>
          </p:spPr>
          <p:txBody>
            <a:bodyPr lIns="0" tIns="0" rIns="0" bIns="0" rtlCol="0" anchor="t">
              <a:spAutoFit/>
            </a:bodyPr>
            <a:lstStyle/>
            <a:p>
              <a:pPr algn="l">
                <a:lnSpc>
                  <a:spcPts val="5213"/>
                </a:lnSpc>
              </a:pPr>
              <a:r>
                <a:rPr lang="en-US" sz="3299" spc="-62">
                  <a:solidFill>
                    <a:srgbClr val="000000"/>
                  </a:solidFill>
                  <a:latin typeface="Clear Sans"/>
                  <a:ea typeface="Clear Sans"/>
                  <a:cs typeface="Clear Sans"/>
                  <a:sym typeface="Clear Sans"/>
                </a:rPr>
                <a:t>•Internet meningkatkan aktivitas pembelian dengan cara mempermudah perusahaan mengidentifikasi para calon pemasok yang potensial dan membandingkan harga. </a:t>
              </a:r>
            </a:p>
            <a:p>
              <a:pPr marL="0" lvl="0" indent="0" algn="l">
                <a:lnSpc>
                  <a:spcPts val="5213"/>
                </a:lnSpc>
              </a:pPr>
              <a:endParaRPr lang="en-US" sz="3299" spc="-62">
                <a:solidFill>
                  <a:srgbClr val="000000"/>
                </a:solidFill>
                <a:latin typeface="Clear Sans"/>
                <a:ea typeface="Clear Sans"/>
                <a:cs typeface="Clear Sans"/>
                <a:sym typeface="Clear Sans"/>
              </a:endParaRPr>
            </a:p>
          </p:txBody>
        </p:sp>
        <p:sp>
          <p:nvSpPr>
            <p:cNvPr id="26" name="TextBox 26"/>
            <p:cNvSpPr txBox="1"/>
            <p:nvPr/>
          </p:nvSpPr>
          <p:spPr>
            <a:xfrm>
              <a:off x="0" y="38100"/>
              <a:ext cx="13265562" cy="837943"/>
            </a:xfrm>
            <a:prstGeom prst="rect">
              <a:avLst/>
            </a:prstGeom>
          </p:spPr>
          <p:txBody>
            <a:bodyPr lIns="0" tIns="0" rIns="0" bIns="0" rtlCol="0" anchor="t">
              <a:spAutoFit/>
            </a:bodyPr>
            <a:lstStyle/>
            <a:p>
              <a:pPr marL="0" lvl="0" indent="0" algn="l">
                <a:lnSpc>
                  <a:spcPts val="4711"/>
                </a:lnSpc>
              </a:pPr>
              <a:r>
                <a:rPr lang="en-US" sz="4362" spc="-109">
                  <a:solidFill>
                    <a:srgbClr val="112D4E"/>
                  </a:solidFill>
                  <a:latin typeface="Barlow Bold"/>
                  <a:ea typeface="Barlow Bold"/>
                  <a:cs typeface="Barlow Bold"/>
                  <a:sym typeface="Barlow Bold"/>
                </a:rPr>
                <a:t>1. Pembelian dan Logistik Lingkar Dalam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0844146" y="3076191"/>
            <a:ext cx="7443854" cy="5424708"/>
          </a:xfrm>
          <a:custGeom>
            <a:avLst/>
            <a:gdLst/>
            <a:ahLst/>
            <a:cxnLst/>
            <a:rect l="l" t="t" r="r" b="b"/>
            <a:pathLst>
              <a:path w="7443854" h="5424708">
                <a:moveTo>
                  <a:pt x="0" y="0"/>
                </a:moveTo>
                <a:lnTo>
                  <a:pt x="7443854" y="0"/>
                </a:lnTo>
                <a:lnTo>
                  <a:pt x="7443854" y="5424708"/>
                </a:lnTo>
                <a:lnTo>
                  <a:pt x="0" y="5424708"/>
                </a:lnTo>
                <a:lnTo>
                  <a:pt x="0" y="0"/>
                </a:lnTo>
                <a:close/>
              </a:path>
            </a:pathLst>
          </a:custGeom>
          <a:blipFill>
            <a:blip r:embed="rId2"/>
            <a:stretch>
              <a:fillRect/>
            </a:stretch>
          </a:blipFill>
        </p:spPr>
      </p:sp>
      <p:sp>
        <p:nvSpPr>
          <p:cNvPr id="3" name="Freeform 3"/>
          <p:cNvSpPr/>
          <p:nvPr/>
        </p:nvSpPr>
        <p:spPr>
          <a:xfrm>
            <a:off x="0" y="7282920"/>
            <a:ext cx="5340587" cy="3004080"/>
          </a:xfrm>
          <a:custGeom>
            <a:avLst/>
            <a:gdLst/>
            <a:ahLst/>
            <a:cxnLst/>
            <a:rect l="l" t="t" r="r" b="b"/>
            <a:pathLst>
              <a:path w="5340587" h="3004080">
                <a:moveTo>
                  <a:pt x="0" y="0"/>
                </a:moveTo>
                <a:lnTo>
                  <a:pt x="5340587" y="0"/>
                </a:lnTo>
                <a:lnTo>
                  <a:pt x="5340587" y="3004080"/>
                </a:lnTo>
                <a:lnTo>
                  <a:pt x="0" y="3004080"/>
                </a:lnTo>
                <a:lnTo>
                  <a:pt x="0" y="0"/>
                </a:lnTo>
                <a:close/>
              </a:path>
            </a:pathLst>
          </a:custGeom>
          <a:blipFill>
            <a:blip r:embed="rId3"/>
            <a:stretch>
              <a:fillRect t="-2370" b="-2370"/>
            </a:stretch>
          </a:blipFill>
        </p:spPr>
      </p:sp>
      <p:sp>
        <p:nvSpPr>
          <p:cNvPr id="4" name="TextBox 4"/>
          <p:cNvSpPr txBox="1"/>
          <p:nvPr/>
        </p:nvSpPr>
        <p:spPr>
          <a:xfrm>
            <a:off x="1028700" y="2111493"/>
            <a:ext cx="9432893" cy="2168821"/>
          </a:xfrm>
          <a:prstGeom prst="rect">
            <a:avLst/>
          </a:prstGeom>
        </p:spPr>
        <p:txBody>
          <a:bodyPr lIns="0" tIns="0" rIns="0" bIns="0" rtlCol="0" anchor="t">
            <a:spAutoFit/>
          </a:bodyPr>
          <a:lstStyle/>
          <a:p>
            <a:pPr algn="l">
              <a:lnSpc>
                <a:spcPts val="4316"/>
              </a:lnSpc>
            </a:pPr>
            <a:r>
              <a:rPr lang="en-US" sz="3453" spc="-65">
                <a:solidFill>
                  <a:srgbClr val="000000"/>
                </a:solidFill>
                <a:latin typeface="Clear Sans"/>
                <a:ea typeface="Clear Sans"/>
                <a:cs typeface="Clear Sans"/>
                <a:sym typeface="Clear Sans"/>
              </a:rPr>
              <a:t>•</a:t>
            </a:r>
            <a:r>
              <a:rPr lang="en-US" sz="3453" spc="-65">
                <a:solidFill>
                  <a:srgbClr val="000000"/>
                </a:solidFill>
                <a:latin typeface="Clear Sans Bold"/>
                <a:ea typeface="Clear Sans Bold"/>
                <a:cs typeface="Clear Sans Bold"/>
                <a:sym typeface="Clear Sans Bold"/>
              </a:rPr>
              <a:t>Penerapan teknologi komunikasi tingkat lanjut dapat secara signifikan meningkatkan:</a:t>
            </a:r>
          </a:p>
          <a:p>
            <a:pPr algn="l">
              <a:lnSpc>
                <a:spcPts val="4316"/>
              </a:lnSpc>
            </a:pPr>
            <a:r>
              <a:rPr lang="en-US" sz="3453" spc="-65">
                <a:solidFill>
                  <a:srgbClr val="000000"/>
                </a:solidFill>
                <a:latin typeface="Clear Sans"/>
                <a:ea typeface="Clear Sans"/>
                <a:cs typeface="Clear Sans"/>
                <a:sym typeface="Clear Sans"/>
              </a:rPr>
              <a:t> </a:t>
            </a:r>
          </a:p>
          <a:p>
            <a:pPr marL="0" lvl="0" indent="0" algn="l">
              <a:lnSpc>
                <a:spcPts val="4316"/>
              </a:lnSpc>
            </a:pPr>
            <a:endParaRPr lang="en-US" sz="3453" spc="-65">
              <a:solidFill>
                <a:srgbClr val="000000"/>
              </a:solidFill>
              <a:latin typeface="Clear Sans"/>
              <a:ea typeface="Clear Sans"/>
              <a:cs typeface="Clear Sans"/>
              <a:sym typeface="Clear Sans"/>
            </a:endParaRPr>
          </a:p>
        </p:txBody>
      </p:sp>
      <p:grpSp>
        <p:nvGrpSpPr>
          <p:cNvPr id="5" name="Group 5"/>
          <p:cNvGrpSpPr/>
          <p:nvPr/>
        </p:nvGrpSpPr>
        <p:grpSpPr>
          <a:xfrm>
            <a:off x="632772" y="3600450"/>
            <a:ext cx="10054278" cy="3682470"/>
            <a:chOff x="0" y="0"/>
            <a:chExt cx="2648040" cy="969869"/>
          </a:xfrm>
        </p:grpSpPr>
        <p:sp>
          <p:nvSpPr>
            <p:cNvPr id="6" name="Freeform 6"/>
            <p:cNvSpPr/>
            <p:nvPr/>
          </p:nvSpPr>
          <p:spPr>
            <a:xfrm>
              <a:off x="0" y="0"/>
              <a:ext cx="2648040" cy="969869"/>
            </a:xfrm>
            <a:custGeom>
              <a:avLst/>
              <a:gdLst/>
              <a:ahLst/>
              <a:cxnLst/>
              <a:rect l="l" t="t" r="r" b="b"/>
              <a:pathLst>
                <a:path w="2648040" h="969869">
                  <a:moveTo>
                    <a:pt x="39271" y="0"/>
                  </a:moveTo>
                  <a:lnTo>
                    <a:pt x="2608770" y="0"/>
                  </a:lnTo>
                  <a:cubicBezTo>
                    <a:pt x="2630458" y="0"/>
                    <a:pt x="2648040" y="17582"/>
                    <a:pt x="2648040" y="39271"/>
                  </a:cubicBezTo>
                  <a:lnTo>
                    <a:pt x="2648040" y="930598"/>
                  </a:lnTo>
                  <a:cubicBezTo>
                    <a:pt x="2648040" y="952287"/>
                    <a:pt x="2630458" y="969869"/>
                    <a:pt x="2608770" y="969869"/>
                  </a:cubicBezTo>
                  <a:lnTo>
                    <a:pt x="39271" y="969869"/>
                  </a:lnTo>
                  <a:cubicBezTo>
                    <a:pt x="17582" y="969869"/>
                    <a:pt x="0" y="952287"/>
                    <a:pt x="0" y="930598"/>
                  </a:cubicBezTo>
                  <a:lnTo>
                    <a:pt x="0" y="39271"/>
                  </a:lnTo>
                  <a:cubicBezTo>
                    <a:pt x="0" y="17582"/>
                    <a:pt x="17582" y="0"/>
                    <a:pt x="39271" y="0"/>
                  </a:cubicBezTo>
                  <a:close/>
                </a:path>
              </a:pathLst>
            </a:custGeom>
            <a:solidFill>
              <a:srgbClr val="FCC208"/>
            </a:solidFill>
          </p:spPr>
        </p:sp>
        <p:sp>
          <p:nvSpPr>
            <p:cNvPr id="7" name="TextBox 7"/>
            <p:cNvSpPr txBox="1"/>
            <p:nvPr/>
          </p:nvSpPr>
          <p:spPr>
            <a:xfrm>
              <a:off x="0" y="-38100"/>
              <a:ext cx="2648040" cy="100796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94975" y="1150904"/>
            <a:ext cx="5538916" cy="705800"/>
          </a:xfrm>
          <a:prstGeom prst="rect">
            <a:avLst/>
          </a:prstGeom>
        </p:spPr>
        <p:txBody>
          <a:bodyPr lIns="0" tIns="0" rIns="0" bIns="0" rtlCol="0" anchor="t">
            <a:spAutoFit/>
          </a:bodyPr>
          <a:lstStyle/>
          <a:p>
            <a:pPr marL="0" lvl="0" indent="0" algn="l">
              <a:lnSpc>
                <a:spcPts val="5467"/>
              </a:lnSpc>
            </a:pPr>
            <a:r>
              <a:rPr lang="en-US" sz="5062" spc="-126">
                <a:solidFill>
                  <a:srgbClr val="112D4E"/>
                </a:solidFill>
                <a:latin typeface="Barlow Bold"/>
                <a:ea typeface="Barlow Bold"/>
                <a:cs typeface="Barlow Bold"/>
                <a:sym typeface="Barlow Bold"/>
              </a:rPr>
              <a:t>2. Operasi Internal</a:t>
            </a:r>
          </a:p>
        </p:txBody>
      </p:sp>
      <p:sp>
        <p:nvSpPr>
          <p:cNvPr id="9" name="TextBox 9"/>
          <p:cNvSpPr txBox="1"/>
          <p:nvPr/>
        </p:nvSpPr>
        <p:spPr>
          <a:xfrm>
            <a:off x="1028700" y="3968454"/>
            <a:ext cx="9432893" cy="2770001"/>
          </a:xfrm>
          <a:prstGeom prst="rect">
            <a:avLst/>
          </a:prstGeom>
        </p:spPr>
        <p:txBody>
          <a:bodyPr lIns="0" tIns="0" rIns="0" bIns="0" rtlCol="0" anchor="t">
            <a:spAutoFit/>
          </a:bodyPr>
          <a:lstStyle/>
          <a:p>
            <a:pPr algn="l">
              <a:lnSpc>
                <a:spcPts val="3108"/>
              </a:lnSpc>
            </a:pPr>
            <a:r>
              <a:rPr lang="en-US" sz="3453" spc="-65">
                <a:solidFill>
                  <a:srgbClr val="000000"/>
                </a:solidFill>
                <a:latin typeface="Clear Sans"/>
                <a:ea typeface="Clear Sans"/>
                <a:cs typeface="Clear Sans"/>
                <a:sym typeface="Clear Sans"/>
              </a:rPr>
              <a:t>–Perencanaan strategis.</a:t>
            </a:r>
          </a:p>
          <a:p>
            <a:pPr algn="l">
              <a:lnSpc>
                <a:spcPts val="3108"/>
              </a:lnSpc>
            </a:pPr>
            <a:endParaRPr lang="en-US" sz="3453" spc="-65">
              <a:solidFill>
                <a:srgbClr val="000000"/>
              </a:solidFill>
              <a:latin typeface="Clear Sans"/>
              <a:ea typeface="Clear Sans"/>
              <a:cs typeface="Clear Sans"/>
              <a:sym typeface="Clear Sans"/>
            </a:endParaRPr>
          </a:p>
          <a:p>
            <a:pPr algn="l">
              <a:lnSpc>
                <a:spcPts val="3108"/>
              </a:lnSpc>
            </a:pPr>
            <a:r>
              <a:rPr lang="en-US" sz="3453" spc="-65">
                <a:solidFill>
                  <a:srgbClr val="000000"/>
                </a:solidFill>
                <a:latin typeface="Clear Sans"/>
                <a:ea typeface="Clear Sans"/>
                <a:cs typeface="Clear Sans"/>
                <a:sym typeface="Clear Sans"/>
              </a:rPr>
              <a:t>–Efisiensi dan efektivitas aktivitas pendukung</a:t>
            </a:r>
          </a:p>
          <a:p>
            <a:pPr algn="l">
              <a:lnSpc>
                <a:spcPts val="3108"/>
              </a:lnSpc>
            </a:pPr>
            <a:r>
              <a:rPr lang="en-US" sz="3453" spc="-65">
                <a:solidFill>
                  <a:srgbClr val="000000"/>
                </a:solidFill>
                <a:latin typeface="Clear Sans"/>
                <a:ea typeface="Clear Sans"/>
                <a:cs typeface="Clear Sans"/>
                <a:sym typeface="Clear Sans"/>
              </a:rPr>
              <a:t>  sumber daya manusia dalam rantai nilai.</a:t>
            </a:r>
          </a:p>
          <a:p>
            <a:pPr algn="l">
              <a:lnSpc>
                <a:spcPts val="3108"/>
              </a:lnSpc>
            </a:pPr>
            <a:endParaRPr lang="en-US" sz="3453" spc="-65">
              <a:solidFill>
                <a:srgbClr val="000000"/>
              </a:solidFill>
              <a:latin typeface="Clear Sans"/>
              <a:ea typeface="Clear Sans"/>
              <a:cs typeface="Clear Sans"/>
              <a:sym typeface="Clear Sans"/>
            </a:endParaRPr>
          </a:p>
          <a:p>
            <a:pPr algn="l">
              <a:lnSpc>
                <a:spcPts val="3108"/>
              </a:lnSpc>
            </a:pPr>
            <a:r>
              <a:rPr lang="en-US" sz="3453" spc="-65">
                <a:solidFill>
                  <a:srgbClr val="000000"/>
                </a:solidFill>
                <a:latin typeface="Clear Sans"/>
                <a:ea typeface="Clear Sans"/>
                <a:cs typeface="Clear Sans"/>
                <a:sym typeface="Clear Sans"/>
              </a:rPr>
              <a:t>–Efisiensi dan efektivitas pembayaran pegawai.</a:t>
            </a:r>
          </a:p>
          <a:p>
            <a:pPr marL="0" lvl="0" indent="0" algn="l">
              <a:lnSpc>
                <a:spcPts val="3108"/>
              </a:lnSpc>
            </a:pPr>
            <a:endParaRPr lang="en-US" sz="3453" spc="-65">
              <a:solidFill>
                <a:srgbClr val="000000"/>
              </a:solidFill>
              <a:latin typeface="Clear Sans"/>
              <a:ea typeface="Clear Sans"/>
              <a:cs typeface="Clear Sans"/>
              <a:sym typeface="Clear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0206421" y="5310846"/>
            <a:ext cx="7584623" cy="4181023"/>
          </a:xfrm>
          <a:custGeom>
            <a:avLst/>
            <a:gdLst/>
            <a:ahLst/>
            <a:cxnLst/>
            <a:rect l="l" t="t" r="r" b="b"/>
            <a:pathLst>
              <a:path w="7584623" h="4181023">
                <a:moveTo>
                  <a:pt x="0" y="0"/>
                </a:moveTo>
                <a:lnTo>
                  <a:pt x="7584622" y="0"/>
                </a:lnTo>
                <a:lnTo>
                  <a:pt x="7584622" y="4181024"/>
                </a:lnTo>
                <a:lnTo>
                  <a:pt x="0" y="4181024"/>
                </a:lnTo>
                <a:lnTo>
                  <a:pt x="0" y="0"/>
                </a:lnTo>
                <a:close/>
              </a:path>
            </a:pathLst>
          </a:custGeom>
          <a:blipFill>
            <a:blip r:embed="rId2"/>
            <a:stretch>
              <a:fillRect/>
            </a:stretch>
          </a:blipFill>
        </p:spPr>
      </p:sp>
      <p:sp>
        <p:nvSpPr>
          <p:cNvPr id="3" name="Freeform 3"/>
          <p:cNvSpPr/>
          <p:nvPr/>
        </p:nvSpPr>
        <p:spPr>
          <a:xfrm>
            <a:off x="386957" y="7331794"/>
            <a:ext cx="6146626" cy="3731006"/>
          </a:xfrm>
          <a:custGeom>
            <a:avLst/>
            <a:gdLst/>
            <a:ahLst/>
            <a:cxnLst/>
            <a:rect l="l" t="t" r="r" b="b"/>
            <a:pathLst>
              <a:path w="6146626" h="3731006">
                <a:moveTo>
                  <a:pt x="0" y="0"/>
                </a:moveTo>
                <a:lnTo>
                  <a:pt x="6146626" y="0"/>
                </a:lnTo>
                <a:lnTo>
                  <a:pt x="6146626" y="3731005"/>
                </a:lnTo>
                <a:lnTo>
                  <a:pt x="0" y="3731005"/>
                </a:lnTo>
                <a:lnTo>
                  <a:pt x="0" y="0"/>
                </a:lnTo>
                <a:close/>
              </a:path>
            </a:pathLst>
          </a:custGeom>
          <a:blipFill>
            <a:blip r:embed="rId3"/>
            <a:stretch>
              <a:fillRect r="-3026"/>
            </a:stretch>
          </a:blipFill>
        </p:spPr>
      </p:sp>
      <p:sp>
        <p:nvSpPr>
          <p:cNvPr id="4" name="TextBox 4"/>
          <p:cNvSpPr txBox="1"/>
          <p:nvPr/>
        </p:nvSpPr>
        <p:spPr>
          <a:xfrm>
            <a:off x="1047375" y="1303304"/>
            <a:ext cx="6731612" cy="705800"/>
          </a:xfrm>
          <a:prstGeom prst="rect">
            <a:avLst/>
          </a:prstGeom>
        </p:spPr>
        <p:txBody>
          <a:bodyPr lIns="0" tIns="0" rIns="0" bIns="0" rtlCol="0" anchor="t">
            <a:spAutoFit/>
          </a:bodyPr>
          <a:lstStyle/>
          <a:p>
            <a:pPr marL="0" lvl="0" indent="0" algn="l">
              <a:lnSpc>
                <a:spcPts val="5467"/>
              </a:lnSpc>
            </a:pPr>
            <a:r>
              <a:rPr lang="en-US" sz="5062" spc="-126">
                <a:solidFill>
                  <a:srgbClr val="112D4E"/>
                </a:solidFill>
                <a:latin typeface="Barlow Bold"/>
                <a:ea typeface="Barlow Bold"/>
                <a:cs typeface="Barlow Bold"/>
                <a:sym typeface="Barlow Bold"/>
              </a:rPr>
              <a:t>3. Logistik Lingkar Luar</a:t>
            </a:r>
          </a:p>
        </p:txBody>
      </p:sp>
      <p:sp>
        <p:nvSpPr>
          <p:cNvPr id="5" name="TextBox 5"/>
          <p:cNvSpPr txBox="1"/>
          <p:nvPr/>
        </p:nvSpPr>
        <p:spPr>
          <a:xfrm>
            <a:off x="1071702" y="2437828"/>
            <a:ext cx="9432893" cy="1625896"/>
          </a:xfrm>
          <a:prstGeom prst="rect">
            <a:avLst/>
          </a:prstGeom>
        </p:spPr>
        <p:txBody>
          <a:bodyPr lIns="0" tIns="0" rIns="0" bIns="0" rtlCol="0" anchor="t">
            <a:spAutoFit/>
          </a:bodyPr>
          <a:lstStyle/>
          <a:p>
            <a:pPr algn="l">
              <a:lnSpc>
                <a:spcPts val="4316"/>
              </a:lnSpc>
            </a:pPr>
            <a:r>
              <a:rPr lang="en-US" sz="3453" spc="-65">
                <a:solidFill>
                  <a:srgbClr val="000000"/>
                </a:solidFill>
                <a:latin typeface="Clear Sans"/>
                <a:ea typeface="Clear Sans"/>
                <a:cs typeface="Clear Sans"/>
                <a:sym typeface="Clear Sans"/>
              </a:rPr>
              <a:t>•</a:t>
            </a:r>
            <a:r>
              <a:rPr lang="en-US" sz="3453" spc="-65">
                <a:solidFill>
                  <a:srgbClr val="000000"/>
                </a:solidFill>
                <a:latin typeface="Clear Sans Bold"/>
                <a:ea typeface="Clear Sans Bold"/>
                <a:cs typeface="Clear Sans Bold"/>
                <a:sym typeface="Clear Sans Bold"/>
              </a:rPr>
              <a:t>Meningkatkan efisiensi dan efektivitas aktivitas logistik lingkar luar penjual:</a:t>
            </a:r>
            <a:r>
              <a:rPr lang="en-US" sz="3453" spc="-65">
                <a:solidFill>
                  <a:srgbClr val="000000"/>
                </a:solidFill>
                <a:latin typeface="Clear Sans"/>
                <a:ea typeface="Clear Sans"/>
                <a:cs typeface="Clear Sans"/>
                <a:sym typeface="Clear Sans"/>
              </a:rPr>
              <a:t> </a:t>
            </a:r>
          </a:p>
          <a:p>
            <a:pPr marL="0" lvl="0" indent="0" algn="l">
              <a:lnSpc>
                <a:spcPts val="4316"/>
              </a:lnSpc>
            </a:pPr>
            <a:endParaRPr lang="en-US" sz="3453" spc="-65">
              <a:solidFill>
                <a:srgbClr val="000000"/>
              </a:solidFill>
              <a:latin typeface="Clear Sans"/>
              <a:ea typeface="Clear Sans"/>
              <a:cs typeface="Clear Sans"/>
              <a:sym typeface="Clear Sans"/>
            </a:endParaRPr>
          </a:p>
        </p:txBody>
      </p:sp>
      <p:grpSp>
        <p:nvGrpSpPr>
          <p:cNvPr id="6" name="Group 6"/>
          <p:cNvGrpSpPr/>
          <p:nvPr/>
        </p:nvGrpSpPr>
        <p:grpSpPr>
          <a:xfrm>
            <a:off x="718007" y="3696536"/>
            <a:ext cx="10054278" cy="3187583"/>
            <a:chOff x="0" y="0"/>
            <a:chExt cx="2648040" cy="839528"/>
          </a:xfrm>
        </p:grpSpPr>
        <p:sp>
          <p:nvSpPr>
            <p:cNvPr id="7" name="Freeform 7"/>
            <p:cNvSpPr/>
            <p:nvPr/>
          </p:nvSpPr>
          <p:spPr>
            <a:xfrm>
              <a:off x="0" y="0"/>
              <a:ext cx="2648040" cy="839528"/>
            </a:xfrm>
            <a:custGeom>
              <a:avLst/>
              <a:gdLst/>
              <a:ahLst/>
              <a:cxnLst/>
              <a:rect l="l" t="t" r="r" b="b"/>
              <a:pathLst>
                <a:path w="2648040" h="839528">
                  <a:moveTo>
                    <a:pt x="39271" y="0"/>
                  </a:moveTo>
                  <a:lnTo>
                    <a:pt x="2608770" y="0"/>
                  </a:lnTo>
                  <a:cubicBezTo>
                    <a:pt x="2630458" y="0"/>
                    <a:pt x="2648040" y="17582"/>
                    <a:pt x="2648040" y="39271"/>
                  </a:cubicBezTo>
                  <a:lnTo>
                    <a:pt x="2648040" y="800257"/>
                  </a:lnTo>
                  <a:cubicBezTo>
                    <a:pt x="2648040" y="821946"/>
                    <a:pt x="2630458" y="839528"/>
                    <a:pt x="2608770" y="839528"/>
                  </a:cubicBezTo>
                  <a:lnTo>
                    <a:pt x="39271" y="839528"/>
                  </a:lnTo>
                  <a:cubicBezTo>
                    <a:pt x="17582" y="839528"/>
                    <a:pt x="0" y="821946"/>
                    <a:pt x="0" y="800257"/>
                  </a:cubicBezTo>
                  <a:lnTo>
                    <a:pt x="0" y="39271"/>
                  </a:lnTo>
                  <a:cubicBezTo>
                    <a:pt x="0" y="17582"/>
                    <a:pt x="17582" y="0"/>
                    <a:pt x="39271" y="0"/>
                  </a:cubicBezTo>
                  <a:close/>
                </a:path>
              </a:pathLst>
            </a:custGeom>
            <a:solidFill>
              <a:srgbClr val="FCC208"/>
            </a:solidFill>
          </p:spPr>
        </p:sp>
        <p:sp>
          <p:nvSpPr>
            <p:cNvPr id="8" name="TextBox 8"/>
            <p:cNvSpPr txBox="1"/>
            <p:nvPr/>
          </p:nvSpPr>
          <p:spPr>
            <a:xfrm>
              <a:off x="0" y="-38100"/>
              <a:ext cx="2648040" cy="87762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172373"/>
            <a:ext cx="9432893" cy="2711746"/>
          </a:xfrm>
          <a:prstGeom prst="rect">
            <a:avLst/>
          </a:prstGeom>
        </p:spPr>
        <p:txBody>
          <a:bodyPr lIns="0" tIns="0" rIns="0" bIns="0" rtlCol="0" anchor="t">
            <a:spAutoFit/>
          </a:bodyPr>
          <a:lstStyle/>
          <a:p>
            <a:pPr algn="l">
              <a:lnSpc>
                <a:spcPts val="4316"/>
              </a:lnSpc>
            </a:pPr>
            <a:r>
              <a:rPr lang="en-US" sz="3453" spc="-65">
                <a:solidFill>
                  <a:srgbClr val="000000"/>
                </a:solidFill>
                <a:latin typeface="Clear Sans"/>
                <a:ea typeface="Clear Sans"/>
                <a:cs typeface="Clear Sans"/>
                <a:sym typeface="Clear Sans"/>
              </a:rPr>
              <a:t>–Akses yang tepat waktu dan akurat atas</a:t>
            </a:r>
          </a:p>
          <a:p>
            <a:pPr algn="l">
              <a:lnSpc>
                <a:spcPts val="4316"/>
              </a:lnSpc>
            </a:pPr>
            <a:r>
              <a:rPr lang="en-US" sz="3453" spc="-65">
                <a:solidFill>
                  <a:srgbClr val="000000"/>
                </a:solidFill>
                <a:latin typeface="Clear Sans"/>
                <a:ea typeface="Clear Sans"/>
                <a:cs typeface="Clear Sans"/>
                <a:sym typeface="Clear Sans"/>
              </a:rPr>
              <a:t>  informasi rinci tentang pengiriman</a:t>
            </a:r>
          </a:p>
          <a:p>
            <a:pPr algn="l">
              <a:lnSpc>
                <a:spcPts val="4316"/>
              </a:lnSpc>
            </a:pPr>
            <a:r>
              <a:rPr lang="en-US" sz="3453" spc="-65">
                <a:solidFill>
                  <a:srgbClr val="000000"/>
                </a:solidFill>
                <a:latin typeface="Clear Sans"/>
                <a:ea typeface="Clear Sans"/>
                <a:cs typeface="Clear Sans"/>
                <a:sym typeface="Clear Sans"/>
              </a:rPr>
              <a:t>–Mengoptimalkan distribusi jumlah persediaan</a:t>
            </a:r>
          </a:p>
          <a:p>
            <a:pPr algn="l">
              <a:lnSpc>
                <a:spcPts val="4316"/>
              </a:lnSpc>
            </a:pPr>
            <a:r>
              <a:rPr lang="en-US" sz="3453" spc="-65">
                <a:solidFill>
                  <a:srgbClr val="000000"/>
                </a:solidFill>
                <a:latin typeface="Clear Sans"/>
                <a:ea typeface="Clear Sans"/>
                <a:cs typeface="Clear Sans"/>
                <a:sym typeface="Clear Sans"/>
              </a:rPr>
              <a:t>–Pelacakan barang-barang secara online</a:t>
            </a:r>
          </a:p>
          <a:p>
            <a:pPr marL="0" lvl="0" indent="0" algn="l">
              <a:lnSpc>
                <a:spcPts val="4316"/>
              </a:lnSpc>
            </a:pPr>
            <a:endParaRPr lang="en-US" sz="3453" spc="-65">
              <a:solidFill>
                <a:srgbClr val="000000"/>
              </a:solidFill>
              <a:latin typeface="Clear Sans"/>
              <a:ea typeface="Clear Sans"/>
              <a:cs typeface="Clear Sans"/>
              <a:sym typeface="Clear Sans"/>
            </a:endParaRPr>
          </a:p>
        </p:txBody>
      </p:sp>
      <p:sp>
        <p:nvSpPr>
          <p:cNvPr id="10" name="Freeform 10"/>
          <p:cNvSpPr/>
          <p:nvPr/>
        </p:nvSpPr>
        <p:spPr>
          <a:xfrm flipH="1" flipV="1">
            <a:off x="12297935" y="-1002318"/>
            <a:ext cx="6894546" cy="4062037"/>
          </a:xfrm>
          <a:custGeom>
            <a:avLst/>
            <a:gdLst/>
            <a:ahLst/>
            <a:cxnLst/>
            <a:rect l="l" t="t" r="r" b="b"/>
            <a:pathLst>
              <a:path w="6894546" h="4062037">
                <a:moveTo>
                  <a:pt x="6894546" y="4062036"/>
                </a:moveTo>
                <a:lnTo>
                  <a:pt x="0" y="4062036"/>
                </a:lnTo>
                <a:lnTo>
                  <a:pt x="0" y="0"/>
                </a:lnTo>
                <a:lnTo>
                  <a:pt x="6894546" y="0"/>
                </a:lnTo>
                <a:lnTo>
                  <a:pt x="6894546" y="4062036"/>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725764" y="5024687"/>
            <a:ext cx="5341164" cy="6836691"/>
            <a:chOff x="0" y="0"/>
            <a:chExt cx="635000" cy="812800"/>
          </a:xfrm>
        </p:grpSpPr>
        <p:sp>
          <p:nvSpPr>
            <p:cNvPr id="3" name="Freeform 3"/>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sp>
        <p:sp>
          <p:nvSpPr>
            <p:cNvPr id="4" name="TextBox 4"/>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001040"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2">
              <a:alphaModFix amt="49000"/>
            </a:blip>
            <a:stretch>
              <a:fillRect/>
            </a:stretch>
          </a:blipFill>
        </p:spPr>
      </p:sp>
      <p:grpSp>
        <p:nvGrpSpPr>
          <p:cNvPr id="6" name="Group 6"/>
          <p:cNvGrpSpPr/>
          <p:nvPr/>
        </p:nvGrpSpPr>
        <p:grpSpPr>
          <a:xfrm rot="-10800000">
            <a:off x="6464218" y="5024687"/>
            <a:ext cx="5341164" cy="6836691"/>
            <a:chOff x="0" y="0"/>
            <a:chExt cx="635000" cy="812800"/>
          </a:xfrm>
        </p:grpSpPr>
        <p:sp>
          <p:nvSpPr>
            <p:cNvPr id="7" name="Freeform 7"/>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sp>
        <p:sp>
          <p:nvSpPr>
            <p:cNvPr id="8" name="TextBox 8"/>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2201207" y="5024687"/>
            <a:ext cx="5341164" cy="6836691"/>
            <a:chOff x="0" y="0"/>
            <a:chExt cx="635000" cy="812800"/>
          </a:xfrm>
        </p:grpSpPr>
        <p:sp>
          <p:nvSpPr>
            <p:cNvPr id="10" name="Freeform 1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sp>
        <p:sp>
          <p:nvSpPr>
            <p:cNvPr id="11" name="TextBox 11"/>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10494267" y="7567563"/>
            <a:ext cx="8794773" cy="5397792"/>
          </a:xfrm>
          <a:custGeom>
            <a:avLst/>
            <a:gdLst/>
            <a:ahLst/>
            <a:cxnLst/>
            <a:rect l="l" t="t" r="r" b="b"/>
            <a:pathLst>
              <a:path w="8794773" h="5397792">
                <a:moveTo>
                  <a:pt x="0" y="0"/>
                </a:moveTo>
                <a:lnTo>
                  <a:pt x="8794773" y="0"/>
                </a:lnTo>
                <a:lnTo>
                  <a:pt x="8794773" y="5397792"/>
                </a:lnTo>
                <a:lnTo>
                  <a:pt x="0" y="5397792"/>
                </a:lnTo>
                <a:lnTo>
                  <a:pt x="0" y="0"/>
                </a:lnTo>
                <a:close/>
              </a:path>
            </a:pathLst>
          </a:custGeom>
          <a:blipFill>
            <a:blip r:embed="rId2">
              <a:alphaModFix amt="49000"/>
            </a:blip>
            <a:stretch>
              <a:fillRect/>
            </a:stretch>
          </a:blipFill>
        </p:spPr>
      </p:sp>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198104" y="-1968163"/>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488400" y="-1309297"/>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57132" y="6289852"/>
            <a:ext cx="4278430" cy="6906022"/>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6995585" y="6289852"/>
            <a:ext cx="4278430" cy="6906022"/>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sp>
        <p:sp>
          <p:nvSpPr>
            <p:cNvPr id="30" name="TextBox 30"/>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732574" y="6289852"/>
            <a:ext cx="4278430" cy="6906022"/>
            <a:chOff x="0" y="0"/>
            <a:chExt cx="1080630" cy="1744297"/>
          </a:xfrm>
        </p:grpSpPr>
        <p:sp>
          <p:nvSpPr>
            <p:cNvPr id="32" name="Freeform 32"/>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sp>
        <p:sp>
          <p:nvSpPr>
            <p:cNvPr id="33" name="TextBox 33"/>
            <p:cNvSpPr txBox="1"/>
            <p:nvPr/>
          </p:nvSpPr>
          <p:spPr>
            <a:xfrm>
              <a:off x="0" y="-38100"/>
              <a:ext cx="1080630" cy="1782397"/>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rot="-5400000">
            <a:off x="2354233" y="4329292"/>
            <a:ext cx="2084228" cy="1894042"/>
          </a:xfrm>
          <a:custGeom>
            <a:avLst/>
            <a:gdLst/>
            <a:ahLst/>
            <a:cxnLst/>
            <a:rect l="l" t="t" r="r" b="b"/>
            <a:pathLst>
              <a:path w="2084228" h="1894042">
                <a:moveTo>
                  <a:pt x="0" y="0"/>
                </a:moveTo>
                <a:lnTo>
                  <a:pt x="2084227" y="0"/>
                </a:lnTo>
                <a:lnTo>
                  <a:pt x="2084227" y="1894042"/>
                </a:lnTo>
                <a:lnTo>
                  <a:pt x="0" y="1894042"/>
                </a:lnTo>
                <a:lnTo>
                  <a:pt x="0" y="0"/>
                </a:lnTo>
                <a:close/>
              </a:path>
            </a:pathLst>
          </a:custGeom>
          <a:blipFill>
            <a:blip r:embed="rId3"/>
            <a:stretch>
              <a:fillRect/>
            </a:stretch>
          </a:blipFill>
        </p:spPr>
      </p:sp>
      <p:sp>
        <p:nvSpPr>
          <p:cNvPr id="35" name="Freeform 35"/>
          <p:cNvSpPr/>
          <p:nvPr/>
        </p:nvSpPr>
        <p:spPr>
          <a:xfrm rot="-5400000">
            <a:off x="8092686"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3"/>
            <a:stretch>
              <a:fillRect/>
            </a:stretch>
          </a:blipFill>
        </p:spPr>
      </p:sp>
      <p:grpSp>
        <p:nvGrpSpPr>
          <p:cNvPr id="36" name="Group 36"/>
          <p:cNvGrpSpPr/>
          <p:nvPr/>
        </p:nvGrpSpPr>
        <p:grpSpPr>
          <a:xfrm>
            <a:off x="2658443" y="4341655"/>
            <a:ext cx="1534815" cy="1785967"/>
            <a:chOff x="0" y="0"/>
            <a:chExt cx="698500" cy="812800"/>
          </a:xfrm>
        </p:grpSpPr>
        <p:sp>
          <p:nvSpPr>
            <p:cNvPr id="37" name="Freeform 37"/>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sp>
      </p:grpSp>
      <p:grpSp>
        <p:nvGrpSpPr>
          <p:cNvPr id="38" name="Group 38"/>
          <p:cNvGrpSpPr/>
          <p:nvPr/>
        </p:nvGrpSpPr>
        <p:grpSpPr>
          <a:xfrm>
            <a:off x="8396897" y="4341655"/>
            <a:ext cx="1534815" cy="1785967"/>
            <a:chOff x="0" y="0"/>
            <a:chExt cx="698500" cy="812800"/>
          </a:xfrm>
        </p:grpSpPr>
        <p:sp>
          <p:nvSpPr>
            <p:cNvPr id="39" name="Freeform 39"/>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sp>
      </p:grpSp>
      <p:sp>
        <p:nvSpPr>
          <p:cNvPr id="40" name="Freeform 40"/>
          <p:cNvSpPr/>
          <p:nvPr/>
        </p:nvSpPr>
        <p:spPr>
          <a:xfrm rot="-5400000">
            <a:off x="13829675" y="4329292"/>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3"/>
            <a:stretch>
              <a:fillRect/>
            </a:stretch>
          </a:blipFill>
        </p:spPr>
      </p:sp>
      <p:grpSp>
        <p:nvGrpSpPr>
          <p:cNvPr id="41" name="Group 41"/>
          <p:cNvGrpSpPr/>
          <p:nvPr/>
        </p:nvGrpSpPr>
        <p:grpSpPr>
          <a:xfrm>
            <a:off x="14133886" y="4341655"/>
            <a:ext cx="1534815" cy="1785967"/>
            <a:chOff x="0" y="0"/>
            <a:chExt cx="698500" cy="812800"/>
          </a:xfrm>
        </p:grpSpPr>
        <p:sp>
          <p:nvSpPr>
            <p:cNvPr id="42" name="Freeform 42"/>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sp>
      </p:grpSp>
      <p:sp>
        <p:nvSpPr>
          <p:cNvPr id="43" name="Freeform 43"/>
          <p:cNvSpPr/>
          <p:nvPr/>
        </p:nvSpPr>
        <p:spPr>
          <a:xfrm>
            <a:off x="3011459" y="4833759"/>
            <a:ext cx="828783" cy="885108"/>
          </a:xfrm>
          <a:custGeom>
            <a:avLst/>
            <a:gdLst/>
            <a:ahLst/>
            <a:cxnLst/>
            <a:rect l="l" t="t" r="r" b="b"/>
            <a:pathLst>
              <a:path w="828783" h="885108">
                <a:moveTo>
                  <a:pt x="0" y="0"/>
                </a:moveTo>
                <a:lnTo>
                  <a:pt x="828784" y="0"/>
                </a:lnTo>
                <a:lnTo>
                  <a:pt x="828784" y="885108"/>
                </a:lnTo>
                <a:lnTo>
                  <a:pt x="0" y="885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a:off x="14474789" y="4812293"/>
            <a:ext cx="834049" cy="906575"/>
          </a:xfrm>
          <a:custGeom>
            <a:avLst/>
            <a:gdLst/>
            <a:ahLst/>
            <a:cxnLst/>
            <a:rect l="l" t="t" r="r" b="b"/>
            <a:pathLst>
              <a:path w="834049" h="906575">
                <a:moveTo>
                  <a:pt x="0" y="0"/>
                </a:moveTo>
                <a:lnTo>
                  <a:pt x="834049" y="0"/>
                </a:lnTo>
                <a:lnTo>
                  <a:pt x="834049" y="906574"/>
                </a:lnTo>
                <a:lnTo>
                  <a:pt x="0" y="9065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45" name="Group 45"/>
          <p:cNvGrpSpPr/>
          <p:nvPr/>
        </p:nvGrpSpPr>
        <p:grpSpPr>
          <a:xfrm rot="-10800000">
            <a:off x="15401426" y="-1548695"/>
            <a:ext cx="3715747" cy="4323778"/>
            <a:chOff x="0" y="0"/>
            <a:chExt cx="698500" cy="812800"/>
          </a:xfrm>
        </p:grpSpPr>
        <p:sp>
          <p:nvSpPr>
            <p:cNvPr id="46" name="Freeform 46"/>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47" name="TextBox 47"/>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48" name="Group 48"/>
          <p:cNvGrpSpPr/>
          <p:nvPr/>
        </p:nvGrpSpPr>
        <p:grpSpPr>
          <a:xfrm rot="-10800000">
            <a:off x="-930682" y="-1548695"/>
            <a:ext cx="3715747" cy="4323778"/>
            <a:chOff x="0" y="0"/>
            <a:chExt cx="698500" cy="812800"/>
          </a:xfrm>
        </p:grpSpPr>
        <p:sp>
          <p:nvSpPr>
            <p:cNvPr id="49" name="Freeform 49"/>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50" name="TextBox 5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1" name="Freeform 51"/>
          <p:cNvSpPr/>
          <p:nvPr/>
        </p:nvSpPr>
        <p:spPr>
          <a:xfrm>
            <a:off x="8706438" y="4812293"/>
            <a:ext cx="915732" cy="906575"/>
          </a:xfrm>
          <a:custGeom>
            <a:avLst/>
            <a:gdLst/>
            <a:ahLst/>
            <a:cxnLst/>
            <a:rect l="l" t="t" r="r" b="b"/>
            <a:pathLst>
              <a:path w="915732" h="906575">
                <a:moveTo>
                  <a:pt x="0" y="0"/>
                </a:moveTo>
                <a:lnTo>
                  <a:pt x="915732" y="0"/>
                </a:lnTo>
                <a:lnTo>
                  <a:pt x="915732" y="906574"/>
                </a:lnTo>
                <a:lnTo>
                  <a:pt x="0" y="906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2" name="TextBox 52"/>
          <p:cNvSpPr txBox="1"/>
          <p:nvPr/>
        </p:nvSpPr>
        <p:spPr>
          <a:xfrm>
            <a:off x="3852750" y="1750908"/>
            <a:ext cx="10281136" cy="1110998"/>
          </a:xfrm>
          <a:prstGeom prst="rect">
            <a:avLst/>
          </a:prstGeom>
        </p:spPr>
        <p:txBody>
          <a:bodyPr lIns="0" tIns="0" rIns="0" bIns="0" rtlCol="0" anchor="t">
            <a:spAutoFit/>
          </a:bodyPr>
          <a:lstStyle/>
          <a:p>
            <a:pPr marL="0" lvl="0" indent="0" algn="ctr">
              <a:lnSpc>
                <a:spcPts val="8532"/>
              </a:lnSpc>
            </a:pPr>
            <a:r>
              <a:rPr lang="en-US" sz="7900" spc="-197">
                <a:solidFill>
                  <a:srgbClr val="112D4E"/>
                </a:solidFill>
                <a:latin typeface="Barlow Bold"/>
                <a:ea typeface="Barlow Bold"/>
                <a:cs typeface="Barlow Bold"/>
                <a:sym typeface="Barlow Bold"/>
              </a:rPr>
              <a:t>Penjualan &amp; Pemasaran</a:t>
            </a:r>
          </a:p>
        </p:txBody>
      </p:sp>
      <p:sp>
        <p:nvSpPr>
          <p:cNvPr id="53" name="TextBox 53"/>
          <p:cNvSpPr txBox="1"/>
          <p:nvPr/>
        </p:nvSpPr>
        <p:spPr>
          <a:xfrm>
            <a:off x="1642926" y="6629991"/>
            <a:ext cx="3506842" cy="3802380"/>
          </a:xfrm>
          <a:prstGeom prst="rect">
            <a:avLst/>
          </a:prstGeom>
        </p:spPr>
        <p:txBody>
          <a:bodyPr lIns="0" tIns="0" rIns="0" bIns="0" rtlCol="0" anchor="t">
            <a:spAutoFit/>
          </a:bodyPr>
          <a:lstStyle/>
          <a:p>
            <a:pPr algn="ctr">
              <a:lnSpc>
                <a:spcPts val="3849"/>
              </a:lnSpc>
            </a:pPr>
            <a:r>
              <a:rPr lang="en-US" sz="2749" spc="-46">
                <a:solidFill>
                  <a:srgbClr val="000000"/>
                </a:solidFill>
                <a:latin typeface="Clear Sans Bold"/>
                <a:ea typeface="Clear Sans Bold"/>
                <a:cs typeface="Clear Sans Bold"/>
                <a:sym typeface="Clear Sans Bold"/>
              </a:rPr>
              <a:t>•Perusahaan menciptakan katalog elektronik di Website untuk mengotomatisasikan input pesanan penjualan.</a:t>
            </a:r>
          </a:p>
          <a:p>
            <a:pPr algn="ctr">
              <a:lnSpc>
                <a:spcPts val="3289"/>
              </a:lnSpc>
            </a:pPr>
            <a:endParaRPr lang="en-US" sz="2749" spc="-46">
              <a:solidFill>
                <a:srgbClr val="000000"/>
              </a:solidFill>
              <a:latin typeface="Clear Sans Bold"/>
              <a:ea typeface="Clear Sans Bold"/>
              <a:cs typeface="Clear Sans Bold"/>
              <a:sym typeface="Clear Sans Bold"/>
            </a:endParaRPr>
          </a:p>
        </p:txBody>
      </p:sp>
      <p:sp>
        <p:nvSpPr>
          <p:cNvPr id="54" name="TextBox 54"/>
          <p:cNvSpPr txBox="1"/>
          <p:nvPr/>
        </p:nvSpPr>
        <p:spPr>
          <a:xfrm>
            <a:off x="7381379" y="6629991"/>
            <a:ext cx="3506842" cy="3180081"/>
          </a:xfrm>
          <a:prstGeom prst="rect">
            <a:avLst/>
          </a:prstGeom>
        </p:spPr>
        <p:txBody>
          <a:bodyPr lIns="0" tIns="0" rIns="0" bIns="0" rtlCol="0" anchor="t">
            <a:spAutoFit/>
          </a:bodyPr>
          <a:lstStyle/>
          <a:p>
            <a:pPr algn="ctr">
              <a:lnSpc>
                <a:spcPts val="4269"/>
              </a:lnSpc>
            </a:pPr>
            <a:r>
              <a:rPr lang="en-US" sz="3049" spc="-51">
                <a:solidFill>
                  <a:srgbClr val="000000"/>
                </a:solidFill>
                <a:latin typeface="Clear Sans Bold"/>
                <a:ea typeface="Clear Sans Bold"/>
                <a:cs typeface="Clear Sans Bold"/>
                <a:sym typeface="Clear Sans Bold"/>
              </a:rPr>
              <a:t>Signifikan mengurangi jumlah staf dengan cara meniadakan telepon, surat-menyurat</a:t>
            </a:r>
          </a:p>
        </p:txBody>
      </p:sp>
      <p:sp>
        <p:nvSpPr>
          <p:cNvPr id="55" name="TextBox 55"/>
          <p:cNvSpPr txBox="1"/>
          <p:nvPr/>
        </p:nvSpPr>
        <p:spPr>
          <a:xfrm>
            <a:off x="13050410" y="6629991"/>
            <a:ext cx="3506842" cy="2113281"/>
          </a:xfrm>
          <a:prstGeom prst="rect">
            <a:avLst/>
          </a:prstGeom>
        </p:spPr>
        <p:txBody>
          <a:bodyPr lIns="0" tIns="0" rIns="0" bIns="0" rtlCol="0" anchor="t">
            <a:spAutoFit/>
          </a:bodyPr>
          <a:lstStyle/>
          <a:p>
            <a:pPr algn="ctr">
              <a:lnSpc>
                <a:spcPts val="4269"/>
              </a:lnSpc>
            </a:pPr>
            <a:r>
              <a:rPr lang="en-US" sz="3049" spc="-51">
                <a:solidFill>
                  <a:srgbClr val="000000"/>
                </a:solidFill>
                <a:latin typeface="Clear Sans Bold"/>
                <a:ea typeface="Clear Sans Bold"/>
                <a:cs typeface="Clear Sans Bold"/>
                <a:sym typeface="Clear Sans Bold"/>
              </a:rPr>
              <a:t>Meningkatkan efektivitas pengiklanan dan mengurangi biaya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381851" y="2563522"/>
            <a:ext cx="11421109" cy="5595643"/>
            <a:chOff x="0" y="0"/>
            <a:chExt cx="15228146" cy="7460858"/>
          </a:xfrm>
        </p:grpSpPr>
        <p:grpSp>
          <p:nvGrpSpPr>
            <p:cNvPr id="3" name="Group 3"/>
            <p:cNvGrpSpPr/>
            <p:nvPr/>
          </p:nvGrpSpPr>
          <p:grpSpPr>
            <a:xfrm>
              <a:off x="249407" y="0"/>
              <a:ext cx="1978159" cy="6729272"/>
              <a:chOff x="0" y="0"/>
              <a:chExt cx="580448" cy="1974560"/>
            </a:xfrm>
          </p:grpSpPr>
          <p:sp>
            <p:nvSpPr>
              <p:cNvPr id="4" name="Freeform 4"/>
              <p:cNvSpPr/>
              <p:nvPr/>
            </p:nvSpPr>
            <p:spPr>
              <a:xfrm>
                <a:off x="0" y="0"/>
                <a:ext cx="580448" cy="1974560"/>
              </a:xfrm>
              <a:custGeom>
                <a:avLst/>
                <a:gdLst/>
                <a:ahLst/>
                <a:cxnLst/>
                <a:rect l="l" t="t" r="r" b="b"/>
                <a:pathLst>
                  <a:path w="580448" h="1974560">
                    <a:moveTo>
                      <a:pt x="196866" y="0"/>
                    </a:moveTo>
                    <a:lnTo>
                      <a:pt x="383582" y="0"/>
                    </a:lnTo>
                    <a:cubicBezTo>
                      <a:pt x="492308" y="0"/>
                      <a:pt x="580448" y="88140"/>
                      <a:pt x="580448" y="196866"/>
                    </a:cubicBezTo>
                    <a:lnTo>
                      <a:pt x="580448" y="1777694"/>
                    </a:lnTo>
                    <a:cubicBezTo>
                      <a:pt x="580448" y="1829906"/>
                      <a:pt x="559707" y="1879979"/>
                      <a:pt x="522787" y="1916899"/>
                    </a:cubicBezTo>
                    <a:cubicBezTo>
                      <a:pt x="485868" y="1953819"/>
                      <a:pt x="435794" y="1974560"/>
                      <a:pt x="383582" y="1974560"/>
                    </a:cubicBezTo>
                    <a:lnTo>
                      <a:pt x="196866" y="1974560"/>
                    </a:lnTo>
                    <a:cubicBezTo>
                      <a:pt x="144654" y="1974560"/>
                      <a:pt x="94580" y="1953819"/>
                      <a:pt x="57661" y="1916899"/>
                    </a:cubicBezTo>
                    <a:cubicBezTo>
                      <a:pt x="20741" y="1879979"/>
                      <a:pt x="0" y="1829906"/>
                      <a:pt x="0" y="1777694"/>
                    </a:cubicBezTo>
                    <a:lnTo>
                      <a:pt x="0" y="196866"/>
                    </a:lnTo>
                    <a:cubicBezTo>
                      <a:pt x="0" y="144654"/>
                      <a:pt x="20741" y="94580"/>
                      <a:pt x="57661" y="57661"/>
                    </a:cubicBezTo>
                    <a:cubicBezTo>
                      <a:pt x="94580" y="20741"/>
                      <a:pt x="144654" y="0"/>
                      <a:pt x="196866"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5" name="TextBox 5"/>
              <p:cNvSpPr txBox="1"/>
              <p:nvPr/>
            </p:nvSpPr>
            <p:spPr>
              <a:xfrm>
                <a:off x="0" y="-38100"/>
                <a:ext cx="580448" cy="2012660"/>
              </a:xfrm>
              <a:prstGeom prst="rect">
                <a:avLst/>
              </a:prstGeom>
            </p:spPr>
            <p:txBody>
              <a:bodyPr lIns="50800" tIns="50800" rIns="50800" bIns="50800" rtlCol="0" anchor="ctr"/>
              <a:lstStyle/>
              <a:p>
                <a:pPr algn="ctr">
                  <a:lnSpc>
                    <a:spcPts val="2660"/>
                  </a:lnSpc>
                </a:pPr>
                <a:endParaRPr/>
              </a:p>
            </p:txBody>
          </p:sp>
        </p:grpSp>
        <p:sp>
          <p:nvSpPr>
            <p:cNvPr id="6" name="Freeform 6"/>
            <p:cNvSpPr/>
            <p:nvPr/>
          </p:nvSpPr>
          <p:spPr>
            <a:xfrm>
              <a:off x="819045" y="4078507"/>
              <a:ext cx="838884" cy="1985523"/>
            </a:xfrm>
            <a:custGeom>
              <a:avLst/>
              <a:gdLst/>
              <a:ahLst/>
              <a:cxnLst/>
              <a:rect l="l" t="t" r="r" b="b"/>
              <a:pathLst>
                <a:path w="838884" h="1985523">
                  <a:moveTo>
                    <a:pt x="0" y="0"/>
                  </a:moveTo>
                  <a:lnTo>
                    <a:pt x="838883" y="0"/>
                  </a:lnTo>
                  <a:lnTo>
                    <a:pt x="838883" y="1985523"/>
                  </a:lnTo>
                  <a:lnTo>
                    <a:pt x="0" y="1985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3125283" y="0"/>
              <a:ext cx="1978159" cy="6729272"/>
              <a:chOff x="0" y="0"/>
              <a:chExt cx="580448" cy="1974560"/>
            </a:xfrm>
          </p:grpSpPr>
          <p:sp>
            <p:nvSpPr>
              <p:cNvPr id="8" name="Freeform 8"/>
              <p:cNvSpPr/>
              <p:nvPr/>
            </p:nvSpPr>
            <p:spPr>
              <a:xfrm>
                <a:off x="0" y="0"/>
                <a:ext cx="580448" cy="1974560"/>
              </a:xfrm>
              <a:custGeom>
                <a:avLst/>
                <a:gdLst/>
                <a:ahLst/>
                <a:cxnLst/>
                <a:rect l="l" t="t" r="r" b="b"/>
                <a:pathLst>
                  <a:path w="580448" h="1974560">
                    <a:moveTo>
                      <a:pt x="196866" y="0"/>
                    </a:moveTo>
                    <a:lnTo>
                      <a:pt x="383582" y="0"/>
                    </a:lnTo>
                    <a:cubicBezTo>
                      <a:pt x="492308" y="0"/>
                      <a:pt x="580448" y="88140"/>
                      <a:pt x="580448" y="196866"/>
                    </a:cubicBezTo>
                    <a:lnTo>
                      <a:pt x="580448" y="1777694"/>
                    </a:lnTo>
                    <a:cubicBezTo>
                      <a:pt x="580448" y="1829906"/>
                      <a:pt x="559707" y="1879979"/>
                      <a:pt x="522787" y="1916899"/>
                    </a:cubicBezTo>
                    <a:cubicBezTo>
                      <a:pt x="485868" y="1953819"/>
                      <a:pt x="435794" y="1974560"/>
                      <a:pt x="383582" y="1974560"/>
                    </a:cubicBezTo>
                    <a:lnTo>
                      <a:pt x="196866" y="1974560"/>
                    </a:lnTo>
                    <a:cubicBezTo>
                      <a:pt x="144654" y="1974560"/>
                      <a:pt x="94580" y="1953819"/>
                      <a:pt x="57661" y="1916899"/>
                    </a:cubicBezTo>
                    <a:cubicBezTo>
                      <a:pt x="20741" y="1879979"/>
                      <a:pt x="0" y="1829906"/>
                      <a:pt x="0" y="1777694"/>
                    </a:cubicBezTo>
                    <a:lnTo>
                      <a:pt x="0" y="196866"/>
                    </a:lnTo>
                    <a:cubicBezTo>
                      <a:pt x="0" y="144654"/>
                      <a:pt x="20741" y="94580"/>
                      <a:pt x="57661" y="57661"/>
                    </a:cubicBezTo>
                    <a:cubicBezTo>
                      <a:pt x="94580" y="20741"/>
                      <a:pt x="144654" y="0"/>
                      <a:pt x="196866" y="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sp>
          <p:sp>
            <p:nvSpPr>
              <p:cNvPr id="9" name="TextBox 9"/>
              <p:cNvSpPr txBox="1"/>
              <p:nvPr/>
            </p:nvSpPr>
            <p:spPr>
              <a:xfrm>
                <a:off x="0" y="-38100"/>
                <a:ext cx="580448" cy="201266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flipH="1">
              <a:off x="13354437" y="4368826"/>
              <a:ext cx="1249707" cy="1538100"/>
            </a:xfrm>
            <a:custGeom>
              <a:avLst/>
              <a:gdLst/>
              <a:ahLst/>
              <a:cxnLst/>
              <a:rect l="l" t="t" r="r" b="b"/>
              <a:pathLst>
                <a:path w="1249707" h="1538100">
                  <a:moveTo>
                    <a:pt x="1249707" y="0"/>
                  </a:moveTo>
                  <a:lnTo>
                    <a:pt x="0" y="0"/>
                  </a:lnTo>
                  <a:lnTo>
                    <a:pt x="0" y="1538101"/>
                  </a:lnTo>
                  <a:lnTo>
                    <a:pt x="1249707" y="1538101"/>
                  </a:lnTo>
                  <a:lnTo>
                    <a:pt x="124970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4785069" y="263991"/>
              <a:ext cx="5782711" cy="6114110"/>
            </a:xfrm>
            <a:prstGeom prst="rect">
              <a:avLst/>
            </a:prstGeom>
          </p:spPr>
          <p:txBody>
            <a:bodyPr lIns="0" tIns="0" rIns="0" bIns="0" rtlCol="0" anchor="t">
              <a:spAutoFit/>
            </a:bodyPr>
            <a:lstStyle/>
            <a:p>
              <a:pPr algn="ctr">
                <a:lnSpc>
                  <a:spcPts val="2495"/>
                </a:lnSpc>
              </a:pPr>
              <a:r>
                <a:rPr lang="en-US" sz="2310" spc="-57">
                  <a:solidFill>
                    <a:srgbClr val="00157C"/>
                  </a:solidFill>
                  <a:latin typeface="Barlow Bold"/>
                  <a:ea typeface="Barlow Bold"/>
                  <a:cs typeface="Barlow Bold"/>
                  <a:sym typeface="Barlow Bold"/>
                </a:rPr>
                <a:t>Permintaan keterangan</a:t>
              </a:r>
            </a:p>
            <a:p>
              <a:pPr algn="ctr">
                <a:lnSpc>
                  <a:spcPts val="2495"/>
                </a:lnSpc>
              </a:pPr>
              <a:endParaRPr lang="en-US" sz="2310" spc="-57">
                <a:solidFill>
                  <a:srgbClr val="00157C"/>
                </a:solidFill>
                <a:latin typeface="Barlow Bold"/>
                <a:ea typeface="Barlow Bold"/>
                <a:cs typeface="Barlow Bold"/>
                <a:sym typeface="Barlow Bold"/>
              </a:endParaRPr>
            </a:p>
            <a:p>
              <a:pPr algn="ctr">
                <a:lnSpc>
                  <a:spcPts val="2495"/>
                </a:lnSpc>
              </a:pPr>
              <a:r>
                <a:rPr lang="en-US" sz="2310" spc="-57">
                  <a:solidFill>
                    <a:srgbClr val="112D4E"/>
                  </a:solidFill>
                  <a:latin typeface="Barlow"/>
                  <a:ea typeface="Barlow"/>
                  <a:cs typeface="Barlow"/>
                  <a:sym typeface="Barlow"/>
                </a:rPr>
                <a:t>Tanggapan</a:t>
              </a:r>
            </a:p>
            <a:p>
              <a:pPr algn="ctr">
                <a:lnSpc>
                  <a:spcPts val="2495"/>
                </a:lnSpc>
              </a:pPr>
              <a:endParaRPr lang="en-US" sz="2310" spc="-57">
                <a:solidFill>
                  <a:srgbClr val="112D4E"/>
                </a:solidFill>
                <a:latin typeface="Barlow"/>
                <a:ea typeface="Barlow"/>
                <a:cs typeface="Barlow"/>
                <a:sym typeface="Barlow"/>
              </a:endParaRPr>
            </a:p>
            <a:p>
              <a:pPr algn="ctr">
                <a:lnSpc>
                  <a:spcPts val="2495"/>
                </a:lnSpc>
              </a:pPr>
              <a:r>
                <a:rPr lang="en-US" sz="2310" spc="-57">
                  <a:solidFill>
                    <a:srgbClr val="00157C"/>
                  </a:solidFill>
                  <a:latin typeface="Barlow Bold"/>
                  <a:ea typeface="Barlow Bold"/>
                  <a:cs typeface="Barlow Bold"/>
                  <a:sym typeface="Barlow Bold"/>
                </a:rPr>
                <a:t>Pesanan</a:t>
              </a:r>
            </a:p>
            <a:p>
              <a:pPr algn="ctr">
                <a:lnSpc>
                  <a:spcPts val="2495"/>
                </a:lnSpc>
              </a:pPr>
              <a:endParaRPr lang="en-US" sz="2310" spc="-57">
                <a:solidFill>
                  <a:srgbClr val="00157C"/>
                </a:solidFill>
                <a:latin typeface="Barlow Bold"/>
                <a:ea typeface="Barlow Bold"/>
                <a:cs typeface="Barlow Bold"/>
                <a:sym typeface="Barlow Bold"/>
              </a:endParaRPr>
            </a:p>
            <a:p>
              <a:pPr algn="ctr">
                <a:lnSpc>
                  <a:spcPts val="2495"/>
                </a:lnSpc>
              </a:pPr>
              <a:r>
                <a:rPr lang="en-US" sz="2310" spc="-57">
                  <a:solidFill>
                    <a:srgbClr val="112D4E"/>
                  </a:solidFill>
                  <a:latin typeface="Barlow"/>
                  <a:ea typeface="Barlow"/>
                  <a:cs typeface="Barlow"/>
                  <a:sym typeface="Barlow"/>
                </a:rPr>
                <a:t>Pengakuan Produk</a:t>
              </a:r>
            </a:p>
            <a:p>
              <a:pPr algn="ctr">
                <a:lnSpc>
                  <a:spcPts val="2495"/>
                </a:lnSpc>
              </a:pPr>
              <a:endParaRPr lang="en-US" sz="2310" spc="-57">
                <a:solidFill>
                  <a:srgbClr val="112D4E"/>
                </a:solidFill>
                <a:latin typeface="Barlow"/>
                <a:ea typeface="Barlow"/>
                <a:cs typeface="Barlow"/>
                <a:sym typeface="Barlow"/>
              </a:endParaRPr>
            </a:p>
            <a:p>
              <a:pPr algn="ctr">
                <a:lnSpc>
                  <a:spcPts val="2495"/>
                </a:lnSpc>
              </a:pPr>
              <a:r>
                <a:rPr lang="en-US" sz="2310" spc="-57">
                  <a:solidFill>
                    <a:srgbClr val="112D4E"/>
                  </a:solidFill>
                  <a:latin typeface="Barlow"/>
                  <a:ea typeface="Barlow"/>
                  <a:cs typeface="Barlow"/>
                  <a:sym typeface="Barlow"/>
                </a:rPr>
                <a:t>Penagihan</a:t>
              </a:r>
            </a:p>
            <a:p>
              <a:pPr algn="ctr">
                <a:lnSpc>
                  <a:spcPts val="2495"/>
                </a:lnSpc>
              </a:pPr>
              <a:endParaRPr lang="en-US" sz="2310" spc="-57">
                <a:solidFill>
                  <a:srgbClr val="112D4E"/>
                </a:solidFill>
                <a:latin typeface="Barlow"/>
                <a:ea typeface="Barlow"/>
                <a:cs typeface="Barlow"/>
                <a:sym typeface="Barlow"/>
              </a:endParaRPr>
            </a:p>
            <a:p>
              <a:pPr algn="ctr">
                <a:lnSpc>
                  <a:spcPts val="2495"/>
                </a:lnSpc>
              </a:pPr>
              <a:r>
                <a:rPr lang="en-US" sz="2310" spc="-57">
                  <a:solidFill>
                    <a:srgbClr val="00157C"/>
                  </a:solidFill>
                  <a:latin typeface="Barlow Bold"/>
                  <a:ea typeface="Barlow Bold"/>
                  <a:cs typeface="Barlow Bold"/>
                  <a:sym typeface="Barlow Bold"/>
                </a:rPr>
                <a:t>Data Pengiriman Uang</a:t>
              </a:r>
            </a:p>
            <a:p>
              <a:pPr algn="ctr">
                <a:lnSpc>
                  <a:spcPts val="2495"/>
                </a:lnSpc>
              </a:pPr>
              <a:endParaRPr lang="en-US" sz="2310" spc="-57">
                <a:solidFill>
                  <a:srgbClr val="00157C"/>
                </a:solidFill>
                <a:latin typeface="Barlow Bold"/>
                <a:ea typeface="Barlow Bold"/>
                <a:cs typeface="Barlow Bold"/>
                <a:sym typeface="Barlow Bold"/>
              </a:endParaRPr>
            </a:p>
            <a:p>
              <a:pPr algn="ctr">
                <a:lnSpc>
                  <a:spcPts val="2495"/>
                </a:lnSpc>
              </a:pPr>
              <a:r>
                <a:rPr lang="en-US" sz="2310" spc="-57">
                  <a:solidFill>
                    <a:srgbClr val="00157C"/>
                  </a:solidFill>
                  <a:latin typeface="Barlow Bold"/>
                  <a:ea typeface="Barlow Bold"/>
                  <a:cs typeface="Barlow Bold"/>
                  <a:sym typeface="Barlow Bold"/>
                </a:rPr>
                <a:t>Pembayaran</a:t>
              </a:r>
            </a:p>
            <a:p>
              <a:pPr algn="ctr">
                <a:lnSpc>
                  <a:spcPts val="1363"/>
                </a:lnSpc>
              </a:pPr>
              <a:endParaRPr lang="en-US" sz="2310" spc="-57">
                <a:solidFill>
                  <a:srgbClr val="00157C"/>
                </a:solidFill>
                <a:latin typeface="Barlow Bold"/>
                <a:ea typeface="Barlow Bold"/>
                <a:cs typeface="Barlow Bold"/>
                <a:sym typeface="Barlow Bold"/>
              </a:endParaRPr>
            </a:p>
            <a:p>
              <a:pPr marL="0" lvl="0" indent="0" algn="ctr">
                <a:lnSpc>
                  <a:spcPts val="2495"/>
                </a:lnSpc>
              </a:pPr>
              <a:r>
                <a:rPr lang="en-US" sz="2310" spc="-57">
                  <a:solidFill>
                    <a:srgbClr val="112D4E"/>
                  </a:solidFill>
                  <a:latin typeface="Barlow"/>
                  <a:ea typeface="Barlow"/>
                  <a:cs typeface="Barlow"/>
                  <a:sym typeface="Barlow"/>
                </a:rPr>
                <a:t>Pengiriman Barang</a:t>
              </a:r>
            </a:p>
          </p:txBody>
        </p:sp>
        <p:sp>
          <p:nvSpPr>
            <p:cNvPr id="12" name="AutoShape 12"/>
            <p:cNvSpPr/>
            <p:nvPr/>
          </p:nvSpPr>
          <p:spPr>
            <a:xfrm>
              <a:off x="9868241" y="553360"/>
              <a:ext cx="2488755" cy="0"/>
            </a:xfrm>
            <a:prstGeom prst="line">
              <a:avLst/>
            </a:prstGeom>
            <a:ln w="37578" cap="flat">
              <a:solidFill>
                <a:srgbClr val="000000"/>
              </a:solidFill>
              <a:prstDash val="solid"/>
              <a:headEnd type="none" w="sm" len="sm"/>
              <a:tailEnd type="triangle" w="lg" len="med"/>
            </a:ln>
          </p:spPr>
        </p:sp>
        <p:sp>
          <p:nvSpPr>
            <p:cNvPr id="13" name="AutoShape 13"/>
            <p:cNvSpPr/>
            <p:nvPr/>
          </p:nvSpPr>
          <p:spPr>
            <a:xfrm>
              <a:off x="8776861" y="2218145"/>
              <a:ext cx="3580135" cy="0"/>
            </a:xfrm>
            <a:prstGeom prst="line">
              <a:avLst/>
            </a:prstGeom>
            <a:ln w="37578" cap="flat">
              <a:solidFill>
                <a:srgbClr val="000000"/>
              </a:solidFill>
              <a:prstDash val="solid"/>
              <a:headEnd type="none" w="sm" len="sm"/>
              <a:tailEnd type="triangle" w="lg" len="med"/>
            </a:ln>
          </p:spPr>
        </p:sp>
        <p:sp>
          <p:nvSpPr>
            <p:cNvPr id="14" name="AutoShape 14"/>
            <p:cNvSpPr/>
            <p:nvPr/>
          </p:nvSpPr>
          <p:spPr>
            <a:xfrm>
              <a:off x="8776861" y="5610606"/>
              <a:ext cx="3580135" cy="0"/>
            </a:xfrm>
            <a:prstGeom prst="line">
              <a:avLst/>
            </a:prstGeom>
            <a:ln w="37578" cap="flat">
              <a:solidFill>
                <a:srgbClr val="000000"/>
              </a:solidFill>
              <a:prstDash val="solid"/>
              <a:headEnd type="none" w="sm" len="sm"/>
              <a:tailEnd type="triangle" w="lg" len="med"/>
            </a:ln>
          </p:spPr>
        </p:sp>
        <p:sp>
          <p:nvSpPr>
            <p:cNvPr id="15" name="AutoShape 15"/>
            <p:cNvSpPr/>
            <p:nvPr/>
          </p:nvSpPr>
          <p:spPr>
            <a:xfrm>
              <a:off x="9868241" y="4741531"/>
              <a:ext cx="2488755" cy="0"/>
            </a:xfrm>
            <a:prstGeom prst="line">
              <a:avLst/>
            </a:prstGeom>
            <a:ln w="37578" cap="flat">
              <a:solidFill>
                <a:srgbClr val="000000"/>
              </a:solidFill>
              <a:prstDash val="solid"/>
              <a:headEnd type="none" w="sm" len="sm"/>
              <a:tailEnd type="triangle" w="lg" len="med"/>
            </a:ln>
          </p:spPr>
        </p:sp>
        <p:sp>
          <p:nvSpPr>
            <p:cNvPr id="16" name="AutoShape 16"/>
            <p:cNvSpPr/>
            <p:nvPr/>
          </p:nvSpPr>
          <p:spPr>
            <a:xfrm flipH="1">
              <a:off x="3250139" y="3014522"/>
              <a:ext cx="2851142" cy="0"/>
            </a:xfrm>
            <a:prstGeom prst="line">
              <a:avLst/>
            </a:prstGeom>
            <a:ln w="37578" cap="flat">
              <a:solidFill>
                <a:srgbClr val="000000"/>
              </a:solidFill>
              <a:prstDash val="solid"/>
              <a:headEnd type="none" w="sm" len="sm"/>
              <a:tailEnd type="triangle" w="lg" len="med"/>
            </a:ln>
          </p:spPr>
        </p:sp>
        <p:sp>
          <p:nvSpPr>
            <p:cNvPr id="17" name="AutoShape 17"/>
            <p:cNvSpPr/>
            <p:nvPr/>
          </p:nvSpPr>
          <p:spPr>
            <a:xfrm flipH="1">
              <a:off x="3250139" y="3814757"/>
              <a:ext cx="3535987" cy="0"/>
            </a:xfrm>
            <a:prstGeom prst="line">
              <a:avLst/>
            </a:prstGeom>
            <a:ln w="37578" cap="flat">
              <a:solidFill>
                <a:srgbClr val="000000"/>
              </a:solidFill>
              <a:prstDash val="solid"/>
              <a:headEnd type="none" w="sm" len="sm"/>
              <a:tailEnd type="triangle" w="lg" len="med"/>
            </a:ln>
          </p:spPr>
        </p:sp>
        <p:sp>
          <p:nvSpPr>
            <p:cNvPr id="18" name="AutoShape 18"/>
            <p:cNvSpPr/>
            <p:nvPr/>
          </p:nvSpPr>
          <p:spPr>
            <a:xfrm flipH="1">
              <a:off x="3005892" y="6710483"/>
              <a:ext cx="2756728" cy="18789"/>
            </a:xfrm>
            <a:prstGeom prst="line">
              <a:avLst/>
            </a:prstGeom>
            <a:ln w="37578" cap="flat">
              <a:solidFill>
                <a:srgbClr val="000000"/>
              </a:solidFill>
              <a:prstDash val="solid"/>
              <a:headEnd type="none" w="sm" len="sm"/>
              <a:tailEnd type="triangle" w="lg" len="med"/>
            </a:ln>
          </p:spPr>
        </p:sp>
        <p:sp>
          <p:nvSpPr>
            <p:cNvPr id="19" name="AutoShape 19"/>
            <p:cNvSpPr/>
            <p:nvPr/>
          </p:nvSpPr>
          <p:spPr>
            <a:xfrm flipH="1">
              <a:off x="3250139" y="1310792"/>
              <a:ext cx="3535987" cy="0"/>
            </a:xfrm>
            <a:prstGeom prst="line">
              <a:avLst/>
            </a:prstGeom>
            <a:ln w="37578" cap="flat">
              <a:solidFill>
                <a:srgbClr val="000000"/>
              </a:solidFill>
              <a:prstDash val="solid"/>
              <a:headEnd type="none" w="sm" len="sm"/>
              <a:tailEnd type="triangle" w="lg" len="med"/>
            </a:ln>
          </p:spPr>
        </p:sp>
        <p:sp>
          <p:nvSpPr>
            <p:cNvPr id="20" name="TextBox 20"/>
            <p:cNvSpPr txBox="1"/>
            <p:nvPr/>
          </p:nvSpPr>
          <p:spPr>
            <a:xfrm>
              <a:off x="0" y="7018504"/>
              <a:ext cx="2227566" cy="442354"/>
            </a:xfrm>
            <a:prstGeom prst="rect">
              <a:avLst/>
            </a:prstGeom>
          </p:spPr>
          <p:txBody>
            <a:bodyPr lIns="0" tIns="0" rIns="0" bIns="0" rtlCol="0" anchor="t">
              <a:spAutoFit/>
            </a:bodyPr>
            <a:lstStyle/>
            <a:p>
              <a:pPr marL="0" lvl="0" indent="0" algn="ctr">
                <a:lnSpc>
                  <a:spcPts val="2453"/>
                </a:lnSpc>
              </a:pPr>
              <a:r>
                <a:rPr lang="en-US" sz="2271" spc="-56">
                  <a:solidFill>
                    <a:srgbClr val="112D4E"/>
                  </a:solidFill>
                  <a:latin typeface="Barlow Bold"/>
                  <a:ea typeface="Barlow Bold"/>
                  <a:cs typeface="Barlow Bold"/>
                  <a:sym typeface="Barlow Bold"/>
                </a:rPr>
                <a:t>Pembeli</a:t>
              </a:r>
            </a:p>
          </p:txBody>
        </p:sp>
        <p:sp>
          <p:nvSpPr>
            <p:cNvPr id="21" name="TextBox 21"/>
            <p:cNvSpPr txBox="1"/>
            <p:nvPr/>
          </p:nvSpPr>
          <p:spPr>
            <a:xfrm>
              <a:off x="13000580" y="7018504"/>
              <a:ext cx="2227566" cy="442354"/>
            </a:xfrm>
            <a:prstGeom prst="rect">
              <a:avLst/>
            </a:prstGeom>
          </p:spPr>
          <p:txBody>
            <a:bodyPr lIns="0" tIns="0" rIns="0" bIns="0" rtlCol="0" anchor="t">
              <a:spAutoFit/>
            </a:bodyPr>
            <a:lstStyle/>
            <a:p>
              <a:pPr marL="0" lvl="0" indent="0" algn="ctr">
                <a:lnSpc>
                  <a:spcPts val="2453"/>
                </a:lnSpc>
              </a:pPr>
              <a:r>
                <a:rPr lang="en-US" sz="2271" spc="-56">
                  <a:solidFill>
                    <a:srgbClr val="112D4E"/>
                  </a:solidFill>
                  <a:latin typeface="Barlow Bold"/>
                  <a:ea typeface="Barlow Bold"/>
                  <a:cs typeface="Barlow Bold"/>
                  <a:sym typeface="Barlow Bold"/>
                </a:rPr>
                <a:t>Penjual</a:t>
              </a:r>
            </a:p>
          </p:txBody>
        </p:sp>
      </p:grpSp>
      <p:sp>
        <p:nvSpPr>
          <p:cNvPr id="22" name="Freeform 22"/>
          <p:cNvSpPr/>
          <p:nvPr/>
        </p:nvSpPr>
        <p:spPr>
          <a:xfrm>
            <a:off x="0" y="6569569"/>
            <a:ext cx="6608766" cy="3717431"/>
          </a:xfrm>
          <a:custGeom>
            <a:avLst/>
            <a:gdLst/>
            <a:ahLst/>
            <a:cxnLst/>
            <a:rect l="l" t="t" r="r" b="b"/>
            <a:pathLst>
              <a:path w="6608766" h="3717431">
                <a:moveTo>
                  <a:pt x="0" y="0"/>
                </a:moveTo>
                <a:lnTo>
                  <a:pt x="6608766" y="0"/>
                </a:lnTo>
                <a:lnTo>
                  <a:pt x="6608766" y="3717431"/>
                </a:lnTo>
                <a:lnTo>
                  <a:pt x="0" y="3717431"/>
                </a:lnTo>
                <a:lnTo>
                  <a:pt x="0" y="0"/>
                </a:lnTo>
                <a:close/>
              </a:path>
            </a:pathLst>
          </a:custGeom>
          <a:blipFill>
            <a:blip r:embed="rId6"/>
            <a:stretch>
              <a:fillRect t="-2370" b="-2370"/>
            </a:stretch>
          </a:blipFill>
        </p:spPr>
      </p:sp>
      <p:sp>
        <p:nvSpPr>
          <p:cNvPr id="23" name="TextBox 23"/>
          <p:cNvSpPr txBox="1"/>
          <p:nvPr/>
        </p:nvSpPr>
        <p:spPr>
          <a:xfrm>
            <a:off x="710256" y="721998"/>
            <a:ext cx="13039274" cy="991691"/>
          </a:xfrm>
          <a:prstGeom prst="rect">
            <a:avLst/>
          </a:prstGeom>
        </p:spPr>
        <p:txBody>
          <a:bodyPr lIns="0" tIns="0" rIns="0" bIns="0" rtlCol="0" anchor="t">
            <a:spAutoFit/>
          </a:bodyPr>
          <a:lstStyle/>
          <a:p>
            <a:pPr marL="0" lvl="0" indent="0" algn="ctr">
              <a:lnSpc>
                <a:spcPts val="7502"/>
              </a:lnSpc>
            </a:pPr>
            <a:r>
              <a:rPr lang="en-US" sz="6946" spc="-173">
                <a:solidFill>
                  <a:srgbClr val="112D4E"/>
                </a:solidFill>
                <a:latin typeface="Barlow Bold"/>
                <a:ea typeface="Barlow Bold"/>
                <a:cs typeface="Barlow Bold"/>
                <a:sym typeface="Barlow Bold"/>
              </a:rPr>
              <a:t>Arus Informasi dalam E-Commers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896350" y="1387593"/>
            <a:ext cx="1188826" cy="1021647"/>
            <a:chOff x="0" y="0"/>
            <a:chExt cx="812800" cy="698500"/>
          </a:xfrm>
        </p:grpSpPr>
        <p:sp>
          <p:nvSpPr>
            <p:cNvPr id="6" name="Freeform 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896350" y="3541412"/>
            <a:ext cx="1188826" cy="1021647"/>
            <a:chOff x="0" y="0"/>
            <a:chExt cx="812800" cy="698500"/>
          </a:xfrm>
        </p:grpSpPr>
        <p:sp>
          <p:nvSpPr>
            <p:cNvPr id="9" name="Freeform 9"/>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896350" y="5695230"/>
            <a:ext cx="1188826" cy="1021647"/>
            <a:chOff x="0" y="0"/>
            <a:chExt cx="812800" cy="698500"/>
          </a:xfrm>
        </p:grpSpPr>
        <p:sp>
          <p:nvSpPr>
            <p:cNvPr id="12" name="Freeform 12"/>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769592" y="-5272948"/>
            <a:ext cx="7129508" cy="6126921"/>
            <a:chOff x="0" y="0"/>
            <a:chExt cx="812800" cy="698500"/>
          </a:xfrm>
        </p:grpSpPr>
        <p:sp>
          <p:nvSpPr>
            <p:cNvPr id="15" name="Freeform 15"/>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2"/>
            <a:stretch>
              <a:fillRect/>
            </a:stretch>
          </a:blipFill>
        </p:spPr>
      </p:sp>
      <p:grpSp>
        <p:nvGrpSpPr>
          <p:cNvPr id="18" name="Group 18"/>
          <p:cNvGrpSpPr/>
          <p:nvPr/>
        </p:nvGrpSpPr>
        <p:grpSpPr>
          <a:xfrm>
            <a:off x="1117458" y="5928973"/>
            <a:ext cx="6769646" cy="5817665"/>
            <a:chOff x="0" y="0"/>
            <a:chExt cx="812800" cy="698500"/>
          </a:xfrm>
        </p:grpSpPr>
        <p:sp>
          <p:nvSpPr>
            <p:cNvPr id="19" name="Freeform 19"/>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582508" y="6213105"/>
            <a:ext cx="5839545" cy="5181832"/>
            <a:chOff x="0" y="0"/>
            <a:chExt cx="4346359" cy="3856825"/>
          </a:xfrm>
        </p:grpSpPr>
        <p:sp>
          <p:nvSpPr>
            <p:cNvPr id="22" name="Freeform 2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7994" r="-5196"/>
              </a:stretch>
            </a:blipFill>
          </p:spPr>
        </p:sp>
      </p:grpSp>
      <p:grpSp>
        <p:nvGrpSpPr>
          <p:cNvPr id="23" name="Group 23"/>
          <p:cNvGrpSpPr/>
          <p:nvPr/>
        </p:nvGrpSpPr>
        <p:grpSpPr>
          <a:xfrm>
            <a:off x="-4075405" y="6426507"/>
            <a:ext cx="7129508" cy="6126921"/>
            <a:chOff x="0" y="0"/>
            <a:chExt cx="812800" cy="698500"/>
          </a:xfrm>
        </p:grpSpPr>
        <p:sp>
          <p:nvSpPr>
            <p:cNvPr id="24" name="Freeform 24"/>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9214272" y="3725928"/>
            <a:ext cx="605299" cy="652614"/>
          </a:xfrm>
          <a:custGeom>
            <a:avLst/>
            <a:gdLst/>
            <a:ahLst/>
            <a:cxnLst/>
            <a:rect l="l" t="t" r="r" b="b"/>
            <a:pathLst>
              <a:path w="605299" h="652614">
                <a:moveTo>
                  <a:pt x="0" y="0"/>
                </a:moveTo>
                <a:lnTo>
                  <a:pt x="605299" y="0"/>
                </a:lnTo>
                <a:lnTo>
                  <a:pt x="605299" y="652614"/>
                </a:lnTo>
                <a:lnTo>
                  <a:pt x="0" y="652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9104726" y="1481650"/>
            <a:ext cx="772075" cy="772075"/>
          </a:xfrm>
          <a:custGeom>
            <a:avLst/>
            <a:gdLst/>
            <a:ahLst/>
            <a:cxnLst/>
            <a:rect l="l" t="t" r="r" b="b"/>
            <a:pathLst>
              <a:path w="772075" h="772075">
                <a:moveTo>
                  <a:pt x="0" y="0"/>
                </a:moveTo>
                <a:lnTo>
                  <a:pt x="772074" y="0"/>
                </a:lnTo>
                <a:lnTo>
                  <a:pt x="772074" y="772075"/>
                </a:lnTo>
                <a:lnTo>
                  <a:pt x="0" y="7720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9126622" y="5814816"/>
            <a:ext cx="728282" cy="730107"/>
          </a:xfrm>
          <a:custGeom>
            <a:avLst/>
            <a:gdLst/>
            <a:ahLst/>
            <a:cxnLst/>
            <a:rect l="l" t="t" r="r" b="b"/>
            <a:pathLst>
              <a:path w="728282" h="730107">
                <a:moveTo>
                  <a:pt x="0" y="0"/>
                </a:moveTo>
                <a:lnTo>
                  <a:pt x="728282" y="0"/>
                </a:lnTo>
                <a:lnTo>
                  <a:pt x="728282" y="730107"/>
                </a:lnTo>
                <a:lnTo>
                  <a:pt x="0" y="7301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TextBox 29"/>
          <p:cNvSpPr txBox="1"/>
          <p:nvPr/>
        </p:nvSpPr>
        <p:spPr>
          <a:xfrm>
            <a:off x="1117458" y="1454268"/>
            <a:ext cx="5379502" cy="3483238"/>
          </a:xfrm>
          <a:prstGeom prst="rect">
            <a:avLst/>
          </a:prstGeom>
        </p:spPr>
        <p:txBody>
          <a:bodyPr lIns="0" tIns="0" rIns="0" bIns="0" rtlCol="0" anchor="t">
            <a:spAutoFit/>
          </a:bodyPr>
          <a:lstStyle/>
          <a:p>
            <a:pPr marL="0" lvl="0" indent="0" algn="l">
              <a:lnSpc>
                <a:spcPts val="6827"/>
              </a:lnSpc>
            </a:pPr>
            <a:r>
              <a:rPr lang="en-US" sz="6321" spc="-158">
                <a:solidFill>
                  <a:srgbClr val="112D4E"/>
                </a:solidFill>
                <a:latin typeface="Barlow Bold"/>
                <a:ea typeface="Barlow Bold"/>
                <a:cs typeface="Barlow Bold"/>
                <a:sym typeface="Barlow Bold"/>
              </a:rPr>
              <a:t>Financial Electronic Data Interchange (FEDI)</a:t>
            </a:r>
          </a:p>
        </p:txBody>
      </p:sp>
      <p:sp>
        <p:nvSpPr>
          <p:cNvPr id="30" name="TextBox 30"/>
          <p:cNvSpPr txBox="1"/>
          <p:nvPr/>
        </p:nvSpPr>
        <p:spPr>
          <a:xfrm>
            <a:off x="10532851" y="1786567"/>
            <a:ext cx="7219819" cy="120724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Penggunaan EDI untuk bertukar informasi hanyalah bagian dari hubungan pembeli-penjual dalam business-top business e-commerce.</a:t>
            </a:r>
          </a:p>
        </p:txBody>
      </p:sp>
      <p:sp>
        <p:nvSpPr>
          <p:cNvPr id="31" name="TextBox 31"/>
          <p:cNvSpPr txBox="1"/>
          <p:nvPr/>
        </p:nvSpPr>
        <p:spPr>
          <a:xfrm>
            <a:off x="10532851" y="3996402"/>
            <a:ext cx="7219819" cy="120724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Electronic funds transfer (EFT) merujuk pada proses pembayaran tunai secara elektronik, daripada mempergunakan cek.</a:t>
            </a:r>
          </a:p>
        </p:txBody>
      </p:sp>
      <p:sp>
        <p:nvSpPr>
          <p:cNvPr id="32" name="TextBox 32"/>
          <p:cNvSpPr txBox="1"/>
          <p:nvPr/>
        </p:nvSpPr>
        <p:spPr>
          <a:xfrm>
            <a:off x="10532851" y="3451035"/>
            <a:ext cx="3162804"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EFT</a:t>
            </a:r>
          </a:p>
        </p:txBody>
      </p:sp>
      <p:sp>
        <p:nvSpPr>
          <p:cNvPr id="33" name="TextBox 33"/>
          <p:cNvSpPr txBox="1"/>
          <p:nvPr/>
        </p:nvSpPr>
        <p:spPr>
          <a:xfrm>
            <a:off x="10532851" y="6206237"/>
            <a:ext cx="7219819" cy="797671"/>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EFT biasanya dicapai melalui sistem perbankan yaitu jaringan Automated Clearing House (ACH)/Kliring</a:t>
            </a:r>
          </a:p>
        </p:txBody>
      </p:sp>
      <p:sp>
        <p:nvSpPr>
          <p:cNvPr id="34" name="TextBox 34"/>
          <p:cNvSpPr txBox="1"/>
          <p:nvPr/>
        </p:nvSpPr>
        <p:spPr>
          <a:xfrm>
            <a:off x="10532851" y="5660869"/>
            <a:ext cx="3162804"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ACH</a:t>
            </a:r>
          </a:p>
        </p:txBody>
      </p:sp>
      <p:sp>
        <p:nvSpPr>
          <p:cNvPr id="35" name="TextBox 35"/>
          <p:cNvSpPr txBox="1"/>
          <p:nvPr/>
        </p:nvSpPr>
        <p:spPr>
          <a:xfrm>
            <a:off x="10532851" y="737618"/>
            <a:ext cx="3609910" cy="1020375"/>
          </a:xfrm>
          <a:prstGeom prst="rect">
            <a:avLst/>
          </a:prstGeom>
        </p:spPr>
        <p:txBody>
          <a:bodyPr lIns="0" tIns="0" rIns="0" bIns="0" rtlCol="0" anchor="t">
            <a:spAutoFit/>
          </a:bodyPr>
          <a:lstStyle/>
          <a:p>
            <a:pPr algn="l">
              <a:lnSpc>
                <a:spcPts val="3949"/>
              </a:lnSpc>
            </a:pPr>
            <a:endParaRPr/>
          </a:p>
          <a:p>
            <a:pPr marL="0" lvl="0" indent="0" algn="l">
              <a:lnSpc>
                <a:spcPts val="3949"/>
              </a:lnSpc>
            </a:pPr>
            <a:r>
              <a:rPr lang="en-US" sz="3656" spc="-91">
                <a:solidFill>
                  <a:srgbClr val="112D4E"/>
                </a:solidFill>
                <a:latin typeface="Barlow Bold"/>
                <a:ea typeface="Barlow Bold"/>
                <a:cs typeface="Barlow Bold"/>
                <a:sym typeface="Barlow Bold"/>
              </a:rPr>
              <a:t>Penggunaan EDI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4877428" y="0"/>
            <a:ext cx="3410572" cy="1918446"/>
          </a:xfrm>
          <a:custGeom>
            <a:avLst/>
            <a:gdLst/>
            <a:ahLst/>
            <a:cxnLst/>
            <a:rect l="l" t="t" r="r" b="b"/>
            <a:pathLst>
              <a:path w="3410572" h="1918446">
                <a:moveTo>
                  <a:pt x="3410572" y="1918446"/>
                </a:moveTo>
                <a:lnTo>
                  <a:pt x="0" y="1918446"/>
                </a:lnTo>
                <a:lnTo>
                  <a:pt x="0" y="0"/>
                </a:lnTo>
                <a:lnTo>
                  <a:pt x="3410572" y="0"/>
                </a:lnTo>
                <a:lnTo>
                  <a:pt x="3410572" y="1918446"/>
                </a:lnTo>
                <a:close/>
              </a:path>
            </a:pathLst>
          </a:custGeom>
          <a:blipFill>
            <a:blip r:embed="rId2"/>
            <a:stretch>
              <a:fillRect t="-2370" b="-2370"/>
            </a:stretch>
          </a:blipFill>
        </p:spPr>
      </p:sp>
      <p:grpSp>
        <p:nvGrpSpPr>
          <p:cNvPr id="3" name="Group 3"/>
          <p:cNvGrpSpPr/>
          <p:nvPr/>
        </p:nvGrpSpPr>
        <p:grpSpPr>
          <a:xfrm>
            <a:off x="1028700" y="2480662"/>
            <a:ext cx="9627760" cy="7149471"/>
            <a:chOff x="0" y="0"/>
            <a:chExt cx="12837013" cy="9532628"/>
          </a:xfrm>
        </p:grpSpPr>
        <p:grpSp>
          <p:nvGrpSpPr>
            <p:cNvPr id="4" name="Group 4"/>
            <p:cNvGrpSpPr/>
            <p:nvPr/>
          </p:nvGrpSpPr>
          <p:grpSpPr>
            <a:xfrm>
              <a:off x="265821" y="6311135"/>
              <a:ext cx="3096004" cy="3096004"/>
              <a:chOff x="0" y="0"/>
              <a:chExt cx="812800" cy="812800"/>
            </a:xfrm>
          </p:grpSpPr>
          <p:sp>
            <p:nvSpPr>
              <p:cNvPr id="5" name="Freeform 5"/>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gradFill rotWithShape="1">
                <a:gsLst>
                  <a:gs pos="0">
                    <a:srgbClr val="112D4E">
                      <a:alpha val="100000"/>
                    </a:srgbClr>
                  </a:gs>
                  <a:gs pos="100000">
                    <a:srgbClr val="255389">
                      <a:alpha val="100000"/>
                    </a:srgbClr>
                  </a:gs>
                </a:gsLst>
                <a:lin ang="5400000"/>
              </a:gra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092926" y="6705523"/>
              <a:ext cx="1441795" cy="1378880"/>
            </a:xfrm>
            <a:custGeom>
              <a:avLst/>
              <a:gdLst/>
              <a:ahLst/>
              <a:cxnLst/>
              <a:rect l="l" t="t" r="r" b="b"/>
              <a:pathLst>
                <a:path w="1441795" h="1378880">
                  <a:moveTo>
                    <a:pt x="0" y="0"/>
                  </a:moveTo>
                  <a:lnTo>
                    <a:pt x="1441795" y="0"/>
                  </a:lnTo>
                  <a:lnTo>
                    <a:pt x="1441795" y="1378880"/>
                  </a:lnTo>
                  <a:lnTo>
                    <a:pt x="0" y="1378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481424" y="8243228"/>
              <a:ext cx="2664800" cy="1289400"/>
            </a:xfrm>
            <a:prstGeom prst="rect">
              <a:avLst/>
            </a:prstGeom>
          </p:spPr>
          <p:txBody>
            <a:bodyPr lIns="0" tIns="0" rIns="0" bIns="0" rtlCol="0" anchor="t">
              <a:spAutoFit/>
            </a:bodyPr>
            <a:lstStyle/>
            <a:p>
              <a:pPr algn="ctr">
                <a:lnSpc>
                  <a:spcPts val="2504"/>
                </a:lnSpc>
              </a:pPr>
              <a:r>
                <a:rPr lang="en-US" sz="2318" spc="-57">
                  <a:solidFill>
                    <a:srgbClr val="FFFFFF"/>
                  </a:solidFill>
                  <a:latin typeface="Barlow"/>
                  <a:ea typeface="Barlow"/>
                  <a:cs typeface="Barlow"/>
                  <a:sym typeface="Barlow"/>
                </a:rPr>
                <a:t>Bank</a:t>
              </a:r>
            </a:p>
            <a:p>
              <a:pPr algn="ctr">
                <a:lnSpc>
                  <a:spcPts val="2504"/>
                </a:lnSpc>
              </a:pPr>
              <a:r>
                <a:rPr lang="en-US" sz="2318" spc="-57">
                  <a:solidFill>
                    <a:srgbClr val="FFFFFF"/>
                  </a:solidFill>
                  <a:latin typeface="Barlow"/>
                  <a:ea typeface="Barlow"/>
                  <a:cs typeface="Barlow"/>
                  <a:sym typeface="Barlow"/>
                </a:rPr>
                <a:t>Perusahaan A</a:t>
              </a:r>
            </a:p>
            <a:p>
              <a:pPr marL="0" lvl="0" indent="0" algn="ctr">
                <a:lnSpc>
                  <a:spcPts val="2504"/>
                </a:lnSpc>
              </a:pPr>
              <a:endParaRPr lang="en-US" sz="2318" spc="-57">
                <a:solidFill>
                  <a:srgbClr val="FFFFFF"/>
                </a:solidFill>
                <a:latin typeface="Barlow"/>
                <a:ea typeface="Barlow"/>
                <a:cs typeface="Barlow"/>
                <a:sym typeface="Barlow"/>
              </a:endParaRPr>
            </a:p>
          </p:txBody>
        </p:sp>
        <p:grpSp>
          <p:nvGrpSpPr>
            <p:cNvPr id="9" name="Group 9"/>
            <p:cNvGrpSpPr/>
            <p:nvPr/>
          </p:nvGrpSpPr>
          <p:grpSpPr>
            <a:xfrm>
              <a:off x="9718083" y="6400035"/>
              <a:ext cx="3096004" cy="3096004"/>
              <a:chOff x="0" y="0"/>
              <a:chExt cx="812800" cy="812800"/>
            </a:xfrm>
          </p:grpSpPr>
          <p:sp>
            <p:nvSpPr>
              <p:cNvPr id="10" name="Freeform 10"/>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gradFill rotWithShape="1">
                <a:gsLst>
                  <a:gs pos="0">
                    <a:srgbClr val="112D4E">
                      <a:alpha val="100000"/>
                    </a:srgbClr>
                  </a:gs>
                  <a:gs pos="100000">
                    <a:srgbClr val="255389">
                      <a:alpha val="100000"/>
                    </a:srgbClr>
                  </a:gs>
                </a:gsLst>
                <a:lin ang="5400000"/>
              </a:gradFill>
            </p:spPr>
          </p:sp>
          <p:sp>
            <p:nvSpPr>
              <p:cNvPr id="11" name="TextBox 11"/>
              <p:cNvSpPr txBox="1"/>
              <p:nvPr/>
            </p:nvSpPr>
            <p:spPr>
              <a:xfrm>
                <a:off x="0" y="-38100"/>
                <a:ext cx="812800" cy="850900"/>
              </a:xfrm>
              <a:prstGeom prst="rect">
                <a:avLst/>
              </a:prstGeom>
            </p:spPr>
            <p:txBody>
              <a:bodyPr lIns="67517" tIns="67517" rIns="67517" bIns="67517" rtlCol="0" anchor="ctr"/>
              <a:lstStyle/>
              <a:p>
                <a:pPr algn="ctr">
                  <a:lnSpc>
                    <a:spcPts val="2659"/>
                  </a:lnSpc>
                </a:pPr>
                <a:endParaRPr/>
              </a:p>
            </p:txBody>
          </p:sp>
        </p:grpSp>
        <p:sp>
          <p:nvSpPr>
            <p:cNvPr id="12" name="Freeform 12"/>
            <p:cNvSpPr/>
            <p:nvPr/>
          </p:nvSpPr>
          <p:spPr>
            <a:xfrm>
              <a:off x="10496861" y="6705523"/>
              <a:ext cx="1441795" cy="1378880"/>
            </a:xfrm>
            <a:custGeom>
              <a:avLst/>
              <a:gdLst/>
              <a:ahLst/>
              <a:cxnLst/>
              <a:rect l="l" t="t" r="r" b="b"/>
              <a:pathLst>
                <a:path w="1441795" h="1378880">
                  <a:moveTo>
                    <a:pt x="0" y="0"/>
                  </a:moveTo>
                  <a:lnTo>
                    <a:pt x="1441795" y="0"/>
                  </a:lnTo>
                  <a:lnTo>
                    <a:pt x="1441795" y="1378880"/>
                  </a:lnTo>
                  <a:lnTo>
                    <a:pt x="0" y="1378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0"/>
              <a:ext cx="3141856" cy="3111617"/>
              <a:chOff x="0" y="0"/>
              <a:chExt cx="620614" cy="614640"/>
            </a:xfrm>
          </p:grpSpPr>
          <p:sp>
            <p:nvSpPr>
              <p:cNvPr id="14" name="Freeform 14"/>
              <p:cNvSpPr/>
              <p:nvPr/>
            </p:nvSpPr>
            <p:spPr>
              <a:xfrm>
                <a:off x="0" y="0"/>
                <a:ext cx="620614" cy="614640"/>
              </a:xfrm>
              <a:custGeom>
                <a:avLst/>
                <a:gdLst/>
                <a:ahLst/>
                <a:cxnLst/>
                <a:rect l="l" t="t" r="r" b="b"/>
                <a:pathLst>
                  <a:path w="620614" h="614640">
                    <a:moveTo>
                      <a:pt x="126074" y="0"/>
                    </a:moveTo>
                    <a:lnTo>
                      <a:pt x="494540" y="0"/>
                    </a:lnTo>
                    <a:cubicBezTo>
                      <a:pt x="564169" y="0"/>
                      <a:pt x="620614" y="56445"/>
                      <a:pt x="620614" y="126074"/>
                    </a:cubicBezTo>
                    <a:lnTo>
                      <a:pt x="620614" y="488567"/>
                    </a:lnTo>
                    <a:cubicBezTo>
                      <a:pt x="620614" y="558195"/>
                      <a:pt x="564169" y="614640"/>
                      <a:pt x="494540" y="614640"/>
                    </a:cubicBezTo>
                    <a:lnTo>
                      <a:pt x="126074" y="614640"/>
                    </a:lnTo>
                    <a:cubicBezTo>
                      <a:pt x="92637" y="614640"/>
                      <a:pt x="60569" y="601358"/>
                      <a:pt x="36926" y="577714"/>
                    </a:cubicBezTo>
                    <a:cubicBezTo>
                      <a:pt x="13283" y="554071"/>
                      <a:pt x="0" y="522004"/>
                      <a:pt x="0" y="488567"/>
                    </a:cubicBezTo>
                    <a:lnTo>
                      <a:pt x="0" y="126074"/>
                    </a:lnTo>
                    <a:cubicBezTo>
                      <a:pt x="0" y="56445"/>
                      <a:pt x="56445" y="0"/>
                      <a:pt x="126074" y="0"/>
                    </a:cubicBezTo>
                    <a:close/>
                  </a:path>
                </a:pathLst>
              </a:custGeom>
              <a:gradFill rotWithShape="1">
                <a:gsLst>
                  <a:gs pos="0">
                    <a:srgbClr val="FFB613">
                      <a:alpha val="100000"/>
                    </a:srgbClr>
                  </a:gs>
                  <a:gs pos="100000">
                    <a:srgbClr val="FFE42F">
                      <a:alpha val="100000"/>
                    </a:srgbClr>
                  </a:gs>
                </a:gsLst>
                <a:lin ang="5400000"/>
              </a:gradFill>
            </p:spPr>
          </p:sp>
          <p:sp>
            <p:nvSpPr>
              <p:cNvPr id="15" name="TextBox 15"/>
              <p:cNvSpPr txBox="1"/>
              <p:nvPr/>
            </p:nvSpPr>
            <p:spPr>
              <a:xfrm>
                <a:off x="0" y="-38100"/>
                <a:ext cx="620614" cy="652740"/>
              </a:xfrm>
              <a:prstGeom prst="rect">
                <a:avLst/>
              </a:prstGeom>
            </p:spPr>
            <p:txBody>
              <a:bodyPr lIns="67517" tIns="67517" rIns="67517" bIns="67517" rtlCol="0" anchor="ctr"/>
              <a:lstStyle/>
              <a:p>
                <a:pPr algn="ctr">
                  <a:lnSpc>
                    <a:spcPts val="2659"/>
                  </a:lnSpc>
                </a:pPr>
                <a:endParaRPr/>
              </a:p>
            </p:txBody>
          </p:sp>
        </p:grpSp>
        <p:sp>
          <p:nvSpPr>
            <p:cNvPr id="16" name="TextBox 16"/>
            <p:cNvSpPr txBox="1"/>
            <p:nvPr/>
          </p:nvSpPr>
          <p:spPr>
            <a:xfrm>
              <a:off x="9885359" y="8243228"/>
              <a:ext cx="2664800" cy="1289400"/>
            </a:xfrm>
            <a:prstGeom prst="rect">
              <a:avLst/>
            </a:prstGeom>
          </p:spPr>
          <p:txBody>
            <a:bodyPr lIns="0" tIns="0" rIns="0" bIns="0" rtlCol="0" anchor="t">
              <a:spAutoFit/>
            </a:bodyPr>
            <a:lstStyle/>
            <a:p>
              <a:pPr algn="ctr">
                <a:lnSpc>
                  <a:spcPts val="2504"/>
                </a:lnSpc>
              </a:pPr>
              <a:r>
                <a:rPr lang="en-US" sz="2318" spc="-57">
                  <a:solidFill>
                    <a:srgbClr val="FFFFFF"/>
                  </a:solidFill>
                  <a:latin typeface="Barlow"/>
                  <a:ea typeface="Barlow"/>
                  <a:cs typeface="Barlow"/>
                  <a:sym typeface="Barlow"/>
                </a:rPr>
                <a:t>Bank</a:t>
              </a:r>
            </a:p>
            <a:p>
              <a:pPr algn="ctr">
                <a:lnSpc>
                  <a:spcPts val="2504"/>
                </a:lnSpc>
              </a:pPr>
              <a:r>
                <a:rPr lang="en-US" sz="2318" spc="-57">
                  <a:solidFill>
                    <a:srgbClr val="FFFFFF"/>
                  </a:solidFill>
                  <a:latin typeface="Barlow"/>
                  <a:ea typeface="Barlow"/>
                  <a:cs typeface="Barlow"/>
                  <a:sym typeface="Barlow"/>
                </a:rPr>
                <a:t>Perusahaan B</a:t>
              </a:r>
            </a:p>
            <a:p>
              <a:pPr marL="0" lvl="0" indent="0" algn="ctr">
                <a:lnSpc>
                  <a:spcPts val="2504"/>
                </a:lnSpc>
              </a:pPr>
              <a:endParaRPr lang="en-US" sz="2318" spc="-57">
                <a:solidFill>
                  <a:srgbClr val="FFFFFF"/>
                </a:solidFill>
                <a:latin typeface="Barlow"/>
                <a:ea typeface="Barlow"/>
                <a:cs typeface="Barlow"/>
                <a:sym typeface="Barlow"/>
              </a:endParaRPr>
            </a:p>
          </p:txBody>
        </p:sp>
        <p:sp>
          <p:nvSpPr>
            <p:cNvPr id="17" name="TextBox 17"/>
            <p:cNvSpPr txBox="1"/>
            <p:nvPr/>
          </p:nvSpPr>
          <p:spPr>
            <a:xfrm>
              <a:off x="3597877" y="4149842"/>
              <a:ext cx="6173457" cy="1151644"/>
            </a:xfrm>
            <a:prstGeom prst="rect">
              <a:avLst/>
            </a:prstGeom>
          </p:spPr>
          <p:txBody>
            <a:bodyPr lIns="0" tIns="0" rIns="0" bIns="0" rtlCol="0" anchor="t">
              <a:spAutoFit/>
            </a:bodyPr>
            <a:lstStyle/>
            <a:p>
              <a:pPr algn="l">
                <a:lnSpc>
                  <a:spcPts val="3328"/>
                </a:lnSpc>
              </a:pPr>
              <a:r>
                <a:rPr lang="en-US" sz="3081" spc="-77">
                  <a:solidFill>
                    <a:srgbClr val="112D4E"/>
                  </a:solidFill>
                  <a:latin typeface="Barlow Bold"/>
                  <a:ea typeface="Barlow Bold"/>
                  <a:cs typeface="Barlow Bold"/>
                  <a:sym typeface="Barlow Bold"/>
                </a:rPr>
                <a:t>Data pengiriman uang dan </a:t>
              </a:r>
            </a:p>
            <a:p>
              <a:pPr marL="0" lvl="0" indent="0" algn="ctr">
                <a:lnSpc>
                  <a:spcPts val="3328"/>
                </a:lnSpc>
              </a:pPr>
              <a:r>
                <a:rPr lang="en-US" sz="3081" spc="-77">
                  <a:solidFill>
                    <a:srgbClr val="112D4E"/>
                  </a:solidFill>
                  <a:latin typeface="Barlow Bold"/>
                  <a:ea typeface="Barlow Bold"/>
                  <a:cs typeface="Barlow Bold"/>
                  <a:sym typeface="Barlow Bold"/>
                </a:rPr>
                <a:t>instruksi pembayaran</a:t>
              </a:r>
            </a:p>
          </p:txBody>
        </p:sp>
        <p:grpSp>
          <p:nvGrpSpPr>
            <p:cNvPr id="18" name="Group 18"/>
            <p:cNvGrpSpPr/>
            <p:nvPr/>
          </p:nvGrpSpPr>
          <p:grpSpPr>
            <a:xfrm>
              <a:off x="9695156" y="88900"/>
              <a:ext cx="3141856" cy="3111617"/>
              <a:chOff x="0" y="0"/>
              <a:chExt cx="620614" cy="614640"/>
            </a:xfrm>
          </p:grpSpPr>
          <p:sp>
            <p:nvSpPr>
              <p:cNvPr id="19" name="Freeform 19"/>
              <p:cNvSpPr/>
              <p:nvPr/>
            </p:nvSpPr>
            <p:spPr>
              <a:xfrm>
                <a:off x="0" y="0"/>
                <a:ext cx="620614" cy="614640"/>
              </a:xfrm>
              <a:custGeom>
                <a:avLst/>
                <a:gdLst/>
                <a:ahLst/>
                <a:cxnLst/>
                <a:rect l="l" t="t" r="r" b="b"/>
                <a:pathLst>
                  <a:path w="620614" h="614640">
                    <a:moveTo>
                      <a:pt x="126074" y="0"/>
                    </a:moveTo>
                    <a:lnTo>
                      <a:pt x="494540" y="0"/>
                    </a:lnTo>
                    <a:cubicBezTo>
                      <a:pt x="564169" y="0"/>
                      <a:pt x="620614" y="56445"/>
                      <a:pt x="620614" y="126074"/>
                    </a:cubicBezTo>
                    <a:lnTo>
                      <a:pt x="620614" y="488567"/>
                    </a:lnTo>
                    <a:cubicBezTo>
                      <a:pt x="620614" y="558195"/>
                      <a:pt x="564169" y="614640"/>
                      <a:pt x="494540" y="614640"/>
                    </a:cubicBezTo>
                    <a:lnTo>
                      <a:pt x="126074" y="614640"/>
                    </a:lnTo>
                    <a:cubicBezTo>
                      <a:pt x="92637" y="614640"/>
                      <a:pt x="60569" y="601358"/>
                      <a:pt x="36926" y="577714"/>
                    </a:cubicBezTo>
                    <a:cubicBezTo>
                      <a:pt x="13283" y="554071"/>
                      <a:pt x="0" y="522004"/>
                      <a:pt x="0" y="488567"/>
                    </a:cubicBezTo>
                    <a:lnTo>
                      <a:pt x="0" y="126074"/>
                    </a:lnTo>
                    <a:cubicBezTo>
                      <a:pt x="0" y="56445"/>
                      <a:pt x="56445" y="0"/>
                      <a:pt x="126074" y="0"/>
                    </a:cubicBezTo>
                    <a:close/>
                  </a:path>
                </a:pathLst>
              </a:custGeom>
              <a:gradFill rotWithShape="1">
                <a:gsLst>
                  <a:gs pos="0">
                    <a:srgbClr val="FFB613">
                      <a:alpha val="100000"/>
                    </a:srgbClr>
                  </a:gs>
                  <a:gs pos="100000">
                    <a:srgbClr val="FFE42F">
                      <a:alpha val="100000"/>
                    </a:srgbClr>
                  </a:gs>
                </a:gsLst>
                <a:lin ang="5400000"/>
              </a:gradFill>
            </p:spPr>
          </p:sp>
          <p:sp>
            <p:nvSpPr>
              <p:cNvPr id="20" name="TextBox 20"/>
              <p:cNvSpPr txBox="1"/>
              <p:nvPr/>
            </p:nvSpPr>
            <p:spPr>
              <a:xfrm>
                <a:off x="0" y="-38100"/>
                <a:ext cx="620614" cy="652740"/>
              </a:xfrm>
              <a:prstGeom prst="rect">
                <a:avLst/>
              </a:prstGeom>
            </p:spPr>
            <p:txBody>
              <a:bodyPr lIns="67517" tIns="67517" rIns="67517" bIns="67517" rtlCol="0" anchor="ctr"/>
              <a:lstStyle/>
              <a:p>
                <a:pPr algn="ctr">
                  <a:lnSpc>
                    <a:spcPts val="2659"/>
                  </a:lnSpc>
                </a:pPr>
                <a:endParaRPr/>
              </a:p>
            </p:txBody>
          </p:sp>
        </p:grpSp>
        <p:sp>
          <p:nvSpPr>
            <p:cNvPr id="21" name="TextBox 21"/>
            <p:cNvSpPr txBox="1"/>
            <p:nvPr/>
          </p:nvSpPr>
          <p:spPr>
            <a:xfrm>
              <a:off x="0" y="1291943"/>
              <a:ext cx="3141856" cy="865886"/>
            </a:xfrm>
            <a:prstGeom prst="rect">
              <a:avLst/>
            </a:prstGeom>
          </p:spPr>
          <p:txBody>
            <a:bodyPr lIns="0" tIns="0" rIns="0" bIns="0" rtlCol="0" anchor="t">
              <a:spAutoFit/>
            </a:bodyPr>
            <a:lstStyle/>
            <a:p>
              <a:pPr algn="ctr">
                <a:lnSpc>
                  <a:spcPts val="2483"/>
                </a:lnSpc>
              </a:pPr>
              <a:r>
                <a:rPr lang="en-US" sz="2299" spc="-57">
                  <a:solidFill>
                    <a:srgbClr val="112D4E"/>
                  </a:solidFill>
                  <a:latin typeface="Barlow Bold"/>
                  <a:ea typeface="Barlow Bold"/>
                  <a:cs typeface="Barlow Bold"/>
                  <a:sym typeface="Barlow Bold"/>
                </a:rPr>
                <a:t>PERUSAHAAN</a:t>
              </a:r>
            </a:p>
            <a:p>
              <a:pPr marL="0" lvl="0" indent="0" algn="ctr">
                <a:lnSpc>
                  <a:spcPts val="2483"/>
                </a:lnSpc>
              </a:pPr>
              <a:r>
                <a:rPr lang="en-US" sz="2299" spc="-57">
                  <a:solidFill>
                    <a:srgbClr val="112D4E"/>
                  </a:solidFill>
                  <a:latin typeface="Barlow Bold"/>
                  <a:ea typeface="Barlow Bold"/>
                  <a:cs typeface="Barlow Bold"/>
                  <a:sym typeface="Barlow Bold"/>
                </a:rPr>
                <a:t>A</a:t>
              </a:r>
            </a:p>
          </p:txBody>
        </p:sp>
        <p:sp>
          <p:nvSpPr>
            <p:cNvPr id="22" name="TextBox 22"/>
            <p:cNvSpPr txBox="1"/>
            <p:nvPr/>
          </p:nvSpPr>
          <p:spPr>
            <a:xfrm>
              <a:off x="9669756" y="1291943"/>
              <a:ext cx="3141856" cy="865886"/>
            </a:xfrm>
            <a:prstGeom prst="rect">
              <a:avLst/>
            </a:prstGeom>
          </p:spPr>
          <p:txBody>
            <a:bodyPr lIns="0" tIns="0" rIns="0" bIns="0" rtlCol="0" anchor="t">
              <a:spAutoFit/>
            </a:bodyPr>
            <a:lstStyle/>
            <a:p>
              <a:pPr algn="ctr">
                <a:lnSpc>
                  <a:spcPts val="2483"/>
                </a:lnSpc>
              </a:pPr>
              <a:r>
                <a:rPr lang="en-US" sz="2299" spc="-57">
                  <a:solidFill>
                    <a:srgbClr val="112D4E"/>
                  </a:solidFill>
                  <a:latin typeface="Barlow Bold"/>
                  <a:ea typeface="Barlow Bold"/>
                  <a:cs typeface="Barlow Bold"/>
                  <a:sym typeface="Barlow Bold"/>
                </a:rPr>
                <a:t>PERUSAHAAN</a:t>
              </a:r>
            </a:p>
            <a:p>
              <a:pPr marL="0" lvl="0" indent="0" algn="ctr">
                <a:lnSpc>
                  <a:spcPts val="2483"/>
                </a:lnSpc>
              </a:pPr>
              <a:r>
                <a:rPr lang="en-US" sz="2299" spc="-57">
                  <a:solidFill>
                    <a:srgbClr val="112D4E"/>
                  </a:solidFill>
                  <a:latin typeface="Barlow Bold"/>
                  <a:ea typeface="Barlow Bold"/>
                  <a:cs typeface="Barlow Bold"/>
                  <a:sym typeface="Barlow Bold"/>
                </a:rPr>
                <a:t>B</a:t>
              </a:r>
            </a:p>
          </p:txBody>
        </p:sp>
        <p:sp>
          <p:nvSpPr>
            <p:cNvPr id="23" name="AutoShape 23"/>
            <p:cNvSpPr/>
            <p:nvPr/>
          </p:nvSpPr>
          <p:spPr>
            <a:xfrm flipH="1" flipV="1">
              <a:off x="11291485" y="3391017"/>
              <a:ext cx="0" cy="2491127"/>
            </a:xfrm>
            <a:prstGeom prst="line">
              <a:avLst/>
            </a:prstGeom>
            <a:ln w="47778" cap="flat">
              <a:solidFill>
                <a:srgbClr val="000000"/>
              </a:solidFill>
              <a:prstDash val="solid"/>
              <a:headEnd type="none" w="sm" len="sm"/>
              <a:tailEnd type="triangle" w="lg" len="med"/>
            </a:ln>
          </p:spPr>
        </p:sp>
        <p:sp>
          <p:nvSpPr>
            <p:cNvPr id="24" name="AutoShape 24"/>
            <p:cNvSpPr/>
            <p:nvPr/>
          </p:nvSpPr>
          <p:spPr>
            <a:xfrm flipV="1">
              <a:off x="4035651" y="7577601"/>
              <a:ext cx="2391084" cy="25400"/>
            </a:xfrm>
            <a:prstGeom prst="line">
              <a:avLst/>
            </a:prstGeom>
            <a:ln w="47778" cap="flat">
              <a:solidFill>
                <a:srgbClr val="000000"/>
              </a:solidFill>
              <a:prstDash val="solid"/>
              <a:headEnd type="none" w="sm" len="sm"/>
              <a:tailEnd type="none" w="sm" len="sm"/>
            </a:ln>
          </p:spPr>
        </p:sp>
        <p:sp>
          <p:nvSpPr>
            <p:cNvPr id="25" name="AutoShape 25"/>
            <p:cNvSpPr/>
            <p:nvPr/>
          </p:nvSpPr>
          <p:spPr>
            <a:xfrm flipH="1">
              <a:off x="5374671" y="7577601"/>
              <a:ext cx="1052065" cy="988201"/>
            </a:xfrm>
            <a:prstGeom prst="line">
              <a:avLst/>
            </a:prstGeom>
            <a:ln w="47778" cap="flat">
              <a:solidFill>
                <a:srgbClr val="000000"/>
              </a:solidFill>
              <a:prstDash val="solid"/>
              <a:headEnd type="none" w="sm" len="sm"/>
              <a:tailEnd type="none" w="sm" len="sm"/>
            </a:ln>
          </p:spPr>
        </p:sp>
        <p:sp>
          <p:nvSpPr>
            <p:cNvPr id="26" name="AutoShape 26"/>
            <p:cNvSpPr/>
            <p:nvPr/>
          </p:nvSpPr>
          <p:spPr>
            <a:xfrm>
              <a:off x="5374671" y="8591203"/>
              <a:ext cx="3285449" cy="0"/>
            </a:xfrm>
            <a:prstGeom prst="line">
              <a:avLst/>
            </a:prstGeom>
            <a:ln w="47778" cap="flat">
              <a:solidFill>
                <a:srgbClr val="000000"/>
              </a:solidFill>
              <a:prstDash val="solid"/>
              <a:headEnd type="none" w="sm" len="sm"/>
              <a:tailEnd type="triangle" w="lg" len="med"/>
            </a:ln>
          </p:spPr>
        </p:sp>
        <p:sp>
          <p:nvSpPr>
            <p:cNvPr id="27" name="AutoShape 27"/>
            <p:cNvSpPr/>
            <p:nvPr/>
          </p:nvSpPr>
          <p:spPr>
            <a:xfrm>
              <a:off x="2052331" y="3401170"/>
              <a:ext cx="25400" cy="1355132"/>
            </a:xfrm>
            <a:prstGeom prst="line">
              <a:avLst/>
            </a:prstGeom>
            <a:ln w="47778" cap="flat">
              <a:solidFill>
                <a:srgbClr val="000000"/>
              </a:solidFill>
              <a:prstDash val="solid"/>
              <a:headEnd type="none" w="sm" len="sm"/>
              <a:tailEnd type="none" w="sm" len="sm"/>
            </a:ln>
          </p:spPr>
        </p:sp>
        <p:sp>
          <p:nvSpPr>
            <p:cNvPr id="28" name="AutoShape 28"/>
            <p:cNvSpPr/>
            <p:nvPr/>
          </p:nvSpPr>
          <p:spPr>
            <a:xfrm flipH="1" flipV="1">
              <a:off x="1089530" y="4160051"/>
              <a:ext cx="988201" cy="596251"/>
            </a:xfrm>
            <a:prstGeom prst="line">
              <a:avLst/>
            </a:prstGeom>
            <a:ln w="47778" cap="flat">
              <a:solidFill>
                <a:srgbClr val="000000"/>
              </a:solidFill>
              <a:prstDash val="solid"/>
              <a:headEnd type="none" w="sm" len="sm"/>
              <a:tailEnd type="none" w="sm" len="sm"/>
            </a:ln>
          </p:spPr>
        </p:sp>
        <p:sp>
          <p:nvSpPr>
            <p:cNvPr id="29" name="AutoShape 29"/>
            <p:cNvSpPr/>
            <p:nvPr/>
          </p:nvSpPr>
          <p:spPr>
            <a:xfrm>
              <a:off x="1064130" y="4160051"/>
              <a:ext cx="0" cy="1862008"/>
            </a:xfrm>
            <a:prstGeom prst="line">
              <a:avLst/>
            </a:prstGeom>
            <a:ln w="47778" cap="flat">
              <a:solidFill>
                <a:srgbClr val="000000"/>
              </a:solidFill>
              <a:prstDash val="solid"/>
              <a:headEnd type="none" w="sm" len="sm"/>
              <a:tailEnd type="triangle" w="lg" len="med"/>
            </a:ln>
          </p:spPr>
        </p:sp>
      </p:grpSp>
      <p:sp>
        <p:nvSpPr>
          <p:cNvPr id="30" name="TextBox 30"/>
          <p:cNvSpPr txBox="1"/>
          <p:nvPr/>
        </p:nvSpPr>
        <p:spPr>
          <a:xfrm>
            <a:off x="1028700" y="477243"/>
            <a:ext cx="12537322" cy="1441204"/>
          </a:xfrm>
          <a:prstGeom prst="rect">
            <a:avLst/>
          </a:prstGeom>
        </p:spPr>
        <p:txBody>
          <a:bodyPr lIns="0" tIns="0" rIns="0" bIns="0" rtlCol="0" anchor="t">
            <a:spAutoFit/>
          </a:bodyPr>
          <a:lstStyle/>
          <a:p>
            <a:pPr algn="l">
              <a:lnSpc>
                <a:spcPts val="5607"/>
              </a:lnSpc>
            </a:pPr>
            <a:r>
              <a:rPr lang="en-US" sz="5192" spc="-129">
                <a:solidFill>
                  <a:srgbClr val="112D4E"/>
                </a:solidFill>
                <a:latin typeface="Barlow Bold"/>
                <a:ea typeface="Barlow Bold"/>
                <a:cs typeface="Barlow Bold"/>
                <a:sym typeface="Barlow Bold"/>
              </a:rPr>
              <a:t>Financial Electronic Data</a:t>
            </a:r>
          </a:p>
          <a:p>
            <a:pPr marL="0" lvl="0" indent="0" algn="l">
              <a:lnSpc>
                <a:spcPts val="5607"/>
              </a:lnSpc>
            </a:pPr>
            <a:r>
              <a:rPr lang="en-US" sz="5192" spc="-129">
                <a:solidFill>
                  <a:srgbClr val="112D4E"/>
                </a:solidFill>
                <a:latin typeface="Barlow Bold"/>
                <a:ea typeface="Barlow Bold"/>
                <a:cs typeface="Barlow Bold"/>
                <a:sym typeface="Barlow Bold"/>
              </a:rPr>
              <a:t>Interchange (FEDI)</a:t>
            </a:r>
          </a:p>
        </p:txBody>
      </p:sp>
      <p:sp>
        <p:nvSpPr>
          <p:cNvPr id="31" name="TextBox 31"/>
          <p:cNvSpPr txBox="1"/>
          <p:nvPr/>
        </p:nvSpPr>
        <p:spPr>
          <a:xfrm>
            <a:off x="12023825" y="5672142"/>
            <a:ext cx="4151374" cy="785562"/>
          </a:xfrm>
          <a:prstGeom prst="rect">
            <a:avLst/>
          </a:prstGeom>
        </p:spPr>
        <p:txBody>
          <a:bodyPr lIns="0" tIns="0" rIns="0" bIns="0" rtlCol="0" anchor="t">
            <a:spAutoFit/>
          </a:bodyPr>
          <a:lstStyle/>
          <a:p>
            <a:pPr algn="l">
              <a:lnSpc>
                <a:spcPts val="3019"/>
              </a:lnSpc>
            </a:pPr>
            <a:r>
              <a:rPr lang="en-US" sz="2796" spc="-69">
                <a:solidFill>
                  <a:srgbClr val="112D4E"/>
                </a:solidFill>
                <a:latin typeface="Barlow"/>
                <a:ea typeface="Barlow"/>
                <a:cs typeface="Barlow"/>
                <a:sym typeface="Barlow"/>
              </a:rPr>
              <a:t>Gambaran Data pengiriman</a:t>
            </a:r>
          </a:p>
          <a:p>
            <a:pPr marL="0" lvl="0" indent="0" algn="ctr">
              <a:lnSpc>
                <a:spcPts val="3019"/>
              </a:lnSpc>
            </a:pPr>
            <a:r>
              <a:rPr lang="en-US" sz="2796" spc="-69">
                <a:solidFill>
                  <a:srgbClr val="112D4E"/>
                </a:solidFill>
                <a:latin typeface="Barlow"/>
                <a:ea typeface="Barlow"/>
                <a:cs typeface="Barlow"/>
                <a:sym typeface="Barlow"/>
              </a:rPr>
              <a:t>uang dan dana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1864245" y="3600785"/>
            <a:ext cx="5646079" cy="5208508"/>
          </a:xfrm>
          <a:custGeom>
            <a:avLst/>
            <a:gdLst/>
            <a:ahLst/>
            <a:cxnLst/>
            <a:rect l="l" t="t" r="r" b="b"/>
            <a:pathLst>
              <a:path w="5646079" h="5208508">
                <a:moveTo>
                  <a:pt x="0" y="0"/>
                </a:moveTo>
                <a:lnTo>
                  <a:pt x="5646079" y="0"/>
                </a:lnTo>
                <a:lnTo>
                  <a:pt x="5646079" y="5208508"/>
                </a:lnTo>
                <a:lnTo>
                  <a:pt x="0" y="5208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987605"/>
            <a:ext cx="4087814" cy="2299395"/>
          </a:xfrm>
          <a:custGeom>
            <a:avLst/>
            <a:gdLst/>
            <a:ahLst/>
            <a:cxnLst/>
            <a:rect l="l" t="t" r="r" b="b"/>
            <a:pathLst>
              <a:path w="4087814" h="2299395">
                <a:moveTo>
                  <a:pt x="0" y="0"/>
                </a:moveTo>
                <a:lnTo>
                  <a:pt x="4087814" y="0"/>
                </a:lnTo>
                <a:lnTo>
                  <a:pt x="4087814" y="2299395"/>
                </a:lnTo>
                <a:lnTo>
                  <a:pt x="0" y="2299395"/>
                </a:lnTo>
                <a:lnTo>
                  <a:pt x="0" y="0"/>
                </a:lnTo>
                <a:close/>
              </a:path>
            </a:pathLst>
          </a:custGeom>
          <a:blipFill>
            <a:blip r:embed="rId4"/>
            <a:stretch>
              <a:fillRect t="-2370" b="-2370"/>
            </a:stretch>
          </a:blipFill>
        </p:spPr>
      </p:sp>
      <p:grpSp>
        <p:nvGrpSpPr>
          <p:cNvPr id="4" name="Group 4"/>
          <p:cNvGrpSpPr/>
          <p:nvPr/>
        </p:nvGrpSpPr>
        <p:grpSpPr>
          <a:xfrm>
            <a:off x="1181100" y="2279679"/>
            <a:ext cx="9379095" cy="4779070"/>
            <a:chOff x="0" y="0"/>
            <a:chExt cx="2470214" cy="1258685"/>
          </a:xfrm>
        </p:grpSpPr>
        <p:sp>
          <p:nvSpPr>
            <p:cNvPr id="5" name="Freeform 5"/>
            <p:cNvSpPr/>
            <p:nvPr/>
          </p:nvSpPr>
          <p:spPr>
            <a:xfrm>
              <a:off x="0" y="0"/>
              <a:ext cx="2470214" cy="1258685"/>
            </a:xfrm>
            <a:custGeom>
              <a:avLst/>
              <a:gdLst/>
              <a:ahLst/>
              <a:cxnLst/>
              <a:rect l="l" t="t" r="r" b="b"/>
              <a:pathLst>
                <a:path w="2470214" h="1258685">
                  <a:moveTo>
                    <a:pt x="42098" y="0"/>
                  </a:moveTo>
                  <a:lnTo>
                    <a:pt x="2428117" y="0"/>
                  </a:lnTo>
                  <a:cubicBezTo>
                    <a:pt x="2451367" y="0"/>
                    <a:pt x="2470214" y="18848"/>
                    <a:pt x="2470214" y="42098"/>
                  </a:cubicBezTo>
                  <a:lnTo>
                    <a:pt x="2470214" y="1216588"/>
                  </a:lnTo>
                  <a:cubicBezTo>
                    <a:pt x="2470214" y="1239837"/>
                    <a:pt x="2451367" y="1258685"/>
                    <a:pt x="2428117" y="1258685"/>
                  </a:cubicBezTo>
                  <a:lnTo>
                    <a:pt x="42098" y="1258685"/>
                  </a:lnTo>
                  <a:cubicBezTo>
                    <a:pt x="18848" y="1258685"/>
                    <a:pt x="0" y="1239837"/>
                    <a:pt x="0" y="1216588"/>
                  </a:cubicBezTo>
                  <a:lnTo>
                    <a:pt x="0" y="42098"/>
                  </a:lnTo>
                  <a:cubicBezTo>
                    <a:pt x="0" y="18848"/>
                    <a:pt x="18848" y="0"/>
                    <a:pt x="42098" y="0"/>
                  </a:cubicBezTo>
                  <a:close/>
                </a:path>
              </a:pathLst>
            </a:custGeom>
            <a:gradFill rotWithShape="1">
              <a:gsLst>
                <a:gs pos="0">
                  <a:srgbClr val="FFB613">
                    <a:alpha val="100000"/>
                  </a:srgbClr>
                </a:gs>
                <a:gs pos="100000">
                  <a:srgbClr val="FFE42F">
                    <a:alpha val="100000"/>
                  </a:srgbClr>
                </a:gs>
              </a:gsLst>
              <a:lin ang="5400000"/>
            </a:gradFill>
          </p:spPr>
        </p:sp>
        <p:sp>
          <p:nvSpPr>
            <p:cNvPr id="6" name="TextBox 6"/>
            <p:cNvSpPr txBox="1"/>
            <p:nvPr/>
          </p:nvSpPr>
          <p:spPr>
            <a:xfrm>
              <a:off x="0" y="-38100"/>
              <a:ext cx="2470214" cy="129678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81100" y="1009925"/>
            <a:ext cx="12537322" cy="736354"/>
          </a:xfrm>
          <a:prstGeom prst="rect">
            <a:avLst/>
          </a:prstGeom>
        </p:spPr>
        <p:txBody>
          <a:bodyPr lIns="0" tIns="0" rIns="0" bIns="0" rtlCol="0" anchor="t">
            <a:spAutoFit/>
          </a:bodyPr>
          <a:lstStyle/>
          <a:p>
            <a:pPr marL="0" lvl="0" indent="0" algn="l">
              <a:lnSpc>
                <a:spcPts val="5607"/>
              </a:lnSpc>
            </a:pPr>
            <a:r>
              <a:rPr lang="en-US" sz="5192" spc="-129">
                <a:solidFill>
                  <a:srgbClr val="112D4E"/>
                </a:solidFill>
                <a:latin typeface="Barlow Bold"/>
                <a:ea typeface="Barlow Bold"/>
                <a:cs typeface="Barlow Bold"/>
                <a:sym typeface="Barlow Bold"/>
              </a:rPr>
              <a:t>5. Pelayanan dan Dukungan Purnajual</a:t>
            </a:r>
          </a:p>
        </p:txBody>
      </p:sp>
      <p:sp>
        <p:nvSpPr>
          <p:cNvPr id="8" name="TextBox 8"/>
          <p:cNvSpPr txBox="1"/>
          <p:nvPr/>
        </p:nvSpPr>
        <p:spPr>
          <a:xfrm>
            <a:off x="1599085" y="2969133"/>
            <a:ext cx="8216658" cy="3851019"/>
          </a:xfrm>
          <a:prstGeom prst="rect">
            <a:avLst/>
          </a:prstGeom>
        </p:spPr>
        <p:txBody>
          <a:bodyPr lIns="0" tIns="0" rIns="0" bIns="0" rtlCol="0" anchor="t">
            <a:spAutoFit/>
          </a:bodyPr>
          <a:lstStyle/>
          <a:p>
            <a:pPr marL="885181" lvl="1" indent="-442590" algn="l">
              <a:lnSpc>
                <a:spcPts val="3771"/>
              </a:lnSpc>
              <a:buFont typeface="Arial"/>
              <a:buChar char="•"/>
            </a:pPr>
            <a:r>
              <a:rPr lang="en-US" sz="4099" spc="-102">
                <a:solidFill>
                  <a:srgbClr val="112D4E"/>
                </a:solidFill>
                <a:latin typeface="Barlow"/>
                <a:ea typeface="Barlow"/>
                <a:cs typeface="Barlow"/>
                <a:sym typeface="Barlow"/>
              </a:rPr>
              <a:t>Informasi yang konsisten yang ditujukan ke para pelanggan </a:t>
            </a:r>
          </a:p>
          <a:p>
            <a:pPr algn="l">
              <a:lnSpc>
                <a:spcPts val="3771"/>
              </a:lnSpc>
            </a:pPr>
            <a:r>
              <a:rPr lang="en-US" sz="4099" spc="-102">
                <a:solidFill>
                  <a:srgbClr val="112D4E"/>
                </a:solidFill>
                <a:latin typeface="Barlow"/>
                <a:ea typeface="Barlow"/>
                <a:cs typeface="Barlow"/>
                <a:sym typeface="Barlow"/>
              </a:rPr>
              <a:t> </a:t>
            </a:r>
          </a:p>
          <a:p>
            <a:pPr marL="885181" lvl="1" indent="-442590" algn="l">
              <a:lnSpc>
                <a:spcPts val="3771"/>
              </a:lnSpc>
              <a:buFont typeface="Arial"/>
              <a:buChar char="•"/>
            </a:pPr>
            <a:r>
              <a:rPr lang="en-US" sz="4099" spc="-102">
                <a:solidFill>
                  <a:srgbClr val="112D4E"/>
                </a:solidFill>
                <a:latin typeface="Barlow"/>
                <a:ea typeface="Barlow"/>
                <a:cs typeface="Barlow"/>
                <a:sym typeface="Barlow"/>
              </a:rPr>
              <a:t>Memberikan jawaban pertanyaan yang sering ditanyakan</a:t>
            </a:r>
          </a:p>
          <a:p>
            <a:pPr marL="885181" lvl="1" indent="-442590" algn="l">
              <a:lnSpc>
                <a:spcPts val="3771"/>
              </a:lnSpc>
              <a:buFont typeface="Arial"/>
              <a:buChar char="•"/>
            </a:pPr>
            <a:endParaRPr lang="en-US" sz="4099" spc="-102">
              <a:solidFill>
                <a:srgbClr val="112D4E"/>
              </a:solidFill>
              <a:latin typeface="Barlow"/>
              <a:ea typeface="Barlow"/>
              <a:cs typeface="Barlow"/>
              <a:sym typeface="Barlow"/>
            </a:endParaRPr>
          </a:p>
          <a:p>
            <a:pPr marL="885181" lvl="1" indent="-442590" algn="l">
              <a:lnSpc>
                <a:spcPts val="3771"/>
              </a:lnSpc>
              <a:buFont typeface="Arial"/>
              <a:buChar char="•"/>
            </a:pPr>
            <a:r>
              <a:rPr lang="en-US" sz="4099" spc="-102">
                <a:solidFill>
                  <a:srgbClr val="112D4E"/>
                </a:solidFill>
                <a:latin typeface="Barlow"/>
                <a:ea typeface="Barlow"/>
                <a:cs typeface="Barlow"/>
                <a:sym typeface="Barlow"/>
              </a:rPr>
              <a:t>Ketersediaan pelayanan 24/7</a:t>
            </a:r>
          </a:p>
          <a:p>
            <a:pPr marL="0" lvl="0" indent="0" algn="l">
              <a:lnSpc>
                <a:spcPts val="3771"/>
              </a:lnSpc>
            </a:pPr>
            <a:endParaRPr lang="en-US" sz="4099" spc="-102">
              <a:solidFill>
                <a:srgbClr val="112D4E"/>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sp>
      <p:grpSp>
        <p:nvGrpSpPr>
          <p:cNvPr id="3" name="Group 3"/>
          <p:cNvGrpSpPr/>
          <p:nvPr/>
        </p:nvGrpSpPr>
        <p:grpSpPr>
          <a:xfrm>
            <a:off x="8395845" y="8621339"/>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3" name="Group 13"/>
          <p:cNvGrpSpPr/>
          <p:nvPr/>
        </p:nvGrpSpPr>
        <p:grpSpPr>
          <a:xfrm rot="-5478636">
            <a:off x="15809284" y="4405847"/>
            <a:ext cx="1845214" cy="2147158"/>
            <a:chOff x="0" y="0"/>
            <a:chExt cx="698500" cy="812800"/>
          </a:xfrm>
        </p:grpSpPr>
        <p:sp>
          <p:nvSpPr>
            <p:cNvPr id="14" name="Freeform 14"/>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5" name="TextBox 15"/>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6" name="Group 16"/>
          <p:cNvGrpSpPr/>
          <p:nvPr/>
        </p:nvGrpSpPr>
        <p:grpSpPr>
          <a:xfrm>
            <a:off x="1028700" y="4097402"/>
            <a:ext cx="866162" cy="86616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28700" y="6426346"/>
            <a:ext cx="866162" cy="86616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794405" y="-1667303"/>
            <a:ext cx="6708021" cy="5764705"/>
            <a:chOff x="0" y="0"/>
            <a:chExt cx="812800" cy="698500"/>
          </a:xfrm>
        </p:grpSpPr>
        <p:sp>
          <p:nvSpPr>
            <p:cNvPr id="23" name="Freeform 23"/>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1197013" y="-1380905"/>
            <a:ext cx="5879077" cy="5216911"/>
            <a:chOff x="0" y="0"/>
            <a:chExt cx="4346359" cy="3856825"/>
          </a:xfrm>
        </p:grpSpPr>
        <p:sp>
          <p:nvSpPr>
            <p:cNvPr id="26" name="Freeform 26"/>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16595" r="-16595"/>
              </a:stretch>
            </a:blipFill>
          </p:spPr>
        </p:sp>
      </p:grpSp>
      <p:sp>
        <p:nvSpPr>
          <p:cNvPr id="27" name="Freeform 27"/>
          <p:cNvSpPr/>
          <p:nvPr/>
        </p:nvSpPr>
        <p:spPr>
          <a:xfrm>
            <a:off x="11197013" y="5165302"/>
            <a:ext cx="2978867" cy="3169008"/>
          </a:xfrm>
          <a:custGeom>
            <a:avLst/>
            <a:gdLst/>
            <a:ahLst/>
            <a:cxnLst/>
            <a:rect l="l" t="t" r="r" b="b"/>
            <a:pathLst>
              <a:path w="2978867" h="3169008">
                <a:moveTo>
                  <a:pt x="0" y="0"/>
                </a:moveTo>
                <a:lnTo>
                  <a:pt x="2978867" y="0"/>
                </a:lnTo>
                <a:lnTo>
                  <a:pt x="2978867" y="3169008"/>
                </a:lnTo>
                <a:lnTo>
                  <a:pt x="0" y="3169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TextBox 28"/>
          <p:cNvSpPr txBox="1"/>
          <p:nvPr/>
        </p:nvSpPr>
        <p:spPr>
          <a:xfrm>
            <a:off x="812671" y="1044477"/>
            <a:ext cx="9981734" cy="2085978"/>
          </a:xfrm>
          <a:prstGeom prst="rect">
            <a:avLst/>
          </a:prstGeom>
        </p:spPr>
        <p:txBody>
          <a:bodyPr lIns="0" tIns="0" rIns="0" bIns="0" rtlCol="0" anchor="t">
            <a:spAutoFit/>
          </a:bodyPr>
          <a:lstStyle/>
          <a:p>
            <a:pPr marL="0" lvl="0" indent="0" algn="l">
              <a:lnSpc>
                <a:spcPts val="8100"/>
              </a:lnSpc>
            </a:pPr>
            <a:r>
              <a:rPr lang="en-US" sz="7500" spc="-187">
                <a:solidFill>
                  <a:srgbClr val="112D4E"/>
                </a:solidFill>
                <a:latin typeface="Barlow Bold"/>
                <a:ea typeface="Barlow Bold"/>
                <a:cs typeface="Barlow Bold"/>
                <a:sym typeface="Barlow Bold"/>
              </a:rPr>
              <a:t>Faktor-faktor Keberhasilan E-Business</a:t>
            </a:r>
          </a:p>
        </p:txBody>
      </p:sp>
      <p:sp>
        <p:nvSpPr>
          <p:cNvPr id="29" name="TextBox 29"/>
          <p:cNvSpPr txBox="1"/>
          <p:nvPr/>
        </p:nvSpPr>
        <p:spPr>
          <a:xfrm>
            <a:off x="1351178" y="4250429"/>
            <a:ext cx="221206" cy="560109"/>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1</a:t>
            </a:r>
          </a:p>
        </p:txBody>
      </p:sp>
      <p:sp>
        <p:nvSpPr>
          <p:cNvPr id="30" name="TextBox 30"/>
          <p:cNvSpPr txBox="1"/>
          <p:nvPr/>
        </p:nvSpPr>
        <p:spPr>
          <a:xfrm>
            <a:off x="1313078" y="6550585"/>
            <a:ext cx="221206" cy="560109"/>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2</a:t>
            </a:r>
          </a:p>
        </p:txBody>
      </p:sp>
      <p:sp>
        <p:nvSpPr>
          <p:cNvPr id="31" name="TextBox 31"/>
          <p:cNvSpPr txBox="1"/>
          <p:nvPr/>
        </p:nvSpPr>
        <p:spPr>
          <a:xfrm>
            <a:off x="2233822" y="4040252"/>
            <a:ext cx="7173771" cy="1486867"/>
          </a:xfrm>
          <a:prstGeom prst="rect">
            <a:avLst/>
          </a:prstGeom>
        </p:spPr>
        <p:txBody>
          <a:bodyPr lIns="0" tIns="0" rIns="0" bIns="0" rtlCol="0" anchor="t">
            <a:spAutoFit/>
          </a:bodyPr>
          <a:lstStyle/>
          <a:p>
            <a:pPr marL="0" lvl="0" indent="0" algn="l">
              <a:lnSpc>
                <a:spcPts val="4022"/>
              </a:lnSpc>
            </a:pPr>
            <a:r>
              <a:rPr lang="en-US" sz="2545" spc="-48">
                <a:solidFill>
                  <a:srgbClr val="000000"/>
                </a:solidFill>
                <a:latin typeface="Clear Sans Bold"/>
                <a:ea typeface="Clear Sans Bold"/>
                <a:cs typeface="Clear Sans Bold"/>
                <a:sym typeface="Clear Sans Bold"/>
              </a:rPr>
              <a:t>Faktor pertama</a:t>
            </a:r>
            <a:r>
              <a:rPr lang="en-US" sz="2545" spc="-48">
                <a:solidFill>
                  <a:srgbClr val="000000"/>
                </a:solidFill>
                <a:latin typeface="Clear Sans"/>
                <a:ea typeface="Clear Sans"/>
                <a:cs typeface="Clear Sans"/>
                <a:sym typeface="Clear Sans"/>
              </a:rPr>
              <a:t> adalah tingkat kesesuaian dan dukungan aktivitas e-business atas strategi keseluruhan perusahaan.</a:t>
            </a:r>
          </a:p>
        </p:txBody>
      </p:sp>
      <p:sp>
        <p:nvSpPr>
          <p:cNvPr id="32" name="TextBox 32"/>
          <p:cNvSpPr txBox="1"/>
          <p:nvPr/>
        </p:nvSpPr>
        <p:spPr>
          <a:xfrm>
            <a:off x="2233822" y="6406354"/>
            <a:ext cx="7173771" cy="2496517"/>
          </a:xfrm>
          <a:prstGeom prst="rect">
            <a:avLst/>
          </a:prstGeom>
        </p:spPr>
        <p:txBody>
          <a:bodyPr lIns="0" tIns="0" rIns="0" bIns="0" rtlCol="0" anchor="t">
            <a:spAutoFit/>
          </a:bodyPr>
          <a:lstStyle/>
          <a:p>
            <a:pPr marL="0" lvl="0" indent="0" algn="l">
              <a:lnSpc>
                <a:spcPts val="4022"/>
              </a:lnSpc>
            </a:pPr>
            <a:r>
              <a:rPr lang="en-US" sz="2545" spc="-48">
                <a:solidFill>
                  <a:srgbClr val="000000"/>
                </a:solidFill>
                <a:latin typeface="Clear Sans Bold"/>
                <a:ea typeface="Clear Sans Bold"/>
                <a:cs typeface="Clear Sans Bold"/>
                <a:sym typeface="Clear Sans Bold"/>
              </a:rPr>
              <a:t>Faktor kedua</a:t>
            </a:r>
            <a:r>
              <a:rPr lang="en-US" sz="2545" spc="-48">
                <a:solidFill>
                  <a:srgbClr val="000000"/>
                </a:solidFill>
                <a:latin typeface="Clear Sans"/>
                <a:ea typeface="Clear Sans"/>
                <a:cs typeface="Clear Sans"/>
                <a:sym typeface="Clear Sans"/>
              </a:rPr>
              <a:t> adalah kemampuan untuk menjamin bahwa proses e-business memenuhi tiga karakteristik kunci yang dibutuhkan dalam transaksi bisnis apapun, yaitu : Validitas, Integritas, dan Privasi.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188338" y="633728"/>
            <a:ext cx="9778481" cy="8886195"/>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09062" y="958691"/>
            <a:ext cx="7497828" cy="8724745"/>
            <a:chOff x="0" y="0"/>
            <a:chExt cx="698500" cy="812800"/>
          </a:xfrm>
        </p:grpSpPr>
        <p:sp>
          <p:nvSpPr>
            <p:cNvPr id="14" name="Freeform 14"/>
            <p:cNvSpPr/>
            <p:nvPr/>
          </p:nvSpPr>
          <p:spPr>
            <a:xfrm>
              <a:off x="0" y="7157"/>
              <a:ext cx="698500" cy="798487"/>
            </a:xfrm>
            <a:custGeom>
              <a:avLst/>
              <a:gdLst/>
              <a:ahLst/>
              <a:cxnLst/>
              <a:rect l="l" t="t" r="r" b="b"/>
              <a:pathLst>
                <a:path w="698500" h="798487">
                  <a:moveTo>
                    <a:pt x="381463" y="11585"/>
                  </a:moveTo>
                  <a:lnTo>
                    <a:pt x="666287" y="177301"/>
                  </a:lnTo>
                  <a:cubicBezTo>
                    <a:pt x="686231" y="188904"/>
                    <a:pt x="698500" y="210238"/>
                    <a:pt x="698500" y="233312"/>
                  </a:cubicBezTo>
                  <a:lnTo>
                    <a:pt x="698500" y="565174"/>
                  </a:lnTo>
                  <a:cubicBezTo>
                    <a:pt x="698500" y="588248"/>
                    <a:pt x="686231" y="609582"/>
                    <a:pt x="666287" y="621185"/>
                  </a:cubicBezTo>
                  <a:lnTo>
                    <a:pt x="381463" y="786901"/>
                  </a:lnTo>
                  <a:cubicBezTo>
                    <a:pt x="361550" y="798486"/>
                    <a:pt x="336950" y="798486"/>
                    <a:pt x="317037" y="786901"/>
                  </a:cubicBezTo>
                  <a:lnTo>
                    <a:pt x="32213" y="621185"/>
                  </a:lnTo>
                  <a:cubicBezTo>
                    <a:pt x="12269" y="609582"/>
                    <a:pt x="0" y="588248"/>
                    <a:pt x="0" y="565174"/>
                  </a:cubicBezTo>
                  <a:lnTo>
                    <a:pt x="0" y="233312"/>
                  </a:lnTo>
                  <a:cubicBezTo>
                    <a:pt x="0" y="210238"/>
                    <a:pt x="12269" y="188904"/>
                    <a:pt x="32213" y="177301"/>
                  </a:cubicBezTo>
                  <a:lnTo>
                    <a:pt x="317037" y="11585"/>
                  </a:lnTo>
                  <a:cubicBezTo>
                    <a:pt x="336950" y="0"/>
                    <a:pt x="361550" y="0"/>
                    <a:pt x="381463" y="11585"/>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15" name="Group 15"/>
          <p:cNvGrpSpPr/>
          <p:nvPr/>
        </p:nvGrpSpPr>
        <p:grpSpPr>
          <a:xfrm>
            <a:off x="1611725" y="1427245"/>
            <a:ext cx="6692501" cy="7787638"/>
            <a:chOff x="0" y="0"/>
            <a:chExt cx="698500" cy="812800"/>
          </a:xfrm>
        </p:grpSpPr>
        <p:sp>
          <p:nvSpPr>
            <p:cNvPr id="16" name="Freeform 16"/>
            <p:cNvSpPr/>
            <p:nvPr/>
          </p:nvSpPr>
          <p:spPr>
            <a:xfrm>
              <a:off x="0" y="8018"/>
              <a:ext cx="698500" cy="796765"/>
            </a:xfrm>
            <a:custGeom>
              <a:avLst/>
              <a:gdLst/>
              <a:ahLst/>
              <a:cxnLst/>
              <a:rect l="l" t="t" r="r" b="b"/>
              <a:pathLst>
                <a:path w="698500" h="796765">
                  <a:moveTo>
                    <a:pt x="385340" y="12980"/>
                  </a:moveTo>
                  <a:lnTo>
                    <a:pt x="662410" y="174184"/>
                  </a:lnTo>
                  <a:cubicBezTo>
                    <a:pt x="684754" y="187184"/>
                    <a:pt x="698500" y="211085"/>
                    <a:pt x="698500" y="236935"/>
                  </a:cubicBezTo>
                  <a:lnTo>
                    <a:pt x="698500" y="559829"/>
                  </a:lnTo>
                  <a:cubicBezTo>
                    <a:pt x="698500" y="585679"/>
                    <a:pt x="684754" y="609580"/>
                    <a:pt x="662410" y="622580"/>
                  </a:cubicBezTo>
                  <a:lnTo>
                    <a:pt x="385340" y="783784"/>
                  </a:lnTo>
                  <a:cubicBezTo>
                    <a:pt x="363030" y="796764"/>
                    <a:pt x="335470" y="796764"/>
                    <a:pt x="313160" y="783784"/>
                  </a:cubicBezTo>
                  <a:lnTo>
                    <a:pt x="36090" y="622580"/>
                  </a:lnTo>
                  <a:cubicBezTo>
                    <a:pt x="13746" y="609580"/>
                    <a:pt x="0" y="585679"/>
                    <a:pt x="0" y="559829"/>
                  </a:cubicBezTo>
                  <a:lnTo>
                    <a:pt x="0" y="236935"/>
                  </a:lnTo>
                  <a:cubicBezTo>
                    <a:pt x="0" y="211085"/>
                    <a:pt x="13746" y="187184"/>
                    <a:pt x="36090" y="174184"/>
                  </a:cubicBezTo>
                  <a:lnTo>
                    <a:pt x="313160" y="12980"/>
                  </a:lnTo>
                  <a:cubicBezTo>
                    <a:pt x="335470" y="0"/>
                    <a:pt x="363030" y="0"/>
                    <a:pt x="385340" y="12980"/>
                  </a:cubicBezTo>
                  <a:close/>
                </a:path>
              </a:pathLst>
            </a:custGeom>
            <a:blipFill>
              <a:blip r:embed="rId3"/>
              <a:stretch>
                <a:fillRect l="-36365" r="-36365"/>
              </a:stretch>
            </a:blipFill>
          </p:spPr>
        </p:sp>
      </p:grpSp>
      <p:grpSp>
        <p:nvGrpSpPr>
          <p:cNvPr id="17" name="Group 17"/>
          <p:cNvGrpSpPr/>
          <p:nvPr/>
        </p:nvGrpSpPr>
        <p:grpSpPr>
          <a:xfrm rot="-5400000">
            <a:off x="7518976" y="8627532"/>
            <a:ext cx="1084133" cy="1261537"/>
            <a:chOff x="0" y="0"/>
            <a:chExt cx="698500" cy="812800"/>
          </a:xfrm>
        </p:grpSpPr>
        <p:sp>
          <p:nvSpPr>
            <p:cNvPr id="18" name="Freeform 18"/>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9" name="TextBox 19"/>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5400000">
            <a:off x="7697306" y="8835043"/>
            <a:ext cx="727472" cy="846513"/>
            <a:chOff x="0" y="0"/>
            <a:chExt cx="698500" cy="812800"/>
          </a:xfrm>
        </p:grpSpPr>
        <p:sp>
          <p:nvSpPr>
            <p:cNvPr id="21" name="Freeform 21"/>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2" name="TextBox 2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5400000">
            <a:off x="1252837" y="635410"/>
            <a:ext cx="1084133" cy="1261537"/>
            <a:chOff x="0" y="0"/>
            <a:chExt cx="698500" cy="812800"/>
          </a:xfrm>
        </p:grpSpPr>
        <p:sp>
          <p:nvSpPr>
            <p:cNvPr id="24" name="Freeform 24"/>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5" name="TextBox 2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5400000">
            <a:off x="1431168" y="842922"/>
            <a:ext cx="727472" cy="846513"/>
            <a:chOff x="0" y="0"/>
            <a:chExt cx="698500" cy="812800"/>
          </a:xfrm>
        </p:grpSpPr>
        <p:sp>
          <p:nvSpPr>
            <p:cNvPr id="27" name="Freeform 27"/>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8" name="TextBox 28"/>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9744520" y="2341268"/>
            <a:ext cx="7083625" cy="2479471"/>
          </a:xfrm>
          <a:prstGeom prst="rect">
            <a:avLst/>
          </a:prstGeom>
        </p:spPr>
        <p:txBody>
          <a:bodyPr lIns="0" tIns="0" rIns="0" bIns="0" rtlCol="0" anchor="t">
            <a:spAutoFit/>
          </a:bodyPr>
          <a:lstStyle/>
          <a:p>
            <a:pPr marL="0" lvl="0" indent="0" algn="l">
              <a:lnSpc>
                <a:spcPts val="9660"/>
              </a:lnSpc>
            </a:pPr>
            <a:r>
              <a:rPr lang="en-US" sz="8944" spc="-223">
                <a:solidFill>
                  <a:srgbClr val="112D4E"/>
                </a:solidFill>
                <a:latin typeface="Barlow Bold"/>
                <a:ea typeface="Barlow Bold"/>
                <a:cs typeface="Barlow Bold"/>
                <a:sym typeface="Barlow Bold"/>
              </a:rPr>
              <a:t>Tujuan Pembelajaran</a:t>
            </a:r>
          </a:p>
        </p:txBody>
      </p:sp>
      <p:sp>
        <p:nvSpPr>
          <p:cNvPr id="30" name="TextBox 30"/>
          <p:cNvSpPr txBox="1"/>
          <p:nvPr/>
        </p:nvSpPr>
        <p:spPr>
          <a:xfrm>
            <a:off x="9744520" y="5109674"/>
            <a:ext cx="7671252" cy="5269841"/>
          </a:xfrm>
          <a:prstGeom prst="rect">
            <a:avLst/>
          </a:prstGeom>
        </p:spPr>
        <p:txBody>
          <a:bodyPr lIns="0" tIns="0" rIns="0" bIns="0" rtlCol="0" anchor="t">
            <a:spAutoFit/>
          </a:bodyPr>
          <a:lstStyle/>
          <a:p>
            <a:pPr marL="514350" indent="-514350" algn="just">
              <a:lnSpc>
                <a:spcPts val="4654"/>
              </a:lnSpc>
              <a:buFont typeface="+mj-lt"/>
              <a:buAutoNum type="arabicPeriod"/>
            </a:pPr>
            <a:r>
              <a:rPr lang="en-US" sz="2945" spc="-55" dirty="0" err="1">
                <a:solidFill>
                  <a:srgbClr val="000000"/>
                </a:solidFill>
                <a:latin typeface="Clear Sans"/>
                <a:ea typeface="Clear Sans"/>
                <a:cs typeface="Clear Sans"/>
                <a:sym typeface="Clear Sans"/>
              </a:rPr>
              <a:t>Menjelaskan</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pengertian</a:t>
            </a:r>
            <a:r>
              <a:rPr lang="en-US" sz="2945" spc="-55" dirty="0">
                <a:solidFill>
                  <a:srgbClr val="000000"/>
                </a:solidFill>
                <a:latin typeface="Clear Sans"/>
                <a:ea typeface="Clear Sans"/>
                <a:cs typeface="Clear Sans"/>
                <a:sym typeface="Clear Sans"/>
              </a:rPr>
              <a:t> dan </a:t>
            </a:r>
            <a:r>
              <a:rPr lang="en-US" sz="2945" spc="-55" dirty="0" err="1">
                <a:solidFill>
                  <a:srgbClr val="000000"/>
                </a:solidFill>
                <a:latin typeface="Clear Sans"/>
                <a:ea typeface="Clear Sans"/>
                <a:cs typeface="Clear Sans"/>
                <a:sym typeface="Clear Sans"/>
              </a:rPr>
              <a:t>kategori</a:t>
            </a:r>
            <a:r>
              <a:rPr lang="en-US" sz="2945" spc="-55" dirty="0">
                <a:solidFill>
                  <a:srgbClr val="000000"/>
                </a:solidFill>
                <a:latin typeface="Clear Sans"/>
                <a:ea typeface="Clear Sans"/>
                <a:cs typeface="Clear Sans"/>
                <a:sym typeface="Clear Sans"/>
              </a:rPr>
              <a:t> e-bisnis</a:t>
            </a:r>
          </a:p>
          <a:p>
            <a:pPr marL="514350" indent="-514350" algn="just">
              <a:lnSpc>
                <a:spcPts val="4654"/>
              </a:lnSpc>
              <a:buFont typeface="+mj-lt"/>
              <a:buAutoNum type="arabicPeriod"/>
            </a:pPr>
            <a:r>
              <a:rPr lang="en-US" sz="2945" spc="-55" dirty="0" err="1">
                <a:solidFill>
                  <a:srgbClr val="000000"/>
                </a:solidFill>
                <a:latin typeface="Clear Sans"/>
                <a:ea typeface="Clear Sans"/>
                <a:cs typeface="Clear Sans"/>
                <a:sym typeface="Clear Sans"/>
              </a:rPr>
              <a:t>Menjelaskan</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implementasi</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danmanfaat</a:t>
            </a:r>
            <a:r>
              <a:rPr lang="en-US" sz="2945" spc="-55" dirty="0">
                <a:solidFill>
                  <a:srgbClr val="000000"/>
                </a:solidFill>
                <a:latin typeface="Clear Sans"/>
                <a:ea typeface="Clear Sans"/>
                <a:cs typeface="Clear Sans"/>
                <a:sym typeface="Clear Sans"/>
              </a:rPr>
              <a:t> e-bisnis</a:t>
            </a:r>
          </a:p>
          <a:p>
            <a:pPr marL="514350" indent="-514350" algn="just">
              <a:lnSpc>
                <a:spcPts val="4654"/>
              </a:lnSpc>
              <a:buFont typeface="+mj-lt"/>
              <a:buAutoNum type="arabicPeriod"/>
            </a:pPr>
            <a:r>
              <a:rPr lang="en-US" sz="2945" spc="-55" dirty="0" err="1">
                <a:solidFill>
                  <a:srgbClr val="000000"/>
                </a:solidFill>
                <a:latin typeface="Clear Sans"/>
                <a:ea typeface="Clear Sans"/>
                <a:cs typeface="Clear Sans"/>
                <a:sym typeface="Clear Sans"/>
              </a:rPr>
              <a:t>Menjelaskan</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pengaruh</a:t>
            </a:r>
            <a:r>
              <a:rPr lang="en-US" sz="2945" spc="-55" dirty="0">
                <a:solidFill>
                  <a:srgbClr val="000000"/>
                </a:solidFill>
                <a:latin typeface="Clear Sans"/>
                <a:ea typeface="Clear Sans"/>
                <a:cs typeface="Clear Sans"/>
                <a:sym typeface="Clear Sans"/>
              </a:rPr>
              <a:t> e-bisnis </a:t>
            </a:r>
            <a:r>
              <a:rPr lang="en-US" sz="2945" spc="-55" dirty="0" err="1">
                <a:solidFill>
                  <a:srgbClr val="000000"/>
                </a:solidFill>
                <a:latin typeface="Clear Sans"/>
                <a:ea typeface="Clear Sans"/>
                <a:cs typeface="Clear Sans"/>
                <a:sym typeface="Clear Sans"/>
              </a:rPr>
              <a:t>terhadap</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rantai</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nilai</a:t>
            </a:r>
            <a:endParaRPr lang="en-US" sz="2945" spc="-55" dirty="0">
              <a:solidFill>
                <a:srgbClr val="000000"/>
              </a:solidFill>
              <a:latin typeface="Clear Sans"/>
              <a:ea typeface="Clear Sans"/>
              <a:cs typeface="Clear Sans"/>
              <a:sym typeface="Clear Sans"/>
            </a:endParaRPr>
          </a:p>
          <a:p>
            <a:pPr marL="514350" indent="-514350" algn="just">
              <a:lnSpc>
                <a:spcPts val="4654"/>
              </a:lnSpc>
              <a:buFont typeface="+mj-lt"/>
              <a:buAutoNum type="arabicPeriod"/>
            </a:pPr>
            <a:r>
              <a:rPr lang="en-US" sz="2945" spc="-55" dirty="0" err="1">
                <a:solidFill>
                  <a:srgbClr val="000000"/>
                </a:solidFill>
                <a:latin typeface="Clear Sans"/>
                <a:ea typeface="Clear Sans"/>
                <a:cs typeface="Clear Sans"/>
                <a:sym typeface="Clear Sans"/>
              </a:rPr>
              <a:t>Menjelaskan</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faktor-faktor</a:t>
            </a:r>
            <a:r>
              <a:rPr lang="en-US" sz="2945" spc="-55" dirty="0">
                <a:solidFill>
                  <a:srgbClr val="000000"/>
                </a:solidFill>
                <a:latin typeface="Clear Sans"/>
                <a:ea typeface="Clear Sans"/>
                <a:cs typeface="Clear Sans"/>
                <a:sym typeface="Clear Sans"/>
              </a:rPr>
              <a:t> </a:t>
            </a:r>
            <a:r>
              <a:rPr lang="en-US" sz="2945" spc="-55" dirty="0" err="1">
                <a:solidFill>
                  <a:srgbClr val="000000"/>
                </a:solidFill>
                <a:latin typeface="Clear Sans"/>
                <a:ea typeface="Clear Sans"/>
                <a:cs typeface="Clear Sans"/>
                <a:sym typeface="Clear Sans"/>
              </a:rPr>
              <a:t>keberhasilan</a:t>
            </a:r>
            <a:r>
              <a:rPr lang="en-US" sz="2945" spc="-55" dirty="0">
                <a:solidFill>
                  <a:srgbClr val="000000"/>
                </a:solidFill>
                <a:latin typeface="Clear Sans"/>
                <a:ea typeface="Clear Sans"/>
                <a:cs typeface="Clear Sans"/>
                <a:sym typeface="Clear Sans"/>
              </a:rPr>
              <a:t> e-bisnis</a:t>
            </a:r>
          </a:p>
          <a:p>
            <a:pPr marL="514350" lvl="0" indent="-514350" algn="l">
              <a:lnSpc>
                <a:spcPts val="3706"/>
              </a:lnSpc>
              <a:buFont typeface="+mj-lt"/>
              <a:buAutoNum type="arabicPeriod"/>
            </a:pPr>
            <a:endParaRPr lang="en-US" sz="2945" spc="-55" dirty="0">
              <a:solidFill>
                <a:srgbClr val="000000"/>
              </a:solidFill>
              <a:latin typeface="Clear Sans"/>
              <a:ea typeface="Clear Sans"/>
              <a:cs typeface="Clear Sans"/>
              <a:sym typeface="Clear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188338" y="633728"/>
            <a:ext cx="9778481" cy="8886195"/>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09062" y="958691"/>
            <a:ext cx="7497828" cy="8724745"/>
            <a:chOff x="0" y="0"/>
            <a:chExt cx="698500" cy="812800"/>
          </a:xfrm>
        </p:grpSpPr>
        <p:sp>
          <p:nvSpPr>
            <p:cNvPr id="14" name="Freeform 14"/>
            <p:cNvSpPr/>
            <p:nvPr/>
          </p:nvSpPr>
          <p:spPr>
            <a:xfrm>
              <a:off x="0" y="7157"/>
              <a:ext cx="698500" cy="798487"/>
            </a:xfrm>
            <a:custGeom>
              <a:avLst/>
              <a:gdLst/>
              <a:ahLst/>
              <a:cxnLst/>
              <a:rect l="l" t="t" r="r" b="b"/>
              <a:pathLst>
                <a:path w="698500" h="798487">
                  <a:moveTo>
                    <a:pt x="381463" y="11585"/>
                  </a:moveTo>
                  <a:lnTo>
                    <a:pt x="666287" y="177301"/>
                  </a:lnTo>
                  <a:cubicBezTo>
                    <a:pt x="686231" y="188904"/>
                    <a:pt x="698500" y="210238"/>
                    <a:pt x="698500" y="233312"/>
                  </a:cubicBezTo>
                  <a:lnTo>
                    <a:pt x="698500" y="565174"/>
                  </a:lnTo>
                  <a:cubicBezTo>
                    <a:pt x="698500" y="588248"/>
                    <a:pt x="686231" y="609582"/>
                    <a:pt x="666287" y="621185"/>
                  </a:cubicBezTo>
                  <a:lnTo>
                    <a:pt x="381463" y="786901"/>
                  </a:lnTo>
                  <a:cubicBezTo>
                    <a:pt x="361550" y="798486"/>
                    <a:pt x="336950" y="798486"/>
                    <a:pt x="317037" y="786901"/>
                  </a:cubicBezTo>
                  <a:lnTo>
                    <a:pt x="32213" y="621185"/>
                  </a:lnTo>
                  <a:cubicBezTo>
                    <a:pt x="12269" y="609582"/>
                    <a:pt x="0" y="588248"/>
                    <a:pt x="0" y="565174"/>
                  </a:cubicBezTo>
                  <a:lnTo>
                    <a:pt x="0" y="233312"/>
                  </a:lnTo>
                  <a:cubicBezTo>
                    <a:pt x="0" y="210238"/>
                    <a:pt x="12269" y="188904"/>
                    <a:pt x="32213" y="177301"/>
                  </a:cubicBezTo>
                  <a:lnTo>
                    <a:pt x="317037" y="11585"/>
                  </a:lnTo>
                  <a:cubicBezTo>
                    <a:pt x="336950" y="0"/>
                    <a:pt x="361550" y="0"/>
                    <a:pt x="381463" y="11585"/>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15" name="Group 15"/>
          <p:cNvGrpSpPr/>
          <p:nvPr/>
        </p:nvGrpSpPr>
        <p:grpSpPr>
          <a:xfrm>
            <a:off x="1611725" y="1427245"/>
            <a:ext cx="6692501" cy="7787638"/>
            <a:chOff x="0" y="0"/>
            <a:chExt cx="698500" cy="812800"/>
          </a:xfrm>
        </p:grpSpPr>
        <p:sp>
          <p:nvSpPr>
            <p:cNvPr id="16" name="Freeform 16"/>
            <p:cNvSpPr/>
            <p:nvPr/>
          </p:nvSpPr>
          <p:spPr>
            <a:xfrm>
              <a:off x="0" y="8018"/>
              <a:ext cx="698500" cy="796765"/>
            </a:xfrm>
            <a:custGeom>
              <a:avLst/>
              <a:gdLst/>
              <a:ahLst/>
              <a:cxnLst/>
              <a:rect l="l" t="t" r="r" b="b"/>
              <a:pathLst>
                <a:path w="698500" h="796765">
                  <a:moveTo>
                    <a:pt x="385340" y="12980"/>
                  </a:moveTo>
                  <a:lnTo>
                    <a:pt x="662410" y="174184"/>
                  </a:lnTo>
                  <a:cubicBezTo>
                    <a:pt x="684754" y="187184"/>
                    <a:pt x="698500" y="211085"/>
                    <a:pt x="698500" y="236935"/>
                  </a:cubicBezTo>
                  <a:lnTo>
                    <a:pt x="698500" y="559829"/>
                  </a:lnTo>
                  <a:cubicBezTo>
                    <a:pt x="698500" y="585679"/>
                    <a:pt x="684754" y="609580"/>
                    <a:pt x="662410" y="622580"/>
                  </a:cubicBezTo>
                  <a:lnTo>
                    <a:pt x="385340" y="783784"/>
                  </a:lnTo>
                  <a:cubicBezTo>
                    <a:pt x="363030" y="796764"/>
                    <a:pt x="335470" y="796764"/>
                    <a:pt x="313160" y="783784"/>
                  </a:cubicBezTo>
                  <a:lnTo>
                    <a:pt x="36090" y="622580"/>
                  </a:lnTo>
                  <a:cubicBezTo>
                    <a:pt x="13746" y="609580"/>
                    <a:pt x="0" y="585679"/>
                    <a:pt x="0" y="559829"/>
                  </a:cubicBezTo>
                  <a:lnTo>
                    <a:pt x="0" y="236935"/>
                  </a:lnTo>
                  <a:cubicBezTo>
                    <a:pt x="0" y="211085"/>
                    <a:pt x="13746" y="187184"/>
                    <a:pt x="36090" y="174184"/>
                  </a:cubicBezTo>
                  <a:lnTo>
                    <a:pt x="313160" y="12980"/>
                  </a:lnTo>
                  <a:cubicBezTo>
                    <a:pt x="335470" y="0"/>
                    <a:pt x="363030" y="0"/>
                    <a:pt x="385340" y="12980"/>
                  </a:cubicBezTo>
                  <a:close/>
                </a:path>
              </a:pathLst>
            </a:custGeom>
            <a:blipFill>
              <a:blip r:embed="rId3"/>
              <a:stretch>
                <a:fillRect l="-13630" t="-1425" r="-30758" b="-1425"/>
              </a:stretch>
            </a:blipFill>
          </p:spPr>
        </p:sp>
      </p:grpSp>
      <p:sp>
        <p:nvSpPr>
          <p:cNvPr id="17" name="TextBox 17"/>
          <p:cNvSpPr txBox="1"/>
          <p:nvPr/>
        </p:nvSpPr>
        <p:spPr>
          <a:xfrm>
            <a:off x="9744520" y="2350793"/>
            <a:ext cx="6586668" cy="1271320"/>
          </a:xfrm>
          <a:prstGeom prst="rect">
            <a:avLst/>
          </a:prstGeom>
        </p:spPr>
        <p:txBody>
          <a:bodyPr lIns="0" tIns="0" rIns="0" bIns="0" rtlCol="0" anchor="t">
            <a:spAutoFit/>
          </a:bodyPr>
          <a:lstStyle/>
          <a:p>
            <a:pPr marL="0" lvl="0" indent="0" algn="l">
              <a:lnSpc>
                <a:spcPts val="9768"/>
              </a:lnSpc>
            </a:pPr>
            <a:r>
              <a:rPr lang="en-US" sz="9044" spc="-226">
                <a:solidFill>
                  <a:srgbClr val="112D4E"/>
                </a:solidFill>
                <a:latin typeface="Barlow Bold"/>
                <a:ea typeface="Barlow Bold"/>
                <a:cs typeface="Barlow Bold"/>
                <a:sym typeface="Barlow Bold"/>
              </a:rPr>
              <a:t>KESIMPULAN</a:t>
            </a:r>
          </a:p>
        </p:txBody>
      </p:sp>
      <p:sp>
        <p:nvSpPr>
          <p:cNvPr id="18" name="TextBox 18"/>
          <p:cNvSpPr txBox="1"/>
          <p:nvPr/>
        </p:nvSpPr>
        <p:spPr>
          <a:xfrm>
            <a:off x="9744520" y="4315976"/>
            <a:ext cx="7671252" cy="3239594"/>
          </a:xfrm>
          <a:prstGeom prst="rect">
            <a:avLst/>
          </a:prstGeom>
        </p:spPr>
        <p:txBody>
          <a:bodyPr lIns="0" tIns="0" rIns="0" bIns="0" rtlCol="0" anchor="t">
            <a:spAutoFit/>
          </a:bodyPr>
          <a:lstStyle/>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Penerapan strategi e-business tidak dapat diimplementasikan begitu saja tanpa memperhatikan strategi bisnis dan kondisi dari sebuah unit usaha, </a:t>
            </a:r>
          </a:p>
          <a:p>
            <a:pPr algn="l">
              <a:lnSpc>
                <a:spcPts val="3706"/>
              </a:lnSpc>
            </a:pPr>
            <a:endParaRPr lang="en-US" sz="2345" spc="-44">
              <a:solidFill>
                <a:srgbClr val="000000"/>
              </a:solidFill>
              <a:latin typeface="Clear Sans"/>
              <a:ea typeface="Clear Sans"/>
              <a:cs typeface="Clear Sans"/>
              <a:sym typeface="Clear Sans"/>
            </a:endParaRPr>
          </a:p>
          <a:p>
            <a:pPr marL="506448" lvl="1" indent="-253224" algn="l">
              <a:lnSpc>
                <a:spcPts val="3706"/>
              </a:lnSpc>
              <a:buFont typeface="Arial"/>
              <a:buChar char="•"/>
            </a:pPr>
            <a:r>
              <a:rPr lang="en-US" sz="2345" spc="-44">
                <a:solidFill>
                  <a:srgbClr val="000000"/>
                </a:solidFill>
                <a:latin typeface="Clear Sans"/>
                <a:ea typeface="Clear Sans"/>
                <a:cs typeface="Clear Sans"/>
                <a:sym typeface="Clear Sans"/>
              </a:rPr>
              <a:t>Perusahaan perlu untuk memastikan bahwa strategi e-business yang mereka pilih tepat dan bisa meningkatkan keunggulan kompetitif mereka</a:t>
            </a:r>
          </a:p>
        </p:txBody>
      </p:sp>
      <p:grpSp>
        <p:nvGrpSpPr>
          <p:cNvPr id="19" name="Group 19"/>
          <p:cNvGrpSpPr/>
          <p:nvPr/>
        </p:nvGrpSpPr>
        <p:grpSpPr>
          <a:xfrm rot="-5400000">
            <a:off x="7518976" y="8627532"/>
            <a:ext cx="1084133" cy="1261537"/>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5400000">
            <a:off x="7697306" y="8835043"/>
            <a:ext cx="727472" cy="846513"/>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rot="-5400000">
            <a:off x="1252837" y="635410"/>
            <a:ext cx="1084133" cy="1261537"/>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rot="-5400000">
            <a:off x="1431168" y="842922"/>
            <a:ext cx="727472" cy="846513"/>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777467" y="-4182086"/>
            <a:ext cx="7676727" cy="6372158"/>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sp>
        <p:sp>
          <p:nvSpPr>
            <p:cNvPr id="4" name="TextBox 4"/>
            <p:cNvSpPr txBox="1"/>
            <p:nvPr/>
          </p:nvSpPr>
          <p:spPr>
            <a:xfrm>
              <a:off x="114300" y="-38100"/>
              <a:ext cx="612904"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38876" y="-3575866"/>
            <a:ext cx="6353909" cy="5145894"/>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sp>
        <p:sp>
          <p:nvSpPr>
            <p:cNvPr id="7" name="TextBox 7"/>
            <p:cNvSpPr txBox="1"/>
            <p:nvPr/>
          </p:nvSpPr>
          <p:spPr>
            <a:xfrm>
              <a:off x="114300" y="-38100"/>
              <a:ext cx="633875" cy="7366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57844" y="3234809"/>
            <a:ext cx="8889450" cy="1309929"/>
          </a:xfrm>
          <a:prstGeom prst="rect">
            <a:avLst/>
          </a:prstGeom>
        </p:spPr>
        <p:txBody>
          <a:bodyPr lIns="0" tIns="0" rIns="0" bIns="0" rtlCol="0" anchor="t">
            <a:spAutoFit/>
          </a:bodyPr>
          <a:lstStyle/>
          <a:p>
            <a:pPr marL="0" lvl="0" indent="0" algn="l">
              <a:lnSpc>
                <a:spcPts val="9951"/>
              </a:lnSpc>
            </a:pPr>
            <a:r>
              <a:rPr lang="en-US" sz="9388">
                <a:solidFill>
                  <a:srgbClr val="112D4E"/>
                </a:solidFill>
                <a:latin typeface="Barlow Bold"/>
                <a:ea typeface="Barlow Bold"/>
                <a:cs typeface="Barlow Bold"/>
                <a:sym typeface="Barlow Bold"/>
              </a:rPr>
              <a:t>TERIMAKASIH</a:t>
            </a:r>
          </a:p>
        </p:txBody>
      </p:sp>
      <p:grpSp>
        <p:nvGrpSpPr>
          <p:cNvPr id="11" name="Group 11"/>
          <p:cNvGrpSpPr/>
          <p:nvPr/>
        </p:nvGrpSpPr>
        <p:grpSpPr>
          <a:xfrm rot="-10800000">
            <a:off x="16776854" y="308492"/>
            <a:ext cx="1084133" cy="1261537"/>
            <a:chOff x="0" y="0"/>
            <a:chExt cx="1445511" cy="1682049"/>
          </a:xfrm>
        </p:grpSpPr>
        <p:grpSp>
          <p:nvGrpSpPr>
            <p:cNvPr id="12" name="Group 12"/>
            <p:cNvGrpSpPr/>
            <p:nvPr/>
          </p:nvGrpSpPr>
          <p:grpSpPr>
            <a:xfrm>
              <a:off x="0" y="0"/>
              <a:ext cx="1445511" cy="1682049"/>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37774" y="276682"/>
              <a:ext cx="969963" cy="1128685"/>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sp>
        <p:nvSpPr>
          <p:cNvPr id="18" name="Freeform 18"/>
          <p:cNvSpPr/>
          <p:nvPr/>
        </p:nvSpPr>
        <p:spPr>
          <a:xfrm flipH="1">
            <a:off x="12873728" y="2872624"/>
            <a:ext cx="13246520" cy="7798888"/>
          </a:xfrm>
          <a:custGeom>
            <a:avLst/>
            <a:gdLst/>
            <a:ahLst/>
            <a:cxnLst/>
            <a:rect l="l" t="t" r="r" b="b"/>
            <a:pathLst>
              <a:path w="13246520" h="7798888">
                <a:moveTo>
                  <a:pt x="13246520" y="0"/>
                </a:moveTo>
                <a:lnTo>
                  <a:pt x="0" y="0"/>
                </a:lnTo>
                <a:lnTo>
                  <a:pt x="0" y="7798888"/>
                </a:lnTo>
                <a:lnTo>
                  <a:pt x="13246520" y="7798888"/>
                </a:lnTo>
                <a:lnTo>
                  <a:pt x="13246520" y="0"/>
                </a:lnTo>
                <a:close/>
              </a:path>
            </a:pathLst>
          </a:custGeom>
          <a:blipFill>
            <a:blip r:embed="rId2"/>
            <a:stretch>
              <a:fillRect/>
            </a:stretch>
          </a:blipFill>
        </p:spPr>
      </p:sp>
      <p:sp>
        <p:nvSpPr>
          <p:cNvPr id="19" name="Freeform 19"/>
          <p:cNvSpPr/>
          <p:nvPr/>
        </p:nvSpPr>
        <p:spPr>
          <a:xfrm>
            <a:off x="10398333" y="3832623"/>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3"/>
            <a:stretch>
              <a:fillRect/>
            </a:stretch>
          </a:blipFill>
        </p:spPr>
      </p:sp>
      <p:grpSp>
        <p:nvGrpSpPr>
          <p:cNvPr id="20" name="Group 20"/>
          <p:cNvGrpSpPr/>
          <p:nvPr/>
        </p:nvGrpSpPr>
        <p:grpSpPr>
          <a:xfrm>
            <a:off x="9477932" y="3421219"/>
            <a:ext cx="7506561" cy="6450951"/>
            <a:chOff x="0" y="0"/>
            <a:chExt cx="812800" cy="698500"/>
          </a:xfrm>
        </p:grpSpPr>
        <p:sp>
          <p:nvSpPr>
            <p:cNvPr id="21" name="Freeform 21"/>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059960" y="3832623"/>
            <a:ext cx="6342505" cy="5628143"/>
            <a:chOff x="0" y="0"/>
            <a:chExt cx="4346359" cy="3856825"/>
          </a:xfrm>
        </p:grpSpPr>
        <p:sp>
          <p:nvSpPr>
            <p:cNvPr id="24" name="Freeform 24"/>
            <p:cNvSpPr/>
            <p:nvPr/>
          </p:nvSpPr>
          <p:spPr>
            <a:xfrm rot="10800000" flipV="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4"/>
              <a:stretch>
                <a:fillRect l="-16470" r="-39053" b="-16987"/>
              </a:stretch>
            </a:blipFill>
          </p:spPr>
        </p:sp>
      </p:grpSp>
      <p:sp>
        <p:nvSpPr>
          <p:cNvPr id="25" name="Freeform 25"/>
          <p:cNvSpPr/>
          <p:nvPr/>
        </p:nvSpPr>
        <p:spPr>
          <a:xfrm>
            <a:off x="11520751" y="18673"/>
            <a:ext cx="5545092" cy="5039102"/>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3"/>
            <a:stretch>
              <a:fillRect/>
            </a:stretch>
          </a:blipFill>
        </p:spPr>
      </p:sp>
      <p:grpSp>
        <p:nvGrpSpPr>
          <p:cNvPr id="26" name="Group 26"/>
          <p:cNvGrpSpPr/>
          <p:nvPr/>
        </p:nvGrpSpPr>
        <p:grpSpPr>
          <a:xfrm>
            <a:off x="12051651" y="560219"/>
            <a:ext cx="5142392" cy="4419243"/>
            <a:chOff x="0" y="0"/>
            <a:chExt cx="812800" cy="698500"/>
          </a:xfrm>
        </p:grpSpPr>
        <p:sp>
          <p:nvSpPr>
            <p:cNvPr id="27" name="Freeform 27"/>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2494123" y="880876"/>
            <a:ext cx="4257448" cy="3777928"/>
            <a:chOff x="0" y="0"/>
            <a:chExt cx="4346359" cy="3856825"/>
          </a:xfrm>
        </p:grpSpPr>
        <p:sp>
          <p:nvSpPr>
            <p:cNvPr id="30" name="Freeform 30"/>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6699" r="-6491"/>
              </a:stretch>
            </a:blipFill>
          </p:spPr>
        </p:sp>
      </p:grpSp>
      <p:grpSp>
        <p:nvGrpSpPr>
          <p:cNvPr id="31" name="Group 31"/>
          <p:cNvGrpSpPr/>
          <p:nvPr/>
        </p:nvGrpSpPr>
        <p:grpSpPr>
          <a:xfrm>
            <a:off x="757844" y="910635"/>
            <a:ext cx="8652457" cy="1699079"/>
            <a:chOff x="0" y="0"/>
            <a:chExt cx="11536609" cy="2265439"/>
          </a:xfrm>
        </p:grpSpPr>
        <p:sp>
          <p:nvSpPr>
            <p:cNvPr id="32" name="Freeform 32"/>
            <p:cNvSpPr/>
            <p:nvPr/>
          </p:nvSpPr>
          <p:spPr>
            <a:xfrm>
              <a:off x="0" y="134382"/>
              <a:ext cx="2131058" cy="2131058"/>
            </a:xfrm>
            <a:custGeom>
              <a:avLst/>
              <a:gdLst/>
              <a:ahLst/>
              <a:cxnLst/>
              <a:rect l="l" t="t" r="r" b="b"/>
              <a:pathLst>
                <a:path w="2131058" h="2131058">
                  <a:moveTo>
                    <a:pt x="0" y="0"/>
                  </a:moveTo>
                  <a:lnTo>
                    <a:pt x="2131058" y="0"/>
                  </a:lnTo>
                  <a:lnTo>
                    <a:pt x="2131058" y="2131057"/>
                  </a:lnTo>
                  <a:lnTo>
                    <a:pt x="0" y="2131057"/>
                  </a:lnTo>
                  <a:lnTo>
                    <a:pt x="0" y="0"/>
                  </a:lnTo>
                  <a:close/>
                </a:path>
              </a:pathLst>
            </a:custGeom>
            <a:blipFill>
              <a:blip r:embed="rId6"/>
              <a:stretch>
                <a:fillRect/>
              </a:stretch>
            </a:blipFill>
          </p:spPr>
        </p:sp>
        <p:sp>
          <p:nvSpPr>
            <p:cNvPr id="33" name="Freeform 33"/>
            <p:cNvSpPr/>
            <p:nvPr/>
          </p:nvSpPr>
          <p:spPr>
            <a:xfrm>
              <a:off x="2644531" y="211365"/>
              <a:ext cx="3536772" cy="1884436"/>
            </a:xfrm>
            <a:custGeom>
              <a:avLst/>
              <a:gdLst/>
              <a:ahLst/>
              <a:cxnLst/>
              <a:rect l="l" t="t" r="r" b="b"/>
              <a:pathLst>
                <a:path w="3536772" h="1884436">
                  <a:moveTo>
                    <a:pt x="0" y="0"/>
                  </a:moveTo>
                  <a:lnTo>
                    <a:pt x="3536771" y="0"/>
                  </a:lnTo>
                  <a:lnTo>
                    <a:pt x="3536771" y="1884436"/>
                  </a:lnTo>
                  <a:lnTo>
                    <a:pt x="0" y="1884436"/>
                  </a:lnTo>
                  <a:lnTo>
                    <a:pt x="0" y="0"/>
                  </a:lnTo>
                  <a:close/>
                </a:path>
              </a:pathLst>
            </a:custGeom>
            <a:blipFill>
              <a:blip r:embed="rId7"/>
              <a:stretch>
                <a:fillRect/>
              </a:stretch>
            </a:blipFill>
          </p:spPr>
        </p:sp>
        <p:sp>
          <p:nvSpPr>
            <p:cNvPr id="34" name="Freeform 34"/>
            <p:cNvSpPr/>
            <p:nvPr/>
          </p:nvSpPr>
          <p:spPr>
            <a:xfrm>
              <a:off x="6642974" y="0"/>
              <a:ext cx="2265439" cy="2265439"/>
            </a:xfrm>
            <a:custGeom>
              <a:avLst/>
              <a:gdLst/>
              <a:ahLst/>
              <a:cxnLst/>
              <a:rect l="l" t="t" r="r" b="b"/>
              <a:pathLst>
                <a:path w="2265439" h="2265439">
                  <a:moveTo>
                    <a:pt x="0" y="0"/>
                  </a:moveTo>
                  <a:lnTo>
                    <a:pt x="2265439" y="0"/>
                  </a:lnTo>
                  <a:lnTo>
                    <a:pt x="2265439" y="2265439"/>
                  </a:lnTo>
                  <a:lnTo>
                    <a:pt x="0" y="2265439"/>
                  </a:lnTo>
                  <a:lnTo>
                    <a:pt x="0" y="0"/>
                  </a:lnTo>
                  <a:close/>
                </a:path>
              </a:pathLst>
            </a:custGeom>
            <a:blipFill>
              <a:blip r:embed="rId8"/>
              <a:stretch>
                <a:fillRect/>
              </a:stretch>
            </a:blipFill>
          </p:spPr>
        </p:sp>
        <p:sp>
          <p:nvSpPr>
            <p:cNvPr id="35" name="Freeform 35"/>
            <p:cNvSpPr/>
            <p:nvPr/>
          </p:nvSpPr>
          <p:spPr>
            <a:xfrm>
              <a:off x="9367213" y="88055"/>
              <a:ext cx="2169395" cy="2007747"/>
            </a:xfrm>
            <a:custGeom>
              <a:avLst/>
              <a:gdLst/>
              <a:ahLst/>
              <a:cxnLst/>
              <a:rect l="l" t="t" r="r" b="b"/>
              <a:pathLst>
                <a:path w="2169395" h="2007747">
                  <a:moveTo>
                    <a:pt x="0" y="0"/>
                  </a:moveTo>
                  <a:lnTo>
                    <a:pt x="2169396" y="0"/>
                  </a:lnTo>
                  <a:lnTo>
                    <a:pt x="2169396" y="2007746"/>
                  </a:lnTo>
                  <a:lnTo>
                    <a:pt x="0" y="2007746"/>
                  </a:lnTo>
                  <a:lnTo>
                    <a:pt x="0" y="0"/>
                  </a:lnTo>
                  <a:close/>
                </a:path>
              </a:pathLst>
            </a:custGeom>
            <a:blipFill>
              <a:blip r:embed="rId9"/>
              <a:stretch>
                <a:fillRect/>
              </a:stretch>
            </a:blipFill>
          </p:spPr>
        </p:sp>
      </p:grpSp>
      <p:sp>
        <p:nvSpPr>
          <p:cNvPr id="36" name="TextBox 27">
            <a:extLst>
              <a:ext uri="{FF2B5EF4-FFF2-40B4-BE49-F238E27FC236}">
                <a16:creationId xmlns:a16="http://schemas.microsoft.com/office/drawing/2014/main" id="{C6B0BAC5-C1BE-4BA7-8840-2162006AD32B}"/>
              </a:ext>
            </a:extLst>
          </p:cNvPr>
          <p:cNvSpPr txBox="1"/>
          <p:nvPr/>
        </p:nvSpPr>
        <p:spPr>
          <a:xfrm>
            <a:off x="1171286" y="5323137"/>
            <a:ext cx="7869336" cy="2900794"/>
          </a:xfrm>
          <a:prstGeom prst="rect">
            <a:avLst/>
          </a:prstGeom>
        </p:spPr>
        <p:txBody>
          <a:bodyPr lIns="0" tIns="0" rIns="0" bIns="0" rtlCol="0" anchor="t">
            <a:spAutoFit/>
          </a:bodyPr>
          <a:lstStyle/>
          <a:p>
            <a:pPr algn="ctr">
              <a:lnSpc>
                <a:spcPts val="4659"/>
              </a:lnSpc>
            </a:pPr>
            <a:r>
              <a:rPr lang="en-US" sz="4000" b="1" dirty="0">
                <a:latin typeface="Poppins Semi-Bold" panose="020B0604020202020204" charset="0"/>
                <a:ea typeface="Poppins Semi-Bold"/>
                <a:cs typeface="Poppins Semi-Bold" panose="020B0604020202020204" charset="0"/>
                <a:sym typeface="Poppins Semi-Bold"/>
              </a:rPr>
              <a:t>Universitas </a:t>
            </a:r>
            <a:r>
              <a:rPr lang="en-US" sz="4000" b="1" dirty="0" err="1">
                <a:latin typeface="Poppins Semi-Bold" panose="020B0604020202020204" charset="0"/>
                <a:ea typeface="Poppins Semi-Bold"/>
                <a:cs typeface="Poppins Semi-Bold" panose="020B0604020202020204" charset="0"/>
                <a:sym typeface="Poppins Semi-Bold"/>
              </a:rPr>
              <a:t>Sains</a:t>
            </a:r>
            <a:r>
              <a:rPr lang="en-US" sz="4000" b="1" dirty="0">
                <a:latin typeface="Poppins Semi-Bold" panose="020B0604020202020204" charset="0"/>
                <a:ea typeface="Poppins Semi-Bold"/>
                <a:cs typeface="Poppins Semi-Bold" panose="020B0604020202020204" charset="0"/>
                <a:sym typeface="Poppins Semi-Bold"/>
              </a:rPr>
              <a:t> dan Teknologi Komputer </a:t>
            </a:r>
          </a:p>
          <a:p>
            <a:pPr algn="ctr">
              <a:lnSpc>
                <a:spcPts val="4659"/>
              </a:lnSpc>
            </a:pPr>
            <a:r>
              <a:rPr lang="en-US" sz="4000" b="1" dirty="0">
                <a:latin typeface="Poppins Semi-Bold" panose="020B0604020202020204" charset="0"/>
                <a:ea typeface="Poppins Semi-Bold"/>
                <a:cs typeface="Poppins Semi-Bold" panose="020B0604020202020204" charset="0"/>
                <a:sym typeface="Poppins Semi-Bold"/>
              </a:rPr>
              <a:t>&amp;</a:t>
            </a:r>
          </a:p>
          <a:p>
            <a:pPr algn="ctr">
              <a:lnSpc>
                <a:spcPts val="4659"/>
              </a:lnSpc>
            </a:pPr>
            <a:r>
              <a:rPr lang="en-US" sz="4000" b="1" dirty="0" err="1">
                <a:latin typeface="Poppins Semi-Bold" panose="020B0604020202020204" charset="0"/>
                <a:ea typeface="Poppins Semi-Bold"/>
                <a:cs typeface="Poppins Semi-Bold" panose="020B0604020202020204" charset="0"/>
                <a:sym typeface="Poppins Semi-Bold"/>
              </a:rPr>
              <a:t>Sekolah</a:t>
            </a:r>
            <a:r>
              <a:rPr lang="en-US" sz="4000" b="1" dirty="0">
                <a:latin typeface="Poppins Semi-Bold" panose="020B0604020202020204" charset="0"/>
                <a:ea typeface="Poppins Semi-Bold"/>
                <a:cs typeface="Poppins Semi-Bold" panose="020B0604020202020204" charset="0"/>
                <a:sym typeface="Poppins Semi-Bold"/>
              </a:rPr>
              <a:t> Tinggi </a:t>
            </a:r>
            <a:r>
              <a:rPr lang="en-US" sz="4000" b="1" dirty="0" err="1">
                <a:latin typeface="Poppins Semi-Bold" panose="020B0604020202020204" charset="0"/>
                <a:ea typeface="Poppins Semi-Bold"/>
                <a:cs typeface="Poppins Semi-Bold" panose="020B0604020202020204" charset="0"/>
                <a:sym typeface="Poppins Semi-Bold"/>
              </a:rPr>
              <a:t>Ilmu</a:t>
            </a:r>
            <a:r>
              <a:rPr lang="en-US" sz="4000" b="1" dirty="0">
                <a:latin typeface="Poppins Semi-Bold" panose="020B0604020202020204" charset="0"/>
                <a:ea typeface="Poppins Semi-Bold"/>
                <a:cs typeface="Poppins Semi-Bold" panose="020B0604020202020204" charset="0"/>
                <a:sym typeface="Poppins Semi-Bold"/>
              </a:rPr>
              <a:t> </a:t>
            </a:r>
            <a:r>
              <a:rPr lang="en-US" sz="4000" b="1" dirty="0" err="1">
                <a:latin typeface="Poppins Semi-Bold" panose="020B0604020202020204" charset="0"/>
                <a:ea typeface="Poppins Semi-Bold"/>
                <a:cs typeface="Poppins Semi-Bold" panose="020B0604020202020204" charset="0"/>
                <a:sym typeface="Poppins Semi-Bold"/>
              </a:rPr>
              <a:t>Ekonomi</a:t>
            </a:r>
            <a:r>
              <a:rPr lang="en-US" sz="4000" b="1" dirty="0">
                <a:latin typeface="Poppins Semi-Bold" panose="020B0604020202020204" charset="0"/>
                <a:ea typeface="Poppins Semi-Bold"/>
                <a:cs typeface="Poppins Semi-Bold" panose="020B0604020202020204" charset="0"/>
                <a:sym typeface="Poppins Semi-Bold"/>
              </a:rPr>
              <a:t> </a:t>
            </a:r>
          </a:p>
          <a:p>
            <a:pPr algn="ctr">
              <a:lnSpc>
                <a:spcPts val="3633"/>
              </a:lnSpc>
            </a:pPr>
            <a:r>
              <a:rPr lang="en-US" sz="4000" b="1" dirty="0">
                <a:latin typeface="Poppins Semi-Bold" panose="020B0604020202020204" charset="0"/>
                <a:ea typeface="Poppins"/>
                <a:cs typeface="Poppins Semi-Bold" panose="020B0604020202020204" charset="0"/>
                <a:sym typeface="Poppins"/>
              </a:rPr>
              <a:t>Studi </a:t>
            </a:r>
            <a:r>
              <a:rPr lang="en-US" sz="4000" b="1" dirty="0" err="1">
                <a:latin typeface="Poppins Semi-Bold" panose="020B0604020202020204" charset="0"/>
                <a:ea typeface="Poppins"/>
                <a:cs typeface="Poppins Semi-Bold" panose="020B0604020202020204" charset="0"/>
                <a:sym typeface="Poppins"/>
              </a:rPr>
              <a:t>Ekonomi</a:t>
            </a:r>
            <a:r>
              <a:rPr lang="en-US" sz="4000" b="1" dirty="0">
                <a:latin typeface="Poppins Semi-Bold" panose="020B0604020202020204" charset="0"/>
                <a:ea typeface="Poppins"/>
                <a:cs typeface="Poppins Semi-Bold" panose="020B0604020202020204" charset="0"/>
                <a:sym typeface="Poppins"/>
              </a:rPr>
              <a:t> Modern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245529" y="5647635"/>
            <a:ext cx="10771697" cy="12534338"/>
            <a:chOff x="0" y="0"/>
            <a:chExt cx="698500" cy="812800"/>
          </a:xfrm>
        </p:grpSpPr>
        <p:sp>
          <p:nvSpPr>
            <p:cNvPr id="3" name="Freeform 3"/>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0455180" y="8246629"/>
            <a:ext cx="6450497" cy="7506033"/>
            <a:chOff x="0" y="0"/>
            <a:chExt cx="698500" cy="812800"/>
          </a:xfrm>
        </p:grpSpPr>
        <p:sp>
          <p:nvSpPr>
            <p:cNvPr id="5" name="Freeform 5"/>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6" name="TextBox 6"/>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011216" y="-1663032"/>
            <a:ext cx="7573225" cy="6508240"/>
            <a:chOff x="0" y="0"/>
            <a:chExt cx="812800" cy="698500"/>
          </a:xfrm>
        </p:grpSpPr>
        <p:sp>
          <p:nvSpPr>
            <p:cNvPr id="8" name="Freeform 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9880151" y="572939"/>
            <a:ext cx="1084133" cy="1261537"/>
            <a:chOff x="0" y="0"/>
            <a:chExt cx="698500" cy="812800"/>
          </a:xfrm>
        </p:grpSpPr>
        <p:sp>
          <p:nvSpPr>
            <p:cNvPr id="11" name="Freeform 11"/>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058481" y="780451"/>
            <a:ext cx="727472" cy="846513"/>
            <a:chOff x="0" y="0"/>
            <a:chExt cx="698500" cy="812800"/>
          </a:xfrm>
        </p:grpSpPr>
        <p:sp>
          <p:nvSpPr>
            <p:cNvPr id="14" name="Freeform 14"/>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5" name="TextBox 1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662797" y="1873679"/>
            <a:ext cx="7994311" cy="7093905"/>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18" name="Group 18"/>
          <p:cNvGrpSpPr/>
          <p:nvPr/>
        </p:nvGrpSpPr>
        <p:grpSpPr>
          <a:xfrm>
            <a:off x="10254113" y="2398395"/>
            <a:ext cx="6811677" cy="6044472"/>
            <a:chOff x="0" y="0"/>
            <a:chExt cx="4346359" cy="3856825"/>
          </a:xfrm>
        </p:grpSpPr>
        <p:sp>
          <p:nvSpPr>
            <p:cNvPr id="19" name="Freeform 1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2"/>
              <a:stretch>
                <a:fillRect l="-37211" r="-37211"/>
              </a:stretch>
            </a:blipFill>
          </p:spPr>
        </p:sp>
      </p:grpSp>
      <p:grpSp>
        <p:nvGrpSpPr>
          <p:cNvPr id="20" name="Group 20"/>
          <p:cNvGrpSpPr/>
          <p:nvPr/>
        </p:nvGrpSpPr>
        <p:grpSpPr>
          <a:xfrm rot="-5400000">
            <a:off x="14595458" y="760897"/>
            <a:ext cx="1845214" cy="2147158"/>
            <a:chOff x="0" y="0"/>
            <a:chExt cx="698500" cy="812800"/>
          </a:xfrm>
        </p:grpSpPr>
        <p:sp>
          <p:nvSpPr>
            <p:cNvPr id="21" name="Freeform 21"/>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22" name="TextBox 22"/>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3" name="TextBox 23"/>
          <p:cNvSpPr txBox="1"/>
          <p:nvPr/>
        </p:nvSpPr>
        <p:spPr>
          <a:xfrm>
            <a:off x="765848" y="1273643"/>
            <a:ext cx="6866890" cy="1345540"/>
          </a:xfrm>
          <a:prstGeom prst="rect">
            <a:avLst/>
          </a:prstGeom>
        </p:spPr>
        <p:txBody>
          <a:bodyPr lIns="0" tIns="0" rIns="0" bIns="0" rtlCol="0" anchor="t">
            <a:spAutoFit/>
          </a:bodyPr>
          <a:lstStyle/>
          <a:p>
            <a:pPr marL="0" lvl="0" indent="0" algn="l">
              <a:lnSpc>
                <a:spcPts val="10303"/>
              </a:lnSpc>
            </a:pPr>
            <a:r>
              <a:rPr lang="en-US" sz="9540" spc="-238">
                <a:solidFill>
                  <a:srgbClr val="112D4E"/>
                </a:solidFill>
                <a:latin typeface="Barlow Bold"/>
                <a:ea typeface="Barlow Bold"/>
                <a:cs typeface="Barlow Bold"/>
                <a:sym typeface="Barlow Bold"/>
              </a:rPr>
              <a:t>Pendahuluan</a:t>
            </a:r>
          </a:p>
        </p:txBody>
      </p:sp>
      <p:sp>
        <p:nvSpPr>
          <p:cNvPr id="24" name="TextBox 24"/>
          <p:cNvSpPr txBox="1"/>
          <p:nvPr/>
        </p:nvSpPr>
        <p:spPr>
          <a:xfrm>
            <a:off x="765848" y="3002820"/>
            <a:ext cx="7937231" cy="5674615"/>
          </a:xfrm>
          <a:prstGeom prst="rect">
            <a:avLst/>
          </a:prstGeom>
        </p:spPr>
        <p:txBody>
          <a:bodyPr lIns="0" tIns="0" rIns="0" bIns="0" rtlCol="0" anchor="t">
            <a:spAutoFit/>
          </a:bodyPr>
          <a:lstStyle/>
          <a:p>
            <a:pPr algn="l">
              <a:lnSpc>
                <a:spcPts val="5687"/>
              </a:lnSpc>
            </a:pPr>
            <a:r>
              <a:rPr lang="en-US" sz="3599" spc="-68">
                <a:solidFill>
                  <a:srgbClr val="000000"/>
                </a:solidFill>
                <a:latin typeface="Clear Sans Bold"/>
                <a:ea typeface="Clear Sans Bold"/>
                <a:cs typeface="Clear Sans Bold"/>
                <a:sym typeface="Clear Sans Bold"/>
              </a:rPr>
              <a:t>E-business </a:t>
            </a:r>
            <a:r>
              <a:rPr lang="en-US" sz="3599" spc="-68">
                <a:solidFill>
                  <a:srgbClr val="000000"/>
                </a:solidFill>
                <a:latin typeface="Clear Sans"/>
                <a:ea typeface="Clear Sans"/>
                <a:cs typeface="Clear Sans"/>
                <a:sym typeface="Clear Sans"/>
              </a:rPr>
              <a:t>untuk merujuk pada seluruh penggunaan tingkat lanjut dalam pemanfaatan teknologi informasi, khususnya teknologi jaringan dan komunikasi, untuk meningkatkan proses bisnis organisasi secara eksternal maupun internal.</a:t>
            </a:r>
          </a:p>
          <a:p>
            <a:pPr marL="0" lvl="0" indent="0" algn="l">
              <a:lnSpc>
                <a:spcPts val="5687"/>
              </a:lnSpc>
            </a:pPr>
            <a:endParaRPr lang="en-US" sz="3599" spc="-68">
              <a:solidFill>
                <a:srgbClr val="000000"/>
              </a:solidFill>
              <a:latin typeface="Clear Sans"/>
              <a:ea typeface="Clear Sans"/>
              <a:cs typeface="Clear Sans"/>
              <a:sym typeface="Clear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sp>
      <p:grpSp>
        <p:nvGrpSpPr>
          <p:cNvPr id="3" name="Group 3"/>
          <p:cNvGrpSpPr/>
          <p:nvPr/>
        </p:nvGrpSpPr>
        <p:grpSpPr>
          <a:xfrm>
            <a:off x="8395845" y="8621339"/>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sp>
        <p:nvSpPr>
          <p:cNvPr id="13" name="Freeform 13"/>
          <p:cNvSpPr/>
          <p:nvPr/>
        </p:nvSpPr>
        <p:spPr>
          <a:xfrm>
            <a:off x="10794405" y="4423713"/>
            <a:ext cx="4286500" cy="5585016"/>
          </a:xfrm>
          <a:custGeom>
            <a:avLst/>
            <a:gdLst/>
            <a:ahLst/>
            <a:cxnLst/>
            <a:rect l="l" t="t" r="r" b="b"/>
            <a:pathLst>
              <a:path w="4286500" h="5585016">
                <a:moveTo>
                  <a:pt x="0" y="0"/>
                </a:moveTo>
                <a:lnTo>
                  <a:pt x="4286500" y="0"/>
                </a:lnTo>
                <a:lnTo>
                  <a:pt x="4286500" y="5585016"/>
                </a:lnTo>
                <a:lnTo>
                  <a:pt x="0" y="55850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rot="-5478636">
            <a:off x="15809284" y="4405847"/>
            <a:ext cx="1845214" cy="2147158"/>
            <a:chOff x="0" y="0"/>
            <a:chExt cx="698500" cy="812800"/>
          </a:xfrm>
        </p:grpSpPr>
        <p:sp>
          <p:nvSpPr>
            <p:cNvPr id="15" name="Freeform 15"/>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a:off x="765107" y="5276639"/>
            <a:ext cx="866162" cy="8661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65107" y="7573258"/>
            <a:ext cx="866162" cy="8661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472748" y="1070621"/>
            <a:ext cx="7671252" cy="2367915"/>
          </a:xfrm>
          <a:prstGeom prst="rect">
            <a:avLst/>
          </a:prstGeom>
        </p:spPr>
        <p:txBody>
          <a:bodyPr lIns="0" tIns="0" rIns="0" bIns="0" rtlCol="0" anchor="t">
            <a:spAutoFit/>
          </a:bodyPr>
          <a:lstStyle/>
          <a:p>
            <a:pPr algn="l">
              <a:lnSpc>
                <a:spcPts val="9179"/>
              </a:lnSpc>
            </a:pPr>
            <a:r>
              <a:rPr lang="en-US" sz="8499" spc="-212">
                <a:solidFill>
                  <a:srgbClr val="112D4E"/>
                </a:solidFill>
                <a:latin typeface="Barlow Bold"/>
                <a:ea typeface="Barlow Bold"/>
                <a:cs typeface="Barlow Bold"/>
                <a:sym typeface="Barlow Bold"/>
              </a:rPr>
              <a:t>Latar Belakang</a:t>
            </a:r>
          </a:p>
          <a:p>
            <a:pPr marL="0" lvl="0" indent="0" algn="l">
              <a:lnSpc>
                <a:spcPts val="9179"/>
              </a:lnSpc>
            </a:pPr>
            <a:r>
              <a:rPr lang="en-US" sz="8499" spc="-212">
                <a:solidFill>
                  <a:srgbClr val="112D4E"/>
                </a:solidFill>
                <a:latin typeface="Barlow Bold"/>
                <a:ea typeface="Barlow Bold"/>
                <a:cs typeface="Barlow Bold"/>
                <a:sym typeface="Barlow Bold"/>
              </a:rPr>
              <a:t>E-Business</a:t>
            </a:r>
          </a:p>
        </p:txBody>
      </p:sp>
      <p:sp>
        <p:nvSpPr>
          <p:cNvPr id="24" name="TextBox 24"/>
          <p:cNvSpPr txBox="1"/>
          <p:nvPr/>
        </p:nvSpPr>
        <p:spPr>
          <a:xfrm>
            <a:off x="1087585" y="5429666"/>
            <a:ext cx="221206" cy="560109"/>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1</a:t>
            </a:r>
          </a:p>
        </p:txBody>
      </p:sp>
      <p:sp>
        <p:nvSpPr>
          <p:cNvPr id="25" name="TextBox 25"/>
          <p:cNvSpPr txBox="1"/>
          <p:nvPr/>
        </p:nvSpPr>
        <p:spPr>
          <a:xfrm>
            <a:off x="1049485" y="7697497"/>
            <a:ext cx="221206" cy="560109"/>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2</a:t>
            </a:r>
          </a:p>
        </p:txBody>
      </p:sp>
      <p:sp>
        <p:nvSpPr>
          <p:cNvPr id="26" name="TextBox 26"/>
          <p:cNvSpPr txBox="1"/>
          <p:nvPr/>
        </p:nvSpPr>
        <p:spPr>
          <a:xfrm>
            <a:off x="1970229" y="5276639"/>
            <a:ext cx="7173771" cy="1526997"/>
          </a:xfrm>
          <a:prstGeom prst="rect">
            <a:avLst/>
          </a:prstGeom>
        </p:spPr>
        <p:txBody>
          <a:bodyPr lIns="0" tIns="0" rIns="0" bIns="0" rtlCol="0" anchor="t">
            <a:spAutoFit/>
          </a:bodyPr>
          <a:lstStyle/>
          <a:p>
            <a:pPr marL="0" lvl="0" indent="0" algn="l">
              <a:lnSpc>
                <a:spcPts val="4081"/>
              </a:lnSpc>
            </a:pPr>
            <a:r>
              <a:rPr lang="en-US" sz="3045" spc="-57">
                <a:solidFill>
                  <a:srgbClr val="000000"/>
                </a:solidFill>
                <a:latin typeface="Clear Sans Bold"/>
                <a:ea typeface="Clear Sans Bold"/>
                <a:cs typeface="Clear Sans Bold"/>
                <a:sym typeface="Clear Sans Bold"/>
              </a:rPr>
              <a:t>E-business </a:t>
            </a:r>
            <a:r>
              <a:rPr lang="en-US" sz="3045" spc="-57">
                <a:solidFill>
                  <a:srgbClr val="000000"/>
                </a:solidFill>
                <a:latin typeface="Clear Sans"/>
                <a:ea typeface="Clear Sans"/>
                <a:cs typeface="Clear Sans"/>
                <a:sym typeface="Clear Sans"/>
              </a:rPr>
              <a:t>dalam berbagai industri, bukan lagi merupakan pilihan, tetapi suatu kebutuhan</a:t>
            </a:r>
          </a:p>
        </p:txBody>
      </p:sp>
      <p:sp>
        <p:nvSpPr>
          <p:cNvPr id="27" name="TextBox 27"/>
          <p:cNvSpPr txBox="1"/>
          <p:nvPr/>
        </p:nvSpPr>
        <p:spPr>
          <a:xfrm>
            <a:off x="1970229" y="7591366"/>
            <a:ext cx="7173771" cy="2004168"/>
          </a:xfrm>
          <a:prstGeom prst="rect">
            <a:avLst/>
          </a:prstGeom>
        </p:spPr>
        <p:txBody>
          <a:bodyPr lIns="0" tIns="0" rIns="0" bIns="0" rtlCol="0" anchor="t">
            <a:spAutoFit/>
          </a:bodyPr>
          <a:lstStyle/>
          <a:p>
            <a:pPr marL="0" lvl="0" indent="0" algn="l">
              <a:lnSpc>
                <a:spcPts val="3984"/>
              </a:lnSpc>
            </a:pPr>
            <a:r>
              <a:rPr lang="en-US" sz="2845" spc="-54">
                <a:solidFill>
                  <a:srgbClr val="000000"/>
                </a:solidFill>
                <a:latin typeface="Clear Sans Bold"/>
                <a:ea typeface="Clear Sans Bold"/>
                <a:cs typeface="Clear Sans Bold"/>
                <a:sym typeface="Clear Sans Bold"/>
              </a:rPr>
              <a:t>E-business </a:t>
            </a:r>
            <a:r>
              <a:rPr lang="en-US" sz="2845" spc="-54">
                <a:solidFill>
                  <a:srgbClr val="000000"/>
                </a:solidFill>
                <a:latin typeface="Clear Sans"/>
                <a:ea typeface="Clear Sans"/>
                <a:cs typeface="Clear Sans"/>
                <a:sym typeface="Clear Sans"/>
              </a:rPr>
              <a:t>dapat digunakan sebagai bentuk implementasi strategi dasar perusahaan dan meningkatkan efektivitas serta efisiensi aktivitas-aktivitas rantai nilainya</a:t>
            </a:r>
          </a:p>
        </p:txBody>
      </p:sp>
      <p:grpSp>
        <p:nvGrpSpPr>
          <p:cNvPr id="28" name="Group 28"/>
          <p:cNvGrpSpPr/>
          <p:nvPr/>
        </p:nvGrpSpPr>
        <p:grpSpPr>
          <a:xfrm>
            <a:off x="10794405" y="-1667303"/>
            <a:ext cx="6708021" cy="5764705"/>
            <a:chOff x="0" y="0"/>
            <a:chExt cx="812800" cy="698500"/>
          </a:xfrm>
        </p:grpSpPr>
        <p:sp>
          <p:nvSpPr>
            <p:cNvPr id="29" name="Freeform 2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1197013" y="-1380905"/>
            <a:ext cx="5879077" cy="5216911"/>
            <a:chOff x="0" y="0"/>
            <a:chExt cx="4346359" cy="3856825"/>
          </a:xfrm>
        </p:grpSpPr>
        <p:sp>
          <p:nvSpPr>
            <p:cNvPr id="32" name="Freeform 3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1304" r="-11304"/>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46714" t="-1591" r="-26639" b="-1591"/>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94590" t="-759" r="-19904" b="-3332"/>
              </a:stretch>
            </a:blipFill>
          </p:spPr>
        </p:sp>
      </p:grpSp>
      <p:sp>
        <p:nvSpPr>
          <p:cNvPr id="13" name="Freeform 13"/>
          <p:cNvSpPr/>
          <p:nvPr/>
        </p:nvSpPr>
        <p:spPr>
          <a:xfrm>
            <a:off x="11283926" y="4594560"/>
            <a:ext cx="682364" cy="682364"/>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028700" y="969877"/>
            <a:ext cx="7277505" cy="2650465"/>
          </a:xfrm>
          <a:prstGeom prst="rect">
            <a:avLst/>
          </a:prstGeom>
        </p:spPr>
        <p:txBody>
          <a:bodyPr lIns="0" tIns="0" rIns="0" bIns="0" rtlCol="0" anchor="t">
            <a:spAutoFit/>
          </a:bodyPr>
          <a:lstStyle/>
          <a:p>
            <a:pPr algn="l">
              <a:lnSpc>
                <a:spcPts val="10303"/>
              </a:lnSpc>
            </a:pPr>
            <a:r>
              <a:rPr lang="en-US" sz="9540" spc="-238">
                <a:solidFill>
                  <a:srgbClr val="112D4E"/>
                </a:solidFill>
                <a:latin typeface="Barlow Bold"/>
                <a:ea typeface="Barlow Bold"/>
                <a:cs typeface="Barlow Bold"/>
                <a:sym typeface="Barlow Bold"/>
              </a:rPr>
              <a:t>Pengertian</a:t>
            </a:r>
          </a:p>
          <a:p>
            <a:pPr marL="0" lvl="0" indent="0" algn="l">
              <a:lnSpc>
                <a:spcPts val="10303"/>
              </a:lnSpc>
            </a:pPr>
            <a:r>
              <a:rPr lang="en-US" sz="9540" spc="-238">
                <a:solidFill>
                  <a:srgbClr val="112D4E"/>
                </a:solidFill>
                <a:latin typeface="Barlow Bold"/>
                <a:ea typeface="Barlow Bold"/>
                <a:cs typeface="Barlow Bold"/>
                <a:sym typeface="Barlow Bold"/>
              </a:rPr>
              <a:t>E-business</a:t>
            </a:r>
          </a:p>
        </p:txBody>
      </p:sp>
      <p:sp>
        <p:nvSpPr>
          <p:cNvPr id="15" name="TextBox 15"/>
          <p:cNvSpPr txBox="1"/>
          <p:nvPr/>
        </p:nvSpPr>
        <p:spPr>
          <a:xfrm>
            <a:off x="1028700" y="4034118"/>
            <a:ext cx="10937590" cy="3930616"/>
          </a:xfrm>
          <a:prstGeom prst="rect">
            <a:avLst/>
          </a:prstGeom>
        </p:spPr>
        <p:txBody>
          <a:bodyPr lIns="0" tIns="0" rIns="0" bIns="0" rtlCol="0" anchor="t">
            <a:spAutoFit/>
          </a:bodyPr>
          <a:lstStyle/>
          <a:p>
            <a:pPr marL="0" lvl="0" indent="0" algn="l">
              <a:lnSpc>
                <a:spcPts val="5218"/>
              </a:lnSpc>
            </a:pPr>
            <a:r>
              <a:rPr lang="en-US" sz="3302" spc="-33">
                <a:solidFill>
                  <a:srgbClr val="000000"/>
                </a:solidFill>
                <a:latin typeface="Clear Sans Bold"/>
                <a:ea typeface="Clear Sans Bold"/>
                <a:cs typeface="Clear Sans Bold"/>
                <a:sym typeface="Clear Sans Bold"/>
              </a:rPr>
              <a:t>Merupakan </a:t>
            </a:r>
            <a:r>
              <a:rPr lang="en-US" sz="3302" spc="-33">
                <a:solidFill>
                  <a:srgbClr val="000000"/>
                </a:solidFill>
                <a:latin typeface="Clear Sans"/>
                <a:ea typeface="Clear Sans"/>
                <a:cs typeface="Clear Sans"/>
                <a:sym typeface="Clear Sans"/>
              </a:rPr>
              <a:t>praktek pelaksanaan dan pengelolaan proses bisnis utama antara lain perancangan produk, pengelolaan pasokan bahan baku, manufaktur, penjualan, pemenuhan pesanan, bahkan penyediaan service melalui penggunaan teknologi komunikasi komputer dan data yang telah terkomputerisasi. </a:t>
            </a:r>
          </a:p>
        </p:txBody>
      </p:sp>
      <p:sp>
        <p:nvSpPr>
          <p:cNvPr id="16" name="TextBox 16"/>
          <p:cNvSpPr txBox="1"/>
          <p:nvPr/>
        </p:nvSpPr>
        <p:spPr>
          <a:xfrm>
            <a:off x="1028700" y="8587198"/>
            <a:ext cx="6313256" cy="585708"/>
          </a:xfrm>
          <a:prstGeom prst="rect">
            <a:avLst/>
          </a:prstGeom>
        </p:spPr>
        <p:txBody>
          <a:bodyPr lIns="0" tIns="0" rIns="0" bIns="0" rtlCol="0" anchor="t">
            <a:spAutoFit/>
          </a:bodyPr>
          <a:lstStyle/>
          <a:p>
            <a:pPr algn="l">
              <a:lnSpc>
                <a:spcPts val="2325"/>
              </a:lnSpc>
            </a:pPr>
            <a:r>
              <a:rPr lang="en-US" sz="1906" spc="-19">
                <a:solidFill>
                  <a:srgbClr val="000000"/>
                </a:solidFill>
                <a:latin typeface="Clear Sans Bold"/>
                <a:ea typeface="Clear Sans Bold"/>
                <a:cs typeface="Clear Sans Bold"/>
                <a:sym typeface="Clear Sans Bold"/>
              </a:rPr>
              <a:t>(Steven Alter (Information System: </a:t>
            </a:r>
          </a:p>
          <a:p>
            <a:pPr marL="0" lvl="0" indent="0" algn="l">
              <a:lnSpc>
                <a:spcPts val="2325"/>
              </a:lnSpc>
            </a:pPr>
            <a:r>
              <a:rPr lang="en-US" sz="1906" spc="-19">
                <a:solidFill>
                  <a:srgbClr val="000000"/>
                </a:solidFill>
                <a:latin typeface="Clear Sans Bold"/>
                <a:ea typeface="Clear Sans Bold"/>
                <a:cs typeface="Clear Sans Bold"/>
                <a:sym typeface="Clear Sans Bold"/>
              </a:rPr>
              <a:t>Foundation of E-Business. Prentice Hall.2002)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0" y="6636793"/>
            <a:ext cx="5867714" cy="3650207"/>
          </a:xfrm>
          <a:custGeom>
            <a:avLst/>
            <a:gdLst/>
            <a:ahLst/>
            <a:cxnLst/>
            <a:rect l="l" t="t" r="r" b="b"/>
            <a:pathLst>
              <a:path w="5867714" h="3650207">
                <a:moveTo>
                  <a:pt x="0" y="0"/>
                </a:moveTo>
                <a:lnTo>
                  <a:pt x="5867714" y="0"/>
                </a:lnTo>
                <a:lnTo>
                  <a:pt x="5867714" y="3650207"/>
                </a:lnTo>
                <a:lnTo>
                  <a:pt x="0" y="3650207"/>
                </a:lnTo>
                <a:lnTo>
                  <a:pt x="0" y="0"/>
                </a:lnTo>
                <a:close/>
              </a:path>
            </a:pathLst>
          </a:custGeom>
          <a:blipFill>
            <a:blip r:embed="rId2"/>
            <a:stretch>
              <a:fillRect/>
            </a:stretch>
          </a:blipFill>
        </p:spPr>
      </p:sp>
      <p:sp>
        <p:nvSpPr>
          <p:cNvPr id="3" name="Freeform 3"/>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43440" y="2546586"/>
            <a:ext cx="8378687" cy="3100223"/>
            <a:chOff x="0" y="0"/>
            <a:chExt cx="2206732" cy="816520"/>
          </a:xfrm>
        </p:grpSpPr>
        <p:sp>
          <p:nvSpPr>
            <p:cNvPr id="5" name="Freeform 5"/>
            <p:cNvSpPr/>
            <p:nvPr/>
          </p:nvSpPr>
          <p:spPr>
            <a:xfrm>
              <a:off x="0" y="0"/>
              <a:ext cx="2206732" cy="816520"/>
            </a:xfrm>
            <a:custGeom>
              <a:avLst/>
              <a:gdLst/>
              <a:ahLst/>
              <a:cxnLst/>
              <a:rect l="l" t="t" r="r" b="b"/>
              <a:pathLst>
                <a:path w="2206732" h="816520">
                  <a:moveTo>
                    <a:pt x="47124" y="0"/>
                  </a:moveTo>
                  <a:lnTo>
                    <a:pt x="2159608" y="0"/>
                  </a:lnTo>
                  <a:cubicBezTo>
                    <a:pt x="2172106" y="0"/>
                    <a:pt x="2184093" y="4965"/>
                    <a:pt x="2192930" y="13802"/>
                  </a:cubicBezTo>
                  <a:cubicBezTo>
                    <a:pt x="2201768" y="22640"/>
                    <a:pt x="2206732" y="34626"/>
                    <a:pt x="2206732" y="47124"/>
                  </a:cubicBezTo>
                  <a:lnTo>
                    <a:pt x="2206732" y="769396"/>
                  </a:lnTo>
                  <a:cubicBezTo>
                    <a:pt x="2206732" y="781894"/>
                    <a:pt x="2201768" y="793880"/>
                    <a:pt x="2192930" y="802717"/>
                  </a:cubicBezTo>
                  <a:cubicBezTo>
                    <a:pt x="2184093" y="811555"/>
                    <a:pt x="2172106" y="816520"/>
                    <a:pt x="2159608" y="816520"/>
                  </a:cubicBezTo>
                  <a:lnTo>
                    <a:pt x="47124" y="816520"/>
                  </a:lnTo>
                  <a:cubicBezTo>
                    <a:pt x="34626" y="816520"/>
                    <a:pt x="22640" y="811555"/>
                    <a:pt x="13802" y="802717"/>
                  </a:cubicBezTo>
                  <a:cubicBezTo>
                    <a:pt x="4965" y="793880"/>
                    <a:pt x="0" y="781894"/>
                    <a:pt x="0" y="769396"/>
                  </a:cubicBezTo>
                  <a:lnTo>
                    <a:pt x="0" y="47124"/>
                  </a:lnTo>
                  <a:cubicBezTo>
                    <a:pt x="0" y="34626"/>
                    <a:pt x="4965" y="22640"/>
                    <a:pt x="13802" y="13802"/>
                  </a:cubicBezTo>
                  <a:cubicBezTo>
                    <a:pt x="22640" y="4965"/>
                    <a:pt x="34626" y="0"/>
                    <a:pt x="47124"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6" name="TextBox 6"/>
            <p:cNvSpPr txBox="1"/>
            <p:nvPr/>
          </p:nvSpPr>
          <p:spPr>
            <a:xfrm>
              <a:off x="0" y="-38100"/>
              <a:ext cx="2206732" cy="85462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43440" y="591120"/>
            <a:ext cx="12094165" cy="951361"/>
          </a:xfrm>
          <a:prstGeom prst="rect">
            <a:avLst/>
          </a:prstGeom>
        </p:spPr>
        <p:txBody>
          <a:bodyPr lIns="0" tIns="0" rIns="0" bIns="0" rtlCol="0" anchor="t">
            <a:spAutoFit/>
          </a:bodyPr>
          <a:lstStyle/>
          <a:p>
            <a:pPr marL="0" lvl="0" indent="0" algn="l">
              <a:lnSpc>
                <a:spcPts val="7344"/>
              </a:lnSpc>
            </a:pPr>
            <a:r>
              <a:rPr lang="en-US" sz="6800" spc="-170">
                <a:solidFill>
                  <a:srgbClr val="112D4E"/>
                </a:solidFill>
                <a:latin typeface="Barlow Bold"/>
                <a:ea typeface="Barlow Bold"/>
                <a:cs typeface="Barlow Bold"/>
                <a:sym typeface="Barlow Bold"/>
              </a:rPr>
              <a:t>Kategori-Kategori e-Business</a:t>
            </a:r>
          </a:p>
        </p:txBody>
      </p:sp>
      <p:sp>
        <p:nvSpPr>
          <p:cNvPr id="8" name="TextBox 8"/>
          <p:cNvSpPr txBox="1"/>
          <p:nvPr/>
        </p:nvSpPr>
        <p:spPr>
          <a:xfrm>
            <a:off x="1080487" y="3474807"/>
            <a:ext cx="6419083" cy="2172003"/>
          </a:xfrm>
          <a:prstGeom prst="rect">
            <a:avLst/>
          </a:prstGeom>
        </p:spPr>
        <p:txBody>
          <a:bodyPr lIns="0" tIns="0" rIns="0" bIns="0" rtlCol="0" anchor="t">
            <a:spAutoFit/>
          </a:bodyPr>
          <a:lstStyle/>
          <a:p>
            <a:pPr algn="l">
              <a:lnSpc>
                <a:spcPts val="3466"/>
              </a:lnSpc>
            </a:pPr>
            <a:r>
              <a:rPr lang="en-US" sz="2390" spc="-45">
                <a:solidFill>
                  <a:srgbClr val="000000"/>
                </a:solidFill>
                <a:latin typeface="Clear Sans"/>
                <a:ea typeface="Clear Sans"/>
                <a:cs typeface="Clear Sans"/>
                <a:sym typeface="Clear Sans"/>
              </a:rPr>
              <a:t>•Hubungan antar organisasi dengan perorangan</a:t>
            </a:r>
          </a:p>
          <a:p>
            <a:pPr algn="l">
              <a:lnSpc>
                <a:spcPts val="3466"/>
              </a:lnSpc>
            </a:pPr>
            <a:r>
              <a:rPr lang="en-US" sz="2390" spc="-45">
                <a:solidFill>
                  <a:srgbClr val="000000"/>
                </a:solidFill>
                <a:latin typeface="Clear Sans"/>
                <a:ea typeface="Clear Sans"/>
                <a:cs typeface="Clear Sans"/>
                <a:sym typeface="Clear Sans"/>
              </a:rPr>
              <a:t>•Nilai uang yang dilibatkan lebih kecil</a:t>
            </a:r>
          </a:p>
          <a:p>
            <a:pPr algn="l">
              <a:lnSpc>
                <a:spcPts val="3466"/>
              </a:lnSpc>
            </a:pPr>
            <a:r>
              <a:rPr lang="en-US" sz="2390" spc="-45">
                <a:solidFill>
                  <a:srgbClr val="000000"/>
                </a:solidFill>
                <a:latin typeface="Clear Sans"/>
                <a:ea typeface="Clear Sans"/>
                <a:cs typeface="Clear Sans"/>
                <a:sym typeface="Clear Sans"/>
              </a:rPr>
              <a:t>•Transaksi tidak rutin terjadi</a:t>
            </a:r>
          </a:p>
          <a:p>
            <a:pPr algn="l">
              <a:lnSpc>
                <a:spcPts val="3466"/>
              </a:lnSpc>
            </a:pPr>
            <a:r>
              <a:rPr lang="en-US" sz="2390" spc="-45">
                <a:solidFill>
                  <a:srgbClr val="000000"/>
                </a:solidFill>
                <a:latin typeface="Clear Sans"/>
                <a:ea typeface="Clear Sans"/>
                <a:cs typeface="Clear Sans"/>
                <a:sym typeface="Clear Sans"/>
              </a:rPr>
              <a:t>•Secara relatif sederhana</a:t>
            </a:r>
          </a:p>
          <a:p>
            <a:pPr marL="0" lvl="0" indent="0" algn="l">
              <a:lnSpc>
                <a:spcPts val="3466"/>
              </a:lnSpc>
            </a:pPr>
            <a:endParaRPr lang="en-US" sz="2390" spc="-45">
              <a:solidFill>
                <a:srgbClr val="000000"/>
              </a:solidFill>
              <a:latin typeface="Clear Sans"/>
              <a:ea typeface="Clear Sans"/>
              <a:cs typeface="Clear Sans"/>
              <a:sym typeface="Clear Sans"/>
            </a:endParaRPr>
          </a:p>
        </p:txBody>
      </p:sp>
      <p:sp>
        <p:nvSpPr>
          <p:cNvPr id="9" name="TextBox 9"/>
          <p:cNvSpPr txBox="1"/>
          <p:nvPr/>
        </p:nvSpPr>
        <p:spPr>
          <a:xfrm>
            <a:off x="1080487" y="2845096"/>
            <a:ext cx="7841640"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B2C (Business to Consumers)</a:t>
            </a:r>
          </a:p>
        </p:txBody>
      </p:sp>
      <p:grpSp>
        <p:nvGrpSpPr>
          <p:cNvPr id="10" name="Group 10"/>
          <p:cNvGrpSpPr/>
          <p:nvPr/>
        </p:nvGrpSpPr>
        <p:grpSpPr>
          <a:xfrm>
            <a:off x="9225690" y="2515726"/>
            <a:ext cx="8378687" cy="7285383"/>
            <a:chOff x="0" y="0"/>
            <a:chExt cx="2206732" cy="1918784"/>
          </a:xfrm>
        </p:grpSpPr>
        <p:sp>
          <p:nvSpPr>
            <p:cNvPr id="11" name="Freeform 11"/>
            <p:cNvSpPr/>
            <p:nvPr/>
          </p:nvSpPr>
          <p:spPr>
            <a:xfrm>
              <a:off x="0" y="0"/>
              <a:ext cx="2206732" cy="1918784"/>
            </a:xfrm>
            <a:custGeom>
              <a:avLst/>
              <a:gdLst/>
              <a:ahLst/>
              <a:cxnLst/>
              <a:rect l="l" t="t" r="r" b="b"/>
              <a:pathLst>
                <a:path w="2206732" h="1918784">
                  <a:moveTo>
                    <a:pt x="47124" y="0"/>
                  </a:moveTo>
                  <a:lnTo>
                    <a:pt x="2159608" y="0"/>
                  </a:lnTo>
                  <a:cubicBezTo>
                    <a:pt x="2172106" y="0"/>
                    <a:pt x="2184093" y="4965"/>
                    <a:pt x="2192930" y="13802"/>
                  </a:cubicBezTo>
                  <a:cubicBezTo>
                    <a:pt x="2201768" y="22640"/>
                    <a:pt x="2206732" y="34626"/>
                    <a:pt x="2206732" y="47124"/>
                  </a:cubicBezTo>
                  <a:lnTo>
                    <a:pt x="2206732" y="1871660"/>
                  </a:lnTo>
                  <a:cubicBezTo>
                    <a:pt x="2206732" y="1884158"/>
                    <a:pt x="2201768" y="1896144"/>
                    <a:pt x="2192930" y="1904982"/>
                  </a:cubicBezTo>
                  <a:cubicBezTo>
                    <a:pt x="2184093" y="1913819"/>
                    <a:pt x="2172106" y="1918784"/>
                    <a:pt x="2159608" y="1918784"/>
                  </a:cubicBezTo>
                  <a:lnTo>
                    <a:pt x="47124" y="1918784"/>
                  </a:lnTo>
                  <a:cubicBezTo>
                    <a:pt x="34626" y="1918784"/>
                    <a:pt x="22640" y="1913819"/>
                    <a:pt x="13802" y="1904982"/>
                  </a:cubicBezTo>
                  <a:cubicBezTo>
                    <a:pt x="4965" y="1896144"/>
                    <a:pt x="0" y="1884158"/>
                    <a:pt x="0" y="1871660"/>
                  </a:cubicBezTo>
                  <a:lnTo>
                    <a:pt x="0" y="47124"/>
                  </a:lnTo>
                  <a:cubicBezTo>
                    <a:pt x="0" y="34626"/>
                    <a:pt x="4965" y="22640"/>
                    <a:pt x="13802" y="13802"/>
                  </a:cubicBezTo>
                  <a:cubicBezTo>
                    <a:pt x="22640" y="4965"/>
                    <a:pt x="34626" y="0"/>
                    <a:pt x="47124" y="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sp>
        <p:sp>
          <p:nvSpPr>
            <p:cNvPr id="12" name="TextBox 12"/>
            <p:cNvSpPr txBox="1"/>
            <p:nvPr/>
          </p:nvSpPr>
          <p:spPr>
            <a:xfrm>
              <a:off x="0" y="-38100"/>
              <a:ext cx="2206732" cy="1956884"/>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543440" y="1580580"/>
            <a:ext cx="8600560"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Jenis E-Business dan Karakteristiknya</a:t>
            </a:r>
          </a:p>
        </p:txBody>
      </p:sp>
      <p:sp>
        <p:nvSpPr>
          <p:cNvPr id="14" name="TextBox 14"/>
          <p:cNvSpPr txBox="1"/>
          <p:nvPr/>
        </p:nvSpPr>
        <p:spPr>
          <a:xfrm>
            <a:off x="9762737" y="3474807"/>
            <a:ext cx="6419083" cy="1733853"/>
          </a:xfrm>
          <a:prstGeom prst="rect">
            <a:avLst/>
          </a:prstGeom>
        </p:spPr>
        <p:txBody>
          <a:bodyPr lIns="0" tIns="0" rIns="0" bIns="0" rtlCol="0" anchor="t">
            <a:spAutoFit/>
          </a:bodyPr>
          <a:lstStyle/>
          <a:p>
            <a:pPr algn="l">
              <a:lnSpc>
                <a:spcPts val="3466"/>
              </a:lnSpc>
            </a:pPr>
            <a:r>
              <a:rPr lang="en-US" sz="2390" spc="-45">
                <a:solidFill>
                  <a:srgbClr val="FFFFFF"/>
                </a:solidFill>
                <a:latin typeface="Clear Sans"/>
                <a:ea typeface="Clear Sans"/>
                <a:cs typeface="Clear Sans"/>
                <a:sym typeface="Clear Sans"/>
              </a:rPr>
              <a:t>•Hubungan antar organisasi</a:t>
            </a:r>
          </a:p>
          <a:p>
            <a:pPr algn="l">
              <a:lnSpc>
                <a:spcPts val="3466"/>
              </a:lnSpc>
            </a:pPr>
            <a:r>
              <a:rPr lang="en-US" sz="2390" spc="-45">
                <a:solidFill>
                  <a:srgbClr val="FFFFFF"/>
                </a:solidFill>
                <a:latin typeface="Clear Sans"/>
                <a:ea typeface="Clear Sans"/>
                <a:cs typeface="Clear Sans"/>
                <a:sym typeface="Clear Sans"/>
              </a:rPr>
              <a:t>•Nilai uang yang dilibatkan lebih besar</a:t>
            </a:r>
          </a:p>
          <a:p>
            <a:pPr algn="l">
              <a:lnSpc>
                <a:spcPts val="3466"/>
              </a:lnSpc>
            </a:pPr>
            <a:endParaRPr lang="en-US" sz="2390" spc="-45">
              <a:solidFill>
                <a:srgbClr val="FFFFFF"/>
              </a:solidFill>
              <a:latin typeface="Clear Sans"/>
              <a:ea typeface="Clear Sans"/>
              <a:cs typeface="Clear Sans"/>
              <a:sym typeface="Clear Sans"/>
            </a:endParaRPr>
          </a:p>
          <a:p>
            <a:pPr marL="0" lvl="0" indent="0" algn="l">
              <a:lnSpc>
                <a:spcPts val="3466"/>
              </a:lnSpc>
            </a:pPr>
            <a:endParaRPr lang="en-US" sz="2390" spc="-45">
              <a:solidFill>
                <a:srgbClr val="FFFFFF"/>
              </a:solidFill>
              <a:latin typeface="Clear Sans"/>
              <a:ea typeface="Clear Sans"/>
              <a:cs typeface="Clear Sans"/>
              <a:sym typeface="Clear Sans"/>
            </a:endParaRPr>
          </a:p>
        </p:txBody>
      </p:sp>
      <p:sp>
        <p:nvSpPr>
          <p:cNvPr id="15" name="TextBox 15"/>
          <p:cNvSpPr txBox="1"/>
          <p:nvPr/>
        </p:nvSpPr>
        <p:spPr>
          <a:xfrm>
            <a:off x="9762737" y="2845096"/>
            <a:ext cx="7841640" cy="512926"/>
          </a:xfrm>
          <a:prstGeom prst="rect">
            <a:avLst/>
          </a:prstGeom>
        </p:spPr>
        <p:txBody>
          <a:bodyPr lIns="0" tIns="0" rIns="0" bIns="0" rtlCol="0" anchor="t">
            <a:spAutoFit/>
          </a:bodyPr>
          <a:lstStyle/>
          <a:p>
            <a:pPr marL="0" lvl="0" indent="0" algn="l">
              <a:lnSpc>
                <a:spcPts val="3949"/>
              </a:lnSpc>
            </a:pPr>
            <a:r>
              <a:rPr lang="en-US" sz="3656">
                <a:solidFill>
                  <a:srgbClr val="FFFFFF"/>
                </a:solidFill>
                <a:latin typeface="Barlow Bold"/>
                <a:ea typeface="Barlow Bold"/>
                <a:cs typeface="Barlow Bold"/>
                <a:sym typeface="Barlow Bold"/>
              </a:rPr>
              <a:t>B2B (Business to Business)</a:t>
            </a:r>
          </a:p>
        </p:txBody>
      </p:sp>
      <p:sp>
        <p:nvSpPr>
          <p:cNvPr id="16" name="TextBox 16"/>
          <p:cNvSpPr txBox="1"/>
          <p:nvPr/>
        </p:nvSpPr>
        <p:spPr>
          <a:xfrm>
            <a:off x="9762737" y="5625396"/>
            <a:ext cx="7322918" cy="2196501"/>
          </a:xfrm>
          <a:prstGeom prst="rect">
            <a:avLst/>
          </a:prstGeom>
        </p:spPr>
        <p:txBody>
          <a:bodyPr lIns="0" tIns="0" rIns="0" bIns="0" rtlCol="0" anchor="t">
            <a:spAutoFit/>
          </a:bodyPr>
          <a:lstStyle/>
          <a:p>
            <a:pPr algn="l">
              <a:lnSpc>
                <a:spcPts val="3506"/>
              </a:lnSpc>
            </a:pPr>
            <a:r>
              <a:rPr lang="en-US" sz="2418" spc="-45">
                <a:solidFill>
                  <a:srgbClr val="FFFFFF"/>
                </a:solidFill>
                <a:latin typeface="Clear Sans"/>
                <a:ea typeface="Clear Sans"/>
                <a:cs typeface="Clear Sans"/>
                <a:sym typeface="Clear Sans"/>
              </a:rPr>
              <a:t>•Hubungan yang berkelanjutan</a:t>
            </a:r>
          </a:p>
          <a:p>
            <a:pPr algn="l">
              <a:lnSpc>
                <a:spcPts val="3506"/>
              </a:lnSpc>
            </a:pPr>
            <a:r>
              <a:rPr lang="en-US" sz="2418" spc="-45">
                <a:solidFill>
                  <a:srgbClr val="FFFFFF"/>
                </a:solidFill>
                <a:latin typeface="Clear Sans"/>
                <a:ea typeface="Clear Sans"/>
                <a:cs typeface="Clear Sans"/>
                <a:sym typeface="Clear Sans"/>
              </a:rPr>
              <a:t>•Terjadi pemberian kredit oleh penjual ke pembeli</a:t>
            </a:r>
          </a:p>
          <a:p>
            <a:pPr algn="l">
              <a:lnSpc>
                <a:spcPts val="3506"/>
              </a:lnSpc>
            </a:pPr>
            <a:endParaRPr lang="en-US" sz="2418" spc="-45">
              <a:solidFill>
                <a:srgbClr val="FFFFFF"/>
              </a:solidFill>
              <a:latin typeface="Clear Sans"/>
              <a:ea typeface="Clear Sans"/>
              <a:cs typeface="Clear Sans"/>
              <a:sym typeface="Clear Sans"/>
            </a:endParaRPr>
          </a:p>
          <a:p>
            <a:pPr algn="l">
              <a:lnSpc>
                <a:spcPts val="3506"/>
              </a:lnSpc>
            </a:pPr>
            <a:endParaRPr lang="en-US" sz="2418" spc="-45">
              <a:solidFill>
                <a:srgbClr val="FFFFFF"/>
              </a:solidFill>
              <a:latin typeface="Clear Sans"/>
              <a:ea typeface="Clear Sans"/>
              <a:cs typeface="Clear Sans"/>
              <a:sym typeface="Clear Sans"/>
            </a:endParaRPr>
          </a:p>
          <a:p>
            <a:pPr marL="0" lvl="0" indent="0" algn="l">
              <a:lnSpc>
                <a:spcPts val="3506"/>
              </a:lnSpc>
            </a:pPr>
            <a:endParaRPr lang="en-US" sz="2418" spc="-45">
              <a:solidFill>
                <a:srgbClr val="FFFFFF"/>
              </a:solidFill>
              <a:latin typeface="Clear Sans"/>
              <a:ea typeface="Clear Sans"/>
              <a:cs typeface="Clear Sans"/>
              <a:sym typeface="Clear Sans"/>
            </a:endParaRPr>
          </a:p>
        </p:txBody>
      </p:sp>
      <p:sp>
        <p:nvSpPr>
          <p:cNvPr id="17" name="TextBox 17"/>
          <p:cNvSpPr txBox="1"/>
          <p:nvPr/>
        </p:nvSpPr>
        <p:spPr>
          <a:xfrm>
            <a:off x="9762737" y="4995686"/>
            <a:ext cx="7841640" cy="512926"/>
          </a:xfrm>
          <a:prstGeom prst="rect">
            <a:avLst/>
          </a:prstGeom>
        </p:spPr>
        <p:txBody>
          <a:bodyPr lIns="0" tIns="0" rIns="0" bIns="0" rtlCol="0" anchor="t">
            <a:spAutoFit/>
          </a:bodyPr>
          <a:lstStyle/>
          <a:p>
            <a:pPr marL="0" lvl="0" indent="0" algn="l">
              <a:lnSpc>
                <a:spcPts val="3949"/>
              </a:lnSpc>
            </a:pPr>
            <a:r>
              <a:rPr lang="en-US" sz="3656">
                <a:solidFill>
                  <a:srgbClr val="FFFFFF"/>
                </a:solidFill>
                <a:latin typeface="Barlow Bold"/>
                <a:ea typeface="Barlow Bold"/>
                <a:cs typeface="Barlow Bold"/>
                <a:sym typeface="Barlow Bold"/>
              </a:rPr>
              <a:t>B2G (Business to Goverment</a:t>
            </a:r>
          </a:p>
        </p:txBody>
      </p:sp>
      <p:sp>
        <p:nvSpPr>
          <p:cNvPr id="18" name="TextBox 18"/>
          <p:cNvSpPr txBox="1"/>
          <p:nvPr/>
        </p:nvSpPr>
        <p:spPr>
          <a:xfrm>
            <a:off x="9762737" y="7308972"/>
            <a:ext cx="7841640" cy="512926"/>
          </a:xfrm>
          <a:prstGeom prst="rect">
            <a:avLst/>
          </a:prstGeom>
        </p:spPr>
        <p:txBody>
          <a:bodyPr lIns="0" tIns="0" rIns="0" bIns="0" rtlCol="0" anchor="t">
            <a:spAutoFit/>
          </a:bodyPr>
          <a:lstStyle/>
          <a:p>
            <a:pPr marL="0" lvl="0" indent="0" algn="l">
              <a:lnSpc>
                <a:spcPts val="3949"/>
              </a:lnSpc>
            </a:pPr>
            <a:r>
              <a:rPr lang="en-US" sz="3656">
                <a:solidFill>
                  <a:srgbClr val="FFFFFF"/>
                </a:solidFill>
                <a:latin typeface="Barlow Bold"/>
                <a:ea typeface="Barlow Bold"/>
                <a:cs typeface="Barlow Bold"/>
                <a:sym typeface="Barlow Bold"/>
              </a:rPr>
              <a:t>B2E (Business to Education)</a:t>
            </a:r>
          </a:p>
        </p:txBody>
      </p:sp>
      <p:sp>
        <p:nvSpPr>
          <p:cNvPr id="19" name="TextBox 19"/>
          <p:cNvSpPr txBox="1"/>
          <p:nvPr/>
        </p:nvSpPr>
        <p:spPr>
          <a:xfrm>
            <a:off x="9753575" y="7936198"/>
            <a:ext cx="7505725" cy="2249907"/>
          </a:xfrm>
          <a:prstGeom prst="rect">
            <a:avLst/>
          </a:prstGeom>
        </p:spPr>
        <p:txBody>
          <a:bodyPr lIns="0" tIns="0" rIns="0" bIns="0" rtlCol="0" anchor="t">
            <a:spAutoFit/>
          </a:bodyPr>
          <a:lstStyle/>
          <a:p>
            <a:pPr algn="l">
              <a:lnSpc>
                <a:spcPts val="3593"/>
              </a:lnSpc>
            </a:pPr>
            <a:r>
              <a:rPr lang="en-US" sz="2478" spc="-47">
                <a:solidFill>
                  <a:srgbClr val="FFFFFF"/>
                </a:solidFill>
                <a:latin typeface="Clear Sans"/>
                <a:ea typeface="Clear Sans"/>
                <a:cs typeface="Clear Sans"/>
                <a:sym typeface="Clear Sans"/>
              </a:rPr>
              <a:t>•Transaksi Lebih Kompleks</a:t>
            </a:r>
          </a:p>
          <a:p>
            <a:pPr algn="l">
              <a:lnSpc>
                <a:spcPts val="3593"/>
              </a:lnSpc>
            </a:pPr>
            <a:endParaRPr lang="en-US" sz="2478" spc="-47">
              <a:solidFill>
                <a:srgbClr val="FFFFFF"/>
              </a:solidFill>
              <a:latin typeface="Clear Sans"/>
              <a:ea typeface="Clear Sans"/>
              <a:cs typeface="Clear Sans"/>
              <a:sym typeface="Clear Sans"/>
            </a:endParaRPr>
          </a:p>
          <a:p>
            <a:pPr algn="l">
              <a:lnSpc>
                <a:spcPts val="3593"/>
              </a:lnSpc>
            </a:pPr>
            <a:endParaRPr lang="en-US" sz="2478" spc="-47">
              <a:solidFill>
                <a:srgbClr val="FFFFFF"/>
              </a:solidFill>
              <a:latin typeface="Clear Sans"/>
              <a:ea typeface="Clear Sans"/>
              <a:cs typeface="Clear Sans"/>
              <a:sym typeface="Clear Sans"/>
            </a:endParaRPr>
          </a:p>
          <a:p>
            <a:pPr algn="l">
              <a:lnSpc>
                <a:spcPts val="3593"/>
              </a:lnSpc>
            </a:pPr>
            <a:endParaRPr lang="en-US" sz="2478" spc="-47">
              <a:solidFill>
                <a:srgbClr val="FFFFFF"/>
              </a:solidFill>
              <a:latin typeface="Clear Sans"/>
              <a:ea typeface="Clear Sans"/>
              <a:cs typeface="Clear Sans"/>
              <a:sym typeface="Clear Sans"/>
            </a:endParaRPr>
          </a:p>
          <a:p>
            <a:pPr marL="0" lvl="0" indent="0" algn="l">
              <a:lnSpc>
                <a:spcPts val="3593"/>
              </a:lnSpc>
            </a:pPr>
            <a:endParaRPr lang="en-US" sz="2478" spc="-47">
              <a:solidFill>
                <a:srgbClr val="FFFFFF"/>
              </a:solidFill>
              <a:latin typeface="Clear Sans"/>
              <a:ea typeface="Clear Sans"/>
              <a:cs typeface="Clear Sans"/>
              <a:sym typeface="Clear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83922" y="8107224"/>
            <a:ext cx="8838610" cy="8032087"/>
          </a:xfrm>
          <a:custGeom>
            <a:avLst/>
            <a:gdLst/>
            <a:ahLst/>
            <a:cxnLst/>
            <a:rect l="l" t="t" r="r" b="b"/>
            <a:pathLst>
              <a:path w="8838610" h="8032087">
                <a:moveTo>
                  <a:pt x="0" y="0"/>
                </a:moveTo>
                <a:lnTo>
                  <a:pt x="8838611" y="0"/>
                </a:lnTo>
                <a:lnTo>
                  <a:pt x="8838611" y="8032087"/>
                </a:lnTo>
                <a:lnTo>
                  <a:pt x="0" y="8032087"/>
                </a:lnTo>
                <a:lnTo>
                  <a:pt x="0" y="0"/>
                </a:lnTo>
                <a:close/>
              </a:path>
            </a:pathLst>
          </a:custGeom>
          <a:blipFill>
            <a:blip r:embed="rId2"/>
            <a:stretch>
              <a:fillRect/>
            </a:stretch>
          </a:blipFill>
        </p:spPr>
      </p:sp>
      <p:grpSp>
        <p:nvGrpSpPr>
          <p:cNvPr id="3" name="Group 3"/>
          <p:cNvGrpSpPr/>
          <p:nvPr/>
        </p:nvGrpSpPr>
        <p:grpSpPr>
          <a:xfrm>
            <a:off x="8400965" y="8520814"/>
            <a:ext cx="9004526" cy="7738264"/>
            <a:chOff x="0" y="0"/>
            <a:chExt cx="812800" cy="698500"/>
          </a:xfrm>
        </p:grpSpPr>
        <p:sp>
          <p:nvSpPr>
            <p:cNvPr id="4" name="Freeform 4"/>
            <p:cNvSpPr/>
            <p:nvPr/>
          </p:nvSpPr>
          <p:spPr>
            <a:xfrm>
              <a:off x="6274" y="0"/>
              <a:ext cx="800252" cy="698500"/>
            </a:xfrm>
            <a:custGeom>
              <a:avLst/>
              <a:gdLst/>
              <a:ahLst/>
              <a:cxnLst/>
              <a:rect l="l" t="t" r="r" b="b"/>
              <a:pathLst>
                <a:path w="800252" h="698500">
                  <a:moveTo>
                    <a:pt x="790096" y="377490"/>
                  </a:moveTo>
                  <a:lnTo>
                    <a:pt x="619756" y="670260"/>
                  </a:lnTo>
                  <a:cubicBezTo>
                    <a:pt x="609584" y="687744"/>
                    <a:pt x="590882" y="698500"/>
                    <a:pt x="570654" y="698500"/>
                  </a:cubicBezTo>
                  <a:lnTo>
                    <a:pt x="229598" y="698500"/>
                  </a:lnTo>
                  <a:cubicBezTo>
                    <a:pt x="209370" y="698500"/>
                    <a:pt x="190668" y="687744"/>
                    <a:pt x="180496" y="670260"/>
                  </a:cubicBezTo>
                  <a:lnTo>
                    <a:pt x="10156" y="377490"/>
                  </a:lnTo>
                  <a:cubicBezTo>
                    <a:pt x="0" y="360033"/>
                    <a:pt x="0" y="338467"/>
                    <a:pt x="10156" y="321010"/>
                  </a:cubicBezTo>
                  <a:lnTo>
                    <a:pt x="180496" y="28240"/>
                  </a:lnTo>
                  <a:cubicBezTo>
                    <a:pt x="190668" y="10756"/>
                    <a:pt x="209370" y="0"/>
                    <a:pt x="229598" y="0"/>
                  </a:cubicBezTo>
                  <a:lnTo>
                    <a:pt x="570654" y="0"/>
                  </a:lnTo>
                  <a:cubicBezTo>
                    <a:pt x="590882" y="0"/>
                    <a:pt x="609584" y="10756"/>
                    <a:pt x="619756" y="28240"/>
                  </a:cubicBezTo>
                  <a:lnTo>
                    <a:pt x="790096" y="321010"/>
                  </a:lnTo>
                  <a:cubicBezTo>
                    <a:pt x="800252" y="338467"/>
                    <a:pt x="800252" y="360033"/>
                    <a:pt x="790096" y="37749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78636">
            <a:off x="15809284" y="4405847"/>
            <a:ext cx="1845214" cy="2147158"/>
            <a:chOff x="0" y="0"/>
            <a:chExt cx="698500" cy="812800"/>
          </a:xfrm>
        </p:grpSpPr>
        <p:sp>
          <p:nvSpPr>
            <p:cNvPr id="13" name="Freeform 13"/>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5" name="Freeform 15"/>
          <p:cNvSpPr/>
          <p:nvPr/>
        </p:nvSpPr>
        <p:spPr>
          <a:xfrm>
            <a:off x="10405119" y="4340031"/>
            <a:ext cx="5090221" cy="5274840"/>
          </a:xfrm>
          <a:custGeom>
            <a:avLst/>
            <a:gdLst/>
            <a:ahLst/>
            <a:cxnLst/>
            <a:rect l="l" t="t" r="r" b="b"/>
            <a:pathLst>
              <a:path w="5090221" h="5274840">
                <a:moveTo>
                  <a:pt x="0" y="0"/>
                </a:moveTo>
                <a:lnTo>
                  <a:pt x="5090221" y="0"/>
                </a:lnTo>
                <a:lnTo>
                  <a:pt x="5090221" y="5274840"/>
                </a:lnTo>
                <a:lnTo>
                  <a:pt x="0" y="5274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959384" y="898997"/>
            <a:ext cx="8988186" cy="1875286"/>
          </a:xfrm>
          <a:prstGeom prst="rect">
            <a:avLst/>
          </a:prstGeom>
        </p:spPr>
        <p:txBody>
          <a:bodyPr lIns="0" tIns="0" rIns="0" bIns="0" rtlCol="0" anchor="t">
            <a:spAutoFit/>
          </a:bodyPr>
          <a:lstStyle/>
          <a:p>
            <a:pPr marL="0" lvl="0" indent="0" algn="l">
              <a:lnSpc>
                <a:spcPts val="7344"/>
              </a:lnSpc>
            </a:pPr>
            <a:r>
              <a:rPr lang="en-US" sz="6800" spc="-170">
                <a:solidFill>
                  <a:srgbClr val="112D4E"/>
                </a:solidFill>
                <a:latin typeface="Barlow Bold"/>
                <a:ea typeface="Barlow Bold"/>
                <a:cs typeface="Barlow Bold"/>
                <a:sym typeface="Barlow Bold"/>
              </a:rPr>
              <a:t>E-Business pada proses Bisnis</a:t>
            </a:r>
          </a:p>
        </p:txBody>
      </p:sp>
      <p:sp>
        <p:nvSpPr>
          <p:cNvPr id="17" name="TextBox 17"/>
          <p:cNvSpPr txBox="1"/>
          <p:nvPr/>
        </p:nvSpPr>
        <p:spPr>
          <a:xfrm>
            <a:off x="995222" y="4605977"/>
            <a:ext cx="8148778" cy="2063066"/>
          </a:xfrm>
          <a:prstGeom prst="rect">
            <a:avLst/>
          </a:prstGeom>
        </p:spPr>
        <p:txBody>
          <a:bodyPr lIns="0" tIns="0" rIns="0" bIns="0" rtlCol="0" anchor="t">
            <a:spAutoFit/>
          </a:bodyPr>
          <a:lstStyle/>
          <a:p>
            <a:pPr algn="l">
              <a:lnSpc>
                <a:spcPts val="4180"/>
              </a:lnSpc>
            </a:pPr>
            <a:r>
              <a:rPr lang="en-US" sz="2645" spc="-50">
                <a:solidFill>
                  <a:srgbClr val="000000"/>
                </a:solidFill>
                <a:latin typeface="Clear Sans"/>
                <a:ea typeface="Clear Sans"/>
                <a:cs typeface="Clear Sans"/>
                <a:sym typeface="Clear Sans"/>
              </a:rPr>
              <a:t>adalah protokol Standar, ada sejak era tahun 1970, untuk secara elektronik mentransfer (mengirimkan) informasi antar organisasi serta dalam berbagai proses bisnis</a:t>
            </a:r>
          </a:p>
        </p:txBody>
      </p:sp>
      <p:sp>
        <p:nvSpPr>
          <p:cNvPr id="18" name="TextBox 18"/>
          <p:cNvSpPr txBox="1"/>
          <p:nvPr/>
        </p:nvSpPr>
        <p:spPr>
          <a:xfrm>
            <a:off x="959384" y="7823752"/>
            <a:ext cx="8079462" cy="1054296"/>
          </a:xfrm>
          <a:prstGeom prst="rect">
            <a:avLst/>
          </a:prstGeom>
        </p:spPr>
        <p:txBody>
          <a:bodyPr lIns="0" tIns="0" rIns="0" bIns="0" rtlCol="0" anchor="t">
            <a:spAutoFit/>
          </a:bodyPr>
          <a:lstStyle/>
          <a:p>
            <a:pPr algn="l">
              <a:lnSpc>
                <a:spcPts val="2838"/>
              </a:lnSpc>
            </a:pPr>
            <a:r>
              <a:rPr lang="en-US" sz="2345" spc="-44">
                <a:solidFill>
                  <a:srgbClr val="000000"/>
                </a:solidFill>
                <a:latin typeface="Clear Sans"/>
                <a:ea typeface="Clear Sans"/>
                <a:cs typeface="Clear Sans"/>
                <a:sym typeface="Clear Sans"/>
              </a:rPr>
              <a:t>•</a:t>
            </a:r>
            <a:r>
              <a:rPr lang="en-US" sz="2345" spc="-44">
                <a:solidFill>
                  <a:srgbClr val="000000"/>
                </a:solidFill>
                <a:latin typeface="Clear Sans Bold"/>
                <a:ea typeface="Clear Sans Bold"/>
                <a:cs typeface="Clear Sans Bold"/>
                <a:sym typeface="Clear Sans Bold"/>
              </a:rPr>
              <a:t>Meningkatkan tingkat akurasi </a:t>
            </a:r>
          </a:p>
          <a:p>
            <a:pPr algn="l">
              <a:lnSpc>
                <a:spcPts val="2838"/>
              </a:lnSpc>
            </a:pPr>
            <a:r>
              <a:rPr lang="en-US" sz="2345" spc="-44">
                <a:solidFill>
                  <a:srgbClr val="000000"/>
                </a:solidFill>
                <a:latin typeface="Clear Sans Bold"/>
                <a:ea typeface="Clear Sans Bold"/>
                <a:cs typeface="Clear Sans Bold"/>
                <a:sym typeface="Clear Sans Bold"/>
              </a:rPr>
              <a:t>•Mengurangi biaya (produksi, pemasaran, distribusi, dll)</a:t>
            </a:r>
          </a:p>
          <a:p>
            <a:pPr marL="0" lvl="0" indent="0" algn="l">
              <a:lnSpc>
                <a:spcPts val="2838"/>
              </a:lnSpc>
            </a:pPr>
            <a:endParaRPr lang="en-US" sz="2345" spc="-44">
              <a:solidFill>
                <a:srgbClr val="000000"/>
              </a:solidFill>
              <a:latin typeface="Clear Sans Bold"/>
              <a:ea typeface="Clear Sans Bold"/>
              <a:cs typeface="Clear Sans Bold"/>
              <a:sym typeface="Clear Sans Bold"/>
            </a:endParaRPr>
          </a:p>
        </p:txBody>
      </p:sp>
      <p:grpSp>
        <p:nvGrpSpPr>
          <p:cNvPr id="19" name="Group 19"/>
          <p:cNvGrpSpPr/>
          <p:nvPr/>
        </p:nvGrpSpPr>
        <p:grpSpPr>
          <a:xfrm>
            <a:off x="-1567933" y="3761831"/>
            <a:ext cx="10429530" cy="681609"/>
            <a:chOff x="0" y="0"/>
            <a:chExt cx="9327700" cy="609600"/>
          </a:xfrm>
        </p:grpSpPr>
        <p:sp>
          <p:nvSpPr>
            <p:cNvPr id="20" name="Freeform 20"/>
            <p:cNvSpPr/>
            <p:nvPr/>
          </p:nvSpPr>
          <p:spPr>
            <a:xfrm>
              <a:off x="1443" y="0"/>
              <a:ext cx="9324815" cy="609600"/>
            </a:xfrm>
            <a:custGeom>
              <a:avLst/>
              <a:gdLst/>
              <a:ahLst/>
              <a:cxnLst/>
              <a:rect l="l" t="t" r="r" b="b"/>
              <a:pathLst>
                <a:path w="9324815" h="609600">
                  <a:moveTo>
                    <a:pt x="9117119" y="0"/>
                  </a:moveTo>
                  <a:lnTo>
                    <a:pt x="4495" y="0"/>
                  </a:lnTo>
                  <a:cubicBezTo>
                    <a:pt x="3120" y="0"/>
                    <a:pt x="1828" y="661"/>
                    <a:pt x="1023" y="1778"/>
                  </a:cubicBezTo>
                  <a:cubicBezTo>
                    <a:pt x="219" y="2894"/>
                    <a:pt x="0" y="4328"/>
                    <a:pt x="435" y="5634"/>
                  </a:cubicBezTo>
                  <a:lnTo>
                    <a:pt x="199879" y="603966"/>
                  </a:lnTo>
                  <a:cubicBezTo>
                    <a:pt x="201001" y="607331"/>
                    <a:pt x="204149" y="609600"/>
                    <a:pt x="207695" y="609600"/>
                  </a:cubicBezTo>
                  <a:lnTo>
                    <a:pt x="9320319" y="609600"/>
                  </a:lnTo>
                  <a:cubicBezTo>
                    <a:pt x="9321695" y="609600"/>
                    <a:pt x="9322987" y="608939"/>
                    <a:pt x="9323791" y="607822"/>
                  </a:cubicBezTo>
                  <a:cubicBezTo>
                    <a:pt x="9324596" y="606706"/>
                    <a:pt x="9324815" y="605272"/>
                    <a:pt x="9324379" y="603966"/>
                  </a:cubicBezTo>
                  <a:lnTo>
                    <a:pt x="9124936" y="5634"/>
                  </a:lnTo>
                  <a:cubicBezTo>
                    <a:pt x="9123814" y="2269"/>
                    <a:pt x="9120665" y="0"/>
                    <a:pt x="9117119"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sp>
        <p:sp>
          <p:nvSpPr>
            <p:cNvPr id="21" name="TextBox 21"/>
            <p:cNvSpPr txBox="1"/>
            <p:nvPr/>
          </p:nvSpPr>
          <p:spPr>
            <a:xfrm>
              <a:off x="101600" y="-38100"/>
              <a:ext cx="9124500" cy="6477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59384" y="3821031"/>
            <a:ext cx="7524539"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Electronic Data Interchange (EDI): </a:t>
            </a:r>
          </a:p>
        </p:txBody>
      </p:sp>
      <p:sp>
        <p:nvSpPr>
          <p:cNvPr id="23" name="TextBox 23"/>
          <p:cNvSpPr txBox="1"/>
          <p:nvPr/>
        </p:nvSpPr>
        <p:spPr>
          <a:xfrm>
            <a:off x="1028700" y="7053651"/>
            <a:ext cx="3539038"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Manfaat EDI :</a:t>
            </a:r>
          </a:p>
        </p:txBody>
      </p:sp>
      <p:sp>
        <p:nvSpPr>
          <p:cNvPr id="24" name="Freeform 24"/>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25" name="Group 25"/>
          <p:cNvGrpSpPr/>
          <p:nvPr/>
        </p:nvGrpSpPr>
        <p:grpSpPr>
          <a:xfrm>
            <a:off x="10794405" y="-1667303"/>
            <a:ext cx="6708021" cy="5764705"/>
            <a:chOff x="0" y="0"/>
            <a:chExt cx="812800" cy="698500"/>
          </a:xfrm>
        </p:grpSpPr>
        <p:sp>
          <p:nvSpPr>
            <p:cNvPr id="26" name="Freeform 26"/>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1197013" y="-1380905"/>
            <a:ext cx="5879077" cy="5216911"/>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9866" t="-12462" r="-27954" b="-6029"/>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0" y="8214603"/>
            <a:ext cx="3684262" cy="2072397"/>
          </a:xfrm>
          <a:custGeom>
            <a:avLst/>
            <a:gdLst/>
            <a:ahLst/>
            <a:cxnLst/>
            <a:rect l="l" t="t" r="r" b="b"/>
            <a:pathLst>
              <a:path w="3684262" h="2072397">
                <a:moveTo>
                  <a:pt x="0" y="0"/>
                </a:moveTo>
                <a:lnTo>
                  <a:pt x="3684262" y="0"/>
                </a:lnTo>
                <a:lnTo>
                  <a:pt x="3684262" y="2072397"/>
                </a:lnTo>
                <a:lnTo>
                  <a:pt x="0" y="2072397"/>
                </a:lnTo>
                <a:lnTo>
                  <a:pt x="0" y="0"/>
                </a:lnTo>
                <a:close/>
              </a:path>
            </a:pathLst>
          </a:custGeom>
          <a:blipFill>
            <a:blip r:embed="rId2"/>
            <a:stretch>
              <a:fillRect t="-2370" b="-2370"/>
            </a:stretch>
          </a:blipFill>
        </p:spPr>
      </p:sp>
      <p:sp>
        <p:nvSpPr>
          <p:cNvPr id="3" name="Freeform 3"/>
          <p:cNvSpPr/>
          <p:nvPr/>
        </p:nvSpPr>
        <p:spPr>
          <a:xfrm flipH="1" flipV="1">
            <a:off x="14770494" y="0"/>
            <a:ext cx="3517506" cy="1600288"/>
          </a:xfrm>
          <a:custGeom>
            <a:avLst/>
            <a:gdLst/>
            <a:ahLst/>
            <a:cxnLst/>
            <a:rect l="l" t="t" r="r" b="b"/>
            <a:pathLst>
              <a:path w="3517506" h="1600288">
                <a:moveTo>
                  <a:pt x="3517506" y="1600288"/>
                </a:moveTo>
                <a:lnTo>
                  <a:pt x="0" y="1600288"/>
                </a:lnTo>
                <a:lnTo>
                  <a:pt x="0" y="0"/>
                </a:lnTo>
                <a:lnTo>
                  <a:pt x="3517506" y="0"/>
                </a:lnTo>
                <a:lnTo>
                  <a:pt x="3517506" y="1600288"/>
                </a:lnTo>
                <a:close/>
              </a:path>
            </a:pathLst>
          </a:custGeom>
          <a:blipFill>
            <a:blip r:embed="rId2"/>
            <a:stretch>
              <a:fillRect b="-29501"/>
            </a:stretch>
          </a:blipFill>
        </p:spPr>
      </p:sp>
      <p:grpSp>
        <p:nvGrpSpPr>
          <p:cNvPr id="4" name="Group 4"/>
          <p:cNvGrpSpPr/>
          <p:nvPr/>
        </p:nvGrpSpPr>
        <p:grpSpPr>
          <a:xfrm>
            <a:off x="1111784" y="3922017"/>
            <a:ext cx="3488294" cy="1851923"/>
            <a:chOff x="0" y="0"/>
            <a:chExt cx="1530995" cy="812800"/>
          </a:xfrm>
        </p:grpSpPr>
        <p:sp>
          <p:nvSpPr>
            <p:cNvPr id="5" name="Freeform 5"/>
            <p:cNvSpPr/>
            <p:nvPr/>
          </p:nvSpPr>
          <p:spPr>
            <a:xfrm>
              <a:off x="0" y="0"/>
              <a:ext cx="1530995" cy="812800"/>
            </a:xfrm>
            <a:custGeom>
              <a:avLst/>
              <a:gdLst/>
              <a:ahLst/>
              <a:cxnLst/>
              <a:rect l="l" t="t" r="r" b="b"/>
              <a:pathLst>
                <a:path w="1530995" h="812800">
                  <a:moveTo>
                    <a:pt x="765498" y="0"/>
                  </a:moveTo>
                  <a:cubicBezTo>
                    <a:pt x="342725" y="0"/>
                    <a:pt x="0" y="181951"/>
                    <a:pt x="0" y="406400"/>
                  </a:cubicBezTo>
                  <a:cubicBezTo>
                    <a:pt x="0" y="630849"/>
                    <a:pt x="342725" y="812800"/>
                    <a:pt x="765498" y="812800"/>
                  </a:cubicBezTo>
                  <a:cubicBezTo>
                    <a:pt x="1188270" y="812800"/>
                    <a:pt x="1530995" y="630849"/>
                    <a:pt x="1530995" y="406400"/>
                  </a:cubicBezTo>
                  <a:cubicBezTo>
                    <a:pt x="1530995" y="181951"/>
                    <a:pt x="1188270" y="0"/>
                    <a:pt x="765498"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6" name="TextBox 6"/>
            <p:cNvSpPr txBox="1"/>
            <p:nvPr/>
          </p:nvSpPr>
          <p:spPr>
            <a:xfrm>
              <a:off x="143531" y="38100"/>
              <a:ext cx="1243934"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11784" y="6362679"/>
            <a:ext cx="3488294" cy="1851923"/>
            <a:chOff x="0" y="0"/>
            <a:chExt cx="1530995" cy="812800"/>
          </a:xfrm>
        </p:grpSpPr>
        <p:sp>
          <p:nvSpPr>
            <p:cNvPr id="8" name="Freeform 8"/>
            <p:cNvSpPr/>
            <p:nvPr/>
          </p:nvSpPr>
          <p:spPr>
            <a:xfrm>
              <a:off x="0" y="0"/>
              <a:ext cx="1530995" cy="812800"/>
            </a:xfrm>
            <a:custGeom>
              <a:avLst/>
              <a:gdLst/>
              <a:ahLst/>
              <a:cxnLst/>
              <a:rect l="l" t="t" r="r" b="b"/>
              <a:pathLst>
                <a:path w="1530995" h="812800">
                  <a:moveTo>
                    <a:pt x="765498" y="0"/>
                  </a:moveTo>
                  <a:cubicBezTo>
                    <a:pt x="342725" y="0"/>
                    <a:pt x="0" y="181951"/>
                    <a:pt x="0" y="406400"/>
                  </a:cubicBezTo>
                  <a:cubicBezTo>
                    <a:pt x="0" y="630849"/>
                    <a:pt x="342725" y="812800"/>
                    <a:pt x="765498" y="812800"/>
                  </a:cubicBezTo>
                  <a:cubicBezTo>
                    <a:pt x="1188270" y="812800"/>
                    <a:pt x="1530995" y="630849"/>
                    <a:pt x="1530995" y="406400"/>
                  </a:cubicBezTo>
                  <a:cubicBezTo>
                    <a:pt x="1530995" y="181951"/>
                    <a:pt x="1188270" y="0"/>
                    <a:pt x="765498" y="0"/>
                  </a:cubicBezTo>
                  <a:close/>
                </a:path>
              </a:pathLst>
            </a:custGeom>
            <a:gradFill rotWithShape="1">
              <a:gsLst>
                <a:gs pos="0">
                  <a:srgbClr val="112D4E">
                    <a:alpha val="100000"/>
                  </a:srgbClr>
                </a:gs>
                <a:gs pos="50000">
                  <a:srgbClr val="255389">
                    <a:alpha val="100000"/>
                  </a:srgbClr>
                </a:gs>
                <a:gs pos="100000">
                  <a:srgbClr val="227BBB">
                    <a:alpha val="100000"/>
                  </a:srgbClr>
                </a:gs>
              </a:gsLst>
              <a:lin ang="5400000"/>
            </a:gradFill>
          </p:spPr>
        </p:sp>
        <p:sp>
          <p:nvSpPr>
            <p:cNvPr id="9" name="TextBox 9"/>
            <p:cNvSpPr txBox="1"/>
            <p:nvPr/>
          </p:nvSpPr>
          <p:spPr>
            <a:xfrm>
              <a:off x="143531" y="38100"/>
              <a:ext cx="1243934"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008060" y="3648691"/>
            <a:ext cx="6440557" cy="5602111"/>
            <a:chOff x="0" y="0"/>
            <a:chExt cx="1696278" cy="1475453"/>
          </a:xfrm>
        </p:grpSpPr>
        <p:sp>
          <p:nvSpPr>
            <p:cNvPr id="11" name="Freeform 11"/>
            <p:cNvSpPr/>
            <p:nvPr/>
          </p:nvSpPr>
          <p:spPr>
            <a:xfrm>
              <a:off x="0" y="0"/>
              <a:ext cx="1696278" cy="1475453"/>
            </a:xfrm>
            <a:custGeom>
              <a:avLst/>
              <a:gdLst/>
              <a:ahLst/>
              <a:cxnLst/>
              <a:rect l="l" t="t" r="r" b="b"/>
              <a:pathLst>
                <a:path w="1696278" h="1475453">
                  <a:moveTo>
                    <a:pt x="61305" y="0"/>
                  </a:moveTo>
                  <a:lnTo>
                    <a:pt x="1634973" y="0"/>
                  </a:lnTo>
                  <a:cubicBezTo>
                    <a:pt x="1668831" y="0"/>
                    <a:pt x="1696278" y="27447"/>
                    <a:pt x="1696278" y="61305"/>
                  </a:cubicBezTo>
                  <a:lnTo>
                    <a:pt x="1696278" y="1414148"/>
                  </a:lnTo>
                  <a:cubicBezTo>
                    <a:pt x="1696278" y="1430407"/>
                    <a:pt x="1689819" y="1446000"/>
                    <a:pt x="1678322" y="1457497"/>
                  </a:cubicBezTo>
                  <a:cubicBezTo>
                    <a:pt x="1666826" y="1468994"/>
                    <a:pt x="1651232" y="1475453"/>
                    <a:pt x="1634973" y="1475453"/>
                  </a:cubicBezTo>
                  <a:lnTo>
                    <a:pt x="61305" y="1475453"/>
                  </a:lnTo>
                  <a:cubicBezTo>
                    <a:pt x="45046" y="1475453"/>
                    <a:pt x="29453" y="1468994"/>
                    <a:pt x="17956" y="1457497"/>
                  </a:cubicBezTo>
                  <a:cubicBezTo>
                    <a:pt x="6459" y="1446000"/>
                    <a:pt x="0" y="1430407"/>
                    <a:pt x="0" y="1414148"/>
                  </a:cubicBezTo>
                  <a:lnTo>
                    <a:pt x="0" y="61305"/>
                  </a:lnTo>
                  <a:cubicBezTo>
                    <a:pt x="0" y="45046"/>
                    <a:pt x="6459" y="29453"/>
                    <a:pt x="17956" y="17956"/>
                  </a:cubicBezTo>
                  <a:cubicBezTo>
                    <a:pt x="29453" y="6459"/>
                    <a:pt x="45046" y="0"/>
                    <a:pt x="61305"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2" name="TextBox 12"/>
            <p:cNvSpPr txBox="1"/>
            <p:nvPr/>
          </p:nvSpPr>
          <p:spPr>
            <a:xfrm>
              <a:off x="0" y="-38100"/>
              <a:ext cx="1696278" cy="1513553"/>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4906659" y="7458441"/>
            <a:ext cx="7883718" cy="19050"/>
          </a:xfrm>
          <a:prstGeom prst="line">
            <a:avLst/>
          </a:prstGeom>
          <a:ln w="38100" cap="flat">
            <a:solidFill>
              <a:srgbClr val="000000"/>
            </a:solidFill>
            <a:prstDash val="solid"/>
            <a:headEnd type="none" w="sm" len="sm"/>
            <a:tailEnd type="none" w="sm" len="sm"/>
          </a:ln>
        </p:spPr>
      </p:sp>
      <p:sp>
        <p:nvSpPr>
          <p:cNvPr id="14" name="AutoShape 14"/>
          <p:cNvSpPr/>
          <p:nvPr/>
        </p:nvSpPr>
        <p:spPr>
          <a:xfrm>
            <a:off x="12159532" y="6907415"/>
            <a:ext cx="630845" cy="551026"/>
          </a:xfrm>
          <a:prstGeom prst="line">
            <a:avLst/>
          </a:prstGeom>
          <a:ln w="38100" cap="flat">
            <a:solidFill>
              <a:srgbClr val="000000"/>
            </a:solidFill>
            <a:prstDash val="solid"/>
            <a:headEnd type="none" w="sm" len="sm"/>
            <a:tailEnd type="none" w="sm" len="sm"/>
          </a:ln>
        </p:spPr>
      </p:sp>
      <p:sp>
        <p:nvSpPr>
          <p:cNvPr id="15" name="AutoShape 15"/>
          <p:cNvSpPr/>
          <p:nvPr/>
        </p:nvSpPr>
        <p:spPr>
          <a:xfrm>
            <a:off x="12159532" y="6907415"/>
            <a:ext cx="1945088" cy="0"/>
          </a:xfrm>
          <a:prstGeom prst="line">
            <a:avLst/>
          </a:prstGeom>
          <a:ln w="38100" cap="flat">
            <a:solidFill>
              <a:srgbClr val="000000"/>
            </a:solidFill>
            <a:prstDash val="solid"/>
            <a:headEnd type="none" w="sm" len="sm"/>
            <a:tailEnd type="arrow" w="med" len="sm"/>
          </a:ln>
        </p:spPr>
      </p:sp>
      <p:grpSp>
        <p:nvGrpSpPr>
          <p:cNvPr id="16" name="Group 16"/>
          <p:cNvGrpSpPr/>
          <p:nvPr/>
        </p:nvGrpSpPr>
        <p:grpSpPr>
          <a:xfrm>
            <a:off x="5053965" y="4800354"/>
            <a:ext cx="8714689" cy="992637"/>
            <a:chOff x="0" y="0"/>
            <a:chExt cx="11619585" cy="1323516"/>
          </a:xfrm>
        </p:grpSpPr>
        <p:sp>
          <p:nvSpPr>
            <p:cNvPr id="17" name="AutoShape 17"/>
            <p:cNvSpPr/>
            <p:nvPr/>
          </p:nvSpPr>
          <p:spPr>
            <a:xfrm flipH="1" flipV="1">
              <a:off x="0" y="25400"/>
              <a:ext cx="3014152" cy="0"/>
            </a:xfrm>
            <a:prstGeom prst="line">
              <a:avLst/>
            </a:prstGeom>
            <a:ln w="50800" cap="flat">
              <a:solidFill>
                <a:srgbClr val="000000"/>
              </a:solidFill>
              <a:prstDash val="solid"/>
              <a:headEnd type="none" w="sm" len="sm"/>
              <a:tailEnd type="arrow" w="med" len="sm"/>
            </a:ln>
          </p:spPr>
        </p:sp>
        <p:sp>
          <p:nvSpPr>
            <p:cNvPr id="18" name="AutoShape 18"/>
            <p:cNvSpPr/>
            <p:nvPr/>
          </p:nvSpPr>
          <p:spPr>
            <a:xfrm flipV="1">
              <a:off x="1456524" y="63500"/>
              <a:ext cx="1557628" cy="1234616"/>
            </a:xfrm>
            <a:prstGeom prst="line">
              <a:avLst/>
            </a:prstGeom>
            <a:ln w="50800" cap="flat">
              <a:solidFill>
                <a:srgbClr val="000000"/>
              </a:solidFill>
              <a:prstDash val="solid"/>
              <a:headEnd type="none" w="sm" len="sm"/>
              <a:tailEnd type="none" w="sm" len="sm"/>
            </a:ln>
          </p:spPr>
        </p:sp>
        <p:sp>
          <p:nvSpPr>
            <p:cNvPr id="19" name="AutoShape 19"/>
            <p:cNvSpPr/>
            <p:nvPr/>
          </p:nvSpPr>
          <p:spPr>
            <a:xfrm>
              <a:off x="1456524" y="1298116"/>
              <a:ext cx="10163060" cy="0"/>
            </a:xfrm>
            <a:prstGeom prst="line">
              <a:avLst/>
            </a:prstGeom>
            <a:ln w="50800" cap="flat">
              <a:solidFill>
                <a:srgbClr val="000000"/>
              </a:solidFill>
              <a:prstDash val="solid"/>
              <a:headEnd type="none" w="sm" len="sm"/>
              <a:tailEnd type="none" w="sm" len="sm"/>
            </a:ln>
          </p:spPr>
        </p:sp>
      </p:grpSp>
      <p:grpSp>
        <p:nvGrpSpPr>
          <p:cNvPr id="20" name="Group 20"/>
          <p:cNvGrpSpPr/>
          <p:nvPr/>
        </p:nvGrpSpPr>
        <p:grpSpPr>
          <a:xfrm>
            <a:off x="14228338" y="5116942"/>
            <a:ext cx="2748720" cy="2171699"/>
            <a:chOff x="0" y="0"/>
            <a:chExt cx="1028761" cy="812800"/>
          </a:xfrm>
        </p:grpSpPr>
        <p:sp>
          <p:nvSpPr>
            <p:cNvPr id="21" name="Freeform 21"/>
            <p:cNvSpPr/>
            <p:nvPr/>
          </p:nvSpPr>
          <p:spPr>
            <a:xfrm>
              <a:off x="0" y="0"/>
              <a:ext cx="1028761" cy="812800"/>
            </a:xfrm>
            <a:custGeom>
              <a:avLst/>
              <a:gdLst/>
              <a:ahLst/>
              <a:cxnLst/>
              <a:rect l="l" t="t" r="r" b="b"/>
              <a:pathLst>
                <a:path w="1028761" h="812800">
                  <a:moveTo>
                    <a:pt x="514381" y="0"/>
                  </a:moveTo>
                  <a:cubicBezTo>
                    <a:pt x="230296" y="0"/>
                    <a:pt x="0" y="181951"/>
                    <a:pt x="0" y="406400"/>
                  </a:cubicBezTo>
                  <a:cubicBezTo>
                    <a:pt x="0" y="630849"/>
                    <a:pt x="230296" y="812800"/>
                    <a:pt x="514381" y="812800"/>
                  </a:cubicBezTo>
                  <a:cubicBezTo>
                    <a:pt x="798465" y="812800"/>
                    <a:pt x="1028761" y="630849"/>
                    <a:pt x="1028761" y="406400"/>
                  </a:cubicBezTo>
                  <a:cubicBezTo>
                    <a:pt x="1028761" y="181951"/>
                    <a:pt x="798465" y="0"/>
                    <a:pt x="514381"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sp>
        <p:sp>
          <p:nvSpPr>
            <p:cNvPr id="22" name="TextBox 22"/>
            <p:cNvSpPr txBox="1"/>
            <p:nvPr/>
          </p:nvSpPr>
          <p:spPr>
            <a:xfrm>
              <a:off x="96446" y="38100"/>
              <a:ext cx="835869"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111784" y="1051397"/>
            <a:ext cx="14081991" cy="951361"/>
          </a:xfrm>
          <a:prstGeom prst="rect">
            <a:avLst/>
          </a:prstGeom>
        </p:spPr>
        <p:txBody>
          <a:bodyPr lIns="0" tIns="0" rIns="0" bIns="0" rtlCol="0" anchor="t">
            <a:spAutoFit/>
          </a:bodyPr>
          <a:lstStyle/>
          <a:p>
            <a:pPr marL="0" lvl="0" indent="0" algn="l">
              <a:lnSpc>
                <a:spcPts val="7344"/>
              </a:lnSpc>
            </a:pPr>
            <a:r>
              <a:rPr lang="en-US" sz="6800" spc="-170">
                <a:solidFill>
                  <a:srgbClr val="112D4E"/>
                </a:solidFill>
                <a:latin typeface="Barlow Bold"/>
                <a:ea typeface="Barlow Bold"/>
                <a:cs typeface="Barlow Bold"/>
                <a:sym typeface="Barlow Bold"/>
              </a:rPr>
              <a:t>Gambaran Elektronik Data Interchange</a:t>
            </a:r>
          </a:p>
        </p:txBody>
      </p:sp>
      <p:sp>
        <p:nvSpPr>
          <p:cNvPr id="24" name="TextBox 24"/>
          <p:cNvSpPr txBox="1"/>
          <p:nvPr/>
        </p:nvSpPr>
        <p:spPr>
          <a:xfrm>
            <a:off x="1111784" y="2432866"/>
            <a:ext cx="7524539" cy="10082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Contoh pemanfaatan EDI :</a:t>
            </a:r>
            <a:r>
              <a:rPr lang="en-US" sz="3656">
                <a:solidFill>
                  <a:srgbClr val="112D4E"/>
                </a:solidFill>
                <a:latin typeface="Barlow"/>
                <a:ea typeface="Barlow"/>
                <a:cs typeface="Barlow"/>
                <a:sym typeface="Barlow"/>
              </a:rPr>
              <a:t> integrasi antara EDI dengan SIA perusahaan</a:t>
            </a:r>
          </a:p>
        </p:txBody>
      </p:sp>
      <p:sp>
        <p:nvSpPr>
          <p:cNvPr id="25" name="TextBox 25"/>
          <p:cNvSpPr txBox="1"/>
          <p:nvPr/>
        </p:nvSpPr>
        <p:spPr>
          <a:xfrm>
            <a:off x="1842131" y="4610566"/>
            <a:ext cx="1958626"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Pemasok</a:t>
            </a:r>
          </a:p>
        </p:txBody>
      </p:sp>
      <p:sp>
        <p:nvSpPr>
          <p:cNvPr id="26" name="TextBox 26"/>
          <p:cNvSpPr txBox="1"/>
          <p:nvPr/>
        </p:nvSpPr>
        <p:spPr>
          <a:xfrm>
            <a:off x="1652988" y="6945515"/>
            <a:ext cx="2405887" cy="512926"/>
          </a:xfrm>
          <a:prstGeom prst="rect">
            <a:avLst/>
          </a:prstGeom>
        </p:spPr>
        <p:txBody>
          <a:bodyPr lIns="0" tIns="0" rIns="0" bIns="0" rtlCol="0" anchor="t">
            <a:spAutoFit/>
          </a:bodyPr>
          <a:lstStyle/>
          <a:p>
            <a:pPr marL="0" lvl="0" indent="0" algn="l">
              <a:lnSpc>
                <a:spcPts val="3949"/>
              </a:lnSpc>
            </a:pPr>
            <a:r>
              <a:rPr lang="en-US" sz="3656">
                <a:solidFill>
                  <a:srgbClr val="FFFFFF"/>
                </a:solidFill>
                <a:latin typeface="Barlow Bold"/>
                <a:ea typeface="Barlow Bold"/>
                <a:cs typeface="Barlow Bold"/>
                <a:sym typeface="Barlow Bold"/>
              </a:rPr>
              <a:t>Pelanggan</a:t>
            </a:r>
          </a:p>
        </p:txBody>
      </p:sp>
      <p:sp>
        <p:nvSpPr>
          <p:cNvPr id="27" name="TextBox 27"/>
          <p:cNvSpPr txBox="1"/>
          <p:nvPr/>
        </p:nvSpPr>
        <p:spPr>
          <a:xfrm>
            <a:off x="15193774" y="5944043"/>
            <a:ext cx="1032077" cy="555597"/>
          </a:xfrm>
          <a:prstGeom prst="rect">
            <a:avLst/>
          </a:prstGeom>
        </p:spPr>
        <p:txBody>
          <a:bodyPr lIns="0" tIns="0" rIns="0" bIns="0" rtlCol="0" anchor="t">
            <a:spAutoFit/>
          </a:bodyPr>
          <a:lstStyle/>
          <a:p>
            <a:pPr marL="0" lvl="0" indent="0" algn="l">
              <a:lnSpc>
                <a:spcPts val="4273"/>
              </a:lnSpc>
            </a:pPr>
            <a:r>
              <a:rPr lang="en-US" sz="3956">
                <a:solidFill>
                  <a:srgbClr val="112D4E"/>
                </a:solidFill>
                <a:latin typeface="Barlow Bold"/>
                <a:ea typeface="Barlow Bold"/>
                <a:cs typeface="Barlow Bold"/>
                <a:sym typeface="Barlow Bold"/>
              </a:rPr>
              <a:t>SIA</a:t>
            </a:r>
          </a:p>
        </p:txBody>
      </p:sp>
      <p:sp>
        <p:nvSpPr>
          <p:cNvPr id="28" name="TextBox 28"/>
          <p:cNvSpPr txBox="1"/>
          <p:nvPr/>
        </p:nvSpPr>
        <p:spPr>
          <a:xfrm>
            <a:off x="12526368" y="4173128"/>
            <a:ext cx="3403940"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PERUSAHAAN</a:t>
            </a:r>
          </a:p>
        </p:txBody>
      </p:sp>
      <p:sp>
        <p:nvSpPr>
          <p:cNvPr id="29" name="TextBox 29"/>
          <p:cNvSpPr txBox="1"/>
          <p:nvPr/>
        </p:nvSpPr>
        <p:spPr>
          <a:xfrm>
            <a:off x="5902233" y="7701677"/>
            <a:ext cx="4194930"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a:ea typeface="Barlow"/>
                <a:cs typeface="Barlow"/>
                <a:sym typeface="Barlow"/>
              </a:rPr>
              <a:t>Pesanan Pelanggan</a:t>
            </a:r>
          </a:p>
        </p:txBody>
      </p:sp>
      <p:sp>
        <p:nvSpPr>
          <p:cNvPr id="30" name="TextBox 30"/>
          <p:cNvSpPr txBox="1"/>
          <p:nvPr/>
        </p:nvSpPr>
        <p:spPr>
          <a:xfrm>
            <a:off x="6538857" y="5965379"/>
            <a:ext cx="4194930"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a:ea typeface="Barlow"/>
                <a:cs typeface="Barlow"/>
                <a:sym typeface="Barlow"/>
              </a:rPr>
              <a:t>Pesanan Pembeli</a:t>
            </a:r>
          </a:p>
        </p:txBody>
      </p:sp>
      <p:sp>
        <p:nvSpPr>
          <p:cNvPr id="31" name="TextBox 31"/>
          <p:cNvSpPr txBox="1"/>
          <p:nvPr/>
        </p:nvSpPr>
        <p:spPr>
          <a:xfrm>
            <a:off x="5702438" y="4046636"/>
            <a:ext cx="836419" cy="639417"/>
          </a:xfrm>
          <a:prstGeom prst="rect">
            <a:avLst/>
          </a:prstGeom>
        </p:spPr>
        <p:txBody>
          <a:bodyPr lIns="0" tIns="0" rIns="0" bIns="0" rtlCol="0" anchor="t">
            <a:spAutoFit/>
          </a:bodyPr>
          <a:lstStyle/>
          <a:p>
            <a:pPr marL="0" lvl="0" indent="0" algn="l">
              <a:lnSpc>
                <a:spcPts val="4813"/>
              </a:lnSpc>
            </a:pPr>
            <a:r>
              <a:rPr lang="en-US" sz="4456">
                <a:solidFill>
                  <a:srgbClr val="112D4E"/>
                </a:solidFill>
                <a:latin typeface="Barlow Bold"/>
                <a:ea typeface="Barlow Bold"/>
                <a:cs typeface="Barlow Bold"/>
                <a:sym typeface="Barlow Bold"/>
              </a:rPr>
              <a:t>EDI</a:t>
            </a:r>
          </a:p>
        </p:txBody>
      </p:sp>
      <p:sp>
        <p:nvSpPr>
          <p:cNvPr id="32" name="TextBox 32"/>
          <p:cNvSpPr txBox="1"/>
          <p:nvPr/>
        </p:nvSpPr>
        <p:spPr>
          <a:xfrm>
            <a:off x="7581488" y="6819024"/>
            <a:ext cx="836419" cy="639417"/>
          </a:xfrm>
          <a:prstGeom prst="rect">
            <a:avLst/>
          </a:prstGeom>
        </p:spPr>
        <p:txBody>
          <a:bodyPr lIns="0" tIns="0" rIns="0" bIns="0" rtlCol="0" anchor="t">
            <a:spAutoFit/>
          </a:bodyPr>
          <a:lstStyle/>
          <a:p>
            <a:pPr marL="0" lvl="0" indent="0" algn="l">
              <a:lnSpc>
                <a:spcPts val="4813"/>
              </a:lnSpc>
            </a:pPr>
            <a:r>
              <a:rPr lang="en-US" sz="4456">
                <a:solidFill>
                  <a:srgbClr val="112D4E"/>
                </a:solidFill>
                <a:latin typeface="Barlow Bold"/>
                <a:ea typeface="Barlow Bold"/>
                <a:cs typeface="Barlow Bold"/>
                <a:sym typeface="Barlow Bold"/>
              </a:rPr>
              <a:t>EDI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437722" y="723807"/>
            <a:ext cx="13617312" cy="1175766"/>
          </a:xfrm>
          <a:prstGeom prst="rect">
            <a:avLst/>
          </a:prstGeom>
        </p:spPr>
        <p:txBody>
          <a:bodyPr lIns="0" tIns="0" rIns="0" bIns="0" rtlCol="0" anchor="t">
            <a:spAutoFit/>
          </a:bodyPr>
          <a:lstStyle/>
          <a:p>
            <a:pPr marL="0" lvl="0" indent="0" algn="ctr">
              <a:lnSpc>
                <a:spcPts val="9072"/>
              </a:lnSpc>
            </a:pPr>
            <a:r>
              <a:rPr lang="en-US" sz="8400" spc="-210">
                <a:solidFill>
                  <a:srgbClr val="112D4E"/>
                </a:solidFill>
                <a:latin typeface="Barlow Bold"/>
                <a:ea typeface="Barlow Bold"/>
                <a:cs typeface="Barlow Bold"/>
                <a:sym typeface="Barlow Bold"/>
              </a:rPr>
              <a:t>Implementasi E-Busines</a:t>
            </a:r>
          </a:p>
        </p:txBody>
      </p:sp>
      <p:sp>
        <p:nvSpPr>
          <p:cNvPr id="3" name="Freeform 3"/>
          <p:cNvSpPr/>
          <p:nvPr/>
        </p:nvSpPr>
        <p:spPr>
          <a:xfrm rot="-5400000">
            <a:off x="133994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sp>
      <p:grpSp>
        <p:nvGrpSpPr>
          <p:cNvPr id="4" name="Group 4"/>
          <p:cNvGrpSpPr/>
          <p:nvPr/>
        </p:nvGrpSpPr>
        <p:grpSpPr>
          <a:xfrm>
            <a:off x="1480184" y="2130701"/>
            <a:ext cx="2595892" cy="3046809"/>
            <a:chOff x="0" y="0"/>
            <a:chExt cx="698500" cy="819832"/>
          </a:xfrm>
        </p:grpSpPr>
        <p:sp>
          <p:nvSpPr>
            <p:cNvPr id="5" name="Freeform 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6" name="Group 6"/>
          <p:cNvGrpSpPr/>
          <p:nvPr/>
        </p:nvGrpSpPr>
        <p:grpSpPr>
          <a:xfrm>
            <a:off x="1696351" y="2419878"/>
            <a:ext cx="2163558" cy="2517595"/>
            <a:chOff x="0" y="0"/>
            <a:chExt cx="698500" cy="812800"/>
          </a:xfrm>
        </p:grpSpPr>
        <p:sp>
          <p:nvSpPr>
            <p:cNvPr id="7" name="Freeform 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grpSp>
        <p:nvGrpSpPr>
          <p:cNvPr id="8" name="Group 8"/>
          <p:cNvGrpSpPr/>
          <p:nvPr/>
        </p:nvGrpSpPr>
        <p:grpSpPr>
          <a:xfrm>
            <a:off x="679970" y="5377504"/>
            <a:ext cx="4027640" cy="947001"/>
            <a:chOff x="0" y="0"/>
            <a:chExt cx="1179492" cy="277329"/>
          </a:xfrm>
        </p:grpSpPr>
        <p:sp>
          <p:nvSpPr>
            <p:cNvPr id="9" name="Freeform 9"/>
            <p:cNvSpPr/>
            <p:nvPr/>
          </p:nvSpPr>
          <p:spPr>
            <a:xfrm>
              <a:off x="0" y="0"/>
              <a:ext cx="1179492" cy="277329"/>
            </a:xfrm>
            <a:custGeom>
              <a:avLst/>
              <a:gdLst/>
              <a:ahLst/>
              <a:cxnLst/>
              <a:rect l="l" t="t" r="r" b="b"/>
              <a:pathLst>
                <a:path w="1179492" h="277329">
                  <a:moveTo>
                    <a:pt x="98032" y="0"/>
                  </a:moveTo>
                  <a:lnTo>
                    <a:pt x="1081460" y="0"/>
                  </a:lnTo>
                  <a:cubicBezTo>
                    <a:pt x="1135602" y="0"/>
                    <a:pt x="1179492" y="43890"/>
                    <a:pt x="1179492" y="98032"/>
                  </a:cubicBezTo>
                  <a:lnTo>
                    <a:pt x="1179492" y="179297"/>
                  </a:lnTo>
                  <a:cubicBezTo>
                    <a:pt x="1179492" y="233438"/>
                    <a:pt x="1135602" y="277329"/>
                    <a:pt x="1081460" y="277329"/>
                  </a:cubicBezTo>
                  <a:lnTo>
                    <a:pt x="98032" y="277329"/>
                  </a:lnTo>
                  <a:cubicBezTo>
                    <a:pt x="43890" y="277329"/>
                    <a:pt x="0" y="233438"/>
                    <a:pt x="0" y="179297"/>
                  </a:cubicBezTo>
                  <a:lnTo>
                    <a:pt x="0" y="98032"/>
                  </a:lnTo>
                  <a:cubicBezTo>
                    <a:pt x="0" y="43890"/>
                    <a:pt x="43890" y="0"/>
                    <a:pt x="98032" y="0"/>
                  </a:cubicBezTo>
                  <a:close/>
                </a:path>
              </a:pathLst>
            </a:custGeom>
            <a:gradFill rotWithShape="1">
              <a:gsLst>
                <a:gs pos="0">
                  <a:srgbClr val="FFB613">
                    <a:alpha val="100000"/>
                  </a:srgbClr>
                </a:gs>
                <a:gs pos="100000">
                  <a:srgbClr val="FFE42F">
                    <a:alpha val="100000"/>
                  </a:srgbClr>
                </a:gs>
              </a:gsLst>
              <a:lin ang="5400000"/>
            </a:gradFill>
          </p:spPr>
        </p:sp>
        <p:sp>
          <p:nvSpPr>
            <p:cNvPr id="10" name="TextBox 10"/>
            <p:cNvSpPr txBox="1"/>
            <p:nvPr/>
          </p:nvSpPr>
          <p:spPr>
            <a:xfrm>
              <a:off x="0" y="-38100"/>
              <a:ext cx="1179492" cy="31542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18869" y="5494770"/>
            <a:ext cx="5066046" cy="665226"/>
          </a:xfrm>
          <a:prstGeom prst="rect">
            <a:avLst/>
          </a:prstGeom>
        </p:spPr>
        <p:txBody>
          <a:bodyPr lIns="0" tIns="0" rIns="0" bIns="0" rtlCol="0" anchor="t">
            <a:spAutoFit/>
          </a:bodyPr>
          <a:lstStyle/>
          <a:p>
            <a:pPr algn="ctr">
              <a:lnSpc>
                <a:spcPts val="2592"/>
              </a:lnSpc>
            </a:pPr>
            <a:r>
              <a:rPr lang="en-US" sz="2400">
                <a:solidFill>
                  <a:srgbClr val="112D4E"/>
                </a:solidFill>
                <a:latin typeface="Barlow Bold"/>
                <a:ea typeface="Barlow Bold"/>
                <a:cs typeface="Barlow Bold"/>
                <a:sym typeface="Barlow Bold"/>
              </a:rPr>
              <a:t>(Enterprise Resource </a:t>
            </a:r>
          </a:p>
          <a:p>
            <a:pPr marL="0" lvl="0" indent="0" algn="ctr">
              <a:lnSpc>
                <a:spcPts val="2592"/>
              </a:lnSpc>
            </a:pPr>
            <a:r>
              <a:rPr lang="en-US" sz="2400">
                <a:solidFill>
                  <a:srgbClr val="112D4E"/>
                </a:solidFill>
                <a:latin typeface="Barlow Bold"/>
                <a:ea typeface="Barlow Bold"/>
                <a:cs typeface="Barlow Bold"/>
                <a:sym typeface="Barlow Bold"/>
              </a:rPr>
              <a:t>Planning</a:t>
            </a:r>
          </a:p>
        </p:txBody>
      </p:sp>
      <p:sp>
        <p:nvSpPr>
          <p:cNvPr id="12" name="Freeform 12"/>
          <p:cNvSpPr/>
          <p:nvPr/>
        </p:nvSpPr>
        <p:spPr>
          <a:xfrm rot="-5400000">
            <a:off x="997757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sp>
      <p:grpSp>
        <p:nvGrpSpPr>
          <p:cNvPr id="13" name="Group 13"/>
          <p:cNvGrpSpPr/>
          <p:nvPr/>
        </p:nvGrpSpPr>
        <p:grpSpPr>
          <a:xfrm>
            <a:off x="10033780" y="2130701"/>
            <a:ext cx="2595892" cy="3046809"/>
            <a:chOff x="0" y="0"/>
            <a:chExt cx="698500" cy="819832"/>
          </a:xfrm>
        </p:grpSpPr>
        <p:sp>
          <p:nvSpPr>
            <p:cNvPr id="14" name="Freeform 14"/>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15" name="Group 15"/>
          <p:cNvGrpSpPr/>
          <p:nvPr/>
        </p:nvGrpSpPr>
        <p:grpSpPr>
          <a:xfrm>
            <a:off x="10249947" y="2419878"/>
            <a:ext cx="2163558" cy="2517595"/>
            <a:chOff x="0" y="0"/>
            <a:chExt cx="698500" cy="812800"/>
          </a:xfrm>
        </p:grpSpPr>
        <p:sp>
          <p:nvSpPr>
            <p:cNvPr id="16" name="Freeform 16"/>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grpSp>
        <p:nvGrpSpPr>
          <p:cNvPr id="17" name="Group 17"/>
          <p:cNvGrpSpPr/>
          <p:nvPr/>
        </p:nvGrpSpPr>
        <p:grpSpPr>
          <a:xfrm>
            <a:off x="9666188" y="5377504"/>
            <a:ext cx="3533858" cy="947001"/>
            <a:chOff x="0" y="0"/>
            <a:chExt cx="1034888" cy="277329"/>
          </a:xfrm>
        </p:grpSpPr>
        <p:sp>
          <p:nvSpPr>
            <p:cNvPr id="18" name="Freeform 18"/>
            <p:cNvSpPr/>
            <p:nvPr/>
          </p:nvSpPr>
          <p:spPr>
            <a:xfrm>
              <a:off x="0" y="0"/>
              <a:ext cx="1034888" cy="277329"/>
            </a:xfrm>
            <a:custGeom>
              <a:avLst/>
              <a:gdLst/>
              <a:ahLst/>
              <a:cxnLst/>
              <a:rect l="l" t="t" r="r" b="b"/>
              <a:pathLst>
                <a:path w="1034888" h="277329">
                  <a:moveTo>
                    <a:pt x="111730" y="0"/>
                  </a:moveTo>
                  <a:lnTo>
                    <a:pt x="923158" y="0"/>
                  </a:lnTo>
                  <a:cubicBezTo>
                    <a:pt x="952791" y="0"/>
                    <a:pt x="981210" y="11772"/>
                    <a:pt x="1002163" y="32725"/>
                  </a:cubicBezTo>
                  <a:cubicBezTo>
                    <a:pt x="1023117" y="53678"/>
                    <a:pt x="1034888" y="82097"/>
                    <a:pt x="1034888" y="111730"/>
                  </a:cubicBezTo>
                  <a:lnTo>
                    <a:pt x="1034888" y="165599"/>
                  </a:lnTo>
                  <a:cubicBezTo>
                    <a:pt x="1034888" y="195231"/>
                    <a:pt x="1023117" y="223650"/>
                    <a:pt x="1002163" y="244604"/>
                  </a:cubicBezTo>
                  <a:cubicBezTo>
                    <a:pt x="981210" y="265557"/>
                    <a:pt x="952791" y="277329"/>
                    <a:pt x="923158" y="277329"/>
                  </a:cubicBezTo>
                  <a:lnTo>
                    <a:pt x="111730" y="277329"/>
                  </a:lnTo>
                  <a:cubicBezTo>
                    <a:pt x="82097" y="277329"/>
                    <a:pt x="53678" y="265557"/>
                    <a:pt x="32725" y="244604"/>
                  </a:cubicBezTo>
                  <a:cubicBezTo>
                    <a:pt x="11772" y="223650"/>
                    <a:pt x="0" y="195231"/>
                    <a:pt x="0" y="165599"/>
                  </a:cubicBezTo>
                  <a:lnTo>
                    <a:pt x="0" y="111730"/>
                  </a:lnTo>
                  <a:cubicBezTo>
                    <a:pt x="0" y="82097"/>
                    <a:pt x="11772" y="53678"/>
                    <a:pt x="32725" y="32725"/>
                  </a:cubicBezTo>
                  <a:cubicBezTo>
                    <a:pt x="53678" y="11772"/>
                    <a:pt x="82097" y="0"/>
                    <a:pt x="111730" y="0"/>
                  </a:cubicBezTo>
                  <a:close/>
                </a:path>
              </a:pathLst>
            </a:custGeom>
            <a:gradFill rotWithShape="1">
              <a:gsLst>
                <a:gs pos="0">
                  <a:srgbClr val="FFB613">
                    <a:alpha val="100000"/>
                  </a:srgbClr>
                </a:gs>
                <a:gs pos="100000">
                  <a:srgbClr val="FFE42F">
                    <a:alpha val="100000"/>
                  </a:srgbClr>
                </a:gs>
              </a:gsLst>
              <a:lin ang="5400000"/>
            </a:gradFill>
          </p:spPr>
        </p:sp>
        <p:sp>
          <p:nvSpPr>
            <p:cNvPr id="19" name="TextBox 19"/>
            <p:cNvSpPr txBox="1"/>
            <p:nvPr/>
          </p:nvSpPr>
          <p:spPr>
            <a:xfrm>
              <a:off x="0" y="-38100"/>
              <a:ext cx="1034888" cy="315429"/>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5400000">
            <a:off x="5609602"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sp>
      <p:grpSp>
        <p:nvGrpSpPr>
          <p:cNvPr id="21" name="Group 21"/>
          <p:cNvGrpSpPr/>
          <p:nvPr/>
        </p:nvGrpSpPr>
        <p:grpSpPr>
          <a:xfrm>
            <a:off x="5752962" y="2887708"/>
            <a:ext cx="2595892" cy="3046809"/>
            <a:chOff x="0" y="0"/>
            <a:chExt cx="698500" cy="819832"/>
          </a:xfrm>
        </p:grpSpPr>
        <p:sp>
          <p:nvSpPr>
            <p:cNvPr id="22" name="Freeform 22"/>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23" name="Group 23"/>
          <p:cNvGrpSpPr/>
          <p:nvPr/>
        </p:nvGrpSpPr>
        <p:grpSpPr>
          <a:xfrm>
            <a:off x="5969128" y="3171365"/>
            <a:ext cx="2163558" cy="2517595"/>
            <a:chOff x="0" y="0"/>
            <a:chExt cx="698500" cy="812800"/>
          </a:xfrm>
        </p:grpSpPr>
        <p:sp>
          <p:nvSpPr>
            <p:cNvPr id="24" name="Freeform 24"/>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grpSp>
        <p:nvGrpSpPr>
          <p:cNvPr id="25" name="Group 25"/>
          <p:cNvGrpSpPr/>
          <p:nvPr/>
        </p:nvGrpSpPr>
        <p:grpSpPr>
          <a:xfrm>
            <a:off x="5284916" y="6077465"/>
            <a:ext cx="3695472" cy="870801"/>
            <a:chOff x="0" y="0"/>
            <a:chExt cx="1082217" cy="255014"/>
          </a:xfrm>
        </p:grpSpPr>
        <p:sp>
          <p:nvSpPr>
            <p:cNvPr id="26" name="Freeform 26"/>
            <p:cNvSpPr/>
            <p:nvPr/>
          </p:nvSpPr>
          <p:spPr>
            <a:xfrm>
              <a:off x="0" y="0"/>
              <a:ext cx="1082217" cy="255014"/>
            </a:xfrm>
            <a:custGeom>
              <a:avLst/>
              <a:gdLst/>
              <a:ahLst/>
              <a:cxnLst/>
              <a:rect l="l" t="t" r="r" b="b"/>
              <a:pathLst>
                <a:path w="1082217" h="255014">
                  <a:moveTo>
                    <a:pt x="106844" y="0"/>
                  </a:moveTo>
                  <a:lnTo>
                    <a:pt x="975373" y="0"/>
                  </a:lnTo>
                  <a:cubicBezTo>
                    <a:pt x="1003710" y="0"/>
                    <a:pt x="1030886" y="11257"/>
                    <a:pt x="1050923" y="31294"/>
                  </a:cubicBezTo>
                  <a:cubicBezTo>
                    <a:pt x="1070960" y="51331"/>
                    <a:pt x="1082217" y="78507"/>
                    <a:pt x="1082217" y="106844"/>
                  </a:cubicBezTo>
                  <a:lnTo>
                    <a:pt x="1082217" y="148170"/>
                  </a:lnTo>
                  <a:cubicBezTo>
                    <a:pt x="1082217" y="176507"/>
                    <a:pt x="1070960" y="203683"/>
                    <a:pt x="1050923" y="223720"/>
                  </a:cubicBezTo>
                  <a:cubicBezTo>
                    <a:pt x="1030886" y="243757"/>
                    <a:pt x="1003710" y="255014"/>
                    <a:pt x="975373" y="255014"/>
                  </a:cubicBezTo>
                  <a:lnTo>
                    <a:pt x="106844" y="255014"/>
                  </a:lnTo>
                  <a:cubicBezTo>
                    <a:pt x="78507" y="255014"/>
                    <a:pt x="51331" y="243757"/>
                    <a:pt x="31294" y="223720"/>
                  </a:cubicBezTo>
                  <a:cubicBezTo>
                    <a:pt x="11257" y="203683"/>
                    <a:pt x="0" y="176507"/>
                    <a:pt x="0" y="148170"/>
                  </a:cubicBezTo>
                  <a:lnTo>
                    <a:pt x="0" y="106844"/>
                  </a:lnTo>
                  <a:cubicBezTo>
                    <a:pt x="0" y="78507"/>
                    <a:pt x="11257" y="51331"/>
                    <a:pt x="31294" y="31294"/>
                  </a:cubicBezTo>
                  <a:cubicBezTo>
                    <a:pt x="51331" y="11257"/>
                    <a:pt x="78507" y="0"/>
                    <a:pt x="106844" y="0"/>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0" y="-38100"/>
              <a:ext cx="1082217" cy="293114"/>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rot="-5400000">
            <a:off x="14154996"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sp>
      <p:grpSp>
        <p:nvGrpSpPr>
          <p:cNvPr id="29" name="Group 29"/>
          <p:cNvGrpSpPr/>
          <p:nvPr/>
        </p:nvGrpSpPr>
        <p:grpSpPr>
          <a:xfrm>
            <a:off x="14314393" y="2887708"/>
            <a:ext cx="2595892" cy="3046809"/>
            <a:chOff x="0" y="0"/>
            <a:chExt cx="698500" cy="819832"/>
          </a:xfrm>
        </p:grpSpPr>
        <p:sp>
          <p:nvSpPr>
            <p:cNvPr id="30" name="Freeform 30"/>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31" name="Group 31"/>
          <p:cNvGrpSpPr/>
          <p:nvPr/>
        </p:nvGrpSpPr>
        <p:grpSpPr>
          <a:xfrm>
            <a:off x="14530560" y="3171365"/>
            <a:ext cx="2163558" cy="2517595"/>
            <a:chOff x="0" y="0"/>
            <a:chExt cx="698500" cy="812800"/>
          </a:xfrm>
        </p:grpSpPr>
        <p:sp>
          <p:nvSpPr>
            <p:cNvPr id="32" name="Freeform 32"/>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grpSp>
        <p:nvGrpSpPr>
          <p:cNvPr id="33" name="Group 33"/>
          <p:cNvGrpSpPr/>
          <p:nvPr/>
        </p:nvGrpSpPr>
        <p:grpSpPr>
          <a:xfrm>
            <a:off x="13966362" y="5984670"/>
            <a:ext cx="3174403" cy="870801"/>
            <a:chOff x="0" y="0"/>
            <a:chExt cx="929622" cy="255014"/>
          </a:xfrm>
        </p:grpSpPr>
        <p:sp>
          <p:nvSpPr>
            <p:cNvPr id="34" name="Freeform 34"/>
            <p:cNvSpPr/>
            <p:nvPr/>
          </p:nvSpPr>
          <p:spPr>
            <a:xfrm>
              <a:off x="0" y="0"/>
              <a:ext cx="929622" cy="255014"/>
            </a:xfrm>
            <a:custGeom>
              <a:avLst/>
              <a:gdLst/>
              <a:ahLst/>
              <a:cxnLst/>
              <a:rect l="l" t="t" r="r" b="b"/>
              <a:pathLst>
                <a:path w="929622" h="255014">
                  <a:moveTo>
                    <a:pt x="124382" y="0"/>
                  </a:moveTo>
                  <a:lnTo>
                    <a:pt x="805240" y="0"/>
                  </a:lnTo>
                  <a:cubicBezTo>
                    <a:pt x="873935" y="0"/>
                    <a:pt x="929622" y="55688"/>
                    <a:pt x="929622" y="124382"/>
                  </a:cubicBezTo>
                  <a:lnTo>
                    <a:pt x="929622" y="130632"/>
                  </a:lnTo>
                  <a:cubicBezTo>
                    <a:pt x="929622" y="163620"/>
                    <a:pt x="916518" y="195257"/>
                    <a:pt x="893192" y="218583"/>
                  </a:cubicBezTo>
                  <a:cubicBezTo>
                    <a:pt x="869865" y="241909"/>
                    <a:pt x="838228" y="255014"/>
                    <a:pt x="805240" y="255014"/>
                  </a:cubicBezTo>
                  <a:lnTo>
                    <a:pt x="124382" y="255014"/>
                  </a:lnTo>
                  <a:cubicBezTo>
                    <a:pt x="55688" y="255014"/>
                    <a:pt x="0" y="199326"/>
                    <a:pt x="0" y="130632"/>
                  </a:cubicBezTo>
                  <a:lnTo>
                    <a:pt x="0" y="124382"/>
                  </a:lnTo>
                  <a:cubicBezTo>
                    <a:pt x="0" y="55688"/>
                    <a:pt x="55688" y="0"/>
                    <a:pt x="124382" y="0"/>
                  </a:cubicBezTo>
                  <a:close/>
                </a:path>
              </a:pathLst>
            </a:custGeom>
            <a:gradFill rotWithShape="1">
              <a:gsLst>
                <a:gs pos="0">
                  <a:srgbClr val="3183ED">
                    <a:alpha val="100000"/>
                  </a:srgbClr>
                </a:gs>
                <a:gs pos="100000">
                  <a:srgbClr val="56CCF2">
                    <a:alpha val="100000"/>
                  </a:srgbClr>
                </a:gs>
              </a:gsLst>
              <a:lin ang="5400000"/>
            </a:gradFill>
          </p:spPr>
        </p:sp>
        <p:sp>
          <p:nvSpPr>
            <p:cNvPr id="35" name="TextBox 35"/>
            <p:cNvSpPr txBox="1"/>
            <p:nvPr/>
          </p:nvSpPr>
          <p:spPr>
            <a:xfrm>
              <a:off x="0" y="-38100"/>
              <a:ext cx="929622" cy="293114"/>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4971827" y="4033832"/>
            <a:ext cx="1258688" cy="684280"/>
          </a:xfrm>
          <a:prstGeom prst="rect">
            <a:avLst/>
          </a:prstGeom>
        </p:spPr>
        <p:txBody>
          <a:bodyPr lIns="0" tIns="0" rIns="0" bIns="0" rtlCol="0" anchor="t">
            <a:spAutoFit/>
          </a:bodyPr>
          <a:lstStyle/>
          <a:p>
            <a:pPr marL="0" lvl="0" indent="0" algn="ctr">
              <a:lnSpc>
                <a:spcPts val="5292"/>
              </a:lnSpc>
            </a:pPr>
            <a:r>
              <a:rPr lang="en-US" sz="4900" spc="-122">
                <a:solidFill>
                  <a:srgbClr val="FFFFFF"/>
                </a:solidFill>
                <a:latin typeface="Barlow Bold"/>
                <a:ea typeface="Barlow Bold"/>
                <a:cs typeface="Barlow Bold"/>
                <a:sym typeface="Barlow Bold"/>
              </a:rPr>
              <a:t>SCM</a:t>
            </a:r>
          </a:p>
        </p:txBody>
      </p:sp>
      <p:sp>
        <p:nvSpPr>
          <p:cNvPr id="37" name="TextBox 37"/>
          <p:cNvSpPr txBox="1"/>
          <p:nvPr/>
        </p:nvSpPr>
        <p:spPr>
          <a:xfrm>
            <a:off x="902081" y="6543581"/>
            <a:ext cx="3858960" cy="3334893"/>
          </a:xfrm>
          <a:prstGeom prst="rect">
            <a:avLst/>
          </a:prstGeom>
        </p:spPr>
        <p:txBody>
          <a:bodyPr lIns="0" tIns="0" rIns="0" bIns="0" rtlCol="0" anchor="t">
            <a:spAutoFit/>
          </a:bodyPr>
          <a:lstStyle/>
          <a:p>
            <a:pPr algn="l">
              <a:lnSpc>
                <a:spcPts val="2960"/>
              </a:lnSpc>
            </a:pPr>
            <a:r>
              <a:rPr lang="en-US" sz="2349" spc="-39">
                <a:solidFill>
                  <a:srgbClr val="000000"/>
                </a:solidFill>
                <a:latin typeface="Clear Sans"/>
                <a:ea typeface="Clear Sans"/>
                <a:cs typeface="Clear Sans"/>
                <a:sym typeface="Clear Sans"/>
              </a:rPr>
              <a:t>–Merupakan strategi bisnis dari sistem informasi perusahaan yang dapat digunakan untuk berkoordinasi mengenai sumber daya dan informasi yang digunakan untuk proses dalam berbisnis.</a:t>
            </a:r>
          </a:p>
          <a:p>
            <a:pPr algn="l">
              <a:lnSpc>
                <a:spcPts val="2960"/>
              </a:lnSpc>
            </a:pPr>
            <a:endParaRPr lang="en-US" sz="2349" spc="-39">
              <a:solidFill>
                <a:srgbClr val="000000"/>
              </a:solidFill>
              <a:latin typeface="Clear Sans"/>
              <a:ea typeface="Clear Sans"/>
              <a:cs typeface="Clear Sans"/>
              <a:sym typeface="Clear Sans"/>
            </a:endParaRPr>
          </a:p>
        </p:txBody>
      </p:sp>
      <p:sp>
        <p:nvSpPr>
          <p:cNvPr id="38" name="TextBox 38"/>
          <p:cNvSpPr txBox="1"/>
          <p:nvPr/>
        </p:nvSpPr>
        <p:spPr>
          <a:xfrm>
            <a:off x="9773657" y="6543581"/>
            <a:ext cx="3858960" cy="2217484"/>
          </a:xfrm>
          <a:prstGeom prst="rect">
            <a:avLst/>
          </a:prstGeom>
        </p:spPr>
        <p:txBody>
          <a:bodyPr lIns="0" tIns="0" rIns="0" bIns="0" rtlCol="0" anchor="t">
            <a:spAutoFit/>
          </a:bodyPr>
          <a:lstStyle/>
          <a:p>
            <a:pPr algn="l">
              <a:lnSpc>
                <a:spcPts val="2984"/>
              </a:lnSpc>
            </a:pPr>
            <a:r>
              <a:rPr lang="en-US" sz="2349" spc="-39">
                <a:solidFill>
                  <a:srgbClr val="000000"/>
                </a:solidFill>
                <a:latin typeface="Clear Sans"/>
                <a:ea typeface="Clear Sans"/>
                <a:cs typeface="Clear Sans"/>
                <a:sym typeface="Clear Sans"/>
              </a:rPr>
              <a:t>strategi bisnis dari layanan dan perangkat lunak (softwere) yang di desain untuk meningkatkan keuntungan dan kepuasan para konsumen</a:t>
            </a:r>
          </a:p>
        </p:txBody>
      </p:sp>
      <p:sp>
        <p:nvSpPr>
          <p:cNvPr id="39" name="TextBox 39"/>
          <p:cNvSpPr txBox="1"/>
          <p:nvPr/>
        </p:nvSpPr>
        <p:spPr>
          <a:xfrm>
            <a:off x="5387418" y="7167341"/>
            <a:ext cx="3858960" cy="1851978"/>
          </a:xfrm>
          <a:prstGeom prst="rect">
            <a:avLst/>
          </a:prstGeom>
        </p:spPr>
        <p:txBody>
          <a:bodyPr lIns="0" tIns="0" rIns="0" bIns="0" rtlCol="0" anchor="t">
            <a:spAutoFit/>
          </a:bodyPr>
          <a:lstStyle/>
          <a:p>
            <a:pPr algn="l">
              <a:lnSpc>
                <a:spcPts val="2937"/>
              </a:lnSpc>
            </a:pPr>
            <a:r>
              <a:rPr lang="en-US" sz="2349" spc="-39">
                <a:solidFill>
                  <a:srgbClr val="000000"/>
                </a:solidFill>
                <a:latin typeface="Clear Sans"/>
                <a:ea typeface="Clear Sans"/>
                <a:cs typeface="Clear Sans"/>
                <a:sym typeface="Clear Sans"/>
              </a:rPr>
              <a:t>strategi bisnis menganai konsep integrasi dari proses bisnis yang memungkinkan antar perusahaan dapat bertukar informasi</a:t>
            </a:r>
          </a:p>
        </p:txBody>
      </p:sp>
      <p:sp>
        <p:nvSpPr>
          <p:cNvPr id="40" name="TextBox 40"/>
          <p:cNvSpPr txBox="1"/>
          <p:nvPr/>
        </p:nvSpPr>
        <p:spPr>
          <a:xfrm>
            <a:off x="13988880" y="7150746"/>
            <a:ext cx="3858960" cy="1409700"/>
          </a:xfrm>
          <a:prstGeom prst="rect">
            <a:avLst/>
          </a:prstGeom>
        </p:spPr>
        <p:txBody>
          <a:bodyPr lIns="0" tIns="0" rIns="0" bIns="0" rtlCol="0" anchor="t">
            <a:spAutoFit/>
          </a:bodyPr>
          <a:lstStyle/>
          <a:p>
            <a:pPr algn="l">
              <a:lnSpc>
                <a:spcPts val="2819"/>
              </a:lnSpc>
            </a:pPr>
            <a:r>
              <a:rPr lang="en-US" sz="2349" spc="-39">
                <a:solidFill>
                  <a:srgbClr val="000000"/>
                </a:solidFill>
                <a:latin typeface="Clear Sans"/>
                <a:ea typeface="Clear Sans"/>
                <a:cs typeface="Clear Sans"/>
                <a:sym typeface="Clear Sans"/>
              </a:rPr>
              <a:t>strategi manajemen mengenai rantai suplai yang secara otomatis akan terkomputerisasi</a:t>
            </a:r>
          </a:p>
        </p:txBody>
      </p:sp>
      <p:sp>
        <p:nvSpPr>
          <p:cNvPr id="41" name="TextBox 41"/>
          <p:cNvSpPr txBox="1"/>
          <p:nvPr/>
        </p:nvSpPr>
        <p:spPr>
          <a:xfrm>
            <a:off x="10718155" y="3292402"/>
            <a:ext cx="1258688" cy="684280"/>
          </a:xfrm>
          <a:prstGeom prst="rect">
            <a:avLst/>
          </a:prstGeom>
        </p:spPr>
        <p:txBody>
          <a:bodyPr lIns="0" tIns="0" rIns="0" bIns="0" rtlCol="0" anchor="t">
            <a:spAutoFit/>
          </a:bodyPr>
          <a:lstStyle/>
          <a:p>
            <a:pPr marL="0" lvl="0" indent="0" algn="ctr">
              <a:lnSpc>
                <a:spcPts val="5292"/>
              </a:lnSpc>
            </a:pPr>
            <a:r>
              <a:rPr lang="en-US" sz="4900" spc="-122">
                <a:solidFill>
                  <a:srgbClr val="FFFFFF"/>
                </a:solidFill>
                <a:latin typeface="Barlow Bold"/>
                <a:ea typeface="Barlow Bold"/>
                <a:cs typeface="Barlow Bold"/>
                <a:sym typeface="Barlow Bold"/>
              </a:rPr>
              <a:t>CRM</a:t>
            </a:r>
          </a:p>
        </p:txBody>
      </p:sp>
      <p:sp>
        <p:nvSpPr>
          <p:cNvPr id="42" name="TextBox 42"/>
          <p:cNvSpPr txBox="1"/>
          <p:nvPr/>
        </p:nvSpPr>
        <p:spPr>
          <a:xfrm>
            <a:off x="6464483" y="2550971"/>
            <a:ext cx="1258688" cy="684280"/>
          </a:xfrm>
          <a:prstGeom prst="rect">
            <a:avLst/>
          </a:prstGeom>
        </p:spPr>
        <p:txBody>
          <a:bodyPr lIns="0" tIns="0" rIns="0" bIns="0" rtlCol="0" anchor="t">
            <a:spAutoFit/>
          </a:bodyPr>
          <a:lstStyle/>
          <a:p>
            <a:pPr marL="0" lvl="0" indent="0" algn="ctr">
              <a:lnSpc>
                <a:spcPts val="5292"/>
              </a:lnSpc>
            </a:pPr>
            <a:r>
              <a:rPr lang="en-US" sz="4900" spc="-122">
                <a:solidFill>
                  <a:srgbClr val="FFFFFF"/>
                </a:solidFill>
                <a:latin typeface="Barlow Bold"/>
                <a:ea typeface="Barlow Bold"/>
                <a:cs typeface="Barlow Bold"/>
                <a:sym typeface="Barlow Bold"/>
              </a:rPr>
              <a:t>SCM</a:t>
            </a:r>
          </a:p>
        </p:txBody>
      </p:sp>
      <p:sp>
        <p:nvSpPr>
          <p:cNvPr id="43" name="TextBox 43"/>
          <p:cNvSpPr txBox="1"/>
          <p:nvPr/>
        </p:nvSpPr>
        <p:spPr>
          <a:xfrm>
            <a:off x="6421564" y="4033832"/>
            <a:ext cx="1258688" cy="684280"/>
          </a:xfrm>
          <a:prstGeom prst="rect">
            <a:avLst/>
          </a:prstGeom>
        </p:spPr>
        <p:txBody>
          <a:bodyPr lIns="0" tIns="0" rIns="0" bIns="0" rtlCol="0" anchor="t">
            <a:spAutoFit/>
          </a:bodyPr>
          <a:lstStyle/>
          <a:p>
            <a:pPr marL="0" lvl="0" indent="0" algn="ctr">
              <a:lnSpc>
                <a:spcPts val="5292"/>
              </a:lnSpc>
            </a:pPr>
            <a:r>
              <a:rPr lang="en-US" sz="4900" spc="-122">
                <a:solidFill>
                  <a:srgbClr val="FFFFFF"/>
                </a:solidFill>
                <a:latin typeface="Barlow Bold"/>
                <a:ea typeface="Barlow Bold"/>
                <a:cs typeface="Barlow Bold"/>
                <a:sym typeface="Barlow Bold"/>
              </a:rPr>
              <a:t>EAI</a:t>
            </a:r>
          </a:p>
        </p:txBody>
      </p:sp>
      <p:sp>
        <p:nvSpPr>
          <p:cNvPr id="44" name="TextBox 44"/>
          <p:cNvSpPr txBox="1"/>
          <p:nvPr/>
        </p:nvSpPr>
        <p:spPr>
          <a:xfrm>
            <a:off x="2122549" y="3324974"/>
            <a:ext cx="1258688" cy="684280"/>
          </a:xfrm>
          <a:prstGeom prst="rect">
            <a:avLst/>
          </a:prstGeom>
        </p:spPr>
        <p:txBody>
          <a:bodyPr lIns="0" tIns="0" rIns="0" bIns="0" rtlCol="0" anchor="t">
            <a:spAutoFit/>
          </a:bodyPr>
          <a:lstStyle/>
          <a:p>
            <a:pPr marL="0" lvl="0" indent="0" algn="ctr">
              <a:lnSpc>
                <a:spcPts val="5292"/>
              </a:lnSpc>
            </a:pPr>
            <a:r>
              <a:rPr lang="en-US" sz="4900" spc="-122">
                <a:solidFill>
                  <a:srgbClr val="FFFFFF"/>
                </a:solidFill>
                <a:latin typeface="Barlow Bold"/>
                <a:ea typeface="Barlow Bold"/>
                <a:cs typeface="Barlow Bold"/>
                <a:sym typeface="Barlow Bold"/>
              </a:rPr>
              <a:t>ERP</a:t>
            </a:r>
          </a:p>
        </p:txBody>
      </p:sp>
      <p:sp>
        <p:nvSpPr>
          <p:cNvPr id="45" name="TextBox 45"/>
          <p:cNvSpPr txBox="1"/>
          <p:nvPr/>
        </p:nvSpPr>
        <p:spPr>
          <a:xfrm>
            <a:off x="4707610" y="6179046"/>
            <a:ext cx="5066046" cy="665226"/>
          </a:xfrm>
          <a:prstGeom prst="rect">
            <a:avLst/>
          </a:prstGeom>
        </p:spPr>
        <p:txBody>
          <a:bodyPr lIns="0" tIns="0" rIns="0" bIns="0" rtlCol="0" anchor="t">
            <a:spAutoFit/>
          </a:bodyPr>
          <a:lstStyle/>
          <a:p>
            <a:pPr algn="ctr">
              <a:lnSpc>
                <a:spcPts val="2592"/>
              </a:lnSpc>
            </a:pPr>
            <a:r>
              <a:rPr lang="en-US" sz="2400">
                <a:solidFill>
                  <a:srgbClr val="112D4E"/>
                </a:solidFill>
                <a:latin typeface="Barlow Bold"/>
                <a:ea typeface="Barlow Bold"/>
                <a:cs typeface="Barlow Bold"/>
                <a:sym typeface="Barlow Bold"/>
              </a:rPr>
              <a:t>Enterprise Application</a:t>
            </a:r>
          </a:p>
          <a:p>
            <a:pPr marL="0" lvl="0" indent="0" algn="ctr">
              <a:lnSpc>
                <a:spcPts val="2592"/>
              </a:lnSpc>
            </a:pPr>
            <a:r>
              <a:rPr lang="en-US" sz="2400">
                <a:solidFill>
                  <a:srgbClr val="112D4E"/>
                </a:solidFill>
                <a:latin typeface="Barlow Bold"/>
                <a:ea typeface="Barlow Bold"/>
                <a:cs typeface="Barlow Bold"/>
                <a:sym typeface="Barlow Bold"/>
              </a:rPr>
              <a:t>Programs</a:t>
            </a:r>
          </a:p>
        </p:txBody>
      </p:sp>
      <p:sp>
        <p:nvSpPr>
          <p:cNvPr id="46" name="TextBox 46"/>
          <p:cNvSpPr txBox="1"/>
          <p:nvPr/>
        </p:nvSpPr>
        <p:spPr>
          <a:xfrm>
            <a:off x="8922834" y="5527917"/>
            <a:ext cx="5066046" cy="665226"/>
          </a:xfrm>
          <a:prstGeom prst="rect">
            <a:avLst/>
          </a:prstGeom>
        </p:spPr>
        <p:txBody>
          <a:bodyPr lIns="0" tIns="0" rIns="0" bIns="0" rtlCol="0" anchor="t">
            <a:spAutoFit/>
          </a:bodyPr>
          <a:lstStyle/>
          <a:p>
            <a:pPr algn="ctr">
              <a:lnSpc>
                <a:spcPts val="2592"/>
              </a:lnSpc>
            </a:pPr>
            <a:r>
              <a:rPr lang="en-US" sz="2400">
                <a:solidFill>
                  <a:srgbClr val="112D4E"/>
                </a:solidFill>
                <a:latin typeface="Barlow Bold"/>
                <a:ea typeface="Barlow Bold"/>
                <a:cs typeface="Barlow Bold"/>
                <a:sym typeface="Barlow Bold"/>
              </a:rPr>
              <a:t>Customer Relationship</a:t>
            </a:r>
          </a:p>
          <a:p>
            <a:pPr marL="0" lvl="0" indent="0" algn="ctr">
              <a:lnSpc>
                <a:spcPts val="2592"/>
              </a:lnSpc>
            </a:pPr>
            <a:r>
              <a:rPr lang="en-US" sz="2400">
                <a:solidFill>
                  <a:srgbClr val="112D4E"/>
                </a:solidFill>
                <a:latin typeface="Barlow Bold"/>
                <a:ea typeface="Barlow Bold"/>
                <a:cs typeface="Barlow Bold"/>
                <a:sym typeface="Barlow Bold"/>
              </a:rPr>
              <a:t>Management</a:t>
            </a:r>
          </a:p>
        </p:txBody>
      </p:sp>
      <p:sp>
        <p:nvSpPr>
          <p:cNvPr id="47" name="TextBox 47"/>
          <p:cNvSpPr txBox="1"/>
          <p:nvPr/>
        </p:nvSpPr>
        <p:spPr>
          <a:xfrm>
            <a:off x="13079316" y="6106040"/>
            <a:ext cx="5066046" cy="595503"/>
          </a:xfrm>
          <a:prstGeom prst="rect">
            <a:avLst/>
          </a:prstGeom>
        </p:spPr>
        <p:txBody>
          <a:bodyPr lIns="0" tIns="0" rIns="0" bIns="0" rtlCol="0" anchor="t">
            <a:spAutoFit/>
          </a:bodyPr>
          <a:lstStyle/>
          <a:p>
            <a:pPr algn="ctr">
              <a:lnSpc>
                <a:spcPts val="2376"/>
              </a:lnSpc>
            </a:pPr>
            <a:r>
              <a:rPr lang="en-US" sz="2200">
                <a:solidFill>
                  <a:srgbClr val="112D4E"/>
                </a:solidFill>
                <a:latin typeface="Barlow Bold"/>
                <a:ea typeface="Barlow Bold"/>
                <a:cs typeface="Barlow Bold"/>
                <a:sym typeface="Barlow Bold"/>
              </a:rPr>
              <a:t>Supply Chain </a:t>
            </a:r>
          </a:p>
          <a:p>
            <a:pPr marL="0" lvl="0" indent="0" algn="ctr">
              <a:lnSpc>
                <a:spcPts val="2376"/>
              </a:lnSpc>
            </a:pPr>
            <a:r>
              <a:rPr lang="en-US" sz="2200">
                <a:solidFill>
                  <a:srgbClr val="112D4E"/>
                </a:solidFill>
                <a:latin typeface="Barlow Bold"/>
                <a:ea typeface="Barlow Bold"/>
                <a:cs typeface="Barlow Bold"/>
                <a:sym typeface="Barlow Bold"/>
              </a:rPr>
              <a:t>Management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871</Words>
  <Application>Microsoft Office PowerPoint</Application>
  <PresentationFormat>Custom</PresentationFormat>
  <Paragraphs>173</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Barlow Bold</vt:lpstr>
      <vt:lpstr>Clear Sans Bold</vt:lpstr>
      <vt:lpstr>Clear Sans</vt:lpstr>
      <vt:lpstr>Barlow</vt:lpstr>
      <vt:lpstr>Poppins Semi-Bold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P.12 MPLEMENTASI E-bUSINESS TECHNOLOGY</dc:title>
  <cp:lastModifiedBy>Hp</cp:lastModifiedBy>
  <cp:revision>4</cp:revision>
  <dcterms:created xsi:type="dcterms:W3CDTF">2006-08-16T00:00:00Z</dcterms:created>
  <dcterms:modified xsi:type="dcterms:W3CDTF">2024-12-05T06:28:10Z</dcterms:modified>
  <dc:identifier>DAGNV2C8NtE</dc:identifier>
</cp:coreProperties>
</file>