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63" r:id="rId2"/>
    <p:sldId id="272" r:id="rId3"/>
    <p:sldId id="273" r:id="rId4"/>
    <p:sldId id="275" r:id="rId5"/>
    <p:sldId id="277" r:id="rId6"/>
    <p:sldId id="279" r:id="rId7"/>
    <p:sldId id="280" r:id="rId8"/>
    <p:sldId id="276" r:id="rId9"/>
    <p:sldId id="278" r:id="rId10"/>
    <p:sldId id="283" r:id="rId11"/>
    <p:sldId id="256" r:id="rId12"/>
    <p:sldId id="261" r:id="rId13"/>
    <p:sldId id="258" r:id="rId14"/>
    <p:sldId id="259" r:id="rId15"/>
    <p:sldId id="260" r:id="rId16"/>
    <p:sldId id="271" r:id="rId17"/>
    <p:sldId id="282" r:id="rId18"/>
    <p:sldId id="265" r:id="rId19"/>
    <p:sldId id="266" r:id="rId20"/>
    <p:sldId id="267" r:id="rId21"/>
    <p:sldId id="268" r:id="rId22"/>
    <p:sldId id="269" r:id="rId23"/>
    <p:sldId id="270" r:id="rId24"/>
    <p:sldId id="281" r:id="rId25"/>
    <p:sldId id="284" r:id="rId26"/>
    <p:sldId id="285" r:id="rId27"/>
    <p:sldId id="286" r:id="rId2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3" autoAdjust="0"/>
    <p:restoredTop sz="94660"/>
  </p:normalViewPr>
  <p:slideViewPr>
    <p:cSldViewPr>
      <p:cViewPr>
        <p:scale>
          <a:sx n="66" d="100"/>
          <a:sy n="66" d="100"/>
        </p:scale>
        <p:origin x="-14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F19C5-EF86-421C-86C6-46EF258A4E8F}" type="datetimeFigureOut">
              <a:rPr lang="id-ID" smtClean="0"/>
              <a:pPr/>
              <a:t>15/11/2018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0-88EF-4859-A652-21D317A2C02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F19C5-EF86-421C-86C6-46EF258A4E8F}" type="datetimeFigureOut">
              <a:rPr lang="id-ID" smtClean="0"/>
              <a:pPr/>
              <a:t>15/11/2018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0-88EF-4859-A652-21D317A2C02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F19C5-EF86-421C-86C6-46EF258A4E8F}" type="datetimeFigureOut">
              <a:rPr lang="id-ID" smtClean="0"/>
              <a:pPr/>
              <a:t>15/11/2018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0-88EF-4859-A652-21D317A2C02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F19C5-EF86-421C-86C6-46EF258A4E8F}" type="datetimeFigureOut">
              <a:rPr lang="id-ID" smtClean="0"/>
              <a:pPr/>
              <a:t>15/11/2018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0-88EF-4859-A652-21D317A2C02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F19C5-EF86-421C-86C6-46EF258A4E8F}" type="datetimeFigureOut">
              <a:rPr lang="id-ID" smtClean="0"/>
              <a:pPr/>
              <a:t>15/11/2018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0-88EF-4859-A652-21D317A2C02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F19C5-EF86-421C-86C6-46EF258A4E8F}" type="datetimeFigureOut">
              <a:rPr lang="id-ID" smtClean="0"/>
              <a:pPr/>
              <a:t>15/11/2018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0-88EF-4859-A652-21D317A2C02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F19C5-EF86-421C-86C6-46EF258A4E8F}" type="datetimeFigureOut">
              <a:rPr lang="id-ID" smtClean="0"/>
              <a:pPr/>
              <a:t>15/11/2018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0-88EF-4859-A652-21D317A2C02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F19C5-EF86-421C-86C6-46EF258A4E8F}" type="datetimeFigureOut">
              <a:rPr lang="id-ID" smtClean="0"/>
              <a:pPr/>
              <a:t>15/11/2018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0-88EF-4859-A652-21D317A2C02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F19C5-EF86-421C-86C6-46EF258A4E8F}" type="datetimeFigureOut">
              <a:rPr lang="id-ID" smtClean="0"/>
              <a:pPr/>
              <a:t>15/11/2018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0-88EF-4859-A652-21D317A2C02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F19C5-EF86-421C-86C6-46EF258A4E8F}" type="datetimeFigureOut">
              <a:rPr lang="id-ID" smtClean="0"/>
              <a:pPr/>
              <a:t>15/11/2018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0-88EF-4859-A652-21D317A2C02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F19C5-EF86-421C-86C6-46EF258A4E8F}" type="datetimeFigureOut">
              <a:rPr lang="id-ID" smtClean="0"/>
              <a:pPr/>
              <a:t>15/11/2018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E7D330-88EF-4859-A652-21D317A2C02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8E7D330-88EF-4859-A652-21D317A2C02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38F19C5-EF86-421C-86C6-46EF258A4E8F}" type="datetimeFigureOut">
              <a:rPr lang="id-ID" smtClean="0"/>
              <a:pPr/>
              <a:t>15/11/2018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nitamuina.wordpress.com/2013/02/11/life-table/" TargetMode="Externa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1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3212976"/>
            <a:ext cx="6336704" cy="1512168"/>
          </a:xfrm>
        </p:spPr>
        <p:txBody>
          <a:bodyPr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MATEMATIKA POPULASI </a:t>
            </a:r>
            <a:r>
              <a:rPr lang="en-GB" sz="4000" dirty="0" smtClean="0">
                <a:solidFill>
                  <a:schemeClr val="tx1"/>
                </a:solidFill>
              </a:rPr>
              <a:t/>
            </a:r>
            <a:br>
              <a:rPr lang="en-GB" sz="4000" dirty="0" smtClean="0">
                <a:solidFill>
                  <a:schemeClr val="tx1"/>
                </a:solidFill>
              </a:rPr>
            </a:br>
            <a:r>
              <a:rPr lang="en-GB" sz="4000" dirty="0" smtClean="0">
                <a:solidFill>
                  <a:schemeClr val="tx1"/>
                </a:solidFill>
              </a:rPr>
              <a:t>“</a:t>
            </a:r>
            <a:r>
              <a:rPr lang="en-GB" sz="4000" dirty="0" err="1" smtClean="0">
                <a:solidFill>
                  <a:schemeClr val="tx1"/>
                </a:solidFill>
              </a:rPr>
              <a:t>Tabel</a:t>
            </a:r>
            <a:r>
              <a:rPr lang="en-GB" sz="4000" dirty="0" smtClean="0">
                <a:solidFill>
                  <a:schemeClr val="tx1"/>
                </a:solidFill>
              </a:rPr>
              <a:t> </a:t>
            </a:r>
            <a:r>
              <a:rPr lang="en-GB" sz="4000" dirty="0" err="1" smtClean="0">
                <a:solidFill>
                  <a:schemeClr val="tx1"/>
                </a:solidFill>
              </a:rPr>
              <a:t>Kematian</a:t>
            </a:r>
            <a:r>
              <a:rPr lang="en-GB" sz="4000" dirty="0" smtClean="0">
                <a:solidFill>
                  <a:schemeClr val="tx1"/>
                </a:solidFill>
              </a:rPr>
              <a:t> </a:t>
            </a:r>
            <a:r>
              <a:rPr lang="en-GB" sz="4000" i="1" dirty="0" smtClean="0">
                <a:solidFill>
                  <a:schemeClr val="tx1"/>
                </a:solidFill>
              </a:rPr>
              <a:t>(Life Table)”</a:t>
            </a:r>
            <a:endParaRPr lang="en-GB" sz="4000" i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 flipV="1">
            <a:off x="-108520" y="1772816"/>
            <a:ext cx="8568952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60648"/>
            <a:ext cx="1224136" cy="137426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267744" y="260648"/>
            <a:ext cx="6054784" cy="15182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 smtClean="0">
                <a:solidFill>
                  <a:schemeClr val="tx1"/>
                </a:solidFill>
                <a:latin typeface="Arial Narrow" pitchFamily="34" charset="0"/>
              </a:rPr>
              <a:t>Program </a:t>
            </a:r>
            <a:r>
              <a:rPr lang="en-GB" sz="2000" dirty="0" err="1" smtClean="0">
                <a:solidFill>
                  <a:schemeClr val="tx1"/>
                </a:solidFill>
                <a:latin typeface="Arial Narrow" pitchFamily="34" charset="0"/>
              </a:rPr>
              <a:t>Studi</a:t>
            </a:r>
            <a:r>
              <a:rPr lang="en-GB" sz="2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  <a:latin typeface="Arial Narrow" pitchFamily="34" charset="0"/>
              </a:rPr>
              <a:t>Matematika</a:t>
            </a:r>
            <a:endParaRPr lang="en-GB" sz="2000" dirty="0" smtClean="0">
              <a:solidFill>
                <a:schemeClr val="tx1"/>
              </a:solidFill>
              <a:latin typeface="Arial Narrow" pitchFamily="34" charset="0"/>
            </a:endParaRPr>
          </a:p>
          <a:p>
            <a:r>
              <a:rPr lang="en-GB" sz="2000" dirty="0" err="1" smtClean="0">
                <a:solidFill>
                  <a:schemeClr val="tx1"/>
                </a:solidFill>
                <a:latin typeface="Arial Narrow" pitchFamily="34" charset="0"/>
              </a:rPr>
              <a:t>Fakultas</a:t>
            </a:r>
            <a:r>
              <a:rPr lang="en-GB" sz="2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  <a:latin typeface="Arial Narrow" pitchFamily="34" charset="0"/>
              </a:rPr>
              <a:t>Matematika</a:t>
            </a:r>
            <a:r>
              <a:rPr lang="en-GB" sz="2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  <a:latin typeface="Arial Narrow" pitchFamily="34" charset="0"/>
              </a:rPr>
              <a:t>dan</a:t>
            </a:r>
            <a:r>
              <a:rPr lang="en-GB" sz="2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  <a:latin typeface="Arial Narrow" pitchFamily="34" charset="0"/>
              </a:rPr>
              <a:t>Ilmu</a:t>
            </a:r>
            <a:r>
              <a:rPr lang="en-GB" sz="2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  <a:latin typeface="Arial Narrow" pitchFamily="34" charset="0"/>
              </a:rPr>
              <a:t>Pengetahuan</a:t>
            </a:r>
            <a:r>
              <a:rPr lang="en-GB" sz="2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  <a:latin typeface="Arial Narrow" pitchFamily="34" charset="0"/>
              </a:rPr>
              <a:t>Alam</a:t>
            </a:r>
            <a:endParaRPr lang="en-GB" sz="2000" dirty="0" smtClean="0">
              <a:solidFill>
                <a:schemeClr val="tx1"/>
              </a:solidFill>
              <a:latin typeface="Arial Narrow" pitchFamily="34" charset="0"/>
            </a:endParaRPr>
          </a:p>
          <a:p>
            <a:r>
              <a:rPr lang="en-GB" sz="2000" dirty="0" err="1" smtClean="0">
                <a:solidFill>
                  <a:schemeClr val="tx1"/>
                </a:solidFill>
                <a:latin typeface="Arial Narrow" pitchFamily="34" charset="0"/>
              </a:rPr>
              <a:t>Universitas</a:t>
            </a:r>
            <a:r>
              <a:rPr lang="en-GB" sz="2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  <a:latin typeface="Arial Narrow" pitchFamily="34" charset="0"/>
              </a:rPr>
              <a:t>Udayana</a:t>
            </a:r>
            <a:endParaRPr lang="en-GB" sz="2000" dirty="0" smtClean="0">
              <a:solidFill>
                <a:schemeClr val="tx1"/>
              </a:solidFill>
              <a:latin typeface="Arial Narrow" pitchFamily="34" charset="0"/>
            </a:endParaRPr>
          </a:p>
          <a:p>
            <a:r>
              <a:rPr lang="en-GB" dirty="0" smtClean="0">
                <a:solidFill>
                  <a:schemeClr val="tx1"/>
                </a:solidFill>
                <a:latin typeface="Arial Narrow" pitchFamily="34" charset="0"/>
              </a:rPr>
              <a:t>2018</a:t>
            </a:r>
            <a:endParaRPr lang="en-GB" dirty="0">
              <a:solidFill>
                <a:schemeClr val="tx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5936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146762"/>
              </p:ext>
            </p:extLst>
          </p:nvPr>
        </p:nvGraphicFramePr>
        <p:xfrm>
          <a:off x="714348" y="1714488"/>
          <a:ext cx="7143799" cy="250033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500066"/>
                <a:gridCol w="1571636"/>
                <a:gridCol w="989926"/>
                <a:gridCol w="905164"/>
                <a:gridCol w="1135921"/>
                <a:gridCol w="1020543"/>
                <a:gridCol w="1020543"/>
              </a:tblGrid>
              <a:tr h="5641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qx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lx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dx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/>
                        <a:t>Lx</a:t>
                      </a:r>
                      <a:endParaRPr lang="id-ID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Tx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 dirty="0"/>
                        <a:t> 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563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0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0,02256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100000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2256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98421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7324402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73,244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39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1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0,00158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97744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155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97651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7322146</a:t>
                      </a:r>
                      <a:r>
                        <a:rPr lang="id-ID" sz="1800" dirty="0"/>
                        <a:t> 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74,911</a:t>
                      </a:r>
                      <a:endParaRPr lang="id-ID" sz="1800" dirty="0" smtClean="0">
                        <a:solidFill>
                          <a:srgbClr val="000000"/>
                        </a:solidFill>
                        <a:latin typeface="Tn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39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2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0,00093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97589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91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97544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 </a:t>
                      </a:r>
                      <a:r>
                        <a:rPr lang="id-ID" sz="1800" dirty="0" smtClean="0"/>
                        <a:t>7321991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75,028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68" y="1785925"/>
            <a:ext cx="357190" cy="491137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3929058" y="4500570"/>
            <a:ext cx="2571768" cy="7143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solidFill>
                  <a:schemeClr val="tx1"/>
                </a:solidFill>
              </a:rPr>
              <a:t>d</a:t>
            </a:r>
            <a:r>
              <a:rPr lang="id-ID" sz="2000" dirty="0" smtClean="0">
                <a:solidFill>
                  <a:schemeClr val="tx1"/>
                </a:solidFill>
              </a:rPr>
              <a:t>x </a:t>
            </a:r>
            <a:r>
              <a:rPr lang="id-ID" sz="2800" dirty="0" smtClean="0">
                <a:solidFill>
                  <a:schemeClr val="tx1"/>
                </a:solidFill>
              </a:rPr>
              <a:t>= l</a:t>
            </a:r>
            <a:r>
              <a:rPr lang="id-ID" sz="2000" dirty="0" smtClean="0">
                <a:solidFill>
                  <a:schemeClr val="tx1"/>
                </a:solidFill>
              </a:rPr>
              <a:t>x</a:t>
            </a:r>
            <a:r>
              <a:rPr lang="id-ID" sz="2800" dirty="0" smtClean="0">
                <a:solidFill>
                  <a:schemeClr val="tx1"/>
                </a:solidFill>
              </a:rPr>
              <a:t> – l</a:t>
            </a:r>
            <a:r>
              <a:rPr lang="id-ID" sz="2000" dirty="0" smtClean="0">
                <a:solidFill>
                  <a:schemeClr val="tx1"/>
                </a:solidFill>
              </a:rPr>
              <a:t>x+1</a:t>
            </a:r>
            <a:r>
              <a:rPr lang="id-ID" sz="2800" dirty="0" smtClean="0">
                <a:solidFill>
                  <a:schemeClr val="tx1"/>
                </a:solidFill>
              </a:rPr>
              <a:t> </a:t>
            </a:r>
            <a:endParaRPr lang="id-ID" sz="2000" dirty="0">
              <a:solidFill>
                <a:schemeClr val="tx1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4429125" y="285728"/>
            <a:ext cx="4572031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id-ID" sz="2600" b="1" i="1" dirty="0" smtClean="0">
                <a:latin typeface="Bodoni MT" pitchFamily="18" charset="0"/>
                <a:ea typeface="Batang" pitchFamily="18" charset="-127"/>
              </a:rPr>
              <a:t>Tabel Kematian Lengkap</a:t>
            </a:r>
            <a:endParaRPr lang="id-ID" sz="2600" b="1" i="1" dirty="0">
              <a:latin typeface="Bodoni MT" pitchFamily="18" charset="0"/>
              <a:ea typeface="Batang" pitchFamily="18" charset="-127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57621" y="1785926"/>
            <a:ext cx="714380" cy="378755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Elbow Connector 4"/>
          <p:cNvCxnSpPr/>
          <p:nvPr/>
        </p:nvCxnSpPr>
        <p:spPr>
          <a:xfrm rot="16200000" flipH="1">
            <a:off x="3760290" y="2954826"/>
            <a:ext cx="2214492" cy="591072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 flipV="1">
            <a:off x="3576" y="1000108"/>
            <a:ext cx="8497514" cy="7143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-214346" y="1142984"/>
            <a:ext cx="6072230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 smtClean="0">
                <a:solidFill>
                  <a:schemeClr val="tx1"/>
                </a:solidFill>
              </a:rPr>
              <a:t>Penyusunan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Tabel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Kematian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Lengkap</a:t>
            </a:r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en-US" i="1" dirty="0" smtClean="0">
                <a:solidFill>
                  <a:schemeClr val="tx1"/>
                </a:solidFill>
              </a:rPr>
              <a:t>Complete Life Table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id-ID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146762"/>
              </p:ext>
            </p:extLst>
          </p:nvPr>
        </p:nvGraphicFramePr>
        <p:xfrm>
          <a:off x="714348" y="1714488"/>
          <a:ext cx="7143799" cy="250033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500066"/>
                <a:gridCol w="1571636"/>
                <a:gridCol w="989926"/>
                <a:gridCol w="905164"/>
                <a:gridCol w="1135921"/>
                <a:gridCol w="1020543"/>
                <a:gridCol w="1020543"/>
              </a:tblGrid>
              <a:tr h="5641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qx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lx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dx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/>
                        <a:t>Lx</a:t>
                      </a:r>
                      <a:endParaRPr lang="id-ID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Tx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 dirty="0"/>
                        <a:t> 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563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0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0,02256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100000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2256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98421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7324402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73,244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39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1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0,00158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97744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155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97651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7322146</a:t>
                      </a:r>
                      <a:r>
                        <a:rPr lang="id-ID" sz="1800" dirty="0"/>
                        <a:t> 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74,911</a:t>
                      </a:r>
                      <a:endParaRPr lang="id-ID" sz="1800" dirty="0" smtClean="0">
                        <a:solidFill>
                          <a:srgbClr val="000000"/>
                        </a:solidFill>
                        <a:latin typeface="Tn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39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2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0,00093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97589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91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97544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 </a:t>
                      </a:r>
                      <a:r>
                        <a:rPr lang="id-ID" sz="1800" dirty="0" smtClean="0"/>
                        <a:t>7321991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75,028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68" y="1785925"/>
            <a:ext cx="357190" cy="491137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2786050" y="4572008"/>
            <a:ext cx="1714512" cy="7143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>
                <a:solidFill>
                  <a:schemeClr val="tx1"/>
                </a:solidFill>
              </a:rPr>
              <a:t>q</a:t>
            </a:r>
            <a:r>
              <a:rPr lang="id-ID" sz="2000" dirty="0" smtClean="0">
                <a:solidFill>
                  <a:schemeClr val="tx1"/>
                </a:solidFill>
              </a:rPr>
              <a:t>x </a:t>
            </a:r>
            <a:r>
              <a:rPr lang="id-ID" sz="2800" dirty="0" smtClean="0">
                <a:solidFill>
                  <a:schemeClr val="tx1"/>
                </a:solidFill>
              </a:rPr>
              <a:t>= d</a:t>
            </a:r>
            <a:r>
              <a:rPr lang="id-ID" sz="2000" dirty="0" smtClean="0">
                <a:solidFill>
                  <a:schemeClr val="tx1"/>
                </a:solidFill>
              </a:rPr>
              <a:t>x</a:t>
            </a:r>
            <a:r>
              <a:rPr lang="id-ID" sz="2800" dirty="0" smtClean="0">
                <a:solidFill>
                  <a:schemeClr val="tx1"/>
                </a:solidFill>
              </a:rPr>
              <a:t>/l</a:t>
            </a:r>
            <a:r>
              <a:rPr lang="id-ID" sz="2000" dirty="0" smtClean="0">
                <a:solidFill>
                  <a:schemeClr val="tx1"/>
                </a:solidFill>
              </a:rPr>
              <a:t>x</a:t>
            </a:r>
            <a:endParaRPr lang="id-ID" sz="2000" dirty="0">
              <a:solidFill>
                <a:schemeClr val="tx1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4429125" y="285728"/>
            <a:ext cx="4572031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id-ID" sz="2600" b="1" i="1" dirty="0" smtClean="0">
                <a:latin typeface="Bodoni MT" pitchFamily="18" charset="0"/>
                <a:ea typeface="Batang" pitchFamily="18" charset="-127"/>
              </a:rPr>
              <a:t>Tabel Kematian Lengkap</a:t>
            </a:r>
            <a:endParaRPr lang="id-ID" sz="2600" b="1" i="1" dirty="0">
              <a:latin typeface="Bodoni MT" pitchFamily="18" charset="0"/>
              <a:ea typeface="Batang" pitchFamily="18" charset="-127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00166" y="1835799"/>
            <a:ext cx="1182147" cy="378755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Elbow Connector 4"/>
          <p:cNvCxnSpPr/>
          <p:nvPr/>
        </p:nvCxnSpPr>
        <p:spPr>
          <a:xfrm rot="16200000" flipH="1">
            <a:off x="1831465" y="3026265"/>
            <a:ext cx="2214492" cy="591072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 flipV="1">
            <a:off x="3576" y="1000108"/>
            <a:ext cx="8497514" cy="7143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 animBg="1"/>
      <p:bldP spid="2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 flipV="1">
            <a:off x="3576" y="1000108"/>
            <a:ext cx="8497514" cy="7143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146762"/>
              </p:ext>
            </p:extLst>
          </p:nvPr>
        </p:nvGraphicFramePr>
        <p:xfrm>
          <a:off x="714348" y="1714488"/>
          <a:ext cx="7143799" cy="250033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500066"/>
                <a:gridCol w="1571636"/>
                <a:gridCol w="989926"/>
                <a:gridCol w="905164"/>
                <a:gridCol w="1135921"/>
                <a:gridCol w="1020543"/>
                <a:gridCol w="1020543"/>
              </a:tblGrid>
              <a:tr h="5641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qx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lx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dx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/>
                        <a:t>Lx</a:t>
                      </a:r>
                      <a:endParaRPr lang="id-ID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Tx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 dirty="0"/>
                        <a:t> 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563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0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0,02256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100000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2256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98421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7324402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73,244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39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1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0,00158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97744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155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97651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7322146</a:t>
                      </a:r>
                      <a:r>
                        <a:rPr lang="id-ID" sz="1800" dirty="0"/>
                        <a:t> 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74,911</a:t>
                      </a:r>
                      <a:endParaRPr lang="id-ID" sz="1800" dirty="0" smtClean="0">
                        <a:solidFill>
                          <a:srgbClr val="000000"/>
                        </a:solidFill>
                        <a:latin typeface="Tn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39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2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0,00093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97589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91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97544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 </a:t>
                      </a:r>
                      <a:r>
                        <a:rPr lang="id-ID" sz="1800" dirty="0" smtClean="0"/>
                        <a:t>7321991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75,028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20" name="Rectangle 19"/>
          <p:cNvSpPr/>
          <p:nvPr/>
        </p:nvSpPr>
        <p:spPr>
          <a:xfrm>
            <a:off x="2428860" y="5143512"/>
            <a:ext cx="1857388" cy="642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solidFill>
                  <a:schemeClr val="tx1"/>
                </a:solidFill>
              </a:rPr>
              <a:t>l</a:t>
            </a:r>
            <a:r>
              <a:rPr lang="id-ID" sz="1400" dirty="0" smtClean="0">
                <a:solidFill>
                  <a:schemeClr val="tx1"/>
                </a:solidFill>
              </a:rPr>
              <a:t>x+1</a:t>
            </a:r>
            <a:r>
              <a:rPr lang="id-ID" dirty="0" smtClean="0">
                <a:solidFill>
                  <a:schemeClr val="tx1"/>
                </a:solidFill>
              </a:rPr>
              <a:t> = </a:t>
            </a:r>
            <a:r>
              <a:rPr lang="id-ID" sz="2800" dirty="0" smtClean="0">
                <a:solidFill>
                  <a:schemeClr val="tx1"/>
                </a:solidFill>
              </a:rPr>
              <a:t>l</a:t>
            </a:r>
            <a:r>
              <a:rPr lang="id-ID" sz="1400" dirty="0" smtClean="0">
                <a:solidFill>
                  <a:schemeClr val="tx1"/>
                </a:solidFill>
              </a:rPr>
              <a:t>x</a:t>
            </a:r>
            <a:r>
              <a:rPr lang="id-ID" sz="2800" dirty="0" smtClean="0">
                <a:solidFill>
                  <a:schemeClr val="tx1"/>
                </a:solidFill>
              </a:rPr>
              <a:t> – d</a:t>
            </a:r>
            <a:r>
              <a:rPr lang="id-ID" sz="1400" dirty="0" smtClean="0">
                <a:solidFill>
                  <a:schemeClr val="tx1"/>
                </a:solidFill>
              </a:rPr>
              <a:t>x</a:t>
            </a:r>
            <a:endParaRPr lang="id-ID" sz="1400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rot="16200000" flipH="1">
            <a:off x="2548047" y="4225370"/>
            <a:ext cx="1605877" cy="1313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 flipV="1">
            <a:off x="2928926" y="3071809"/>
            <a:ext cx="785818" cy="35718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4429125" y="285728"/>
            <a:ext cx="4572031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id-ID" sz="2600" b="1" i="1" dirty="0" smtClean="0">
                <a:latin typeface="Bodoni MT" pitchFamily="18" charset="0"/>
                <a:ea typeface="Batang" pitchFamily="18" charset="-127"/>
              </a:rPr>
              <a:t>Tabel Kematian Lengkap</a:t>
            </a:r>
            <a:endParaRPr lang="id-ID" sz="2600" b="1" i="1" dirty="0">
              <a:latin typeface="Bodoni MT" pitchFamily="18" charset="0"/>
              <a:ea typeface="Batang" pitchFamily="18" charset="-127"/>
            </a:endParaRPr>
          </a:p>
        </p:txBody>
      </p:sp>
      <p:pic>
        <p:nvPicPr>
          <p:cNvPr id="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68" y="1785926"/>
            <a:ext cx="285752" cy="3929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0565910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 flipV="1">
            <a:off x="3576" y="1000108"/>
            <a:ext cx="8497514" cy="7143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146762"/>
              </p:ext>
            </p:extLst>
          </p:nvPr>
        </p:nvGraphicFramePr>
        <p:xfrm>
          <a:off x="714348" y="1714488"/>
          <a:ext cx="7143799" cy="250033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500066"/>
                <a:gridCol w="1571636"/>
                <a:gridCol w="989926"/>
                <a:gridCol w="905164"/>
                <a:gridCol w="1135921"/>
                <a:gridCol w="1020543"/>
                <a:gridCol w="1020543"/>
              </a:tblGrid>
              <a:tr h="5641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qx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lx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dx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/>
                        <a:t>Lx</a:t>
                      </a:r>
                      <a:endParaRPr lang="id-ID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Tx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 dirty="0"/>
                        <a:t> 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563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0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0,02256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100000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2256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98421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7324402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73,244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39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1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0,00158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97744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155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97651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7322146</a:t>
                      </a:r>
                      <a:r>
                        <a:rPr lang="id-ID" sz="1800" dirty="0"/>
                        <a:t> 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74,911</a:t>
                      </a:r>
                      <a:endParaRPr lang="id-ID" sz="1800" dirty="0" smtClean="0">
                        <a:solidFill>
                          <a:srgbClr val="000000"/>
                        </a:solidFill>
                        <a:latin typeface="Tn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39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2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0,00093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97589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91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97544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 </a:t>
                      </a:r>
                      <a:r>
                        <a:rPr lang="id-ID" sz="1800" dirty="0" smtClean="0"/>
                        <a:t>7321991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75,028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2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37274" y="1785926"/>
            <a:ext cx="363684" cy="500066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6158822" y="4690900"/>
            <a:ext cx="2071702" cy="642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chemeClr val="tx1"/>
                </a:solidFill>
              </a:rPr>
              <a:t>L</a:t>
            </a:r>
            <a:r>
              <a:rPr lang="en-GB" sz="1200" dirty="0">
                <a:solidFill>
                  <a:schemeClr val="tx1"/>
                </a:solidFill>
              </a:rPr>
              <a:t>1</a:t>
            </a:r>
            <a:r>
              <a:rPr lang="id-ID" dirty="0" smtClean="0">
                <a:solidFill>
                  <a:schemeClr val="tx1"/>
                </a:solidFill>
              </a:rPr>
              <a:t> = 0,4l</a:t>
            </a:r>
            <a:r>
              <a:rPr lang="id-ID" sz="1200" dirty="0" smtClean="0">
                <a:solidFill>
                  <a:schemeClr val="tx1"/>
                </a:solidFill>
              </a:rPr>
              <a:t>1</a:t>
            </a:r>
            <a:r>
              <a:rPr lang="id-ID" dirty="0" smtClean="0">
                <a:solidFill>
                  <a:schemeClr val="tx1"/>
                </a:solidFill>
              </a:rPr>
              <a:t> + 0,6l</a:t>
            </a:r>
            <a:r>
              <a:rPr lang="id-ID" sz="1200" dirty="0" smtClean="0">
                <a:solidFill>
                  <a:schemeClr val="tx1"/>
                </a:solidFill>
              </a:rPr>
              <a:t>2</a:t>
            </a:r>
            <a:endParaRPr lang="id-ID" sz="12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500562" y="5643578"/>
            <a:ext cx="2307485" cy="7858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dirty="0" smtClean="0">
                <a:solidFill>
                  <a:schemeClr val="tx1"/>
                </a:solidFill>
              </a:rPr>
              <a:t>L</a:t>
            </a:r>
            <a:r>
              <a:rPr lang="id-ID" sz="1400" dirty="0" smtClean="0">
                <a:solidFill>
                  <a:schemeClr val="tx1"/>
                </a:solidFill>
              </a:rPr>
              <a:t>x</a:t>
            </a:r>
            <a:r>
              <a:rPr lang="id-ID" sz="2000" dirty="0" smtClean="0">
                <a:solidFill>
                  <a:schemeClr val="tx1"/>
                </a:solidFill>
              </a:rPr>
              <a:t> = </a:t>
            </a:r>
            <a:r>
              <a:rPr lang="id-ID" dirty="0" smtClean="0">
                <a:solidFill>
                  <a:schemeClr val="tx1"/>
                </a:solidFill>
              </a:rPr>
              <a:t>l</a:t>
            </a:r>
            <a:r>
              <a:rPr lang="id-ID" sz="1400" dirty="0" smtClean="0">
                <a:solidFill>
                  <a:schemeClr val="tx1"/>
                </a:solidFill>
              </a:rPr>
              <a:t>x</a:t>
            </a:r>
            <a:r>
              <a:rPr lang="id-ID" dirty="0" smtClean="0">
                <a:solidFill>
                  <a:schemeClr val="tx1"/>
                </a:solidFill>
              </a:rPr>
              <a:t> + l</a:t>
            </a:r>
            <a:r>
              <a:rPr lang="id-ID" sz="1400" dirty="0" smtClean="0">
                <a:solidFill>
                  <a:schemeClr val="tx1"/>
                </a:solidFill>
              </a:rPr>
              <a:t>x+1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smtClean="0">
                <a:solidFill>
                  <a:schemeClr val="tx1"/>
                </a:solidFill>
              </a:rPr>
              <a:t>     ; x&gt;1</a:t>
            </a:r>
          </a:p>
          <a:p>
            <a:pPr algn="ctr"/>
            <a:r>
              <a:rPr lang="id-ID" dirty="0" smtClean="0">
                <a:solidFill>
                  <a:schemeClr val="tx1"/>
                </a:solidFill>
              </a:rPr>
              <a:t>2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928794" y="4661512"/>
            <a:ext cx="1962295" cy="6072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chemeClr val="tx1"/>
                </a:solidFill>
              </a:rPr>
              <a:t>L</a:t>
            </a:r>
            <a:r>
              <a:rPr lang="id-ID" sz="1400" dirty="0" smtClean="0">
                <a:solidFill>
                  <a:schemeClr val="tx1"/>
                </a:solidFill>
              </a:rPr>
              <a:t>0</a:t>
            </a:r>
            <a:r>
              <a:rPr lang="id-ID" dirty="0" smtClean="0">
                <a:solidFill>
                  <a:schemeClr val="tx1"/>
                </a:solidFill>
              </a:rPr>
              <a:t> = 0,3l</a:t>
            </a:r>
            <a:r>
              <a:rPr lang="id-ID" sz="1400" dirty="0" smtClean="0">
                <a:solidFill>
                  <a:schemeClr val="tx1"/>
                </a:solidFill>
              </a:rPr>
              <a:t>0</a:t>
            </a:r>
            <a:r>
              <a:rPr lang="id-ID" dirty="0" smtClean="0">
                <a:solidFill>
                  <a:schemeClr val="tx1"/>
                </a:solidFill>
              </a:rPr>
              <a:t> + 0,7l</a:t>
            </a:r>
            <a:r>
              <a:rPr lang="id-ID" sz="1400" dirty="0" smtClean="0">
                <a:solidFill>
                  <a:schemeClr val="tx1"/>
                </a:solidFill>
              </a:rPr>
              <a:t>1</a:t>
            </a:r>
            <a:endParaRPr lang="id-ID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780031" y="2357430"/>
            <a:ext cx="875876" cy="47496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4786314" y="3643314"/>
            <a:ext cx="928694" cy="428628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4890512" y="3000372"/>
            <a:ext cx="753058" cy="423581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Elbow Connector 19"/>
          <p:cNvCxnSpPr>
            <a:stCxn id="28" idx="1"/>
          </p:cNvCxnSpPr>
          <p:nvPr/>
        </p:nvCxnSpPr>
        <p:spPr>
          <a:xfrm rot="10800000" flipV="1">
            <a:off x="3207589" y="2594911"/>
            <a:ext cx="1572443" cy="1997850"/>
          </a:xfrm>
          <a:prstGeom prst="bentConnector2">
            <a:avLst/>
          </a:prstGeom>
          <a:ln w="38100">
            <a:solidFill>
              <a:srgbClr val="C0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21"/>
          <p:cNvCxnSpPr>
            <a:stCxn id="31" idx="3"/>
          </p:cNvCxnSpPr>
          <p:nvPr/>
        </p:nvCxnSpPr>
        <p:spPr>
          <a:xfrm>
            <a:off x="5643570" y="3212163"/>
            <a:ext cx="1143008" cy="1359845"/>
          </a:xfrm>
          <a:prstGeom prst="bentConnector2">
            <a:avLst/>
          </a:prstGeom>
          <a:ln w="3810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/>
          <p:nvPr/>
        </p:nvCxnSpPr>
        <p:spPr>
          <a:xfrm rot="16200000" flipH="1">
            <a:off x="4607719" y="4536289"/>
            <a:ext cx="1357322" cy="428628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214942" y="6072206"/>
            <a:ext cx="78581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4429125" y="285728"/>
            <a:ext cx="4572031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id-ID" sz="2600" b="1" i="1" dirty="0" smtClean="0">
                <a:latin typeface="Bodoni MT" pitchFamily="18" charset="0"/>
                <a:ea typeface="Batang" pitchFamily="18" charset="-127"/>
              </a:rPr>
              <a:t>Tabel Kematian Lengkap</a:t>
            </a:r>
            <a:endParaRPr lang="id-ID" sz="2600" b="1" i="1" dirty="0">
              <a:latin typeface="Bodoni MT" pitchFamily="18" charset="0"/>
              <a:ea typeface="Batang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26497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8" grpId="0" animBg="1"/>
      <p:bldP spid="29" grpId="0" animBg="1"/>
      <p:bldP spid="3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 flipV="1">
            <a:off x="3576" y="1000108"/>
            <a:ext cx="8497514" cy="7143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146762"/>
              </p:ext>
            </p:extLst>
          </p:nvPr>
        </p:nvGraphicFramePr>
        <p:xfrm>
          <a:off x="714348" y="1714488"/>
          <a:ext cx="7143799" cy="250033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500066"/>
                <a:gridCol w="1571636"/>
                <a:gridCol w="989926"/>
                <a:gridCol w="905164"/>
                <a:gridCol w="1135921"/>
                <a:gridCol w="1020543"/>
                <a:gridCol w="1020543"/>
              </a:tblGrid>
              <a:tr h="5641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qx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lx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dx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/>
                        <a:t>Lx</a:t>
                      </a:r>
                      <a:endParaRPr lang="id-ID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Tx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 dirty="0"/>
                        <a:t> 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563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0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0,02256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100000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2256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98421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7324402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73,244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39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1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0,00158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97744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155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97651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7322146</a:t>
                      </a:r>
                      <a:r>
                        <a:rPr lang="id-ID" sz="1800" dirty="0"/>
                        <a:t> 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74,911</a:t>
                      </a:r>
                      <a:endParaRPr lang="id-ID" sz="1800" dirty="0" smtClean="0">
                        <a:solidFill>
                          <a:srgbClr val="000000"/>
                        </a:solidFill>
                        <a:latin typeface="Tn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39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2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0,00093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97589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91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97544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 </a:t>
                      </a:r>
                      <a:r>
                        <a:rPr lang="id-ID" sz="1800" dirty="0" smtClean="0"/>
                        <a:t>7321991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75,028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1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68" y="1785926"/>
            <a:ext cx="357190" cy="491137"/>
          </a:xfrm>
          <a:prstGeom prst="rect">
            <a:avLst/>
          </a:prstGeom>
          <a:noFill/>
        </p:spPr>
      </p:pic>
      <p:sp>
        <p:nvSpPr>
          <p:cNvPr id="16" name="Rectangle 15"/>
          <p:cNvSpPr/>
          <p:nvPr/>
        </p:nvSpPr>
        <p:spPr>
          <a:xfrm>
            <a:off x="5124383" y="4857760"/>
            <a:ext cx="1947947" cy="93610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</a:rPr>
              <a:t>   </a:t>
            </a:r>
            <a:r>
              <a:rPr lang="id-ID" sz="2800" dirty="0" smtClean="0">
                <a:solidFill>
                  <a:schemeClr val="tx1"/>
                </a:solidFill>
              </a:rPr>
              <a:t>T</a:t>
            </a:r>
            <a:r>
              <a:rPr lang="id-ID" sz="2000" dirty="0" smtClean="0">
                <a:solidFill>
                  <a:schemeClr val="tx1"/>
                </a:solidFill>
              </a:rPr>
              <a:t>x </a:t>
            </a:r>
            <a:r>
              <a:rPr lang="id-ID" sz="2800" dirty="0" smtClean="0">
                <a:solidFill>
                  <a:schemeClr val="tx1"/>
                </a:solidFill>
              </a:rPr>
              <a:t>=</a:t>
            </a:r>
            <a:r>
              <a:rPr lang="en-GB" sz="2000" dirty="0" smtClean="0">
                <a:solidFill>
                  <a:schemeClr val="tx1"/>
                </a:solidFill>
              </a:rPr>
              <a:t>   </a:t>
            </a:r>
            <a:endParaRPr lang="id-ID" sz="2000" dirty="0">
              <a:solidFill>
                <a:schemeClr val="tx1"/>
              </a:solidFill>
            </a:endParaRPr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82257" y="4965111"/>
            <a:ext cx="490007" cy="721399"/>
          </a:xfrm>
          <a:prstGeom prst="rect">
            <a:avLst/>
          </a:prstGeom>
          <a:noFill/>
        </p:spPr>
      </p:pic>
      <p:sp>
        <p:nvSpPr>
          <p:cNvPr id="18" name="Rectangle 17"/>
          <p:cNvSpPr/>
          <p:nvPr/>
        </p:nvSpPr>
        <p:spPr>
          <a:xfrm>
            <a:off x="6023966" y="1809858"/>
            <a:ext cx="691173" cy="40469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Elbow Connector 18"/>
          <p:cNvCxnSpPr/>
          <p:nvPr/>
        </p:nvCxnSpPr>
        <p:spPr>
          <a:xfrm rot="5400000">
            <a:off x="5072067" y="3071811"/>
            <a:ext cx="2643206" cy="642940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4429125" y="285728"/>
            <a:ext cx="4572031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id-ID" sz="2600" b="1" i="1" dirty="0" smtClean="0">
                <a:latin typeface="Bodoni MT" pitchFamily="18" charset="0"/>
                <a:ea typeface="Batang" pitchFamily="18" charset="-127"/>
              </a:rPr>
              <a:t>Tabel Kematian Lengkap</a:t>
            </a:r>
            <a:endParaRPr lang="id-ID" sz="2600" b="1" i="1" dirty="0">
              <a:latin typeface="Bodoni MT" pitchFamily="18" charset="0"/>
              <a:ea typeface="Batang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26497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146762"/>
              </p:ext>
            </p:extLst>
          </p:nvPr>
        </p:nvGraphicFramePr>
        <p:xfrm>
          <a:off x="714348" y="1714488"/>
          <a:ext cx="7143799" cy="250033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500066"/>
                <a:gridCol w="1571636"/>
                <a:gridCol w="989926"/>
                <a:gridCol w="905164"/>
                <a:gridCol w="1135921"/>
                <a:gridCol w="1020543"/>
                <a:gridCol w="1020543"/>
              </a:tblGrid>
              <a:tr h="5641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qx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lx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dx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/>
                        <a:t>Lx</a:t>
                      </a:r>
                      <a:endParaRPr lang="id-ID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Tx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 dirty="0"/>
                        <a:t> 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563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0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0,02256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100000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2256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98421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7324402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73,244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39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1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0,00158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97744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155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97651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7322146</a:t>
                      </a:r>
                      <a:r>
                        <a:rPr lang="id-ID" sz="1800" dirty="0"/>
                        <a:t> 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74,911</a:t>
                      </a:r>
                      <a:endParaRPr lang="id-ID" sz="1800" dirty="0" smtClean="0">
                        <a:solidFill>
                          <a:srgbClr val="000000"/>
                        </a:solidFill>
                        <a:latin typeface="Tn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39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2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0,00093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97589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91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97544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 </a:t>
                      </a:r>
                      <a:r>
                        <a:rPr lang="id-ID" sz="1800" dirty="0" smtClean="0"/>
                        <a:t>7321991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75,028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16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68" y="1785926"/>
            <a:ext cx="428628" cy="491137"/>
          </a:xfrm>
          <a:prstGeom prst="rect">
            <a:avLst/>
          </a:prstGeom>
          <a:noFill/>
        </p:spPr>
      </p:pic>
      <p:sp>
        <p:nvSpPr>
          <p:cNvPr id="17" name="Rectangle 16"/>
          <p:cNvSpPr/>
          <p:nvPr/>
        </p:nvSpPr>
        <p:spPr>
          <a:xfrm>
            <a:off x="4929190" y="5214950"/>
            <a:ext cx="1785950" cy="8572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id-ID" sz="2800" dirty="0" smtClean="0">
                <a:solidFill>
                  <a:schemeClr val="tx1"/>
                </a:solidFill>
              </a:rPr>
              <a:t>= T</a:t>
            </a:r>
            <a:r>
              <a:rPr lang="id-ID" sz="2000" dirty="0" smtClean="0">
                <a:solidFill>
                  <a:schemeClr val="tx1"/>
                </a:solidFill>
              </a:rPr>
              <a:t>x</a:t>
            </a:r>
            <a:r>
              <a:rPr lang="id-ID" sz="2800" dirty="0" smtClean="0">
                <a:solidFill>
                  <a:schemeClr val="tx1"/>
                </a:solidFill>
              </a:rPr>
              <a:t>/l</a:t>
            </a:r>
            <a:r>
              <a:rPr lang="id-ID" sz="2000" dirty="0" smtClean="0">
                <a:solidFill>
                  <a:schemeClr val="tx1"/>
                </a:solidFill>
              </a:rPr>
              <a:t>x</a:t>
            </a:r>
            <a:endParaRPr lang="id-ID" sz="2000" dirty="0">
              <a:solidFill>
                <a:schemeClr val="tx1"/>
              </a:solidFill>
            </a:endParaRPr>
          </a:p>
        </p:txBody>
      </p:sp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5429264"/>
            <a:ext cx="396878" cy="500411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6929454" y="1785926"/>
            <a:ext cx="857256" cy="500066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Elbow Connector 19"/>
          <p:cNvCxnSpPr/>
          <p:nvPr/>
        </p:nvCxnSpPr>
        <p:spPr>
          <a:xfrm rot="5400000">
            <a:off x="5143504" y="3357562"/>
            <a:ext cx="2857520" cy="714380"/>
          </a:xfrm>
          <a:prstGeom prst="bentConnector3">
            <a:avLst>
              <a:gd name="adj1" fmla="val 50000"/>
            </a:avLst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 flipV="1">
            <a:off x="3576" y="1000108"/>
            <a:ext cx="8497514" cy="7143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4429125" y="285728"/>
            <a:ext cx="4572031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id-ID" sz="2600" b="1" i="1" dirty="0" smtClean="0">
                <a:latin typeface="Bodoni MT" pitchFamily="18" charset="0"/>
                <a:ea typeface="Batang" pitchFamily="18" charset="-127"/>
              </a:rPr>
              <a:t>Tabel Kematian Lengkap</a:t>
            </a:r>
            <a:endParaRPr lang="id-ID" sz="2600" b="1" i="1" dirty="0">
              <a:latin typeface="Bodoni MT" pitchFamily="18" charset="0"/>
              <a:ea typeface="Batang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26497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 flipV="1">
            <a:off x="3576" y="1000108"/>
            <a:ext cx="8497514" cy="7143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4429125" y="285728"/>
            <a:ext cx="4572031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id-ID" sz="2600" b="1" i="1" dirty="0" smtClean="0">
                <a:latin typeface="Bodoni MT" pitchFamily="18" charset="0"/>
                <a:ea typeface="Batang" pitchFamily="18" charset="-127"/>
              </a:rPr>
              <a:t>Tabel Kematian Lengkap</a:t>
            </a:r>
            <a:endParaRPr lang="id-ID" sz="2600" b="1" i="1" dirty="0">
              <a:latin typeface="Bodoni MT" pitchFamily="18" charset="0"/>
              <a:ea typeface="Batang" pitchFamily="18" charset="-127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071546"/>
            <a:ext cx="9144000" cy="57864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42843" y="1142987"/>
          <a:ext cx="8786874" cy="5500724"/>
        </p:xfrm>
        <a:graphic>
          <a:graphicData uri="http://schemas.openxmlformats.org/drawingml/2006/table">
            <a:tbl>
              <a:tblPr/>
              <a:tblGrid>
                <a:gridCol w="617803"/>
                <a:gridCol w="1515481"/>
                <a:gridCol w="1330718"/>
                <a:gridCol w="1330718"/>
                <a:gridCol w="1330718"/>
                <a:gridCol w="1330718"/>
                <a:gridCol w="1330718"/>
              </a:tblGrid>
              <a:tr h="3235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5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[1]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[2]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[3]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[4]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[5]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[6]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[7]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5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0.02256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100000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2256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98421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7324402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73.244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5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0.00158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97744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155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97651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7322146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74.911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5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0.00093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97589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91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97544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7321991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75.028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5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0.00071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97498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69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97464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7321900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75.097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5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0.00059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97429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58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97400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7321831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75.150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5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97371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7321773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75.194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5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5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5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5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104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2.235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5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105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0.70000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2.100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5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106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1.00000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2.200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5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107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0.66667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2.000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5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108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0.50000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1.500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5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109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1.00000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1.000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142984"/>
            <a:ext cx="85725" cy="190500"/>
          </a:xfrm>
          <a:prstGeom prst="rect">
            <a:avLst/>
          </a:prstGeom>
          <a:noFill/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1214422"/>
            <a:ext cx="161925" cy="190500"/>
          </a:xfrm>
          <a:prstGeom prst="rect">
            <a:avLst/>
          </a:prstGeom>
          <a:noFill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1214422"/>
            <a:ext cx="123825" cy="190500"/>
          </a:xfrm>
          <a:prstGeom prst="rect">
            <a:avLst/>
          </a:prstGeom>
          <a:noFill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3372" y="1214422"/>
            <a:ext cx="161925" cy="190500"/>
          </a:xfrm>
          <a:prstGeom prst="rect">
            <a:avLst/>
          </a:prstGeom>
          <a:noFill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29256" y="1214422"/>
            <a:ext cx="152400" cy="190500"/>
          </a:xfrm>
          <a:prstGeom prst="rect">
            <a:avLst/>
          </a:prstGeom>
          <a:noFill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54" y="1214422"/>
            <a:ext cx="161925" cy="190500"/>
          </a:xfrm>
          <a:prstGeom prst="rect">
            <a:avLst/>
          </a:prstGeom>
          <a:noFill/>
        </p:spPr>
      </p:pic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43900" y="1214422"/>
            <a:ext cx="161925" cy="190500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5715008" y="6643734"/>
            <a:ext cx="3643338" cy="2857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100" dirty="0" smtClean="0">
                <a:solidFill>
                  <a:schemeClr val="tx1"/>
                </a:solidFill>
              </a:rPr>
              <a:t>Sumber : Palmore, 1973 (dalam Mantra, 1985: 118)</a:t>
            </a:r>
            <a:endParaRPr lang="id-ID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497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3576" y="1000108"/>
            <a:ext cx="8497514" cy="7143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4429125" y="285728"/>
            <a:ext cx="4572031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id-ID" sz="2600" b="1" i="1" dirty="0" smtClean="0">
                <a:latin typeface="Bodoni MT" pitchFamily="18" charset="0"/>
                <a:ea typeface="Batang" pitchFamily="18" charset="-127"/>
              </a:rPr>
              <a:t>Tabel Kematian Singkat</a:t>
            </a:r>
            <a:endParaRPr lang="id-ID" sz="2600" b="1" i="1" dirty="0">
              <a:latin typeface="Bodoni MT" pitchFamily="18" charset="0"/>
              <a:ea typeface="Batang" pitchFamily="18" charset="-127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97444" y="1214428"/>
          <a:ext cx="2403448" cy="5575624"/>
        </p:xfrm>
        <a:graphic>
          <a:graphicData uri="http://schemas.openxmlformats.org/drawingml/2006/table">
            <a:tbl>
              <a:tblPr/>
              <a:tblGrid>
                <a:gridCol w="831813"/>
                <a:gridCol w="500066"/>
                <a:gridCol w="1071569"/>
              </a:tblGrid>
              <a:tr h="3571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000000"/>
                        </a:solidFill>
                        <a:latin typeface="Cambria Math"/>
                        <a:ea typeface="Times New Roman"/>
                        <a:cs typeface="Calibri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>
                        <a:solidFill>
                          <a:srgbClr val="000000"/>
                        </a:solidFill>
                        <a:latin typeface="Cambria Math"/>
                        <a:ea typeface="Times New Roman"/>
                        <a:cs typeface="Calibri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000000"/>
                        </a:solidFill>
                        <a:latin typeface="Cambria Math"/>
                        <a:ea typeface="Times New Roman"/>
                        <a:cs typeface="Calibri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6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rnr"/>
                          <a:ea typeface="Times New Roman"/>
                          <a:cs typeface="Calibri"/>
                        </a:rPr>
                        <a:t>0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nr"/>
                          <a:ea typeface="Times New Roman"/>
                          <a:cs typeface="Calibri"/>
                        </a:rPr>
                        <a:t>1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nr"/>
                          <a:ea typeface="Times New Roman"/>
                          <a:cs typeface="Calibri"/>
                        </a:rPr>
                        <a:t>0.0149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6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rnr"/>
                          <a:ea typeface="Times New Roman"/>
                          <a:cs typeface="Calibri"/>
                        </a:rPr>
                        <a:t>1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nr"/>
                          <a:ea typeface="Times New Roman"/>
                          <a:cs typeface="Calibri"/>
                        </a:rPr>
                        <a:t>4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nr"/>
                          <a:ea typeface="Times New Roman"/>
                          <a:cs typeface="Calibri"/>
                        </a:rPr>
                        <a:t>0.0018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6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rnr"/>
                          <a:ea typeface="Times New Roman"/>
                          <a:cs typeface="Calibri"/>
                        </a:rPr>
                        <a:t>5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nr"/>
                          <a:ea typeface="Times New Roman"/>
                          <a:cs typeface="Calibri"/>
                        </a:rPr>
                        <a:t>5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nr"/>
                          <a:ea typeface="Times New Roman"/>
                          <a:cs typeface="Calibri"/>
                        </a:rPr>
                        <a:t>0.0009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6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rnr"/>
                          <a:ea typeface="Times New Roman"/>
                          <a:cs typeface="Calibri"/>
                        </a:rPr>
                        <a:t>10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nr"/>
                          <a:ea typeface="Times New Roman"/>
                          <a:cs typeface="Calibri"/>
                        </a:rPr>
                        <a:t>5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nr"/>
                          <a:ea typeface="Times New Roman"/>
                          <a:cs typeface="Calibri"/>
                        </a:rPr>
                        <a:t>0.0005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6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rnr"/>
                          <a:ea typeface="Times New Roman"/>
                          <a:cs typeface="Calibri"/>
                        </a:rPr>
                        <a:t>15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nr"/>
                          <a:ea typeface="Times New Roman"/>
                          <a:cs typeface="Calibri"/>
                        </a:rPr>
                        <a:t>5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nr"/>
                          <a:ea typeface="Times New Roman"/>
                          <a:cs typeface="Calibri"/>
                        </a:rPr>
                        <a:t>0.0008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6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rnr"/>
                          <a:ea typeface="Times New Roman"/>
                          <a:cs typeface="Calibri"/>
                        </a:rPr>
                        <a:t>20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nr"/>
                          <a:ea typeface="Times New Roman"/>
                          <a:cs typeface="Calibri"/>
                        </a:rPr>
                        <a:t>5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nr"/>
                          <a:ea typeface="Times New Roman"/>
                          <a:cs typeface="Calibri"/>
                        </a:rPr>
                        <a:t>0.001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6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rnr"/>
                          <a:ea typeface="Times New Roman"/>
                          <a:cs typeface="Calibri"/>
                        </a:rPr>
                        <a:t>25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nr"/>
                          <a:ea typeface="Times New Roman"/>
                          <a:cs typeface="Calibri"/>
                        </a:rPr>
                        <a:t>5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nr"/>
                          <a:ea typeface="Times New Roman"/>
                          <a:cs typeface="Calibri"/>
                        </a:rPr>
                        <a:t>0.0014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6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rnr"/>
                          <a:ea typeface="Times New Roman"/>
                          <a:cs typeface="Calibri"/>
                        </a:rPr>
                        <a:t>30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nr"/>
                          <a:ea typeface="Times New Roman"/>
                          <a:cs typeface="Calibri"/>
                        </a:rPr>
                        <a:t>5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nr"/>
                          <a:ea typeface="Times New Roman"/>
                          <a:cs typeface="Calibri"/>
                        </a:rPr>
                        <a:t>0.0021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6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rnr"/>
                          <a:ea typeface="Times New Roman"/>
                          <a:cs typeface="Calibri"/>
                        </a:rPr>
                        <a:t>35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nr"/>
                          <a:ea typeface="Times New Roman"/>
                          <a:cs typeface="Calibri"/>
                        </a:rPr>
                        <a:t>5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nr"/>
                          <a:ea typeface="Times New Roman"/>
                          <a:cs typeface="Calibri"/>
                        </a:rPr>
                        <a:t>0.0031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6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rnr"/>
                          <a:ea typeface="Times New Roman"/>
                          <a:cs typeface="Calibri"/>
                        </a:rPr>
                        <a:t>40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nr"/>
                          <a:ea typeface="Times New Roman"/>
                          <a:cs typeface="Calibri"/>
                        </a:rPr>
                        <a:t>5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nr"/>
                          <a:ea typeface="Times New Roman"/>
                          <a:cs typeface="Calibri"/>
                        </a:rPr>
                        <a:t>0.0047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6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rnr"/>
                          <a:ea typeface="Times New Roman"/>
                          <a:cs typeface="Calibri"/>
                        </a:rPr>
                        <a:t>45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nr"/>
                          <a:ea typeface="Times New Roman"/>
                          <a:cs typeface="Calibri"/>
                        </a:rPr>
                        <a:t>5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nr"/>
                          <a:ea typeface="Times New Roman"/>
                          <a:cs typeface="Calibri"/>
                        </a:rPr>
                        <a:t>0.0069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6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rnr"/>
                          <a:ea typeface="Times New Roman"/>
                          <a:cs typeface="Calibri"/>
                        </a:rPr>
                        <a:t>50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nr"/>
                          <a:ea typeface="Times New Roman"/>
                          <a:cs typeface="Calibri"/>
                        </a:rPr>
                        <a:t>5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nr"/>
                          <a:ea typeface="Times New Roman"/>
                          <a:cs typeface="Calibri"/>
                        </a:rPr>
                        <a:t>0.0103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6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rnr"/>
                          <a:ea typeface="Times New Roman"/>
                          <a:cs typeface="Calibri"/>
                        </a:rPr>
                        <a:t>55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nr"/>
                          <a:ea typeface="Times New Roman"/>
                          <a:cs typeface="Calibri"/>
                        </a:rPr>
                        <a:t>5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nr"/>
                          <a:ea typeface="Times New Roman"/>
                          <a:cs typeface="Calibri"/>
                        </a:rPr>
                        <a:t>0.0225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6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rnr"/>
                          <a:ea typeface="Times New Roman"/>
                          <a:cs typeface="Calibri"/>
                        </a:rPr>
                        <a:t>60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nr"/>
                          <a:ea typeface="Times New Roman"/>
                          <a:cs typeface="Calibri"/>
                        </a:rPr>
                        <a:t>5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nr"/>
                          <a:ea typeface="Times New Roman"/>
                          <a:cs typeface="Calibri"/>
                        </a:rPr>
                        <a:t>0.0333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6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rnr"/>
                          <a:ea typeface="Times New Roman"/>
                          <a:cs typeface="Calibri"/>
                        </a:rPr>
                        <a:t>65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nr"/>
                          <a:ea typeface="Times New Roman"/>
                          <a:cs typeface="Calibri"/>
                        </a:rPr>
                        <a:t>5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nr"/>
                          <a:ea typeface="Times New Roman"/>
                          <a:cs typeface="Calibri"/>
                        </a:rPr>
                        <a:t>0.049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6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rnr"/>
                          <a:ea typeface="Times New Roman"/>
                          <a:cs typeface="Calibri"/>
                        </a:rPr>
                        <a:t>70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nr"/>
                          <a:ea typeface="Times New Roman"/>
                          <a:cs typeface="Calibri"/>
                        </a:rPr>
                        <a:t>5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nr"/>
                          <a:ea typeface="Times New Roman"/>
                          <a:cs typeface="Calibri"/>
                        </a:rPr>
                        <a:t>0.0719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6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rnr"/>
                          <a:ea typeface="Times New Roman"/>
                          <a:cs typeface="Calibri"/>
                        </a:rPr>
                        <a:t>75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nr"/>
                          <a:ea typeface="Times New Roman"/>
                          <a:cs typeface="Calibri"/>
                        </a:rPr>
                        <a:t>5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nr"/>
                          <a:ea typeface="Times New Roman"/>
                          <a:cs typeface="Calibri"/>
                        </a:rPr>
                        <a:t>0.1046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6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rnr"/>
                          <a:ea typeface="Times New Roman"/>
                          <a:cs typeface="Calibri"/>
                        </a:rPr>
                        <a:t>80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nr"/>
                          <a:ea typeface="Times New Roman"/>
                          <a:cs typeface="Calibri"/>
                        </a:rPr>
                        <a:t>5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nr"/>
                          <a:ea typeface="Times New Roman"/>
                          <a:cs typeface="Calibri"/>
                        </a:rPr>
                        <a:t>0.1495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6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rnr"/>
                          <a:ea typeface="Times New Roman"/>
                          <a:cs typeface="Calibri"/>
                        </a:rPr>
                        <a:t>85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nr"/>
                          <a:ea typeface="Times New Roman"/>
                          <a:cs typeface="Calibri"/>
                        </a:rPr>
                        <a:t>5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nr"/>
                          <a:ea typeface="Times New Roman"/>
                          <a:cs typeface="Calibri"/>
                        </a:rPr>
                        <a:t>0.2073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6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rnr"/>
                          <a:ea typeface="Times New Roman"/>
                          <a:cs typeface="Calibri"/>
                        </a:rPr>
                        <a:t>90+</a:t>
                      </a: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>
                        <a:solidFill>
                          <a:srgbClr val="000000"/>
                        </a:solidFill>
                        <a:latin typeface="Tnr"/>
                        <a:ea typeface="Times New Roman"/>
                        <a:cs typeface="Calibri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nr"/>
                          <a:ea typeface="Times New Roman"/>
                          <a:cs typeface="Calibri"/>
                        </a:rPr>
                        <a:t>0.3343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44" marR="677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62530" y="1254110"/>
            <a:ext cx="142876" cy="317502"/>
          </a:xfrm>
          <a:prstGeom prst="rect">
            <a:avLst/>
          </a:prstGeom>
          <a:noFill/>
        </p:spPr>
      </p:pic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05472" y="1214422"/>
            <a:ext cx="166688" cy="333376"/>
          </a:xfrm>
          <a:prstGeom prst="rect">
            <a:avLst/>
          </a:prstGeom>
          <a:noFill/>
        </p:spPr>
      </p:pic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6976" y="1285860"/>
            <a:ext cx="323850" cy="190500"/>
          </a:xfrm>
          <a:prstGeom prst="rect">
            <a:avLst/>
          </a:prstGeom>
          <a:noFill/>
        </p:spPr>
      </p:pic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6480423"/>
            <a:ext cx="214314" cy="306163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1071538" y="1571612"/>
            <a:ext cx="3143272" cy="1857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dirty="0" smtClean="0">
                <a:solidFill>
                  <a:schemeClr val="tx1"/>
                </a:solidFill>
              </a:rPr>
              <a:t>Tabel </a:t>
            </a:r>
            <a:r>
              <a:rPr lang="en-US" dirty="0" err="1" smtClean="0">
                <a:solidFill>
                  <a:schemeClr val="tx1"/>
                </a:solidFill>
              </a:rPr>
              <a:t>tingkat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kematian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menurut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usia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untuk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penduduk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laki</a:t>
            </a:r>
            <a:r>
              <a:rPr lang="en-US" dirty="0" smtClean="0">
                <a:solidFill>
                  <a:schemeClr val="tx1"/>
                </a:solidFill>
              </a:rPr>
              <a:t> – </a:t>
            </a:r>
            <a:r>
              <a:rPr lang="en-US" dirty="0" err="1" smtClean="0">
                <a:solidFill>
                  <a:schemeClr val="tx1"/>
                </a:solidFill>
              </a:rPr>
              <a:t>laki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id-ID" dirty="0" smtClean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di </a:t>
            </a:r>
            <a:r>
              <a:rPr lang="en-US" dirty="0" err="1" smtClean="0">
                <a:solidFill>
                  <a:schemeClr val="tx1"/>
                </a:solidFill>
              </a:rPr>
              <a:t>Provinsi</a:t>
            </a:r>
            <a:r>
              <a:rPr lang="en-US" dirty="0" smtClean="0">
                <a:solidFill>
                  <a:schemeClr val="tx1"/>
                </a:solidFill>
              </a:rPr>
              <a:t> Jakarta </a:t>
            </a:r>
            <a:r>
              <a:rPr lang="id-ID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id-ID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 2000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14448" y="6643710"/>
            <a:ext cx="335761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u="sng" dirty="0" smtClean="0">
                <a:hlinkClick r:id="rId6"/>
              </a:rPr>
              <a:t>https://anitamuina.wordpress.com/2013/02/11/life-table/</a:t>
            </a:r>
            <a:endParaRPr lang="id-ID" sz="900" dirty="0"/>
          </a:p>
        </p:txBody>
      </p:sp>
      <p:sp>
        <p:nvSpPr>
          <p:cNvPr id="13" name="Rectangle 12"/>
          <p:cNvSpPr/>
          <p:nvPr/>
        </p:nvSpPr>
        <p:spPr>
          <a:xfrm>
            <a:off x="214282" y="6357958"/>
            <a:ext cx="500066" cy="50004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Rectangle 13"/>
          <p:cNvSpPr/>
          <p:nvPr/>
        </p:nvSpPr>
        <p:spPr>
          <a:xfrm>
            <a:off x="642910" y="6072206"/>
            <a:ext cx="428628" cy="4286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Rectangle 14"/>
          <p:cNvSpPr/>
          <p:nvPr/>
        </p:nvSpPr>
        <p:spPr>
          <a:xfrm>
            <a:off x="285720" y="5715016"/>
            <a:ext cx="357190" cy="35719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0" y="5929330"/>
            <a:ext cx="500066" cy="50004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7" name="Rectangle 16"/>
          <p:cNvSpPr/>
          <p:nvPr/>
        </p:nvSpPr>
        <p:spPr>
          <a:xfrm>
            <a:off x="785786" y="6438896"/>
            <a:ext cx="704856" cy="41910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8" name="Rectangle 17"/>
          <p:cNvSpPr/>
          <p:nvPr/>
        </p:nvSpPr>
        <p:spPr>
          <a:xfrm>
            <a:off x="1000100" y="6286520"/>
            <a:ext cx="357190" cy="35719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9" name="Rectangle 18"/>
          <p:cNvSpPr/>
          <p:nvPr/>
        </p:nvSpPr>
        <p:spPr>
          <a:xfrm>
            <a:off x="0" y="5572140"/>
            <a:ext cx="285752" cy="2857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024941"/>
              </p:ext>
            </p:extLst>
          </p:nvPr>
        </p:nvGraphicFramePr>
        <p:xfrm>
          <a:off x="71407" y="1500174"/>
          <a:ext cx="8286808" cy="3429024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28658"/>
                <a:gridCol w="368433"/>
                <a:gridCol w="731668"/>
                <a:gridCol w="889437"/>
                <a:gridCol w="1178985"/>
                <a:gridCol w="1031612"/>
                <a:gridCol w="884239"/>
                <a:gridCol w="884239"/>
                <a:gridCol w="1031612"/>
                <a:gridCol w="957925"/>
              </a:tblGrid>
              <a:tr h="7143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n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nMx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nqx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nPx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ndx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lx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nLx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 smtClean="0"/>
                        <a:t>Tx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ex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01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0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1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0,0118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0,011730788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0,988269212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1173,078835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100000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99178,84482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6752768,462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67,52768462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62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1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4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0,0015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0,005982054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0,994017946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598,2053838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98826,92117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394051,4534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6653589,617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67,32567947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82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5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5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0,0007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0,003493886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0,996506114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349,38857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98228,71578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490270,1075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6259538,164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63,72411686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857488" y="5286388"/>
            <a:ext cx="2300266" cy="9286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dirty="0" smtClean="0">
                <a:solidFill>
                  <a:schemeClr val="tx1"/>
                </a:solidFill>
              </a:rPr>
              <a:t>n</a:t>
            </a:r>
            <a:r>
              <a:rPr lang="id-ID" sz="2800" dirty="0" smtClean="0">
                <a:solidFill>
                  <a:schemeClr val="tx1"/>
                </a:solidFill>
              </a:rPr>
              <a:t>P</a:t>
            </a:r>
            <a:r>
              <a:rPr lang="id-ID" sz="2000" dirty="0" smtClean="0">
                <a:solidFill>
                  <a:schemeClr val="tx1"/>
                </a:solidFill>
              </a:rPr>
              <a:t>x </a:t>
            </a:r>
            <a:r>
              <a:rPr lang="id-ID" sz="2800" dirty="0" smtClean="0">
                <a:solidFill>
                  <a:schemeClr val="tx1"/>
                </a:solidFill>
              </a:rPr>
              <a:t>= 1 - </a:t>
            </a:r>
            <a:r>
              <a:rPr lang="id-ID" sz="2000" dirty="0" smtClean="0">
                <a:solidFill>
                  <a:schemeClr val="tx1"/>
                </a:solidFill>
              </a:rPr>
              <a:t>n</a:t>
            </a:r>
            <a:r>
              <a:rPr lang="id-ID" sz="2800" dirty="0" smtClean="0">
                <a:solidFill>
                  <a:schemeClr val="tx1"/>
                </a:solidFill>
              </a:rPr>
              <a:t>q</a:t>
            </a:r>
            <a:r>
              <a:rPr lang="id-ID" sz="2000" dirty="0" smtClean="0">
                <a:solidFill>
                  <a:schemeClr val="tx1"/>
                </a:solidFill>
              </a:rPr>
              <a:t>x</a:t>
            </a:r>
            <a:endParaRPr lang="id-ID" sz="2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95453" y="1571612"/>
            <a:ext cx="1004977" cy="57150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Elbow Connector 8"/>
          <p:cNvCxnSpPr/>
          <p:nvPr/>
        </p:nvCxnSpPr>
        <p:spPr>
          <a:xfrm rot="16200000" flipH="1">
            <a:off x="2214546" y="3429001"/>
            <a:ext cx="3000397" cy="428628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 flipV="1">
            <a:off x="3576" y="1000108"/>
            <a:ext cx="8497514" cy="7143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4429125" y="285728"/>
            <a:ext cx="4572031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id-ID" sz="2600" b="1" i="1" dirty="0" smtClean="0">
                <a:latin typeface="Bodoni MT" pitchFamily="18" charset="0"/>
                <a:ea typeface="Batang" pitchFamily="18" charset="-127"/>
              </a:rPr>
              <a:t>Tabel Kematian Singkat</a:t>
            </a:r>
            <a:endParaRPr lang="id-ID" sz="2600" b="1" i="1" dirty="0">
              <a:latin typeface="Bodoni MT" pitchFamily="18" charset="0"/>
              <a:ea typeface="Batang" pitchFamily="18" charset="-127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4282" y="6357958"/>
            <a:ext cx="500066" cy="50004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" name="Rectangle 11"/>
          <p:cNvSpPr/>
          <p:nvPr/>
        </p:nvSpPr>
        <p:spPr>
          <a:xfrm>
            <a:off x="642910" y="6072206"/>
            <a:ext cx="428628" cy="4286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Rectangle 12"/>
          <p:cNvSpPr/>
          <p:nvPr/>
        </p:nvSpPr>
        <p:spPr>
          <a:xfrm>
            <a:off x="285720" y="5715016"/>
            <a:ext cx="357190" cy="35719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Rectangle 13"/>
          <p:cNvSpPr/>
          <p:nvPr/>
        </p:nvSpPr>
        <p:spPr>
          <a:xfrm>
            <a:off x="0" y="5929330"/>
            <a:ext cx="500066" cy="50004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Rectangle 14"/>
          <p:cNvSpPr/>
          <p:nvPr/>
        </p:nvSpPr>
        <p:spPr>
          <a:xfrm>
            <a:off x="785786" y="6438896"/>
            <a:ext cx="704856" cy="41910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1000100" y="6286520"/>
            <a:ext cx="357190" cy="35719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7" name="Rectangle 16"/>
          <p:cNvSpPr/>
          <p:nvPr/>
        </p:nvSpPr>
        <p:spPr>
          <a:xfrm>
            <a:off x="0" y="5572140"/>
            <a:ext cx="285752" cy="2857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343768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flipV="1">
            <a:off x="3576" y="1000108"/>
            <a:ext cx="8497514" cy="7143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4429125" y="285728"/>
            <a:ext cx="4572031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id-ID" sz="2600" b="1" i="1" dirty="0" smtClean="0">
                <a:latin typeface="Bodoni MT" pitchFamily="18" charset="0"/>
                <a:ea typeface="Batang" pitchFamily="18" charset="-127"/>
              </a:rPr>
              <a:t>Tabel Kematian Singkat</a:t>
            </a:r>
            <a:endParaRPr lang="id-ID" sz="2600" b="1" i="1" dirty="0">
              <a:latin typeface="Bodoni MT" pitchFamily="18" charset="0"/>
              <a:ea typeface="Batang" pitchFamily="18" charset="-127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024941"/>
              </p:ext>
            </p:extLst>
          </p:nvPr>
        </p:nvGraphicFramePr>
        <p:xfrm>
          <a:off x="71407" y="1500174"/>
          <a:ext cx="8286808" cy="3429024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28658"/>
                <a:gridCol w="368433"/>
                <a:gridCol w="731668"/>
                <a:gridCol w="889437"/>
                <a:gridCol w="1178985"/>
                <a:gridCol w="1031612"/>
                <a:gridCol w="884239"/>
                <a:gridCol w="884239"/>
                <a:gridCol w="1031612"/>
                <a:gridCol w="957925"/>
              </a:tblGrid>
              <a:tr h="7143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n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nMx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nqx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nPx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ndx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lx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nLx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 smtClean="0"/>
                        <a:t>Tx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ex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01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0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1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0,0118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0,011730788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0,988269212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1173,078835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100000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99178,84482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6752768,462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67,52768462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62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1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4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0,0015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0,005982054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0,994017946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598,2053838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98826,92117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394051,4534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6653589,617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67,32567947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82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5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5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0,0007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0,003493886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0,996506114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349,38857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98228,71578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490270,1075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6259538,164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63,72411686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4357686" y="5500702"/>
            <a:ext cx="2592288" cy="7920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dirty="0">
                <a:solidFill>
                  <a:schemeClr val="tx1"/>
                </a:solidFill>
              </a:rPr>
              <a:t>n</a:t>
            </a:r>
            <a:r>
              <a:rPr lang="id-ID" sz="2800" dirty="0" smtClean="0">
                <a:solidFill>
                  <a:schemeClr val="tx1"/>
                </a:solidFill>
              </a:rPr>
              <a:t>d</a:t>
            </a:r>
            <a:r>
              <a:rPr lang="id-ID" sz="2000" dirty="0" smtClean="0">
                <a:solidFill>
                  <a:schemeClr val="tx1"/>
                </a:solidFill>
              </a:rPr>
              <a:t>x</a:t>
            </a:r>
            <a:r>
              <a:rPr lang="id-ID" sz="2400" dirty="0" smtClean="0">
                <a:solidFill>
                  <a:schemeClr val="tx1"/>
                </a:solidFill>
              </a:rPr>
              <a:t> = </a:t>
            </a:r>
            <a:r>
              <a:rPr lang="id-ID" sz="2000" dirty="0" smtClean="0">
                <a:solidFill>
                  <a:schemeClr val="tx1"/>
                </a:solidFill>
              </a:rPr>
              <a:t>n</a:t>
            </a:r>
            <a:r>
              <a:rPr lang="id-ID" sz="2800" dirty="0" smtClean="0">
                <a:solidFill>
                  <a:schemeClr val="tx1"/>
                </a:solidFill>
              </a:rPr>
              <a:t>q</a:t>
            </a:r>
            <a:r>
              <a:rPr lang="id-ID" sz="2000" dirty="0" smtClean="0">
                <a:solidFill>
                  <a:schemeClr val="tx1"/>
                </a:solidFill>
              </a:rPr>
              <a:t>x</a:t>
            </a:r>
            <a:r>
              <a:rPr lang="id-ID" sz="2400" dirty="0" smtClean="0">
                <a:solidFill>
                  <a:schemeClr val="tx1"/>
                </a:solidFill>
              </a:rPr>
              <a:t> . </a:t>
            </a:r>
            <a:r>
              <a:rPr lang="id-ID" sz="2800" dirty="0" smtClean="0">
                <a:solidFill>
                  <a:schemeClr val="tx1"/>
                </a:solidFill>
              </a:rPr>
              <a:t>l</a:t>
            </a:r>
            <a:r>
              <a:rPr lang="id-ID" sz="2000" dirty="0" smtClean="0">
                <a:solidFill>
                  <a:schemeClr val="tx1"/>
                </a:solidFill>
              </a:rPr>
              <a:t>x</a:t>
            </a:r>
            <a:endParaRPr lang="id-ID" sz="20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643306" y="1643050"/>
            <a:ext cx="928694" cy="50006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Elbow Connector 12"/>
          <p:cNvCxnSpPr/>
          <p:nvPr/>
        </p:nvCxnSpPr>
        <p:spPr>
          <a:xfrm rot="16200000" flipH="1">
            <a:off x="3393273" y="3321843"/>
            <a:ext cx="3286148" cy="928694"/>
          </a:xfrm>
          <a:prstGeom prst="bentConnector3">
            <a:avLst>
              <a:gd name="adj1" fmla="val 34647"/>
            </a:avLst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14282" y="6357958"/>
            <a:ext cx="500066" cy="50004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Rectangle 13"/>
          <p:cNvSpPr/>
          <p:nvPr/>
        </p:nvSpPr>
        <p:spPr>
          <a:xfrm>
            <a:off x="642910" y="6072206"/>
            <a:ext cx="428628" cy="4286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Rectangle 14"/>
          <p:cNvSpPr/>
          <p:nvPr/>
        </p:nvSpPr>
        <p:spPr>
          <a:xfrm>
            <a:off x="285720" y="5715016"/>
            <a:ext cx="357190" cy="35719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0" y="5929330"/>
            <a:ext cx="500066" cy="50004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7" name="Rectangle 16"/>
          <p:cNvSpPr/>
          <p:nvPr/>
        </p:nvSpPr>
        <p:spPr>
          <a:xfrm>
            <a:off x="785786" y="6438896"/>
            <a:ext cx="704856" cy="41910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8" name="Rectangle 17"/>
          <p:cNvSpPr/>
          <p:nvPr/>
        </p:nvSpPr>
        <p:spPr>
          <a:xfrm>
            <a:off x="1000100" y="6286520"/>
            <a:ext cx="357190" cy="35719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9" name="Rectangle 18"/>
          <p:cNvSpPr/>
          <p:nvPr/>
        </p:nvSpPr>
        <p:spPr>
          <a:xfrm>
            <a:off x="0" y="5572140"/>
            <a:ext cx="285752" cy="2857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2782283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3576" y="1000108"/>
            <a:ext cx="8497514" cy="7143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4786314" y="285728"/>
            <a:ext cx="421484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id-ID" sz="3600" b="1" i="1" dirty="0" smtClean="0">
                <a:latin typeface="Bodoni MT" pitchFamily="18" charset="0"/>
                <a:ea typeface="Batang" pitchFamily="18" charset="-127"/>
              </a:rPr>
              <a:t>Latar Belakang</a:t>
            </a:r>
            <a:endParaRPr lang="id-ID" sz="3600" b="1" i="1" dirty="0">
              <a:latin typeface="Bodoni MT" pitchFamily="18" charset="0"/>
              <a:ea typeface="Batang" pitchFamily="18" charset="-127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57488" y="1214422"/>
            <a:ext cx="1785950" cy="357190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000" dirty="0" smtClean="0"/>
              <a:t>Populasi</a:t>
            </a:r>
            <a:endParaRPr lang="id-ID" sz="2000" dirty="0"/>
          </a:p>
        </p:txBody>
      </p:sp>
      <p:sp>
        <p:nvSpPr>
          <p:cNvPr id="11" name="Rectangle 10"/>
          <p:cNvSpPr/>
          <p:nvPr/>
        </p:nvSpPr>
        <p:spPr>
          <a:xfrm>
            <a:off x="4500562" y="4143380"/>
            <a:ext cx="1428760" cy="285752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Kelahiran</a:t>
            </a:r>
            <a:endParaRPr lang="id-ID" dirty="0"/>
          </a:p>
        </p:txBody>
      </p:sp>
      <p:sp>
        <p:nvSpPr>
          <p:cNvPr id="12" name="Rectangle 11"/>
          <p:cNvSpPr/>
          <p:nvPr/>
        </p:nvSpPr>
        <p:spPr>
          <a:xfrm>
            <a:off x="1928794" y="4143380"/>
            <a:ext cx="1357322" cy="285752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Kematian</a:t>
            </a:r>
            <a:endParaRPr lang="id-ID" dirty="0"/>
          </a:p>
        </p:txBody>
      </p:sp>
      <p:sp>
        <p:nvSpPr>
          <p:cNvPr id="13" name="Rectangle 12"/>
          <p:cNvSpPr/>
          <p:nvPr/>
        </p:nvSpPr>
        <p:spPr>
          <a:xfrm>
            <a:off x="3428992" y="5072074"/>
            <a:ext cx="1428760" cy="357190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b="1" i="1" dirty="0" smtClean="0"/>
              <a:t>Life table</a:t>
            </a:r>
            <a:endParaRPr lang="id-ID" sz="2400" b="1" i="1" dirty="0"/>
          </a:p>
        </p:txBody>
      </p:sp>
      <p:sp>
        <p:nvSpPr>
          <p:cNvPr id="14" name="Rectangle 13"/>
          <p:cNvSpPr/>
          <p:nvPr/>
        </p:nvSpPr>
        <p:spPr>
          <a:xfrm>
            <a:off x="5500694" y="5929330"/>
            <a:ext cx="2714644" cy="500066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Probabilitas Mencapai usia tertentu</a:t>
            </a:r>
            <a:endParaRPr lang="id-ID" dirty="0"/>
          </a:p>
        </p:txBody>
      </p:sp>
      <p:sp>
        <p:nvSpPr>
          <p:cNvPr id="15" name="Rectangle 14"/>
          <p:cNvSpPr/>
          <p:nvPr/>
        </p:nvSpPr>
        <p:spPr>
          <a:xfrm>
            <a:off x="3286116" y="6072206"/>
            <a:ext cx="1500198" cy="500066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Angka Kematian</a:t>
            </a:r>
            <a:endParaRPr lang="id-ID" dirty="0"/>
          </a:p>
        </p:txBody>
      </p:sp>
      <p:sp>
        <p:nvSpPr>
          <p:cNvPr id="16" name="Rectangle 15"/>
          <p:cNvSpPr/>
          <p:nvPr/>
        </p:nvSpPr>
        <p:spPr>
          <a:xfrm>
            <a:off x="1071538" y="6000768"/>
            <a:ext cx="1071570" cy="500066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Harapan hidup</a:t>
            </a:r>
            <a:endParaRPr lang="id-ID" dirty="0"/>
          </a:p>
        </p:txBody>
      </p:sp>
      <p:sp>
        <p:nvSpPr>
          <p:cNvPr id="19" name="Rectangle 18"/>
          <p:cNvSpPr/>
          <p:nvPr/>
        </p:nvSpPr>
        <p:spPr>
          <a:xfrm>
            <a:off x="4786314" y="2214554"/>
            <a:ext cx="928694" cy="357190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Waktu</a:t>
            </a:r>
            <a:endParaRPr lang="id-ID" dirty="0"/>
          </a:p>
        </p:txBody>
      </p:sp>
      <p:sp>
        <p:nvSpPr>
          <p:cNvPr id="20" name="Rectangle 19"/>
          <p:cNvSpPr/>
          <p:nvPr/>
        </p:nvSpPr>
        <p:spPr>
          <a:xfrm>
            <a:off x="2000232" y="2214554"/>
            <a:ext cx="928694" cy="357190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Ruang</a:t>
            </a:r>
            <a:endParaRPr lang="id-ID" dirty="0"/>
          </a:p>
        </p:txBody>
      </p:sp>
      <p:sp>
        <p:nvSpPr>
          <p:cNvPr id="21" name="Rectangle 20"/>
          <p:cNvSpPr/>
          <p:nvPr/>
        </p:nvSpPr>
        <p:spPr>
          <a:xfrm>
            <a:off x="2857488" y="3286124"/>
            <a:ext cx="2143140" cy="357190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Dinamika Penduduk</a:t>
            </a:r>
            <a:endParaRPr lang="id-ID" dirty="0"/>
          </a:p>
        </p:txBody>
      </p:sp>
      <p:cxnSp>
        <p:nvCxnSpPr>
          <p:cNvPr id="23" name="Straight Connector 22"/>
          <p:cNvCxnSpPr>
            <a:stCxn id="10" idx="2"/>
            <a:endCxn id="24" idx="2"/>
          </p:cNvCxnSpPr>
          <p:nvPr/>
        </p:nvCxnSpPr>
        <p:spPr>
          <a:xfrm rot="16200000" flipH="1">
            <a:off x="3589727" y="1732347"/>
            <a:ext cx="428628" cy="10715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ight Bracket 23"/>
          <p:cNvSpPr/>
          <p:nvPr/>
        </p:nvSpPr>
        <p:spPr>
          <a:xfrm rot="16200000">
            <a:off x="3786182" y="1000108"/>
            <a:ext cx="142876" cy="2143140"/>
          </a:xfrm>
          <a:prstGeom prst="rightBracket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6" name="Right Bracket 25"/>
          <p:cNvSpPr/>
          <p:nvPr/>
        </p:nvSpPr>
        <p:spPr>
          <a:xfrm rot="5400000" flipV="1">
            <a:off x="3893339" y="3107529"/>
            <a:ext cx="214314" cy="2857520"/>
          </a:xfrm>
          <a:prstGeom prst="rightBracket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7" name="Right Bracket 26"/>
          <p:cNvSpPr/>
          <p:nvPr/>
        </p:nvSpPr>
        <p:spPr>
          <a:xfrm rot="16200000">
            <a:off x="3821900" y="2750338"/>
            <a:ext cx="214315" cy="2571768"/>
          </a:xfrm>
          <a:prstGeom prst="rightBracket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8" name="Right Bracket 27"/>
          <p:cNvSpPr/>
          <p:nvPr/>
        </p:nvSpPr>
        <p:spPr>
          <a:xfrm rot="5400000" flipV="1">
            <a:off x="3750463" y="1393017"/>
            <a:ext cx="285752" cy="2786082"/>
          </a:xfrm>
          <a:prstGeom prst="rightBracket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9" name="Right Bracket 28"/>
          <p:cNvSpPr/>
          <p:nvPr/>
        </p:nvSpPr>
        <p:spPr>
          <a:xfrm rot="16200000">
            <a:off x="3929058" y="3214686"/>
            <a:ext cx="214316" cy="5072100"/>
          </a:xfrm>
          <a:prstGeom prst="rightBracket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35" name="Straight Connector 34"/>
          <p:cNvCxnSpPr>
            <a:stCxn id="28" idx="2"/>
            <a:endCxn id="21" idx="0"/>
          </p:cNvCxnSpPr>
          <p:nvPr/>
        </p:nvCxnSpPr>
        <p:spPr>
          <a:xfrm rot="16200000" flipH="1">
            <a:off x="3732603" y="3089670"/>
            <a:ext cx="357190" cy="3571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>
            <a:off x="3786977" y="3785396"/>
            <a:ext cx="285751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26" idx="2"/>
            <a:endCxn id="13" idx="0"/>
          </p:cNvCxnSpPr>
          <p:nvPr/>
        </p:nvCxnSpPr>
        <p:spPr>
          <a:xfrm rot="16200000" flipH="1">
            <a:off x="3857620" y="4786322"/>
            <a:ext cx="428628" cy="14287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3" idx="2"/>
            <a:endCxn id="29" idx="2"/>
          </p:cNvCxnSpPr>
          <p:nvPr/>
        </p:nvCxnSpPr>
        <p:spPr>
          <a:xfrm rot="5400000">
            <a:off x="3982637" y="5482843"/>
            <a:ext cx="214314" cy="10715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29" idx="2"/>
            <a:endCxn id="15" idx="0"/>
          </p:cNvCxnSpPr>
          <p:nvPr/>
        </p:nvCxnSpPr>
        <p:spPr>
          <a:xfrm rot="5400000">
            <a:off x="3821902" y="5857892"/>
            <a:ext cx="428628" cy="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>
          <a:xfrm>
            <a:off x="3714744" y="1571612"/>
            <a:ext cx="1500198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dipengaruhi</a:t>
            </a:r>
            <a:endParaRPr lang="id-ID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4" grpId="0" animBg="1"/>
      <p:bldP spid="15" grpId="0" animBg="1"/>
      <p:bldP spid="16" grpId="0" animBg="1"/>
      <p:bldP spid="19" grpId="0" animBg="1"/>
      <p:bldP spid="20" grpId="0" animBg="1"/>
      <p:bldP spid="21" grpId="0" animBg="1"/>
      <p:bldP spid="24" grpId="0" animBg="1"/>
      <p:bldP spid="26" grpId="0" animBg="1"/>
      <p:bldP spid="27" grpId="0" animBg="1"/>
      <p:bldP spid="27" grpId="1" animBg="1"/>
      <p:bldP spid="28" grpId="0" animBg="1"/>
      <p:bldP spid="29" grpId="0" animBg="1"/>
      <p:bldP spid="8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flipV="1">
            <a:off x="3576" y="1000108"/>
            <a:ext cx="8497514" cy="7143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4429125" y="285728"/>
            <a:ext cx="4572031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id-ID" sz="2600" b="1" i="1" dirty="0" smtClean="0">
                <a:latin typeface="Bodoni MT" pitchFamily="18" charset="0"/>
                <a:ea typeface="Batang" pitchFamily="18" charset="-127"/>
              </a:rPr>
              <a:t>Tabel Kematian Singkat</a:t>
            </a:r>
            <a:endParaRPr lang="id-ID" sz="2600" b="1" i="1" dirty="0">
              <a:latin typeface="Bodoni MT" pitchFamily="18" charset="0"/>
              <a:ea typeface="Batang" pitchFamily="18" charset="-127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024941"/>
              </p:ext>
            </p:extLst>
          </p:nvPr>
        </p:nvGraphicFramePr>
        <p:xfrm>
          <a:off x="71407" y="1500174"/>
          <a:ext cx="8286808" cy="3429024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28658"/>
                <a:gridCol w="368433"/>
                <a:gridCol w="731668"/>
                <a:gridCol w="889437"/>
                <a:gridCol w="1178985"/>
                <a:gridCol w="1031612"/>
                <a:gridCol w="884239"/>
                <a:gridCol w="884239"/>
                <a:gridCol w="1031612"/>
                <a:gridCol w="957925"/>
              </a:tblGrid>
              <a:tr h="7143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n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nMx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nqx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nPx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ndx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lx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nLx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 smtClean="0"/>
                        <a:t>Tx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ex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01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0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1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0,0118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0,011730788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0,988269212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1173,078835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100000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99178,84482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6752768,462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67,52768462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62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1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4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0,0015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0,005982054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0,994017946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598,2053838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98826,92117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394051,4534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6653589,617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67,32567947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82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5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5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0,0007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0,003493886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0,996506114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349,38857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98228,71578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490270,1075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6259538,164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63,72411686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2000232" y="5643578"/>
            <a:ext cx="2506030" cy="9286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>
                <a:solidFill>
                  <a:schemeClr val="tx1"/>
                </a:solidFill>
              </a:rPr>
              <a:t>l</a:t>
            </a:r>
            <a:r>
              <a:rPr lang="id-ID" sz="2000" dirty="0" smtClean="0">
                <a:solidFill>
                  <a:schemeClr val="tx1"/>
                </a:solidFill>
              </a:rPr>
              <a:t>x+n = </a:t>
            </a:r>
            <a:r>
              <a:rPr lang="id-ID" sz="2800" dirty="0" smtClean="0">
                <a:solidFill>
                  <a:schemeClr val="tx1"/>
                </a:solidFill>
              </a:rPr>
              <a:t>l</a:t>
            </a:r>
            <a:r>
              <a:rPr lang="id-ID" sz="2000" dirty="0" smtClean="0">
                <a:solidFill>
                  <a:schemeClr val="tx1"/>
                </a:solidFill>
              </a:rPr>
              <a:t>x - n</a:t>
            </a:r>
            <a:r>
              <a:rPr lang="id-ID" sz="2800" dirty="0" smtClean="0">
                <a:solidFill>
                  <a:schemeClr val="tx1"/>
                </a:solidFill>
              </a:rPr>
              <a:t>d</a:t>
            </a:r>
            <a:r>
              <a:rPr lang="id-ID" sz="2000" dirty="0" smtClean="0">
                <a:solidFill>
                  <a:schemeClr val="tx1"/>
                </a:solidFill>
              </a:rPr>
              <a:t>x</a:t>
            </a:r>
            <a:endParaRPr lang="id-ID" sz="2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43438" y="3286124"/>
            <a:ext cx="857256" cy="71438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Elbow Connector 11"/>
          <p:cNvCxnSpPr/>
          <p:nvPr/>
        </p:nvCxnSpPr>
        <p:spPr>
          <a:xfrm rot="5400000">
            <a:off x="3142670" y="4072512"/>
            <a:ext cx="1584176" cy="1440160"/>
          </a:xfrm>
          <a:prstGeom prst="bentConnector3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782283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 flipV="1">
            <a:off x="3576" y="1000108"/>
            <a:ext cx="8497514" cy="7143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4429125" y="285728"/>
            <a:ext cx="4572031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id-ID" sz="2600" b="1" i="1" dirty="0" smtClean="0">
                <a:latin typeface="Bodoni MT" pitchFamily="18" charset="0"/>
                <a:ea typeface="Batang" pitchFamily="18" charset="-127"/>
              </a:rPr>
              <a:t>Tabel Kematian Singkat</a:t>
            </a:r>
            <a:endParaRPr lang="id-ID" sz="2600" b="1" i="1" dirty="0">
              <a:latin typeface="Bodoni MT" pitchFamily="18" charset="0"/>
              <a:ea typeface="Batang" pitchFamily="18" charset="-127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024941"/>
              </p:ext>
            </p:extLst>
          </p:nvPr>
        </p:nvGraphicFramePr>
        <p:xfrm>
          <a:off x="71407" y="1500174"/>
          <a:ext cx="8286808" cy="3429024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28658"/>
                <a:gridCol w="368433"/>
                <a:gridCol w="731668"/>
                <a:gridCol w="889437"/>
                <a:gridCol w="1178985"/>
                <a:gridCol w="1031612"/>
                <a:gridCol w="884239"/>
                <a:gridCol w="884239"/>
                <a:gridCol w="1031612"/>
                <a:gridCol w="957925"/>
              </a:tblGrid>
              <a:tr h="7143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n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nMx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nqx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nPx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ndx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lx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nLx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 smtClean="0"/>
                        <a:t>Tx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ex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01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0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1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0,0118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0,011730788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0,988269212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1173,078835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100000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99178,84482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6752768,462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67,52768462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62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1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4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0,0015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0,005982054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0,994017946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598,2053838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98826,92117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394051,4534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6653589,617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67,32567947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82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5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5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0,0007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0,003493886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0,996506114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349,38857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98228,71578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490270,1075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6259538,164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63,72411686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1" name="Rectangle 20"/>
          <p:cNvSpPr/>
          <p:nvPr/>
        </p:nvSpPr>
        <p:spPr>
          <a:xfrm>
            <a:off x="1571604" y="4786322"/>
            <a:ext cx="2500330" cy="642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solidFill>
                  <a:schemeClr val="tx1"/>
                </a:solidFill>
              </a:rPr>
              <a:t>L</a:t>
            </a:r>
            <a:r>
              <a:rPr lang="id-ID" dirty="0" smtClean="0">
                <a:solidFill>
                  <a:schemeClr val="tx1"/>
                </a:solidFill>
              </a:rPr>
              <a:t>0</a:t>
            </a:r>
            <a:r>
              <a:rPr lang="id-ID" sz="2000" dirty="0" smtClean="0">
                <a:solidFill>
                  <a:schemeClr val="tx1"/>
                </a:solidFill>
              </a:rPr>
              <a:t> = </a:t>
            </a:r>
            <a:r>
              <a:rPr lang="id-ID" sz="2800" dirty="0" smtClean="0">
                <a:solidFill>
                  <a:schemeClr val="tx1"/>
                </a:solidFill>
              </a:rPr>
              <a:t>0,3l</a:t>
            </a:r>
            <a:r>
              <a:rPr lang="id-ID" sz="2000" dirty="0" smtClean="0">
                <a:solidFill>
                  <a:schemeClr val="tx1"/>
                </a:solidFill>
              </a:rPr>
              <a:t>0 + </a:t>
            </a:r>
            <a:r>
              <a:rPr lang="id-ID" sz="2800" dirty="0" smtClean="0">
                <a:solidFill>
                  <a:schemeClr val="tx1"/>
                </a:solidFill>
              </a:rPr>
              <a:t>0,7l</a:t>
            </a:r>
            <a:r>
              <a:rPr lang="id-ID" dirty="0" smtClean="0">
                <a:solidFill>
                  <a:schemeClr val="tx1"/>
                </a:solidFill>
              </a:rPr>
              <a:t>1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42910" y="5715016"/>
            <a:ext cx="2500330" cy="642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chemeClr val="tx1"/>
                </a:solidFill>
              </a:rPr>
              <a:t>4</a:t>
            </a:r>
            <a:r>
              <a:rPr lang="id-ID" sz="2800" dirty="0" smtClean="0">
                <a:solidFill>
                  <a:schemeClr val="tx1"/>
                </a:solidFill>
              </a:rPr>
              <a:t>L</a:t>
            </a:r>
            <a:r>
              <a:rPr lang="id-ID" sz="2000" dirty="0" smtClean="0">
                <a:solidFill>
                  <a:schemeClr val="tx1"/>
                </a:solidFill>
              </a:rPr>
              <a:t>1 = </a:t>
            </a:r>
            <a:r>
              <a:rPr lang="id-ID" sz="2800" dirty="0" smtClean="0">
                <a:solidFill>
                  <a:schemeClr val="tx1"/>
                </a:solidFill>
              </a:rPr>
              <a:t>1,9l</a:t>
            </a:r>
            <a:r>
              <a:rPr lang="id-ID" sz="2000" dirty="0" smtClean="0">
                <a:solidFill>
                  <a:schemeClr val="tx1"/>
                </a:solidFill>
              </a:rPr>
              <a:t>1 + </a:t>
            </a:r>
            <a:r>
              <a:rPr lang="id-ID" sz="2800" dirty="0" smtClean="0">
                <a:solidFill>
                  <a:schemeClr val="tx1"/>
                </a:solidFill>
              </a:rPr>
              <a:t>2,1l</a:t>
            </a:r>
            <a:r>
              <a:rPr lang="id-ID" dirty="0" smtClean="0">
                <a:solidFill>
                  <a:schemeClr val="tx1"/>
                </a:solidFill>
              </a:rPr>
              <a:t>5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500694" y="5715016"/>
            <a:ext cx="2574048" cy="7143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chemeClr val="tx1"/>
                </a:solidFill>
              </a:rPr>
              <a:t>5</a:t>
            </a:r>
            <a:r>
              <a:rPr lang="id-ID" sz="2800" dirty="0" smtClean="0">
                <a:solidFill>
                  <a:schemeClr val="tx1"/>
                </a:solidFill>
              </a:rPr>
              <a:t>L</a:t>
            </a:r>
            <a:r>
              <a:rPr lang="id-ID" sz="2000" dirty="0" smtClean="0">
                <a:solidFill>
                  <a:schemeClr val="tx1"/>
                </a:solidFill>
              </a:rPr>
              <a:t>x = </a:t>
            </a:r>
            <a:r>
              <a:rPr lang="id-ID" sz="2800" dirty="0" smtClean="0">
                <a:solidFill>
                  <a:schemeClr val="tx1"/>
                </a:solidFill>
              </a:rPr>
              <a:t>5/2</a:t>
            </a:r>
            <a:r>
              <a:rPr lang="id-ID" sz="2000" dirty="0" smtClean="0">
                <a:solidFill>
                  <a:schemeClr val="tx1"/>
                </a:solidFill>
              </a:rPr>
              <a:t> </a:t>
            </a:r>
            <a:r>
              <a:rPr lang="id-ID" sz="2800" dirty="0" smtClean="0">
                <a:solidFill>
                  <a:schemeClr val="tx1"/>
                </a:solidFill>
              </a:rPr>
              <a:t>(l</a:t>
            </a:r>
            <a:r>
              <a:rPr lang="id-ID" sz="2000" dirty="0" smtClean="0">
                <a:solidFill>
                  <a:schemeClr val="tx1"/>
                </a:solidFill>
              </a:rPr>
              <a:t>x + </a:t>
            </a:r>
            <a:r>
              <a:rPr lang="id-ID" sz="2800" dirty="0" smtClean="0">
                <a:solidFill>
                  <a:schemeClr val="tx1"/>
                </a:solidFill>
              </a:rPr>
              <a:t>l</a:t>
            </a:r>
            <a:r>
              <a:rPr lang="id-ID" sz="2000" dirty="0" smtClean="0">
                <a:solidFill>
                  <a:schemeClr val="tx1"/>
                </a:solidFill>
              </a:rPr>
              <a:t>x+</a:t>
            </a:r>
            <a:r>
              <a:rPr lang="id-ID" dirty="0" smtClean="0">
                <a:solidFill>
                  <a:schemeClr val="tx1"/>
                </a:solidFill>
              </a:rPr>
              <a:t>5</a:t>
            </a:r>
            <a:r>
              <a:rPr lang="id-ID" sz="2800" dirty="0" smtClean="0">
                <a:solidFill>
                  <a:schemeClr val="tx1"/>
                </a:solidFill>
              </a:rPr>
              <a:t>)</a:t>
            </a:r>
            <a:endParaRPr lang="id-ID" sz="28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429256" y="4143380"/>
            <a:ext cx="1000132" cy="71438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5500694" y="2285992"/>
            <a:ext cx="902586" cy="785818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5500694" y="3214686"/>
            <a:ext cx="863526" cy="785818"/>
          </a:xfrm>
          <a:prstGeom prst="rect">
            <a:avLst/>
          </a:prstGeom>
          <a:noFill/>
          <a:ln w="3810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" name="Elbow Connector 26"/>
          <p:cNvCxnSpPr/>
          <p:nvPr/>
        </p:nvCxnSpPr>
        <p:spPr>
          <a:xfrm rot="10800000" flipV="1">
            <a:off x="3571868" y="2786058"/>
            <a:ext cx="1905726" cy="1990002"/>
          </a:xfrm>
          <a:prstGeom prst="bentConnector2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/>
          <p:nvPr/>
        </p:nvCxnSpPr>
        <p:spPr>
          <a:xfrm rot="10800000" flipV="1">
            <a:off x="3179050" y="3714752"/>
            <a:ext cx="2321644" cy="2286016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/>
          <p:nvPr/>
        </p:nvCxnSpPr>
        <p:spPr>
          <a:xfrm rot="16200000" flipH="1">
            <a:off x="6072198" y="4929198"/>
            <a:ext cx="785818" cy="642942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782283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V="1">
            <a:off x="3576" y="1000108"/>
            <a:ext cx="8497514" cy="7143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429125" y="285728"/>
            <a:ext cx="4572031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id-ID" sz="2600" b="1" i="1" dirty="0" smtClean="0">
                <a:latin typeface="Bodoni MT" pitchFamily="18" charset="0"/>
                <a:ea typeface="Batang" pitchFamily="18" charset="-127"/>
              </a:rPr>
              <a:t>Tabel Kematian Singkat</a:t>
            </a:r>
            <a:endParaRPr lang="id-ID" sz="2600" b="1" i="1" dirty="0">
              <a:latin typeface="Bodoni MT" pitchFamily="18" charset="0"/>
              <a:ea typeface="Batang" pitchFamily="18" charset="-127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024941"/>
              </p:ext>
            </p:extLst>
          </p:nvPr>
        </p:nvGraphicFramePr>
        <p:xfrm>
          <a:off x="71407" y="1500174"/>
          <a:ext cx="8286808" cy="3429024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28658"/>
                <a:gridCol w="368433"/>
                <a:gridCol w="731668"/>
                <a:gridCol w="889437"/>
                <a:gridCol w="1178985"/>
                <a:gridCol w="1031612"/>
                <a:gridCol w="884239"/>
                <a:gridCol w="884239"/>
                <a:gridCol w="1031612"/>
                <a:gridCol w="957925"/>
              </a:tblGrid>
              <a:tr h="7143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n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nMx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nqx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nPx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ndx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lx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nLx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 smtClean="0"/>
                        <a:t>Tx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ex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01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0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1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0,0118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0,011730788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0,988269212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1173,078835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100000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99178,84482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6752768,462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67,52768462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62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1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4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0,0015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0,005982054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0,994017946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598,2053838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98826,92117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394051,4534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6653589,617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67,32567947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82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5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5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0,0007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0,003493886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0,996506114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349,38857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98228,71578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490270,1075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6259538,164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63,72411686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4071934" y="5286388"/>
            <a:ext cx="1643074" cy="11430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id-ID" sz="2800" dirty="0" smtClean="0">
                <a:solidFill>
                  <a:schemeClr val="tx1"/>
                </a:solidFill>
              </a:rPr>
              <a:t>T</a:t>
            </a:r>
            <a:r>
              <a:rPr lang="id-ID" sz="2000" dirty="0" smtClean="0">
                <a:solidFill>
                  <a:schemeClr val="tx1"/>
                </a:solidFill>
              </a:rPr>
              <a:t>x </a:t>
            </a:r>
            <a:r>
              <a:rPr lang="id-ID" sz="2800" dirty="0" smtClean="0">
                <a:solidFill>
                  <a:schemeClr val="tx1"/>
                </a:solidFill>
              </a:rPr>
              <a:t>= </a:t>
            </a:r>
            <a:endParaRPr lang="id-ID" sz="2800" dirty="0">
              <a:solidFill>
                <a:schemeClr val="tx1"/>
              </a:solidFill>
            </a:endParaRPr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5500702"/>
            <a:ext cx="571504" cy="714380"/>
          </a:xfrm>
          <a:prstGeom prst="rect">
            <a:avLst/>
          </a:prstGeom>
          <a:noFill/>
        </p:spPr>
      </p:pic>
      <p:sp>
        <p:nvSpPr>
          <p:cNvPr id="17" name="Rectangle 16"/>
          <p:cNvSpPr/>
          <p:nvPr/>
        </p:nvSpPr>
        <p:spPr>
          <a:xfrm>
            <a:off x="6429388" y="1571612"/>
            <a:ext cx="928694" cy="50006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Elbow Connector 17"/>
          <p:cNvCxnSpPr/>
          <p:nvPr/>
        </p:nvCxnSpPr>
        <p:spPr>
          <a:xfrm rot="5400000">
            <a:off x="4277668" y="2986479"/>
            <a:ext cx="3237184" cy="1076883"/>
          </a:xfrm>
          <a:prstGeom prst="bentConnector3">
            <a:avLst>
              <a:gd name="adj1" fmla="val 42357"/>
            </a:avLst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782283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V="1">
            <a:off x="3576" y="1000108"/>
            <a:ext cx="8497514" cy="7143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429125" y="285728"/>
            <a:ext cx="4572031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id-ID" sz="2600" b="1" i="1" dirty="0" smtClean="0">
                <a:latin typeface="Bodoni MT" pitchFamily="18" charset="0"/>
                <a:ea typeface="Batang" pitchFamily="18" charset="-127"/>
              </a:rPr>
              <a:t>Tabel Kematian Singkat</a:t>
            </a:r>
            <a:endParaRPr lang="id-ID" sz="2600" b="1" i="1" dirty="0">
              <a:latin typeface="Bodoni MT" pitchFamily="18" charset="0"/>
              <a:ea typeface="Batang" pitchFamily="18" charset="-127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024941"/>
              </p:ext>
            </p:extLst>
          </p:nvPr>
        </p:nvGraphicFramePr>
        <p:xfrm>
          <a:off x="71407" y="1500174"/>
          <a:ext cx="8286808" cy="3429024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28658"/>
                <a:gridCol w="368433"/>
                <a:gridCol w="731668"/>
                <a:gridCol w="889437"/>
                <a:gridCol w="1178985"/>
                <a:gridCol w="1031612"/>
                <a:gridCol w="884239"/>
                <a:gridCol w="884239"/>
                <a:gridCol w="1031612"/>
                <a:gridCol w="957925"/>
              </a:tblGrid>
              <a:tr h="7143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n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nMx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nqx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/>
                        <a:t>nPx</a:t>
                      </a:r>
                      <a:endParaRPr lang="id-ID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/>
                        <a:t>ndx</a:t>
                      </a:r>
                      <a:endParaRPr lang="id-ID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lx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nLx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 smtClean="0"/>
                        <a:t>Tx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/>
                        <a:t>ex</a:t>
                      </a:r>
                      <a:endParaRPr lang="id-ID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01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0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1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0,0118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0,011730788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/>
                        <a:t>0,988269212</a:t>
                      </a:r>
                      <a:endParaRPr lang="id-ID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/>
                        <a:t>1173,078835</a:t>
                      </a:r>
                      <a:endParaRPr lang="id-ID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100000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99178,84482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6752768,462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67,52768462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62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1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4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0,0015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0,005982054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0,994017946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598,2053838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98826,92117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394051,4534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6653589,617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67,32567947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82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5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5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0,0007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0,003493886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/>
                        <a:t>0,996506114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349,38857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98228,71578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490270,1075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6259538,164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/>
                        <a:t>63,72411686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5357818" y="5429264"/>
            <a:ext cx="1714512" cy="9286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id-ID" sz="2800" dirty="0" smtClean="0">
                <a:solidFill>
                  <a:schemeClr val="tx1"/>
                </a:solidFill>
              </a:rPr>
              <a:t>= T</a:t>
            </a:r>
            <a:r>
              <a:rPr lang="id-ID" dirty="0" smtClean="0">
                <a:solidFill>
                  <a:schemeClr val="tx1"/>
                </a:solidFill>
              </a:rPr>
              <a:t>x</a:t>
            </a:r>
            <a:r>
              <a:rPr lang="id-ID" sz="2800" dirty="0" smtClean="0">
                <a:solidFill>
                  <a:schemeClr val="tx1"/>
                </a:solidFill>
              </a:rPr>
              <a:t>/l</a:t>
            </a:r>
            <a:r>
              <a:rPr lang="id-ID" dirty="0" smtClean="0">
                <a:solidFill>
                  <a:schemeClr val="tx1"/>
                </a:solidFill>
              </a:rPr>
              <a:t>x</a:t>
            </a:r>
            <a:endParaRPr lang="id-ID" dirty="0">
              <a:solidFill>
                <a:schemeClr val="tx1"/>
              </a:solidFill>
            </a:endParaRPr>
          </a:p>
        </p:txBody>
      </p:sp>
      <p:pic>
        <p:nvPicPr>
          <p:cNvPr id="16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5643578"/>
            <a:ext cx="428628" cy="477959"/>
          </a:xfrm>
          <a:prstGeom prst="rect">
            <a:avLst/>
          </a:prstGeom>
          <a:noFill/>
        </p:spPr>
      </p:pic>
      <p:sp>
        <p:nvSpPr>
          <p:cNvPr id="17" name="Rectangle 16"/>
          <p:cNvSpPr/>
          <p:nvPr/>
        </p:nvSpPr>
        <p:spPr>
          <a:xfrm>
            <a:off x="7429520" y="1571612"/>
            <a:ext cx="863526" cy="57150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Elbow Connector 17"/>
          <p:cNvCxnSpPr/>
          <p:nvPr/>
        </p:nvCxnSpPr>
        <p:spPr>
          <a:xfrm rot="5400000">
            <a:off x="5345377" y="3227129"/>
            <a:ext cx="3214709" cy="1046685"/>
          </a:xfrm>
          <a:prstGeom prst="bentConnector3">
            <a:avLst>
              <a:gd name="adj1" fmla="val 47926"/>
            </a:avLst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782283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2845" y="142852"/>
          <a:ext cx="8858310" cy="6572291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512082"/>
                <a:gridCol w="507396"/>
                <a:gridCol w="800953"/>
                <a:gridCol w="1007288"/>
                <a:gridCol w="996034"/>
                <a:gridCol w="1021353"/>
                <a:gridCol w="841280"/>
                <a:gridCol w="1067312"/>
                <a:gridCol w="1035423"/>
                <a:gridCol w="1069189"/>
              </a:tblGrid>
              <a:tr h="2225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Cambria Math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mbria Math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mbria Math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mbria Math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mbria Math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mbria Math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mbria Math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mbria Math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mbria Math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mbria Math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4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0.0118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0.011731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0.988269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1173.079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100000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99178.84482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7163516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71.63516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4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0.0015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0.005982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0.994018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591.188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98827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394066.1899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7064337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71.48191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4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0.0007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0.003494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0.996506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343.2244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98236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490320.605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6670271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67.90066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4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0.0005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0.002497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0.997503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244.4257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97893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488851.4795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6179950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63.12996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4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0.0006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0.002996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0.997004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292.5055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97648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487509.1515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5691099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58.28172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4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0.0006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0.002996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0.997004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291.6293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97356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486048.8145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5203590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53.44932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4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0.0009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0.00449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0.99551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435.8072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97064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484230.2233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4717541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48.6024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4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0.0014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0.006976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0.993024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674.0379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96628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481455.6107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4233311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43.81033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4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0.0021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0.010445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0.989555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1002.256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95954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477264.8754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3751855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39.10052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4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0.0033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0.016365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0.983635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1553.886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94952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470874.52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3274590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34.48685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4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0.0051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0.025179</a:t>
                      </a:r>
                      <a:endParaRPr lang="id-ID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0.974821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2351.664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93398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461110.6445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2803716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30.01902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4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0.0078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0.038254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0.961746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3482.889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91046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446524.2607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2342605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25.72982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4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55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0.0122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0.059195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0.940805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5183.278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87563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424858.8429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1896081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21.6538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4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60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0.0189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0.090236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0.909764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7433.681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82380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393316.4461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1471222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17.85894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4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65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0.0296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0.137803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0.862197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10327.82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74946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348912.704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1077905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14.38234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4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70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0.0465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0.208287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0.791713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13459.2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64619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289445.1636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728992.6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11.28146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4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0.0738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0.311524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0.688476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15937.38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51159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215953.7048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439547.5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8.591719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4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80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0.1182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0.456195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0.543805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16068.11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35222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135939.9817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223593.8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6.348119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4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85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0.1901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0.644298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0.355702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12340.84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19154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64917.61877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87653.78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4.576278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4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0.2955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0.849748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0.150252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5789.424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6813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19591.96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22736.16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3.337122</a:t>
                      </a:r>
                      <a:endParaRPr lang="id-ID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5851" name="Picture 1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142852"/>
            <a:ext cx="76200" cy="180975"/>
          </a:xfrm>
          <a:prstGeom prst="rect">
            <a:avLst/>
          </a:prstGeom>
          <a:noFill/>
        </p:spPr>
      </p:pic>
      <p:pic>
        <p:nvPicPr>
          <p:cNvPr id="35850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142852"/>
            <a:ext cx="85725" cy="180975"/>
          </a:xfrm>
          <a:prstGeom prst="rect">
            <a:avLst/>
          </a:prstGeom>
          <a:noFill/>
        </p:spPr>
      </p:pic>
      <p:pic>
        <p:nvPicPr>
          <p:cNvPr id="35849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142852"/>
            <a:ext cx="295275" cy="180975"/>
          </a:xfrm>
          <a:prstGeom prst="rect">
            <a:avLst/>
          </a:prstGeom>
          <a:noFill/>
        </p:spPr>
      </p:pic>
      <p:pic>
        <p:nvPicPr>
          <p:cNvPr id="35848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298" y="142852"/>
            <a:ext cx="257175" cy="180975"/>
          </a:xfrm>
          <a:prstGeom prst="rect">
            <a:avLst/>
          </a:prstGeom>
          <a:noFill/>
        </p:spPr>
      </p:pic>
      <p:pic>
        <p:nvPicPr>
          <p:cNvPr id="35847" name="Picture 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16" y="142852"/>
            <a:ext cx="266700" cy="180975"/>
          </a:xfrm>
          <a:prstGeom prst="rect">
            <a:avLst/>
          </a:prstGeom>
          <a:noFill/>
        </p:spPr>
      </p:pic>
      <p:pic>
        <p:nvPicPr>
          <p:cNvPr id="35846" name="Picture 6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9124" y="142852"/>
            <a:ext cx="257175" cy="180975"/>
          </a:xfrm>
          <a:prstGeom prst="rect">
            <a:avLst/>
          </a:prstGeom>
          <a:noFill/>
        </p:spPr>
      </p:pic>
      <p:pic>
        <p:nvPicPr>
          <p:cNvPr id="35845" name="Picture 5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80" y="130948"/>
            <a:ext cx="142876" cy="226218"/>
          </a:xfrm>
          <a:prstGeom prst="rect">
            <a:avLst/>
          </a:prstGeom>
          <a:noFill/>
        </p:spPr>
      </p:pic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57950" y="142852"/>
            <a:ext cx="247650" cy="180975"/>
          </a:xfrm>
          <a:prstGeom prst="rect">
            <a:avLst/>
          </a:prstGeom>
          <a:noFill/>
        </p:spPr>
      </p:pic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00958" y="142852"/>
            <a:ext cx="152400" cy="180975"/>
          </a:xfrm>
          <a:prstGeom prst="rect">
            <a:avLst/>
          </a:prstGeom>
          <a:noFill/>
        </p:spPr>
      </p:pic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58214" y="142852"/>
            <a:ext cx="142875" cy="180975"/>
          </a:xfrm>
          <a:prstGeom prst="rect">
            <a:avLst/>
          </a:prstGeom>
          <a:noFill/>
        </p:spPr>
      </p:pic>
      <p:pic>
        <p:nvPicPr>
          <p:cNvPr id="35841" name="Picture 1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6357958"/>
            <a:ext cx="133350" cy="1905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3576" y="1000108"/>
            <a:ext cx="8497514" cy="7143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285984" y="395567"/>
            <a:ext cx="65008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/>
            <a:r>
              <a:rPr lang="en-US" sz="2400" b="1" i="1" dirty="0" err="1" smtClean="0">
                <a:latin typeface="Bodoni MT" pitchFamily="18" charset="0"/>
              </a:rPr>
              <a:t>Rasio</a:t>
            </a:r>
            <a:r>
              <a:rPr lang="en-US" sz="2400" b="1" i="1" dirty="0" smtClean="0">
                <a:latin typeface="Bodoni MT" pitchFamily="18" charset="0"/>
              </a:rPr>
              <a:t> </a:t>
            </a:r>
            <a:r>
              <a:rPr lang="en-US" sz="2400" b="1" i="1" dirty="0" err="1" smtClean="0">
                <a:latin typeface="Bodoni MT" pitchFamily="18" charset="0"/>
              </a:rPr>
              <a:t>Bertahan</a:t>
            </a:r>
            <a:r>
              <a:rPr lang="en-US" sz="2400" b="1" i="1" dirty="0" smtClean="0">
                <a:latin typeface="Bodoni MT" pitchFamily="18" charset="0"/>
              </a:rPr>
              <a:t> </a:t>
            </a:r>
            <a:r>
              <a:rPr lang="en-US" sz="2400" b="1" i="1" dirty="0" err="1" smtClean="0">
                <a:latin typeface="Bodoni MT" pitchFamily="18" charset="0"/>
              </a:rPr>
              <a:t>Hidup</a:t>
            </a:r>
            <a:r>
              <a:rPr lang="en-US" sz="2400" b="1" i="1" dirty="0" smtClean="0">
                <a:latin typeface="Bodoni MT" pitchFamily="18" charset="0"/>
              </a:rPr>
              <a:t> (Survival Ratio)</a:t>
            </a:r>
            <a:endParaRPr lang="id-ID" sz="2400" i="1" dirty="0">
              <a:latin typeface="Bodoni MT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4282" y="1857364"/>
            <a:ext cx="8143932" cy="37147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2000" dirty="0" err="1" smtClean="0">
                <a:solidFill>
                  <a:schemeClr val="tx1"/>
                </a:solidFill>
              </a:rPr>
              <a:t>Rasio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bertahan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hidup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adalah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suatu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rasio</a:t>
            </a:r>
            <a:r>
              <a:rPr lang="en-US" sz="2000" dirty="0" smtClean="0">
                <a:solidFill>
                  <a:schemeClr val="tx1"/>
                </a:solidFill>
              </a:rPr>
              <a:t>/</a:t>
            </a:r>
            <a:r>
              <a:rPr lang="en-US" sz="2000" dirty="0" err="1" smtClean="0">
                <a:solidFill>
                  <a:schemeClr val="tx1"/>
                </a:solidFill>
              </a:rPr>
              <a:t>perbandingan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digunakan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id-ID" sz="2000" dirty="0" smtClean="0">
                <a:solidFill>
                  <a:schemeClr val="tx1"/>
                </a:solidFill>
              </a:rPr>
              <a:t>	</a:t>
            </a:r>
            <a:r>
              <a:rPr lang="en-US" sz="2000" dirty="0" err="1" smtClean="0">
                <a:solidFill>
                  <a:schemeClr val="tx1"/>
                </a:solidFill>
              </a:rPr>
              <a:t>untuk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membuat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proyeksi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penduduk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dari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tabel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kematian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  <a:r>
              <a:rPr lang="en-US" sz="2000" dirty="0" err="1" smtClean="0">
                <a:solidFill>
                  <a:schemeClr val="tx1"/>
                </a:solidFill>
              </a:rPr>
              <a:t>Rasio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id-ID" sz="2000" dirty="0" smtClean="0">
                <a:solidFill>
                  <a:schemeClr val="tx1"/>
                </a:solidFill>
              </a:rPr>
              <a:t>	</a:t>
            </a:r>
            <a:r>
              <a:rPr lang="en-US" sz="2000" dirty="0" err="1" smtClean="0">
                <a:solidFill>
                  <a:schemeClr val="tx1"/>
                </a:solidFill>
              </a:rPr>
              <a:t>bertahan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hidup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disimbolkan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dengan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baseline="-25000" dirty="0" err="1" smtClean="0">
                <a:solidFill>
                  <a:schemeClr val="tx1"/>
                </a:solidFill>
              </a:rPr>
              <a:t>n</a:t>
            </a:r>
            <a:r>
              <a:rPr lang="en-US" sz="2000" dirty="0" err="1" smtClean="0">
                <a:solidFill>
                  <a:schemeClr val="tx1"/>
                </a:solidFill>
              </a:rPr>
              <a:t>P</a:t>
            </a:r>
            <a:r>
              <a:rPr lang="en-US" sz="2000" baseline="-25000" dirty="0" err="1" smtClean="0">
                <a:solidFill>
                  <a:schemeClr val="tx1"/>
                </a:solidFill>
              </a:rPr>
              <a:t>x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  <a:r>
              <a:rPr lang="en-US" sz="2000" dirty="0" err="1" smtClean="0">
                <a:solidFill>
                  <a:schemeClr val="tx1"/>
                </a:solidFill>
              </a:rPr>
              <a:t>Untuk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pembuatan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proyeksi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id-ID" sz="2000" dirty="0" smtClean="0">
                <a:solidFill>
                  <a:schemeClr val="tx1"/>
                </a:solidFill>
              </a:rPr>
              <a:t>	</a:t>
            </a:r>
            <a:r>
              <a:rPr lang="en-US" sz="2000" dirty="0" err="1" smtClean="0">
                <a:solidFill>
                  <a:schemeClr val="tx1"/>
                </a:solidFill>
              </a:rPr>
              <a:t>penduduk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apabila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rasio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bertahan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hidup</a:t>
            </a:r>
            <a:r>
              <a:rPr lang="en-US" sz="2000" dirty="0" smtClean="0">
                <a:solidFill>
                  <a:schemeClr val="tx1"/>
                </a:solidFill>
              </a:rPr>
              <a:t> (</a:t>
            </a:r>
            <a:r>
              <a:rPr lang="en-US" sz="2000" baseline="-25000" dirty="0" err="1" smtClean="0">
                <a:solidFill>
                  <a:schemeClr val="tx1"/>
                </a:solidFill>
              </a:rPr>
              <a:t>n</a:t>
            </a:r>
            <a:r>
              <a:rPr lang="en-US" sz="2000" dirty="0" err="1" smtClean="0">
                <a:solidFill>
                  <a:schemeClr val="tx1"/>
                </a:solidFill>
              </a:rPr>
              <a:t>P</a:t>
            </a:r>
            <a:r>
              <a:rPr lang="en-US" sz="2000" baseline="-25000" dirty="0" err="1" smtClean="0">
                <a:solidFill>
                  <a:schemeClr val="tx1"/>
                </a:solidFill>
              </a:rPr>
              <a:t>x</a:t>
            </a:r>
            <a:r>
              <a:rPr lang="en-US" sz="2000" dirty="0" smtClean="0">
                <a:solidFill>
                  <a:schemeClr val="tx1"/>
                </a:solidFill>
              </a:rPr>
              <a:t>) </a:t>
            </a:r>
            <a:r>
              <a:rPr lang="en-US" sz="2000" dirty="0" err="1" smtClean="0">
                <a:solidFill>
                  <a:schemeClr val="tx1"/>
                </a:solidFill>
              </a:rPr>
              <a:t>dari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masing</a:t>
            </a:r>
            <a:r>
              <a:rPr lang="en-US" sz="2000" dirty="0" smtClean="0">
                <a:solidFill>
                  <a:schemeClr val="tx1"/>
                </a:solidFill>
              </a:rPr>
              <a:t> – </a:t>
            </a:r>
            <a:r>
              <a:rPr lang="en-US" sz="2000" dirty="0" err="1" smtClean="0">
                <a:solidFill>
                  <a:schemeClr val="tx1"/>
                </a:solidFill>
              </a:rPr>
              <a:t>masing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id-ID" sz="2000" dirty="0" smtClean="0">
                <a:solidFill>
                  <a:schemeClr val="tx1"/>
                </a:solidFill>
              </a:rPr>
              <a:t>	</a:t>
            </a:r>
            <a:r>
              <a:rPr lang="en-US" sz="2000" dirty="0" err="1" smtClean="0">
                <a:solidFill>
                  <a:schemeClr val="tx1"/>
                </a:solidFill>
              </a:rPr>
              <a:t>kelompok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usia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telah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diketahui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maka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perhitungannya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dilakukan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id-ID" sz="2000" dirty="0" smtClean="0">
                <a:solidFill>
                  <a:schemeClr val="tx1"/>
                </a:solidFill>
              </a:rPr>
              <a:t>	</a:t>
            </a:r>
            <a:r>
              <a:rPr lang="en-US" sz="2000" dirty="0" err="1" smtClean="0">
                <a:solidFill>
                  <a:schemeClr val="tx1"/>
                </a:solidFill>
              </a:rPr>
              <a:t>dengan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mengalikannya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dengan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jumlah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penduduk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id-ID" sz="2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4282" y="6357958"/>
            <a:ext cx="500066" cy="50004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642910" y="6072206"/>
            <a:ext cx="428628" cy="4286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Rectangle 8"/>
          <p:cNvSpPr/>
          <p:nvPr/>
        </p:nvSpPr>
        <p:spPr>
          <a:xfrm>
            <a:off x="285720" y="5715016"/>
            <a:ext cx="357190" cy="35719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Rectangle 9"/>
          <p:cNvSpPr/>
          <p:nvPr/>
        </p:nvSpPr>
        <p:spPr>
          <a:xfrm>
            <a:off x="0" y="5929330"/>
            <a:ext cx="500066" cy="50004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Rectangle 10"/>
          <p:cNvSpPr/>
          <p:nvPr/>
        </p:nvSpPr>
        <p:spPr>
          <a:xfrm>
            <a:off x="785786" y="6438896"/>
            <a:ext cx="704856" cy="41910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" name="Rectangle 11"/>
          <p:cNvSpPr/>
          <p:nvPr/>
        </p:nvSpPr>
        <p:spPr>
          <a:xfrm>
            <a:off x="1000100" y="6286520"/>
            <a:ext cx="357190" cy="35719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Rectangle 12"/>
          <p:cNvSpPr/>
          <p:nvPr/>
        </p:nvSpPr>
        <p:spPr>
          <a:xfrm>
            <a:off x="0" y="5572140"/>
            <a:ext cx="285752" cy="2857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3576" y="1000108"/>
            <a:ext cx="8497514" cy="7143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285984" y="395567"/>
            <a:ext cx="65008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/>
            <a:r>
              <a:rPr lang="en-US" sz="2400" b="1" i="1" dirty="0" err="1" smtClean="0">
                <a:latin typeface="Bodoni MT" pitchFamily="18" charset="0"/>
              </a:rPr>
              <a:t>Rasio</a:t>
            </a:r>
            <a:r>
              <a:rPr lang="en-US" sz="2400" b="1" i="1" dirty="0" smtClean="0">
                <a:latin typeface="Bodoni MT" pitchFamily="18" charset="0"/>
              </a:rPr>
              <a:t> </a:t>
            </a:r>
            <a:r>
              <a:rPr lang="en-US" sz="2400" b="1" i="1" dirty="0" err="1" smtClean="0">
                <a:latin typeface="Bodoni MT" pitchFamily="18" charset="0"/>
              </a:rPr>
              <a:t>Bertahan</a:t>
            </a:r>
            <a:r>
              <a:rPr lang="en-US" sz="2400" b="1" i="1" dirty="0" smtClean="0">
                <a:latin typeface="Bodoni MT" pitchFamily="18" charset="0"/>
              </a:rPr>
              <a:t> </a:t>
            </a:r>
            <a:r>
              <a:rPr lang="en-US" sz="2400" b="1" i="1" dirty="0" err="1" smtClean="0">
                <a:latin typeface="Bodoni MT" pitchFamily="18" charset="0"/>
              </a:rPr>
              <a:t>Hidup</a:t>
            </a:r>
            <a:r>
              <a:rPr lang="en-US" sz="2400" b="1" i="1" dirty="0" smtClean="0">
                <a:latin typeface="Bodoni MT" pitchFamily="18" charset="0"/>
              </a:rPr>
              <a:t> (Survival Ratio)</a:t>
            </a:r>
            <a:endParaRPr lang="id-ID" sz="2400" i="1" dirty="0">
              <a:latin typeface="Bodoni MT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4282" y="1214422"/>
            <a:ext cx="8143932" cy="16430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dirty="0" err="1" smtClean="0">
                <a:solidFill>
                  <a:schemeClr val="tx1"/>
                </a:solidFill>
              </a:rPr>
              <a:t>jumlah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pendu</a:t>
            </a:r>
            <a:r>
              <a:rPr lang="id-ID" dirty="0" smtClean="0">
                <a:solidFill>
                  <a:schemeClr val="tx1"/>
                </a:solidFill>
              </a:rPr>
              <a:t>duk </a:t>
            </a:r>
            <a:r>
              <a:rPr lang="en-US" dirty="0" err="1" smtClean="0">
                <a:solidFill>
                  <a:schemeClr val="tx1"/>
                </a:solidFill>
              </a:rPr>
              <a:t>perempuan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berusia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Provinsi</a:t>
            </a:r>
            <a:r>
              <a:rPr lang="en-US" dirty="0" smtClean="0">
                <a:solidFill>
                  <a:schemeClr val="tx1"/>
                </a:solidFill>
              </a:rPr>
              <a:t> Bali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 1990 </a:t>
            </a:r>
            <a:r>
              <a:rPr lang="en-US" dirty="0" err="1" smtClean="0">
                <a:solidFill>
                  <a:schemeClr val="tx1"/>
                </a:solidFill>
              </a:rPr>
              <a:t>adalah</a:t>
            </a:r>
            <a:r>
              <a:rPr lang="en-US" dirty="0" smtClean="0">
                <a:solidFill>
                  <a:schemeClr val="tx1"/>
                </a:solidFill>
              </a:rPr>
              <a:t> 121.432 </a:t>
            </a:r>
            <a:r>
              <a:rPr lang="en-US" dirty="0" err="1" smtClean="0">
                <a:solidFill>
                  <a:schemeClr val="tx1"/>
                </a:solidFill>
              </a:rPr>
              <a:t>orang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lima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kemudian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pada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 1995 </a:t>
            </a:r>
            <a:r>
              <a:rPr lang="en-US" dirty="0" err="1" smtClean="0">
                <a:solidFill>
                  <a:schemeClr val="tx1"/>
                </a:solidFill>
              </a:rPr>
              <a:t>dengan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usia</a:t>
            </a:r>
            <a:r>
              <a:rPr lang="en-US" dirty="0" smtClean="0">
                <a:solidFill>
                  <a:schemeClr val="tx1"/>
                </a:solidFill>
              </a:rPr>
              <a:t> 5-9 </a:t>
            </a:r>
            <a:r>
              <a:rPr lang="en-US" dirty="0" err="1" smtClean="0">
                <a:solidFill>
                  <a:schemeClr val="tx1"/>
                </a:solidFill>
              </a:rPr>
              <a:t>sebesar</a:t>
            </a:r>
            <a:r>
              <a:rPr lang="en-US" dirty="0" smtClean="0">
                <a:solidFill>
                  <a:schemeClr val="tx1"/>
                </a:solidFill>
              </a:rPr>
              <a:t> 119.627 </a:t>
            </a:r>
            <a:r>
              <a:rPr lang="en-US" dirty="0" err="1" smtClean="0">
                <a:solidFill>
                  <a:schemeClr val="tx1"/>
                </a:solidFill>
              </a:rPr>
              <a:t>orang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4282" y="3357562"/>
            <a:ext cx="8143932" cy="30003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id-ID" dirty="0" smtClean="0">
                <a:solidFill>
                  <a:schemeClr val="tx1"/>
                </a:solidFill>
              </a:rPr>
              <a:t>t</a:t>
            </a:r>
            <a:r>
              <a:rPr lang="en-US" dirty="0" err="1" smtClean="0">
                <a:solidFill>
                  <a:schemeClr val="tx1"/>
                </a:solidFill>
              </a:rPr>
              <a:t>ahun</a:t>
            </a:r>
            <a:r>
              <a:rPr lang="en-US" dirty="0" smtClean="0">
                <a:solidFill>
                  <a:schemeClr val="tx1"/>
                </a:solidFill>
              </a:rPr>
              <a:t> 2000 </a:t>
            </a:r>
            <a:r>
              <a:rPr lang="en-US" dirty="0" err="1" smtClean="0">
                <a:solidFill>
                  <a:schemeClr val="tx1"/>
                </a:solidFill>
              </a:rPr>
              <a:t>jumlah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mereka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dapat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mencapai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usia</a:t>
            </a:r>
            <a:r>
              <a:rPr lang="en-US" dirty="0" smtClean="0">
                <a:solidFill>
                  <a:schemeClr val="tx1"/>
                </a:solidFill>
              </a:rPr>
              <a:t> 10-14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adalah</a:t>
            </a:r>
            <a:r>
              <a:rPr lang="en-US" dirty="0" smtClean="0">
                <a:solidFill>
                  <a:schemeClr val="tx1"/>
                </a:solidFill>
              </a:rPr>
              <a:t> 119.094 </a:t>
            </a:r>
            <a:r>
              <a:rPr lang="en-US" dirty="0" err="1" smtClean="0">
                <a:solidFill>
                  <a:schemeClr val="tx1"/>
                </a:solidFill>
              </a:rPr>
              <a:t>orang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119.627 </a:t>
            </a:r>
            <a:r>
              <a:rPr lang="en-US" dirty="0" err="1" smtClean="0">
                <a:solidFill>
                  <a:schemeClr val="tx1"/>
                </a:solidFill>
              </a:rPr>
              <a:t>orang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 1995 </a:t>
            </a:r>
            <a:r>
              <a:rPr lang="en-US" dirty="0" err="1" smtClean="0">
                <a:solidFill>
                  <a:schemeClr val="tx1"/>
                </a:solidFill>
              </a:rPr>
              <a:t>dengan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usia</a:t>
            </a:r>
            <a:r>
              <a:rPr lang="en-US" dirty="0" smtClean="0">
                <a:solidFill>
                  <a:schemeClr val="tx1"/>
                </a:solidFill>
              </a:rPr>
              <a:t> 5-9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id-ID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id-ID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id-ID" dirty="0" smtClean="0">
              <a:solidFill>
                <a:schemeClr val="tx1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3571876"/>
            <a:ext cx="3403107" cy="528638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8580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4907697"/>
            <a:ext cx="3357586" cy="521567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8580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40" y="5500702"/>
            <a:ext cx="1300172" cy="642942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14282" y="3071810"/>
            <a:ext cx="5572164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Rasio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bertahan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hidup</a:t>
            </a:r>
            <a:r>
              <a:rPr lang="en-US" sz="1400" dirty="0" smtClean="0">
                <a:solidFill>
                  <a:schemeClr val="tx1"/>
                </a:solidFill>
              </a:rPr>
              <a:t> (SR) </a:t>
            </a:r>
            <a:r>
              <a:rPr lang="en-US" sz="1400" dirty="0" err="1" smtClean="0">
                <a:solidFill>
                  <a:schemeClr val="tx1"/>
                </a:solidFill>
              </a:rPr>
              <a:t>untuk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kasus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ini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dapat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dihitung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sebagai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berikut</a:t>
            </a:r>
            <a:endParaRPr lang="id-ID" sz="1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14282" y="6357958"/>
            <a:ext cx="500066" cy="50004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7" name="Rectangle 16"/>
          <p:cNvSpPr/>
          <p:nvPr/>
        </p:nvSpPr>
        <p:spPr>
          <a:xfrm>
            <a:off x="642910" y="6072206"/>
            <a:ext cx="428628" cy="4286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8" name="Rectangle 17"/>
          <p:cNvSpPr/>
          <p:nvPr/>
        </p:nvSpPr>
        <p:spPr>
          <a:xfrm>
            <a:off x="285720" y="5715016"/>
            <a:ext cx="357190" cy="35719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9" name="Rectangle 18"/>
          <p:cNvSpPr/>
          <p:nvPr/>
        </p:nvSpPr>
        <p:spPr>
          <a:xfrm>
            <a:off x="0" y="5929330"/>
            <a:ext cx="500066" cy="50004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Rectangle 19"/>
          <p:cNvSpPr/>
          <p:nvPr/>
        </p:nvSpPr>
        <p:spPr>
          <a:xfrm>
            <a:off x="785786" y="6438896"/>
            <a:ext cx="704856" cy="41910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1" name="Rectangle 20"/>
          <p:cNvSpPr/>
          <p:nvPr/>
        </p:nvSpPr>
        <p:spPr>
          <a:xfrm>
            <a:off x="1000100" y="6286520"/>
            <a:ext cx="357190" cy="35719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2" name="Rectangle 21"/>
          <p:cNvSpPr/>
          <p:nvPr/>
        </p:nvSpPr>
        <p:spPr>
          <a:xfrm>
            <a:off x="0" y="5572140"/>
            <a:ext cx="285752" cy="2857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7422" y="2428868"/>
            <a:ext cx="4786346" cy="1143000"/>
          </a:xfrm>
        </p:spPr>
        <p:txBody>
          <a:bodyPr/>
          <a:lstStyle/>
          <a:p>
            <a:pPr algn="ctr"/>
            <a:r>
              <a:rPr lang="id-ID" sz="5400" dirty="0" smtClean="0"/>
              <a:t>TERIMAKASIH</a:t>
            </a:r>
            <a:endParaRPr lang="id-ID" sz="5400" dirty="0"/>
          </a:p>
        </p:txBody>
      </p:sp>
      <p:sp>
        <p:nvSpPr>
          <p:cNvPr id="5" name="Rectangle 4"/>
          <p:cNvSpPr/>
          <p:nvPr/>
        </p:nvSpPr>
        <p:spPr>
          <a:xfrm>
            <a:off x="8358214" y="0"/>
            <a:ext cx="785818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785818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8" name="Straight Connector 7"/>
          <p:cNvCxnSpPr>
            <a:stCxn id="6" idx="3"/>
            <a:endCxn id="5" idx="1"/>
          </p:cNvCxnSpPr>
          <p:nvPr/>
        </p:nvCxnSpPr>
        <p:spPr>
          <a:xfrm>
            <a:off x="785818" y="3429000"/>
            <a:ext cx="7572396" cy="1588"/>
          </a:xfrm>
          <a:prstGeom prst="line">
            <a:avLst/>
          </a:prstGeom>
          <a:ln w="571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85786" y="3500438"/>
            <a:ext cx="757242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3576" y="1000108"/>
            <a:ext cx="8497514" cy="7143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929059" y="357166"/>
            <a:ext cx="47863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id-ID" sz="2800" b="1" i="1" dirty="0" smtClean="0">
                <a:latin typeface="Bodoni MT" pitchFamily="18" charset="0"/>
                <a:ea typeface="Batang" pitchFamily="18" charset="-127"/>
              </a:rPr>
              <a:t>Tabel Kematian (life table)</a:t>
            </a:r>
            <a:endParaRPr lang="id-ID" sz="2800" b="1" i="1" dirty="0">
              <a:latin typeface="Bodoni MT" pitchFamily="18" charset="0"/>
              <a:ea typeface="Batang" pitchFamily="18" charset="-127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0034" y="1785926"/>
            <a:ext cx="7572428" cy="41434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 sz="2000" dirty="0" smtClean="0">
              <a:solidFill>
                <a:schemeClr val="tx1"/>
              </a:solidFill>
            </a:endParaRPr>
          </a:p>
          <a:p>
            <a:endParaRPr lang="id-ID" sz="2000" dirty="0" smtClean="0">
              <a:solidFill>
                <a:schemeClr val="tx1"/>
              </a:solidFill>
            </a:endParaRPr>
          </a:p>
          <a:p>
            <a:r>
              <a:rPr lang="en-US" sz="2000" dirty="0" err="1" smtClean="0">
                <a:solidFill>
                  <a:schemeClr val="tx1"/>
                </a:solidFill>
              </a:rPr>
              <a:t>Tabel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kematian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adalah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tabel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digunakan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sebagai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salah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satu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ukuran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dalam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mortalitas</a:t>
            </a:r>
            <a:r>
              <a:rPr lang="en-US" sz="2000" dirty="0" smtClean="0">
                <a:solidFill>
                  <a:schemeClr val="tx1"/>
                </a:solidFill>
              </a:rPr>
              <a:t> (</a:t>
            </a:r>
            <a:r>
              <a:rPr lang="en-US" sz="2000" dirty="0" err="1" smtClean="0">
                <a:solidFill>
                  <a:schemeClr val="tx1"/>
                </a:solidFill>
              </a:rPr>
              <a:t>tingkat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kematian</a:t>
            </a:r>
            <a:r>
              <a:rPr lang="en-US" sz="2000" dirty="0" smtClean="0">
                <a:solidFill>
                  <a:schemeClr val="tx1"/>
                </a:solidFill>
              </a:rPr>
              <a:t>).</a:t>
            </a:r>
            <a:endParaRPr lang="id-ID" sz="2000" dirty="0" smtClean="0">
              <a:solidFill>
                <a:schemeClr val="tx1"/>
              </a:solidFill>
            </a:endParaRPr>
          </a:p>
          <a:p>
            <a:endParaRPr lang="id-ID" sz="2000" dirty="0" smtClean="0">
              <a:solidFill>
                <a:schemeClr val="tx1"/>
              </a:solidFill>
            </a:endParaRPr>
          </a:p>
          <a:p>
            <a:r>
              <a:rPr lang="en-US" sz="2000" dirty="0" err="1" smtClean="0">
                <a:solidFill>
                  <a:schemeClr val="tx1"/>
                </a:solidFill>
              </a:rPr>
              <a:t>Asumsi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digunakan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dalam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penyusunan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tabel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kematian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yaitu</a:t>
            </a:r>
            <a:r>
              <a:rPr lang="id-ID" sz="2000" dirty="0" smtClean="0">
                <a:solidFill>
                  <a:schemeClr val="tx1"/>
                </a:solidFill>
              </a:rPr>
              <a:t> 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b="1" dirty="0" err="1" smtClean="0">
                <a:solidFill>
                  <a:schemeClr val="tx1"/>
                </a:solidFill>
              </a:rPr>
              <a:t>Kohor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hanya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berkurang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secara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berangsur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karena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kematian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serta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tidak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ada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migrasi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keluar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masuk</a:t>
            </a:r>
            <a:r>
              <a:rPr lang="en-US" sz="2000" dirty="0" smtClean="0">
                <a:solidFill>
                  <a:schemeClr val="tx1"/>
                </a:solidFill>
              </a:rPr>
              <a:t> (</a:t>
            </a:r>
            <a:r>
              <a:rPr lang="en-US" sz="2000" i="1" dirty="0" smtClean="0">
                <a:solidFill>
                  <a:schemeClr val="tx1"/>
                </a:solidFill>
              </a:rPr>
              <a:t>closed cohort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  <a:endParaRPr lang="id-ID" sz="2000" dirty="0" smtClean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</a:rPr>
              <a:t>Kematian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anggota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kohor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menurut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pola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tertentu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pada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berbagai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tingkat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usia</a:t>
            </a:r>
            <a:endParaRPr lang="id-ID" sz="2000" dirty="0" smtClean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</a:rPr>
              <a:t>Kohor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berasal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dari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radiks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tertentu</a:t>
            </a:r>
            <a:endParaRPr lang="id-ID" sz="2000" dirty="0" smtClean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</a:rPr>
              <a:t>Pada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tingkat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usia</a:t>
            </a:r>
            <a:r>
              <a:rPr lang="en-US" sz="2000" dirty="0" smtClean="0">
                <a:solidFill>
                  <a:schemeClr val="tx1"/>
                </a:solidFill>
              </a:rPr>
              <a:t> rata – rata </a:t>
            </a:r>
            <a:r>
              <a:rPr lang="en-US" sz="2000" dirty="0" err="1" smtClean="0">
                <a:solidFill>
                  <a:schemeClr val="tx1"/>
                </a:solidFill>
              </a:rPr>
              <a:t>orang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meninggal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mencapai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pertengahan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antara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dua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tingkat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umur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berturut</a:t>
            </a:r>
            <a:r>
              <a:rPr lang="en-US" sz="2000" dirty="0" smtClean="0">
                <a:solidFill>
                  <a:schemeClr val="tx1"/>
                </a:solidFill>
              </a:rPr>
              <a:t> – </a:t>
            </a:r>
            <a:r>
              <a:rPr lang="en-US" sz="2000" dirty="0" err="1" smtClean="0">
                <a:solidFill>
                  <a:schemeClr val="tx1"/>
                </a:solidFill>
              </a:rPr>
              <a:t>turut</a:t>
            </a:r>
            <a:endParaRPr lang="id-ID" sz="2000" dirty="0" smtClean="0">
              <a:solidFill>
                <a:schemeClr val="tx1"/>
              </a:solidFill>
            </a:endParaRPr>
          </a:p>
          <a:p>
            <a:endParaRPr lang="id-ID" sz="2000" dirty="0" smtClean="0">
              <a:solidFill>
                <a:schemeClr val="tx1"/>
              </a:solidFill>
            </a:endParaRPr>
          </a:p>
          <a:p>
            <a:pPr algn="ctr"/>
            <a:endParaRPr lang="id-ID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3576" y="1000108"/>
            <a:ext cx="8497514" cy="7143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929059" y="357166"/>
            <a:ext cx="47863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id-ID" sz="2800" b="1" i="1" dirty="0" smtClean="0">
                <a:latin typeface="Bodoni MT" pitchFamily="18" charset="0"/>
                <a:ea typeface="Batang" pitchFamily="18" charset="-127"/>
              </a:rPr>
              <a:t>Tabel Kematian (life table)</a:t>
            </a:r>
            <a:endParaRPr lang="id-ID" sz="2800" b="1" i="1" dirty="0">
              <a:latin typeface="Bodoni MT" pitchFamily="18" charset="0"/>
              <a:ea typeface="Batang" pitchFamily="18" charset="-127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0034" y="3643314"/>
            <a:ext cx="7572428" cy="27146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id-ID" sz="22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id-ID" sz="2200" b="1" dirty="0" smtClean="0">
                <a:solidFill>
                  <a:schemeClr val="tx1"/>
                </a:solidFill>
              </a:rPr>
              <a:t> K</a:t>
            </a:r>
            <a:r>
              <a:rPr lang="en-US" sz="2200" b="1" dirty="0" err="1" smtClean="0">
                <a:solidFill>
                  <a:schemeClr val="tx1"/>
                </a:solidFill>
              </a:rPr>
              <a:t>egunaan</a:t>
            </a:r>
            <a:r>
              <a:rPr lang="en-US" sz="2200" b="1" dirty="0" smtClean="0">
                <a:solidFill>
                  <a:schemeClr val="tx1"/>
                </a:solidFill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</a:rPr>
              <a:t>dari</a:t>
            </a:r>
            <a:r>
              <a:rPr lang="en-US" sz="2200" b="1" dirty="0" smtClean="0">
                <a:solidFill>
                  <a:schemeClr val="tx1"/>
                </a:solidFill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</a:rPr>
              <a:t>tabel</a:t>
            </a:r>
            <a:r>
              <a:rPr lang="en-US" sz="2200" b="1" dirty="0" smtClean="0">
                <a:solidFill>
                  <a:schemeClr val="tx1"/>
                </a:solidFill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</a:rPr>
              <a:t>kematian</a:t>
            </a:r>
            <a:r>
              <a:rPr lang="en-US" sz="2200" b="1" dirty="0" smtClean="0">
                <a:solidFill>
                  <a:schemeClr val="tx1"/>
                </a:solidFill>
              </a:rPr>
              <a:t> (</a:t>
            </a:r>
            <a:r>
              <a:rPr lang="en-US" sz="2200" b="1" i="1" dirty="0" smtClean="0">
                <a:solidFill>
                  <a:schemeClr val="tx1"/>
                </a:solidFill>
              </a:rPr>
              <a:t>life table</a:t>
            </a:r>
            <a:r>
              <a:rPr lang="en-US" sz="2200" b="1" dirty="0" smtClean="0">
                <a:solidFill>
                  <a:schemeClr val="tx1"/>
                </a:solidFill>
              </a:rPr>
              <a:t>)</a:t>
            </a:r>
            <a:endParaRPr lang="id-ID" sz="2200" b="1" dirty="0" smtClean="0">
              <a:solidFill>
                <a:schemeClr val="tx1"/>
              </a:solidFill>
            </a:endParaRPr>
          </a:p>
          <a:p>
            <a:pPr marL="623888" lvl="0" indent="-26035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</a:rPr>
              <a:t>Mengetahui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tingkat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mortalitas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solidFill>
                  <a:schemeClr val="tx1"/>
                </a:solidFill>
              </a:rPr>
              <a:t> rata – rata </a:t>
            </a:r>
            <a:r>
              <a:rPr lang="en-US" sz="2000" dirty="0" err="1" smtClean="0">
                <a:solidFill>
                  <a:schemeClr val="tx1"/>
                </a:solidFill>
              </a:rPr>
              <a:t>usia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kematian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id-ID" sz="2000" dirty="0" smtClean="0">
              <a:solidFill>
                <a:schemeClr val="tx1"/>
              </a:solidFill>
            </a:endParaRPr>
          </a:p>
          <a:p>
            <a:pPr marL="623888" lvl="0" indent="-26035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</a:rPr>
              <a:t>Dalam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statistik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kesehatan</a:t>
            </a:r>
            <a:endParaRPr lang="id-ID" sz="2000" dirty="0" smtClean="0">
              <a:solidFill>
                <a:schemeClr val="tx1"/>
              </a:solidFill>
            </a:endParaRPr>
          </a:p>
          <a:p>
            <a:pPr marL="623888" lvl="0" indent="-26035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</a:rPr>
              <a:t>Dalam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analis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fertilitas</a:t>
            </a:r>
            <a:endParaRPr lang="id-ID" sz="2000" dirty="0" smtClean="0">
              <a:solidFill>
                <a:schemeClr val="tx1"/>
              </a:solidFill>
            </a:endParaRPr>
          </a:p>
          <a:p>
            <a:pPr marL="623888" lvl="0" indent="-26035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</a:rPr>
              <a:t>Dalam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studi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kependudukan</a:t>
            </a:r>
            <a:endParaRPr lang="id-ID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id-ID" sz="2200" dirty="0" smtClean="0">
              <a:solidFill>
                <a:schemeClr val="tx1"/>
              </a:solidFill>
            </a:endParaRPr>
          </a:p>
        </p:txBody>
      </p:sp>
      <p:sp>
        <p:nvSpPr>
          <p:cNvPr id="8" name="Snip Single Corner Rectangle 7"/>
          <p:cNvSpPr/>
          <p:nvPr/>
        </p:nvSpPr>
        <p:spPr>
          <a:xfrm>
            <a:off x="500034" y="1500174"/>
            <a:ext cx="6786610" cy="1857388"/>
          </a:xfrm>
          <a:prstGeom prst="snip1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dirty="0" err="1" smtClean="0">
                <a:solidFill>
                  <a:schemeClr val="tx1"/>
                </a:solidFill>
              </a:rPr>
              <a:t>Tabel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kematian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untuk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laki</a:t>
            </a:r>
            <a:r>
              <a:rPr lang="en-US" sz="2000" dirty="0" smtClean="0">
                <a:solidFill>
                  <a:schemeClr val="tx1"/>
                </a:solidFill>
              </a:rPr>
              <a:t> – </a:t>
            </a:r>
            <a:r>
              <a:rPr lang="en-US" sz="2000" dirty="0" err="1" smtClean="0">
                <a:solidFill>
                  <a:schemeClr val="tx1"/>
                </a:solidFill>
              </a:rPr>
              <a:t>laki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berbeda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dengan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tabel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id-ID" sz="2000" dirty="0" smtClean="0">
                <a:solidFill>
                  <a:schemeClr val="tx1"/>
                </a:solidFill>
              </a:rPr>
              <a:t>	</a:t>
            </a:r>
            <a:r>
              <a:rPr lang="en-US" sz="2000" dirty="0" err="1" smtClean="0">
                <a:solidFill>
                  <a:schemeClr val="tx1"/>
                </a:solidFill>
              </a:rPr>
              <a:t>kematian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untuk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perempuan.Hal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ini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bertujuan</a:t>
            </a:r>
            <a:r>
              <a:rPr lang="en-US" sz="2000" dirty="0" smtClean="0">
                <a:solidFill>
                  <a:schemeClr val="tx1"/>
                </a:solidFill>
              </a:rPr>
              <a:t> agar </a:t>
            </a:r>
            <a:r>
              <a:rPr lang="id-ID" sz="2000" dirty="0" smtClean="0">
                <a:solidFill>
                  <a:schemeClr val="tx1"/>
                </a:solidFill>
              </a:rPr>
              <a:t>	</a:t>
            </a:r>
            <a:r>
              <a:rPr lang="en-US" sz="2000" dirty="0" err="1" smtClean="0">
                <a:solidFill>
                  <a:schemeClr val="tx1"/>
                </a:solidFill>
              </a:rPr>
              <a:t>informasi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diperoleh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lebih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spesifik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akurat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id-ID" sz="2000" dirty="0" smtClean="0">
                <a:solidFill>
                  <a:schemeClr val="tx1"/>
                </a:solidFill>
              </a:rPr>
              <a:t>	</a:t>
            </a:r>
            <a:r>
              <a:rPr lang="en-US" sz="2000" dirty="0" err="1" smtClean="0">
                <a:solidFill>
                  <a:schemeClr val="tx1"/>
                </a:solidFill>
              </a:rPr>
              <a:t>mengenai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tingkat</a:t>
            </a:r>
            <a:r>
              <a:rPr lang="id-ID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kematian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masing</a:t>
            </a:r>
            <a:r>
              <a:rPr lang="en-US" sz="2000" dirty="0" smtClean="0">
                <a:solidFill>
                  <a:schemeClr val="tx1"/>
                </a:solidFill>
              </a:rPr>
              <a:t> – </a:t>
            </a:r>
            <a:r>
              <a:rPr lang="en-US" sz="2000" dirty="0" err="1" smtClean="0">
                <a:solidFill>
                  <a:schemeClr val="tx1"/>
                </a:solidFill>
              </a:rPr>
              <a:t>masing</a:t>
            </a:r>
            <a:r>
              <a:rPr lang="en-US" sz="2000" dirty="0" smtClean="0">
                <a:solidFill>
                  <a:schemeClr val="tx1"/>
                </a:solidFill>
              </a:rPr>
              <a:t> gender.</a:t>
            </a:r>
            <a:endParaRPr lang="id-ID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3576" y="1000108"/>
            <a:ext cx="8497514" cy="7143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714744" y="285728"/>
            <a:ext cx="47863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id-ID" sz="2800" b="1" i="1" dirty="0" smtClean="0">
                <a:latin typeface="Bodoni MT" pitchFamily="18" charset="0"/>
                <a:ea typeface="Batang" pitchFamily="18" charset="-127"/>
              </a:rPr>
              <a:t>Jenis Jenis Tabel Kematian</a:t>
            </a:r>
            <a:endParaRPr lang="id-ID" sz="2800" b="1" i="1" dirty="0">
              <a:latin typeface="Bodoni MT" pitchFamily="18" charset="0"/>
              <a:ea typeface="Batang" pitchFamily="18" charset="-127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4282" y="2143116"/>
            <a:ext cx="8143932" cy="40719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b="1" dirty="0" err="1" smtClean="0">
                <a:solidFill>
                  <a:schemeClr val="tx1"/>
                </a:solidFill>
              </a:rPr>
              <a:t>Tabel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Kematian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Lengkap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i="1" dirty="0" smtClean="0">
                <a:solidFill>
                  <a:schemeClr val="tx1"/>
                </a:solidFill>
              </a:rPr>
              <a:t>(Complete Life Table)</a:t>
            </a:r>
            <a:endParaRPr lang="id-ID" sz="2000" b="1" i="1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id-ID" sz="2000" dirty="0" smtClean="0">
                <a:solidFill>
                  <a:schemeClr val="tx1"/>
                </a:solidFill>
              </a:rPr>
              <a:t>T</a:t>
            </a:r>
            <a:r>
              <a:rPr lang="en-US" sz="2000" dirty="0" err="1" smtClean="0">
                <a:solidFill>
                  <a:schemeClr val="tx1"/>
                </a:solidFill>
              </a:rPr>
              <a:t>abel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kematian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disusun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secara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lengkap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terperinci</a:t>
            </a:r>
            <a:r>
              <a:rPr lang="en-US" sz="2000" dirty="0" smtClean="0">
                <a:solidFill>
                  <a:schemeClr val="tx1"/>
                </a:solidFill>
              </a:rPr>
              <a:t> per </a:t>
            </a:r>
            <a:r>
              <a:rPr lang="en-US" sz="2000" dirty="0" err="1" smtClean="0">
                <a:solidFill>
                  <a:schemeClr val="tx1"/>
                </a:solidFill>
              </a:rPr>
              <a:t>satu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tahunan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id-ID" sz="2000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id-ID" sz="2000" dirty="0" smtClean="0">
              <a:solidFill>
                <a:schemeClr val="tx1"/>
              </a:solidFill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000" b="1" dirty="0" err="1" smtClean="0">
                <a:solidFill>
                  <a:schemeClr val="tx1"/>
                </a:solidFill>
              </a:rPr>
              <a:t>Tabel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Kematian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Singkat</a:t>
            </a:r>
            <a:r>
              <a:rPr lang="en-US" sz="2000" b="1" dirty="0" smtClean="0">
                <a:solidFill>
                  <a:schemeClr val="tx1"/>
                </a:solidFill>
              </a:rPr>
              <a:t> (</a:t>
            </a:r>
            <a:r>
              <a:rPr lang="en-US" sz="2000" b="1" i="1" dirty="0" smtClean="0">
                <a:solidFill>
                  <a:schemeClr val="tx1"/>
                </a:solidFill>
              </a:rPr>
              <a:t>Abridged Life Table)</a:t>
            </a:r>
            <a:endParaRPr lang="id-ID" sz="2000" dirty="0" smtClean="0">
              <a:solidFill>
                <a:schemeClr val="tx1"/>
              </a:solidFill>
            </a:endParaRPr>
          </a:p>
          <a:p>
            <a:pPr algn="just"/>
            <a:r>
              <a:rPr lang="en-US" sz="2000" dirty="0" err="1" smtClean="0">
                <a:solidFill>
                  <a:schemeClr val="tx1"/>
                </a:solidFill>
              </a:rPr>
              <a:t>Tabel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kematian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singkat</a:t>
            </a:r>
            <a:r>
              <a:rPr lang="id-ID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dibuat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dengan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meliputi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seluruh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usia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tetapi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tidak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terperinci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secara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tahunan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melainkan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menurut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kelompok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usia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dengan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jenjang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tertentu</a:t>
            </a:r>
            <a:r>
              <a:rPr lang="en-US" sz="2000" dirty="0" smtClean="0">
                <a:solidFill>
                  <a:schemeClr val="tx1"/>
                </a:solidFill>
              </a:rPr>
              <a:t> (5 </a:t>
            </a:r>
            <a:r>
              <a:rPr lang="en-US" sz="2000" dirty="0" err="1" smtClean="0">
                <a:solidFill>
                  <a:schemeClr val="tx1"/>
                </a:solidFill>
              </a:rPr>
              <a:t>atau</a:t>
            </a:r>
            <a:r>
              <a:rPr lang="en-US" sz="2000" dirty="0" smtClean="0">
                <a:solidFill>
                  <a:schemeClr val="tx1"/>
                </a:solidFill>
              </a:rPr>
              <a:t> 10 </a:t>
            </a:r>
            <a:r>
              <a:rPr lang="en-US" sz="2000" dirty="0" err="1" smtClean="0">
                <a:solidFill>
                  <a:schemeClr val="tx1"/>
                </a:solidFill>
              </a:rPr>
              <a:t>tahun</a:t>
            </a:r>
            <a:r>
              <a:rPr lang="en-US" sz="2000" dirty="0" smtClean="0">
                <a:solidFill>
                  <a:schemeClr val="tx1"/>
                </a:solidFill>
              </a:rPr>
              <a:t>). </a:t>
            </a:r>
            <a:endParaRPr lang="id-ID" sz="2000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id-ID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3576" y="1000108"/>
            <a:ext cx="8497514" cy="7143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929059" y="357166"/>
            <a:ext cx="47863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id-ID" sz="2800" b="1" i="1" dirty="0" smtClean="0">
                <a:latin typeface="Bodoni MT" pitchFamily="18" charset="0"/>
                <a:ea typeface="Batang" pitchFamily="18" charset="-127"/>
              </a:rPr>
              <a:t>Jenis Jenis Tabel Kematian</a:t>
            </a:r>
            <a:endParaRPr lang="id-ID" sz="2800" b="1" i="1" dirty="0">
              <a:latin typeface="Bodoni MT" pitchFamily="18" charset="0"/>
              <a:ea typeface="Batang" pitchFamily="18" charset="-127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4282" y="1643050"/>
            <a:ext cx="8143932" cy="4572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8163" lvl="0" indent="-538163" algn="just">
              <a:buFont typeface="Arial" pitchFamily="34" charset="0"/>
              <a:buChar char="•"/>
            </a:pPr>
            <a:r>
              <a:rPr lang="id-ID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Tabel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Kematian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Generasi</a:t>
            </a:r>
            <a:r>
              <a:rPr lang="en-US" sz="2000" b="1" dirty="0" smtClean="0">
                <a:solidFill>
                  <a:schemeClr val="tx1"/>
                </a:solidFill>
              </a:rPr>
              <a:t>(</a:t>
            </a:r>
            <a:r>
              <a:rPr lang="en-US" sz="2000" b="1" i="1" dirty="0" smtClean="0">
                <a:solidFill>
                  <a:schemeClr val="tx1"/>
                </a:solidFill>
              </a:rPr>
              <a:t>Longitudinal</a:t>
            </a:r>
            <a:r>
              <a:rPr lang="en-US" sz="2000" b="1" dirty="0" smtClean="0">
                <a:solidFill>
                  <a:schemeClr val="tx1"/>
                </a:solidFill>
              </a:rPr>
              <a:t>)</a:t>
            </a:r>
            <a:endParaRPr lang="id-ID" sz="2000" dirty="0" smtClean="0">
              <a:solidFill>
                <a:schemeClr val="tx1"/>
              </a:solidFill>
            </a:endParaRPr>
          </a:p>
          <a:p>
            <a:pPr algn="just"/>
            <a:r>
              <a:rPr lang="id-ID" sz="2000" dirty="0" smtClean="0">
                <a:solidFill>
                  <a:schemeClr val="tx1"/>
                </a:solidFill>
              </a:rPr>
              <a:t>	T</a:t>
            </a:r>
            <a:r>
              <a:rPr lang="en-US" sz="2000" dirty="0" err="1" smtClean="0">
                <a:solidFill>
                  <a:schemeClr val="tx1"/>
                </a:solidFill>
              </a:rPr>
              <a:t>abel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kematian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menyajikan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pengalaman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kematian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sebuah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kohor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dimulai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dengan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waktu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dilahirkan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hingga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anggota</a:t>
            </a:r>
            <a:r>
              <a:rPr lang="en-US" sz="2000" dirty="0" smtClean="0">
                <a:solidFill>
                  <a:schemeClr val="tx1"/>
                </a:solidFill>
              </a:rPr>
              <a:t> – </a:t>
            </a:r>
            <a:r>
              <a:rPr lang="en-US" sz="2000" dirty="0" err="1" smtClean="0">
                <a:solidFill>
                  <a:schemeClr val="tx1"/>
                </a:solidFill>
              </a:rPr>
              <a:t>anggota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terakhir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kohor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tersebut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meninggal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dunia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  <a:r>
              <a:rPr lang="en-US" sz="2000" dirty="0" err="1" smtClean="0">
                <a:solidFill>
                  <a:schemeClr val="tx1"/>
                </a:solidFill>
              </a:rPr>
              <a:t>Tabel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jenis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ini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sangat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sulit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disusun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mengingat</a:t>
            </a:r>
            <a:r>
              <a:rPr lang="en-US" sz="2000" dirty="0" smtClean="0">
                <a:solidFill>
                  <a:schemeClr val="tx1"/>
                </a:solidFill>
              </a:rPr>
              <a:t> data yang </a:t>
            </a:r>
            <a:r>
              <a:rPr lang="en-US" sz="2000" dirty="0" err="1" smtClean="0">
                <a:solidFill>
                  <a:schemeClr val="tx1"/>
                </a:solidFill>
              </a:rPr>
              <a:t>diperlukan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seringkali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terbatas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atau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bahkan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tidak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tersedia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id-ID" sz="2000" dirty="0" smtClean="0">
              <a:solidFill>
                <a:schemeClr val="tx1"/>
              </a:solidFill>
            </a:endParaRPr>
          </a:p>
          <a:p>
            <a:pPr algn="just"/>
            <a:endParaRPr lang="id-ID" sz="2000" dirty="0" smtClean="0">
              <a:solidFill>
                <a:schemeClr val="tx1"/>
              </a:solidFill>
            </a:endParaRPr>
          </a:p>
          <a:p>
            <a:pPr marL="538163" lvl="0" indent="-538163" algn="just">
              <a:buFont typeface="Arial" pitchFamily="34" charset="0"/>
              <a:buChar char="•"/>
            </a:pPr>
            <a:r>
              <a:rPr lang="id-ID" sz="2000" b="1" dirty="0" smtClean="0">
                <a:solidFill>
                  <a:schemeClr val="tx1"/>
                </a:solidFill>
              </a:rPr>
              <a:t>  </a:t>
            </a:r>
            <a:r>
              <a:rPr lang="en-US" sz="2000" b="1" dirty="0" err="1" smtClean="0">
                <a:solidFill>
                  <a:schemeClr val="tx1"/>
                </a:solidFill>
              </a:rPr>
              <a:t>Tabel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Kematian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Penampang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Lintang</a:t>
            </a:r>
            <a:r>
              <a:rPr lang="en-US" sz="2000" b="1" dirty="0" smtClean="0">
                <a:solidFill>
                  <a:schemeClr val="tx1"/>
                </a:solidFill>
              </a:rPr>
              <a:t> (</a:t>
            </a:r>
            <a:r>
              <a:rPr lang="en-US" sz="2000" b="1" i="1" dirty="0" smtClean="0">
                <a:solidFill>
                  <a:schemeClr val="tx1"/>
                </a:solidFill>
              </a:rPr>
              <a:t>Cross Sectional Life Table</a:t>
            </a:r>
            <a:r>
              <a:rPr lang="en-US" sz="2000" b="1" dirty="0" smtClean="0">
                <a:solidFill>
                  <a:schemeClr val="tx1"/>
                </a:solidFill>
              </a:rPr>
              <a:t>)</a:t>
            </a:r>
            <a:endParaRPr lang="id-ID" sz="2000" dirty="0" smtClean="0">
              <a:solidFill>
                <a:schemeClr val="tx1"/>
              </a:solidFill>
            </a:endParaRPr>
          </a:p>
          <a:p>
            <a:pPr algn="just"/>
            <a:r>
              <a:rPr lang="id-ID" sz="2000" dirty="0" smtClean="0">
                <a:solidFill>
                  <a:schemeClr val="tx1"/>
                </a:solidFill>
              </a:rPr>
              <a:t>	</a:t>
            </a:r>
            <a:r>
              <a:rPr lang="en-US" sz="2000" dirty="0" err="1" smtClean="0">
                <a:solidFill>
                  <a:schemeClr val="tx1"/>
                </a:solidFill>
              </a:rPr>
              <a:t>Tabel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kematian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ini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disusun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guna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menggambarkan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kematian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menurut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usia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berlaku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untuk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suatu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penduduk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dalam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periode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tertentu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  <a:r>
              <a:rPr lang="en-US" sz="2000" dirty="0" err="1" smtClean="0">
                <a:solidFill>
                  <a:schemeClr val="tx1"/>
                </a:solidFill>
              </a:rPr>
              <a:t>Tabel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ini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disusun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guna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menutupi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kelemahan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dari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tabel</a:t>
            </a:r>
            <a:r>
              <a:rPr lang="en-US" sz="2000" dirty="0" smtClean="0">
                <a:solidFill>
                  <a:schemeClr val="tx1"/>
                </a:solidFill>
              </a:rPr>
              <a:t> longitudinal.</a:t>
            </a:r>
            <a:endParaRPr lang="id-ID" sz="2000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id-ID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3576" y="1000108"/>
            <a:ext cx="8497514" cy="7143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929059" y="357166"/>
            <a:ext cx="47863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id-ID" sz="2800" b="1" i="1" dirty="0" smtClean="0">
                <a:latin typeface="Bodoni MT" pitchFamily="18" charset="0"/>
                <a:ea typeface="Batang" pitchFamily="18" charset="-127"/>
              </a:rPr>
              <a:t>Jenis Jenis Tabel Kematian</a:t>
            </a:r>
            <a:endParaRPr lang="id-ID" sz="2800" b="1" i="1" dirty="0">
              <a:latin typeface="Bodoni MT" pitchFamily="18" charset="0"/>
              <a:ea typeface="Batang" pitchFamily="18" charset="-127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4282" y="1643050"/>
            <a:ext cx="8143932" cy="4572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4500" lvl="0" indent="-444500" algn="just">
              <a:buFont typeface="Arial" pitchFamily="34" charset="0"/>
              <a:buChar char="•"/>
            </a:pPr>
            <a:r>
              <a:rPr lang="id-ID" sz="2000" b="1" dirty="0" smtClean="0">
                <a:solidFill>
                  <a:schemeClr val="tx1"/>
                </a:solidFill>
              </a:rPr>
              <a:t>  </a:t>
            </a:r>
            <a:r>
              <a:rPr lang="en-US" sz="2000" b="1" dirty="0" err="1" smtClean="0">
                <a:solidFill>
                  <a:schemeClr val="tx1"/>
                </a:solidFill>
              </a:rPr>
              <a:t>Tabel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Kematian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Statis</a:t>
            </a:r>
            <a:r>
              <a:rPr lang="en-US" sz="2000" b="1" dirty="0" smtClean="0">
                <a:solidFill>
                  <a:schemeClr val="tx1"/>
                </a:solidFill>
              </a:rPr>
              <a:t> (</a:t>
            </a:r>
            <a:r>
              <a:rPr lang="en-US" sz="2000" b="1" i="1" dirty="0" smtClean="0">
                <a:solidFill>
                  <a:schemeClr val="tx1"/>
                </a:solidFill>
              </a:rPr>
              <a:t>Time Specific Life Table</a:t>
            </a:r>
            <a:r>
              <a:rPr lang="en-US" sz="2000" b="1" dirty="0" smtClean="0">
                <a:solidFill>
                  <a:schemeClr val="tx1"/>
                </a:solidFill>
              </a:rPr>
              <a:t>)</a:t>
            </a:r>
            <a:endParaRPr lang="id-ID" sz="2000" dirty="0" smtClean="0">
              <a:solidFill>
                <a:schemeClr val="tx1"/>
              </a:solidFill>
            </a:endParaRPr>
          </a:p>
          <a:p>
            <a:pPr algn="just"/>
            <a:r>
              <a:rPr lang="id-ID" sz="2000" dirty="0" smtClean="0">
                <a:solidFill>
                  <a:schemeClr val="tx1"/>
                </a:solidFill>
              </a:rPr>
              <a:t>	</a:t>
            </a:r>
            <a:r>
              <a:rPr lang="en-US" sz="2000" dirty="0" err="1" smtClean="0">
                <a:solidFill>
                  <a:schemeClr val="tx1"/>
                </a:solidFill>
              </a:rPr>
              <a:t>Tabel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kematian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jenis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ini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merupakan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tabel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kematian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digunakan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untuk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organisme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bergerak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berumur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Panjang</a:t>
            </a:r>
            <a:r>
              <a:rPr lang="en-US" sz="2000" dirty="0" smtClean="0">
                <a:solidFill>
                  <a:schemeClr val="tx1"/>
                </a:solidFill>
              </a:rPr>
              <a:t>. Data yang </a:t>
            </a:r>
            <a:r>
              <a:rPr lang="en-US" sz="2000" dirty="0" err="1" smtClean="0">
                <a:solidFill>
                  <a:schemeClr val="tx1"/>
                </a:solidFill>
              </a:rPr>
              <a:t>diperlukan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adalah</a:t>
            </a:r>
            <a:r>
              <a:rPr lang="en-US" sz="2000" dirty="0" smtClean="0">
                <a:solidFill>
                  <a:schemeClr val="tx1"/>
                </a:solidFill>
              </a:rPr>
              <a:t> data </a:t>
            </a:r>
            <a:r>
              <a:rPr lang="en-US" sz="2000" dirty="0" err="1" smtClean="0">
                <a:solidFill>
                  <a:schemeClr val="tx1"/>
                </a:solidFill>
              </a:rPr>
              <a:t>pada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waktu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tertentu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untuk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semua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kelompok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usia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ditemukan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dalam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populasi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pada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saat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itu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id-ID" sz="2000" dirty="0" smtClean="0">
              <a:solidFill>
                <a:schemeClr val="tx1"/>
              </a:solidFill>
            </a:endParaRPr>
          </a:p>
          <a:p>
            <a:pPr algn="just"/>
            <a:endParaRPr lang="id-ID" sz="2000" dirty="0" smtClean="0">
              <a:solidFill>
                <a:schemeClr val="tx1"/>
              </a:solidFill>
            </a:endParaRPr>
          </a:p>
          <a:p>
            <a:pPr marL="363538" lvl="0" indent="-363538" algn="just">
              <a:buFont typeface="Arial" pitchFamily="34" charset="0"/>
              <a:buChar char="•"/>
            </a:pPr>
            <a:r>
              <a:rPr lang="id-ID" sz="2000" b="1" dirty="0" smtClean="0">
                <a:solidFill>
                  <a:schemeClr val="tx1"/>
                </a:solidFill>
              </a:rPr>
              <a:t>  </a:t>
            </a:r>
            <a:r>
              <a:rPr lang="en-US" sz="2000" b="1" dirty="0" err="1" smtClean="0">
                <a:solidFill>
                  <a:schemeClr val="tx1"/>
                </a:solidFill>
              </a:rPr>
              <a:t>Tabel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Kematian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Dinamik</a:t>
            </a:r>
            <a:r>
              <a:rPr lang="en-US" sz="2000" b="1" dirty="0" smtClean="0">
                <a:solidFill>
                  <a:schemeClr val="tx1"/>
                </a:solidFill>
              </a:rPr>
              <a:t> (</a:t>
            </a:r>
            <a:r>
              <a:rPr lang="en-US" sz="2000" b="1" i="1" dirty="0" smtClean="0">
                <a:solidFill>
                  <a:schemeClr val="tx1"/>
                </a:solidFill>
              </a:rPr>
              <a:t>Age-Specific/</a:t>
            </a:r>
            <a:r>
              <a:rPr lang="en-US" sz="2000" b="1" i="1" dirty="0" err="1" smtClean="0">
                <a:solidFill>
                  <a:schemeClr val="tx1"/>
                </a:solidFill>
              </a:rPr>
              <a:t>Kohort</a:t>
            </a:r>
            <a:r>
              <a:rPr lang="en-US" sz="2000" b="1" i="1" dirty="0" smtClean="0">
                <a:solidFill>
                  <a:schemeClr val="tx1"/>
                </a:solidFill>
              </a:rPr>
              <a:t> Life Table</a:t>
            </a:r>
            <a:r>
              <a:rPr lang="en-US" sz="2000" b="1" dirty="0" smtClean="0">
                <a:solidFill>
                  <a:schemeClr val="tx1"/>
                </a:solidFill>
              </a:rPr>
              <a:t>)</a:t>
            </a:r>
            <a:endParaRPr lang="id-ID" sz="2000" dirty="0" smtClean="0">
              <a:solidFill>
                <a:schemeClr val="tx1"/>
              </a:solidFill>
            </a:endParaRPr>
          </a:p>
          <a:p>
            <a:pPr algn="just"/>
            <a:r>
              <a:rPr lang="id-ID" sz="2000" dirty="0" smtClean="0">
                <a:solidFill>
                  <a:schemeClr val="tx1"/>
                </a:solidFill>
              </a:rPr>
              <a:t>	</a:t>
            </a:r>
            <a:r>
              <a:rPr lang="en-US" sz="2000" dirty="0" err="1" smtClean="0">
                <a:solidFill>
                  <a:schemeClr val="tx1"/>
                </a:solidFill>
              </a:rPr>
              <a:t>Tabel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kematian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dinamik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merupakan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tabel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kematian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disusun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untuk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menghitung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besarnya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kemungkinan</a:t>
            </a:r>
            <a:r>
              <a:rPr lang="en-US" sz="2000" dirty="0" smtClean="0">
                <a:solidFill>
                  <a:schemeClr val="tx1"/>
                </a:solidFill>
              </a:rPr>
              <a:t> (</a:t>
            </a:r>
            <a:r>
              <a:rPr lang="en-US" sz="2000" dirty="0" err="1" smtClean="0">
                <a:solidFill>
                  <a:schemeClr val="tx1"/>
                </a:solidFill>
              </a:rPr>
              <a:t>probabilitas</a:t>
            </a:r>
            <a:r>
              <a:rPr lang="en-US" sz="2000" dirty="0" smtClean="0">
                <a:solidFill>
                  <a:schemeClr val="tx1"/>
                </a:solidFill>
              </a:rPr>
              <a:t>) </a:t>
            </a:r>
            <a:r>
              <a:rPr lang="en-US" sz="2000" dirty="0" err="1" smtClean="0">
                <a:solidFill>
                  <a:schemeClr val="tx1"/>
                </a:solidFill>
              </a:rPr>
              <a:t>terjadinya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peristiwa</a:t>
            </a:r>
            <a:r>
              <a:rPr lang="en-US" sz="2000" dirty="0" smtClean="0">
                <a:solidFill>
                  <a:schemeClr val="tx1"/>
                </a:solidFill>
              </a:rPr>
              <a:t> (</a:t>
            </a:r>
            <a:r>
              <a:rPr lang="en-US" sz="2000" dirty="0" err="1" smtClean="0">
                <a:solidFill>
                  <a:schemeClr val="tx1"/>
                </a:solidFill>
              </a:rPr>
              <a:t>sakit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atau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mati</a:t>
            </a:r>
            <a:r>
              <a:rPr lang="en-US" sz="2000" dirty="0" smtClean="0">
                <a:solidFill>
                  <a:schemeClr val="tx1"/>
                </a:solidFill>
              </a:rPr>
              <a:t>) </a:t>
            </a:r>
            <a:r>
              <a:rPr lang="en-US" sz="2000" dirty="0" err="1" smtClean="0">
                <a:solidFill>
                  <a:schemeClr val="tx1"/>
                </a:solidFill>
              </a:rPr>
              <a:t>dalam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suatu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perubahan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keadaan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akibat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penyakit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atau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sebab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kematian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lainnya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secara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periodik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id-ID" sz="2000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id-ID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3576" y="1000108"/>
            <a:ext cx="8497514" cy="7143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929059" y="357166"/>
            <a:ext cx="47863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id-ID" sz="2800" b="1" i="1" dirty="0" smtClean="0">
                <a:latin typeface="Bodoni MT" pitchFamily="18" charset="0"/>
                <a:ea typeface="Batang" pitchFamily="18" charset="-127"/>
              </a:rPr>
              <a:t>Tabel Kematian (life table)</a:t>
            </a:r>
            <a:endParaRPr lang="id-ID" sz="2800" b="1" i="1" dirty="0">
              <a:latin typeface="Bodoni MT" pitchFamily="18" charset="0"/>
              <a:ea typeface="Batang" pitchFamily="18" charset="-127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0034" y="1643050"/>
            <a:ext cx="7786742" cy="4286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2000" dirty="0" smtClean="0">
                <a:solidFill>
                  <a:schemeClr val="tx1"/>
                </a:solidFill>
              </a:rPr>
              <a:t>Fungsi di tabel kematian</a:t>
            </a:r>
          </a:p>
          <a:p>
            <a:endParaRPr lang="id-ID" sz="2000" dirty="0" smtClean="0">
              <a:solidFill>
                <a:schemeClr val="tx1"/>
              </a:solidFill>
            </a:endParaRPr>
          </a:p>
          <a:p>
            <a:r>
              <a:rPr lang="id-ID" sz="2000" dirty="0" smtClean="0">
                <a:solidFill>
                  <a:schemeClr val="tx1"/>
                </a:solidFill>
              </a:rPr>
              <a:t>x 	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  <a:r>
              <a:rPr lang="en-US" sz="2000" dirty="0" err="1" smtClean="0">
                <a:solidFill>
                  <a:schemeClr val="tx1"/>
                </a:solidFill>
              </a:rPr>
              <a:t>Usia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tepat</a:t>
            </a:r>
            <a:r>
              <a:rPr lang="en-US" sz="2000" dirty="0" smtClean="0">
                <a:solidFill>
                  <a:schemeClr val="tx1"/>
                </a:solidFill>
              </a:rPr>
              <a:t> ( </a:t>
            </a:r>
            <a:r>
              <a:rPr lang="en-US" sz="2000" dirty="0" err="1" smtClean="0">
                <a:solidFill>
                  <a:schemeClr val="tx1"/>
                </a:solidFill>
              </a:rPr>
              <a:t>dalam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tahun</a:t>
            </a:r>
            <a:r>
              <a:rPr lang="en-US" sz="2000" dirty="0" smtClean="0">
                <a:solidFill>
                  <a:schemeClr val="tx1"/>
                </a:solidFill>
              </a:rPr>
              <a:t> )</a:t>
            </a:r>
            <a:endParaRPr lang="id-ID" sz="2000" dirty="0" smtClean="0">
              <a:solidFill>
                <a:schemeClr val="tx1"/>
              </a:solidFill>
            </a:endParaRPr>
          </a:p>
          <a:p>
            <a:r>
              <a:rPr lang="id-ID" sz="2000" dirty="0" smtClean="0">
                <a:solidFill>
                  <a:schemeClr val="tx1"/>
                </a:solidFill>
              </a:rPr>
              <a:t> qx	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  <a:r>
              <a:rPr lang="en-US" sz="2000" dirty="0" err="1" smtClean="0">
                <a:solidFill>
                  <a:schemeClr val="tx1"/>
                </a:solidFill>
              </a:rPr>
              <a:t>Kemungkinan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mati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antara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usia</a:t>
            </a:r>
            <a:r>
              <a:rPr lang="id-ID" sz="2000" dirty="0" smtClean="0">
                <a:solidFill>
                  <a:schemeClr val="tx1"/>
                </a:solidFill>
              </a:rPr>
              <a:t> x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id-ID" sz="2000" dirty="0" smtClean="0">
                <a:solidFill>
                  <a:schemeClr val="tx1"/>
                </a:solidFill>
              </a:rPr>
              <a:t> x+1</a:t>
            </a:r>
          </a:p>
          <a:p>
            <a:r>
              <a:rPr lang="id-ID" sz="2000" dirty="0" smtClean="0">
                <a:solidFill>
                  <a:schemeClr val="tx1"/>
                </a:solidFill>
              </a:rPr>
              <a:t> lx</a:t>
            </a:r>
            <a:r>
              <a:rPr lang="en-US" sz="2000" dirty="0" smtClean="0">
                <a:solidFill>
                  <a:schemeClr val="tx1"/>
                </a:solidFill>
              </a:rPr>
              <a:t>	: </a:t>
            </a:r>
            <a:r>
              <a:rPr lang="en-US" sz="2000" dirty="0" err="1" smtClean="0">
                <a:solidFill>
                  <a:schemeClr val="tx1"/>
                </a:solidFill>
              </a:rPr>
              <a:t>Mereka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bertahan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hidup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pada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usia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tepat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id-ID" sz="2000" dirty="0" smtClean="0">
                <a:solidFill>
                  <a:schemeClr val="tx1"/>
                </a:solidFill>
              </a:rPr>
              <a:t>x</a:t>
            </a:r>
          </a:p>
          <a:p>
            <a:r>
              <a:rPr lang="id-ID" sz="2000" dirty="0" smtClean="0">
                <a:solidFill>
                  <a:schemeClr val="tx1"/>
                </a:solidFill>
              </a:rPr>
              <a:t> dx</a:t>
            </a:r>
            <a:r>
              <a:rPr lang="en-US" sz="2000" dirty="0" smtClean="0">
                <a:solidFill>
                  <a:schemeClr val="tx1"/>
                </a:solidFill>
              </a:rPr>
              <a:t>	: </a:t>
            </a:r>
            <a:r>
              <a:rPr lang="en-US" sz="2000" dirty="0" err="1" smtClean="0">
                <a:solidFill>
                  <a:schemeClr val="tx1"/>
                </a:solidFill>
              </a:rPr>
              <a:t>Jumlah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kematian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antara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usia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id-ID" sz="2000" dirty="0" smtClean="0">
                <a:solidFill>
                  <a:schemeClr val="tx1"/>
                </a:solidFill>
              </a:rPr>
              <a:t>x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id-ID" sz="2000" dirty="0" smtClean="0">
                <a:solidFill>
                  <a:schemeClr val="tx1"/>
                </a:solidFill>
              </a:rPr>
              <a:t>x+1</a:t>
            </a:r>
          </a:p>
          <a:p>
            <a:r>
              <a:rPr lang="id-ID" sz="2000" dirty="0" smtClean="0">
                <a:solidFill>
                  <a:schemeClr val="tx1"/>
                </a:solidFill>
              </a:rPr>
              <a:t> Lx</a:t>
            </a:r>
            <a:r>
              <a:rPr lang="en-US" sz="2000" dirty="0" smtClean="0">
                <a:solidFill>
                  <a:schemeClr val="tx1"/>
                </a:solidFill>
              </a:rPr>
              <a:t>	: </a:t>
            </a:r>
            <a:r>
              <a:rPr lang="en-US" sz="2000" dirty="0" err="1" smtClean="0">
                <a:solidFill>
                  <a:schemeClr val="tx1"/>
                </a:solidFill>
              </a:rPr>
              <a:t>Tahun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kehidupan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i="1" dirty="0" smtClean="0">
                <a:solidFill>
                  <a:schemeClr val="tx1"/>
                </a:solidFill>
              </a:rPr>
              <a:t>(years lived )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antara</a:t>
            </a:r>
            <a:r>
              <a:rPr lang="en-US" sz="2000" dirty="0" smtClean="0">
                <a:solidFill>
                  <a:schemeClr val="tx1"/>
                </a:solidFill>
              </a:rPr>
              <a:t>  </a:t>
            </a:r>
            <a:r>
              <a:rPr lang="id-ID" sz="2000" dirty="0" smtClean="0">
                <a:solidFill>
                  <a:schemeClr val="tx1"/>
                </a:solidFill>
              </a:rPr>
              <a:t>x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id-ID" sz="2000" dirty="0" smtClean="0">
                <a:solidFill>
                  <a:schemeClr val="tx1"/>
                </a:solidFill>
              </a:rPr>
              <a:t>x+1</a:t>
            </a:r>
          </a:p>
          <a:p>
            <a:pPr marL="898525" indent="-898525"/>
            <a:r>
              <a:rPr lang="id-ID" sz="2000" dirty="0" smtClean="0">
                <a:solidFill>
                  <a:schemeClr val="tx1"/>
                </a:solidFill>
              </a:rPr>
              <a:t> Tx</a:t>
            </a:r>
            <a:r>
              <a:rPr lang="en-US" sz="2000" dirty="0" smtClean="0">
                <a:solidFill>
                  <a:schemeClr val="tx1"/>
                </a:solidFill>
              </a:rPr>
              <a:t>	: </a:t>
            </a:r>
            <a:r>
              <a:rPr lang="en-US" sz="2000" dirty="0" err="1" smtClean="0">
                <a:solidFill>
                  <a:schemeClr val="tx1"/>
                </a:solidFill>
              </a:rPr>
              <a:t>Jumlah</a:t>
            </a:r>
            <a:r>
              <a:rPr lang="en-US" sz="2000" dirty="0" smtClean="0">
                <a:solidFill>
                  <a:schemeClr val="tx1"/>
                </a:solidFill>
              </a:rPr>
              <a:t> total </a:t>
            </a:r>
            <a:r>
              <a:rPr lang="en-US" sz="2000" dirty="0" err="1" smtClean="0">
                <a:solidFill>
                  <a:schemeClr val="tx1"/>
                </a:solidFill>
              </a:rPr>
              <a:t>tahun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kehidupan</a:t>
            </a:r>
            <a:r>
              <a:rPr lang="en-US" sz="2000" dirty="0" smtClean="0">
                <a:solidFill>
                  <a:schemeClr val="tx1"/>
                </a:solidFill>
              </a:rPr>
              <a:t> ( </a:t>
            </a:r>
            <a:r>
              <a:rPr lang="en-US" sz="2000" i="1" dirty="0" smtClean="0">
                <a:solidFill>
                  <a:schemeClr val="tx1"/>
                </a:solidFill>
              </a:rPr>
              <a:t>total years lived )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setelah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usia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tepat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id-ID" sz="2000" dirty="0" smtClean="0">
                <a:solidFill>
                  <a:schemeClr val="tx1"/>
                </a:solidFill>
              </a:rPr>
              <a:t> x</a:t>
            </a:r>
          </a:p>
          <a:p>
            <a:pPr marL="898525" indent="-898525"/>
            <a:r>
              <a:rPr lang="en-US" sz="2000" dirty="0" smtClean="0">
                <a:solidFill>
                  <a:schemeClr val="tx1"/>
                </a:solidFill>
              </a:rPr>
              <a:t>	: </a:t>
            </a:r>
            <a:r>
              <a:rPr lang="en-US" sz="2000" dirty="0" err="1" smtClean="0">
                <a:solidFill>
                  <a:schemeClr val="tx1"/>
                </a:solidFill>
              </a:rPr>
              <a:t>Harapan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hidup</a:t>
            </a:r>
            <a:r>
              <a:rPr lang="en-US" sz="2000" dirty="0" smtClean="0">
                <a:solidFill>
                  <a:schemeClr val="tx1"/>
                </a:solidFill>
              </a:rPr>
              <a:t> ( </a:t>
            </a:r>
            <a:r>
              <a:rPr lang="en-US" sz="2000" i="1" dirty="0" smtClean="0">
                <a:solidFill>
                  <a:schemeClr val="tx1"/>
                </a:solidFill>
              </a:rPr>
              <a:t>expectation of life </a:t>
            </a:r>
            <a:r>
              <a:rPr lang="en-US" sz="2000" dirty="0" smtClean="0">
                <a:solidFill>
                  <a:schemeClr val="tx1"/>
                </a:solidFill>
              </a:rPr>
              <a:t>), </a:t>
            </a:r>
            <a:r>
              <a:rPr lang="en-US" sz="2000" dirty="0" err="1" smtClean="0">
                <a:solidFill>
                  <a:schemeClr val="tx1"/>
                </a:solidFill>
              </a:rPr>
              <a:t>jumlah</a:t>
            </a:r>
            <a:r>
              <a:rPr lang="en-US" sz="2000" dirty="0" smtClean="0">
                <a:solidFill>
                  <a:schemeClr val="tx1"/>
                </a:solidFill>
              </a:rPr>
              <a:t> rata – rata </a:t>
            </a:r>
            <a:r>
              <a:rPr lang="en-US" sz="2000" dirty="0" err="1" smtClean="0">
                <a:solidFill>
                  <a:schemeClr val="tx1"/>
                </a:solidFill>
              </a:rPr>
              <a:t>tahun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kehidupan</a:t>
            </a:r>
            <a:r>
              <a:rPr lang="id-ID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setelah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usia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tepat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endParaRPr lang="id-ID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id-ID" sz="2000" dirty="0">
              <a:solidFill>
                <a:schemeClr val="tx1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4786322"/>
            <a:ext cx="285752" cy="39291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929090" y="1142984"/>
          <a:ext cx="3786182" cy="5374203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000132"/>
                <a:gridCol w="2786050"/>
              </a:tblGrid>
              <a:tr h="36000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X</a:t>
                      </a:r>
                      <a:endParaRPr lang="en-US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4138" marR="24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/>
                        <a:t>lx</a:t>
                      </a:r>
                      <a:endParaRPr lang="en-US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4138" marR="24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0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8" marR="24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100.000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8" marR="24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1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8" marR="24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97.744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8" marR="24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2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8" marR="24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97.589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8" marR="24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3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8" marR="24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97.498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8" marR="24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4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8" marR="24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97.429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8" marR="24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538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5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8" marR="24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97.371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8" marR="24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501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/>
                        <a:t>.</a:t>
                      </a:r>
                      <a:endParaRPr lang="id-ID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8" marR="241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/>
                        <a:t>.</a:t>
                      </a:r>
                      <a:endParaRPr lang="id-ID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8" marR="241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822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/>
                        <a:t>.</a:t>
                      </a:r>
                      <a:endParaRPr lang="id-ID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8" marR="241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/>
                        <a:t>.</a:t>
                      </a:r>
                      <a:endParaRPr lang="id-ID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8" marR="241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099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/>
                        <a:t>.</a:t>
                      </a:r>
                      <a:endParaRPr lang="id-ID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8" marR="241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/>
                        <a:t>.</a:t>
                      </a:r>
                      <a:endParaRPr lang="id-ID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8" marR="241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104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8" marR="24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17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8" marR="24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105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8" marR="24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10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8" marR="24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106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8" marR="24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5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8" marR="24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107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8" marR="24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3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8" marR="24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108</a:t>
                      </a: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8" marR="24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2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8" marR="24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109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8" marR="24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1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138" marR="241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571472" y="1285860"/>
            <a:ext cx="3143272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Tabel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id-ID" sz="1400" dirty="0" smtClean="0">
                <a:solidFill>
                  <a:schemeClr val="tx1"/>
                </a:solidFill>
              </a:rPr>
              <a:t>kematian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Perempuan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di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Amerika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Serikat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tahun</a:t>
            </a:r>
            <a:r>
              <a:rPr lang="en-US" sz="1400" dirty="0" smtClean="0">
                <a:solidFill>
                  <a:schemeClr val="tx1"/>
                </a:solidFill>
              </a:rPr>
              <a:t> 1959 - 1961</a:t>
            </a:r>
            <a:endParaRPr lang="id-ID" sz="1400" dirty="0" smtClean="0">
              <a:solidFill>
                <a:schemeClr val="tx1"/>
              </a:solidFill>
            </a:endParaRPr>
          </a:p>
          <a:p>
            <a:pPr algn="ctr"/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86182" y="6500810"/>
            <a:ext cx="4786346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dirty="0" smtClean="0">
                <a:solidFill>
                  <a:schemeClr val="tx1"/>
                </a:solidFill>
              </a:rPr>
              <a:t>Sumber : Palmore, 1973 (dalam Mantra, 1985: 118)</a:t>
            </a:r>
            <a:endParaRPr lang="id-ID" sz="1200" dirty="0">
              <a:solidFill>
                <a:schemeClr val="tx1"/>
              </a:solidFill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4429125" y="285728"/>
            <a:ext cx="4572031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id-ID" sz="2600" b="1" i="1" dirty="0" smtClean="0">
                <a:latin typeface="Bodoni MT" pitchFamily="18" charset="0"/>
                <a:ea typeface="Batang" pitchFamily="18" charset="-127"/>
              </a:rPr>
              <a:t>Tabel Kematian Lengkap</a:t>
            </a:r>
            <a:endParaRPr lang="id-ID" sz="2600" b="1" i="1" dirty="0">
              <a:latin typeface="Bodoni MT" pitchFamily="18" charset="0"/>
              <a:ea typeface="Batang" pitchFamily="18" charset="-127"/>
            </a:endParaRPr>
          </a:p>
        </p:txBody>
      </p:sp>
      <p:sp>
        <p:nvSpPr>
          <p:cNvPr id="12" name="Rectangle 11"/>
          <p:cNvSpPr/>
          <p:nvPr/>
        </p:nvSpPr>
        <p:spPr>
          <a:xfrm flipV="1">
            <a:off x="3576" y="1000108"/>
            <a:ext cx="8497514" cy="7143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750</TotalTime>
  <Words>1337</Words>
  <Application>Microsoft Office PowerPoint</Application>
  <PresentationFormat>On-screen Show (4:3)</PresentationFormat>
  <Paragraphs>919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Adjacency</vt:lpstr>
      <vt:lpstr>MATEMATIKA POPULASI  “Tabel Kematian (Life Table)”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TERIMAKASIH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acer</cp:lastModifiedBy>
  <cp:revision>78</cp:revision>
  <dcterms:created xsi:type="dcterms:W3CDTF">2018-03-09T10:16:14Z</dcterms:created>
  <dcterms:modified xsi:type="dcterms:W3CDTF">2018-11-14T17:17:02Z</dcterms:modified>
</cp:coreProperties>
</file>