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8" r:id="rId3"/>
    <p:sldId id="259" r:id="rId4"/>
    <p:sldId id="275" r:id="rId5"/>
    <p:sldId id="261" r:id="rId6"/>
    <p:sldId id="276" r:id="rId7"/>
    <p:sldId id="277" r:id="rId8"/>
    <p:sldId id="279" r:id="rId9"/>
    <p:sldId id="265" r:id="rId10"/>
    <p:sldId id="280" r:id="rId11"/>
    <p:sldId id="281" r:id="rId12"/>
    <p:sldId id="282" r:id="rId13"/>
    <p:sldId id="283" r:id="rId14"/>
    <p:sldId id="284" r:id="rId15"/>
    <p:sldId id="285" r:id="rId16"/>
    <p:sldId id="287" r:id="rId17"/>
    <p:sldId id="317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7" r:id="rId26"/>
    <p:sldId id="318" r:id="rId27"/>
    <p:sldId id="298" r:id="rId28"/>
    <p:sldId id="299" r:id="rId29"/>
    <p:sldId id="319" r:id="rId30"/>
    <p:sldId id="320" r:id="rId31"/>
    <p:sldId id="321" r:id="rId32"/>
    <p:sldId id="322" r:id="rId33"/>
    <p:sldId id="323" r:id="rId34"/>
    <p:sldId id="324" r:id="rId35"/>
    <p:sldId id="325" r:id="rId36"/>
    <p:sldId id="316" r:id="rId3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6B907-F6D4-4357-B154-8063FBC51531}" type="datetimeFigureOut">
              <a:rPr lang="en-US" smtClean="0"/>
              <a:pPr/>
              <a:t>4/27/2021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8678A-00CA-4707-9C7E-8310C9723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8678A-00CA-4707-9C7E-8310C9723FF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8678A-00CA-4707-9C7E-8310C9723FF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2021-04-27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2021-04-27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2021-04-27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2021-04-27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2021-04-27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2021-04-27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2021-04-27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2021-04-27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2021-04-27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667000" y="476672"/>
            <a:ext cx="632022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latin typeface="Andalus" pitchFamily="18" charset="-78"/>
                <a:cs typeface="Andalus" pitchFamily="18" charset="-78"/>
              </a:rPr>
              <a:t>MEMAHAMI TEKNIK </a:t>
            </a:r>
          </a:p>
          <a:p>
            <a:pPr algn="ctr"/>
            <a:r>
              <a:rPr lang="en-US" sz="4400" b="1" dirty="0">
                <a:latin typeface="Andalus" pitchFamily="18" charset="-78"/>
                <a:cs typeface="Andalus" pitchFamily="18" charset="-78"/>
              </a:rPr>
              <a:t>PENGUMPULAN DATA </a:t>
            </a:r>
          </a:p>
          <a:p>
            <a:pPr algn="ctr"/>
            <a:r>
              <a:rPr lang="en-US" sz="4400" b="1" dirty="0">
                <a:latin typeface="Andalus" pitchFamily="18" charset="-78"/>
                <a:cs typeface="Andalus" pitchFamily="18" charset="-78"/>
              </a:rPr>
              <a:t>DAN </a:t>
            </a:r>
          </a:p>
          <a:p>
            <a:pPr algn="ctr"/>
            <a:r>
              <a:rPr lang="en-US" sz="4400" b="1" dirty="0">
                <a:latin typeface="Andalus" pitchFamily="18" charset="-78"/>
                <a:cs typeface="Andalus" pitchFamily="18" charset="-78"/>
              </a:rPr>
              <a:t>ANALISIS DATA</a:t>
            </a:r>
            <a:endParaRPr lang="id-ID" sz="4400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8001000" cy="838200"/>
          </a:xfrm>
        </p:spPr>
        <p:txBody>
          <a:bodyPr/>
          <a:lstStyle/>
          <a:p>
            <a:pPr algn="ctr"/>
            <a:br>
              <a:rPr lang="en-US" sz="2000" dirty="0">
                <a:latin typeface="Aparajita" pitchFamily="34" charset="0"/>
                <a:cs typeface="Aparajita" pitchFamily="34" charset="0"/>
              </a:rPr>
            </a:br>
            <a:br>
              <a:rPr lang="en-US" sz="2000" dirty="0">
                <a:latin typeface="Aparajita" pitchFamily="34" charset="0"/>
                <a:cs typeface="Aparajita" pitchFamily="34" charset="0"/>
              </a:rPr>
            </a:br>
            <a:r>
              <a:rPr lang="en-US" sz="2000" dirty="0">
                <a:latin typeface="Aparajita" pitchFamily="34" charset="0"/>
                <a:cs typeface="Aparajita" pitchFamily="34" charset="0"/>
              </a:rPr>
              <a:t>Cara </a:t>
            </a:r>
            <a:r>
              <a:rPr lang="en-US" sz="2000" dirty="0" err="1">
                <a:latin typeface="Aparajita" pitchFamily="34" charset="0"/>
                <a:cs typeface="Aparajita" pitchFamily="34" charset="0"/>
              </a:rPr>
              <a:t>Menganalisis</a:t>
            </a:r>
            <a:r>
              <a:rPr lang="en-US" sz="2000" dirty="0">
                <a:latin typeface="Aparajita" pitchFamily="34" charset="0"/>
                <a:cs typeface="Aparajita" pitchFamily="34" charset="0"/>
              </a:rPr>
              <a:t> Data </a:t>
            </a:r>
            <a:r>
              <a:rPr lang="en-US" sz="2000" dirty="0" err="1">
                <a:latin typeface="Aparajita" pitchFamily="34" charset="0"/>
                <a:cs typeface="Aparajita" pitchFamily="34" charset="0"/>
              </a:rPr>
              <a:t>dengan</a:t>
            </a:r>
            <a:r>
              <a:rPr lang="en-US" sz="20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000" dirty="0" err="1">
                <a:latin typeface="Aparajita" pitchFamily="34" charset="0"/>
                <a:cs typeface="Aparajita" pitchFamily="34" charset="0"/>
              </a:rPr>
              <a:t>Uji</a:t>
            </a:r>
            <a:r>
              <a:rPr lang="en-US" sz="20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000" dirty="0" err="1">
                <a:latin typeface="Aparajita" pitchFamily="34" charset="0"/>
                <a:cs typeface="Aparajita" pitchFamily="34" charset="0"/>
              </a:rPr>
              <a:t>Statistik</a:t>
            </a:r>
            <a:br>
              <a:rPr lang="en-US" sz="2000" dirty="0">
                <a:latin typeface="Aparajita" pitchFamily="34" charset="0"/>
                <a:cs typeface="Aparajita" pitchFamily="34" charset="0"/>
              </a:rPr>
            </a:br>
            <a:r>
              <a:rPr lang="en-US" sz="2000" dirty="0">
                <a:latin typeface="Aparajita" pitchFamily="34" charset="0"/>
                <a:cs typeface="Aparajita" pitchFamily="34" charset="0"/>
              </a:rPr>
              <a:t> (</a:t>
            </a:r>
            <a:r>
              <a:rPr lang="en-US" sz="2000" dirty="0" err="1">
                <a:latin typeface="Aparajita" pitchFamily="34" charset="0"/>
                <a:cs typeface="Aparajita" pitchFamily="34" charset="0"/>
              </a:rPr>
              <a:t>Regresi</a:t>
            </a:r>
            <a:r>
              <a:rPr lang="en-US" sz="2000" dirty="0">
                <a:latin typeface="Aparajita" pitchFamily="34" charset="0"/>
                <a:cs typeface="Aparajita" pitchFamily="34" charset="0"/>
              </a:rPr>
              <a:t>)</a:t>
            </a:r>
            <a:br>
              <a:rPr lang="en-US" dirty="0">
                <a:latin typeface="Aparajita" pitchFamily="34" charset="0"/>
                <a:cs typeface="Aparajit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371600"/>
            <a:ext cx="7924800" cy="47545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Regresi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mengetahui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pengaruh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perubahan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dimaksud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bebas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(Independent)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terikat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(Dependent).</a:t>
            </a:r>
          </a:p>
          <a:p>
            <a:pPr>
              <a:lnSpc>
                <a:spcPct val="150000"/>
              </a:lnSpc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bebas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(Independent)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mempengaruhi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sedangkan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terikat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(Dependent)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dipengaruhi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lain. </a:t>
            </a:r>
          </a:p>
          <a:p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620000" cy="1069514"/>
          </a:xfrm>
        </p:spPr>
        <p:txBody>
          <a:bodyPr/>
          <a:lstStyle/>
          <a:p>
            <a:pPr algn="ctr"/>
            <a:r>
              <a:rPr lang="en-US" sz="2000" dirty="0" err="1">
                <a:latin typeface="Aharoni" pitchFamily="2" charset="-79"/>
                <a:cs typeface="Aharoni" pitchFamily="2" charset="-79"/>
              </a:rPr>
              <a:t>Macam-macam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analisis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Regresi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ada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2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yaitu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Analisis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Regresi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Linear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Sederhana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Analisis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Regresi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Linear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Berganda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</a:t>
            </a:r>
            <a:br>
              <a:rPr lang="en-US" sz="2000" dirty="0">
                <a:latin typeface="Aharoni" pitchFamily="2" charset="-79"/>
                <a:cs typeface="Aharoni" pitchFamily="2" charset="-79"/>
              </a:rPr>
            </a:br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371600"/>
            <a:ext cx="7620000" cy="5486400"/>
          </a:xfrm>
        </p:spPr>
        <p:txBody>
          <a:bodyPr/>
          <a:lstStyle/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Regresi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Linear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Sederhana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regresi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linier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sederhana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hubungan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 linear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satu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(X)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(Y). </a:t>
            </a:r>
          </a:p>
          <a:p>
            <a:pPr>
              <a:lnSpc>
                <a:spcPct val="150000"/>
              </a:lnSpc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mengetahui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arah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hubungan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apakah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positif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negatif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620000" cy="1069514"/>
          </a:xfrm>
        </p:spPr>
        <p:txBody>
          <a:bodyPr/>
          <a:lstStyle/>
          <a:p>
            <a:pPr algn="ctr"/>
            <a:r>
              <a:rPr lang="en-US" sz="3200" dirty="0" err="1"/>
              <a:t>Persamaan</a:t>
            </a:r>
            <a:r>
              <a:rPr lang="en-US" sz="3200" dirty="0"/>
              <a:t> </a:t>
            </a:r>
            <a:r>
              <a:rPr lang="en-US" sz="3200" dirty="0" err="1"/>
              <a:t>Regresi</a:t>
            </a:r>
            <a:r>
              <a:rPr lang="en-US" sz="3200" dirty="0"/>
              <a:t> Linear </a:t>
            </a:r>
            <a:r>
              <a:rPr lang="en-US" sz="3200" dirty="0" err="1"/>
              <a:t>sederhana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295400"/>
            <a:ext cx="7467600" cy="54102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Y = a +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bX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+ e</a:t>
            </a:r>
          </a:p>
          <a:p>
            <a:pPr>
              <a:lnSpc>
                <a:spcPct val="150000"/>
              </a:lnSpc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Keterangan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 =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terikat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=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Konstanta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besarnya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X = 0)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 =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Koefisien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regresi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besarnya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perubahan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akibat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perubahan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X)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=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Bebas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 =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Kesalahan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penganggu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eror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ransition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2086"/>
            <a:ext cx="7620000" cy="1069514"/>
          </a:xfrm>
        </p:spPr>
        <p:txBody>
          <a:bodyPr/>
          <a:lstStyle/>
          <a:p>
            <a:pPr algn="ctr"/>
            <a:r>
              <a:rPr lang="en-US" sz="2800" dirty="0" err="1"/>
              <a:t>Contoh</a:t>
            </a:r>
            <a:r>
              <a:rPr lang="en-US" sz="2800" dirty="0"/>
              <a:t> </a:t>
            </a:r>
            <a:r>
              <a:rPr lang="en-US" sz="2800" dirty="0" err="1"/>
              <a:t>analisis</a:t>
            </a:r>
            <a:r>
              <a:rPr lang="en-US" sz="2800" dirty="0"/>
              <a:t> </a:t>
            </a:r>
            <a:r>
              <a:rPr lang="en-US" sz="2800" dirty="0" err="1"/>
              <a:t>regresi</a:t>
            </a:r>
            <a:r>
              <a:rPr lang="en-US" sz="2800" dirty="0"/>
              <a:t> linear </a:t>
            </a:r>
            <a:r>
              <a:rPr lang="en-US" sz="2800" dirty="0" err="1"/>
              <a:t>sederhana</a:t>
            </a:r>
            <a:r>
              <a:rPr lang="en-US" sz="2800" dirty="0"/>
              <a:t>.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7924800" cy="4419600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dirty="0">
                <a:latin typeface="Aparajita" pitchFamily="34" charset="0"/>
                <a:cs typeface="Aparajita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Seorang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mahasiswa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bernama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Hermawan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ingin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meneliti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pengaruh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biaya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promosi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volume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penjualan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jual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beli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motor.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(Y)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volume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penjualan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(X)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biaya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promosi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Hermawan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menganalisis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program SPSS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regresi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linear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sederhana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</p:cSld>
  <p:clrMapOvr>
    <a:masterClrMapping/>
  </p:clrMapOvr>
  <p:transition>
    <p:diamond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7315200" cy="990600"/>
          </a:xfrm>
        </p:spPr>
        <p:txBody>
          <a:bodyPr/>
          <a:lstStyle/>
          <a:p>
            <a:pPr algn="ctr"/>
            <a:r>
              <a:rPr lang="en-US" sz="2800" dirty="0" err="1"/>
              <a:t>Dengan</a:t>
            </a:r>
            <a:r>
              <a:rPr lang="en-US" sz="2800" dirty="0"/>
              <a:t> data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 :</a:t>
            </a: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76399" y="1219200"/>
          <a:ext cx="7239001" cy="519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5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Biaya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Promosi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Volume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Penjualan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62.4300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60.850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61.300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14.850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65.825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15.200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66.354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15.750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65.260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68.798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18.450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70.470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17.900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65.200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omb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Kelanjutannya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600200" y="1295400"/>
          <a:ext cx="72390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3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18.250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68.000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16.480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64.200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17.500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65.300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19.560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69.562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19.000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68.750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20.450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70.256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22.650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72.351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21.400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70.287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22.900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73.564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23.500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75.642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hecke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6886"/>
            <a:ext cx="9144000" cy="1069514"/>
          </a:xfrm>
        </p:spPr>
        <p:txBody>
          <a:bodyPr/>
          <a:lstStyle/>
          <a:p>
            <a:pPr algn="ctr"/>
            <a:r>
              <a:rPr lang="en-US" dirty="0" err="1"/>
              <a:t>Kemudian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43000"/>
            <a:ext cx="7620000" cy="4525963"/>
          </a:xfrm>
        </p:spPr>
        <p:txBody>
          <a:bodyPr/>
          <a:lstStyle/>
          <a:p>
            <a:pPr>
              <a:buNone/>
            </a:pPr>
            <a:endParaRPr lang="en-US" sz="2800" dirty="0">
              <a:latin typeface="Angsana New" pitchFamily="18" charset="-34"/>
              <a:cs typeface="Angsana New" pitchFamily="18" charset="-34"/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lphaLcParenR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Analyze – Regression – Linear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lphaLcParenR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Klik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Volume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Penjualan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masukkan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kotak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lphaLcParenR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Dependent,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kemudian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klik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Biaya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Promosi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masukkan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kotak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Independent.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lphaLcParenR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Klik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Statistics,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klik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Casewise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diagnostics,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klik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All cases.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Klik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Contiue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Klik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OK,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output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didapat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kolom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Coefficiendan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Casewise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Diagnostics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berikut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sz="28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>
    <p:check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101074"/>
              </p:ext>
            </p:extLst>
          </p:nvPr>
        </p:nvGraphicFramePr>
        <p:xfrm>
          <a:off x="0" y="2133600"/>
          <a:ext cx="5791200" cy="2819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9079">
                  <a:extLst>
                    <a:ext uri="{9D8B030D-6E8A-4147-A177-3AD203B41FA5}">
                      <a16:colId xmlns:a16="http://schemas.microsoft.com/office/drawing/2014/main" val="179036283"/>
                    </a:ext>
                  </a:extLst>
                </a:gridCol>
                <a:gridCol w="919079">
                  <a:extLst>
                    <a:ext uri="{9D8B030D-6E8A-4147-A177-3AD203B41FA5}">
                      <a16:colId xmlns:a16="http://schemas.microsoft.com/office/drawing/2014/main" val="2531366910"/>
                    </a:ext>
                  </a:extLst>
                </a:gridCol>
                <a:gridCol w="832680">
                  <a:extLst>
                    <a:ext uri="{9D8B030D-6E8A-4147-A177-3AD203B41FA5}">
                      <a16:colId xmlns:a16="http://schemas.microsoft.com/office/drawing/2014/main" val="2450465130"/>
                    </a:ext>
                  </a:extLst>
                </a:gridCol>
                <a:gridCol w="919079">
                  <a:extLst>
                    <a:ext uri="{9D8B030D-6E8A-4147-A177-3AD203B41FA5}">
                      <a16:colId xmlns:a16="http://schemas.microsoft.com/office/drawing/2014/main" val="2203347903"/>
                    </a:ext>
                  </a:extLst>
                </a:gridCol>
                <a:gridCol w="919079">
                  <a:extLst>
                    <a:ext uri="{9D8B030D-6E8A-4147-A177-3AD203B41FA5}">
                      <a16:colId xmlns:a16="http://schemas.microsoft.com/office/drawing/2014/main" val="720902193"/>
                    </a:ext>
                  </a:extLst>
                </a:gridCol>
                <a:gridCol w="641102">
                  <a:extLst>
                    <a:ext uri="{9D8B030D-6E8A-4147-A177-3AD203B41FA5}">
                      <a16:colId xmlns:a16="http://schemas.microsoft.com/office/drawing/2014/main" val="3130688173"/>
                    </a:ext>
                  </a:extLst>
                </a:gridCol>
                <a:gridCol w="641102">
                  <a:extLst>
                    <a:ext uri="{9D8B030D-6E8A-4147-A177-3AD203B41FA5}">
                      <a16:colId xmlns:a16="http://schemas.microsoft.com/office/drawing/2014/main" val="3736977207"/>
                    </a:ext>
                  </a:extLst>
                </a:gridCol>
              </a:tblGrid>
              <a:tr h="301017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Coefficients</a:t>
                      </a:r>
                      <a:r>
                        <a:rPr lang="en-US" sz="1200" baseline="30000" dirty="0" err="1">
                          <a:effectLst/>
                        </a:rPr>
                        <a:t>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307192"/>
                  </a:ext>
                </a:extLst>
              </a:tr>
              <a:tr h="976548">
                <a:tc rowSpan="2" gridSpan="2"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Model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Unstandardized Coefficients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Standardized Coefficients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Sig.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84553507"/>
                  </a:ext>
                </a:extLst>
              </a:tr>
              <a:tr h="30101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Std. Error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Beta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129775"/>
                  </a:ext>
                </a:extLst>
              </a:tr>
              <a:tr h="301017">
                <a:tc rowSpan="2"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(Constant)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44.903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2.052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21.888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.000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51208139"/>
                  </a:ext>
                </a:extLst>
              </a:tr>
              <a:tr h="6387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BiayaPromosi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1.258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.115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.933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10.983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.000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9315057"/>
                  </a:ext>
                </a:extLst>
              </a:tr>
              <a:tr h="301017">
                <a:tc gridSpan="7"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a. Dependent Variable: </a:t>
                      </a:r>
                      <a:r>
                        <a:rPr lang="en-US" sz="1200" dirty="0" err="1">
                          <a:effectLst/>
                        </a:rPr>
                        <a:t>VolumePenjualan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233067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950691"/>
              </p:ext>
            </p:extLst>
          </p:nvPr>
        </p:nvGraphicFramePr>
        <p:xfrm>
          <a:off x="5867400" y="228602"/>
          <a:ext cx="3200401" cy="609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954">
                  <a:extLst>
                    <a:ext uri="{9D8B030D-6E8A-4147-A177-3AD203B41FA5}">
                      <a16:colId xmlns:a16="http://schemas.microsoft.com/office/drawing/2014/main" val="1460896859"/>
                    </a:ext>
                  </a:extLst>
                </a:gridCol>
                <a:gridCol w="660120">
                  <a:extLst>
                    <a:ext uri="{9D8B030D-6E8A-4147-A177-3AD203B41FA5}">
                      <a16:colId xmlns:a16="http://schemas.microsoft.com/office/drawing/2014/main" val="1581265380"/>
                    </a:ext>
                  </a:extLst>
                </a:gridCol>
                <a:gridCol w="681460">
                  <a:extLst>
                    <a:ext uri="{9D8B030D-6E8A-4147-A177-3AD203B41FA5}">
                      <a16:colId xmlns:a16="http://schemas.microsoft.com/office/drawing/2014/main" val="1476485330"/>
                    </a:ext>
                  </a:extLst>
                </a:gridCol>
                <a:gridCol w="681460">
                  <a:extLst>
                    <a:ext uri="{9D8B030D-6E8A-4147-A177-3AD203B41FA5}">
                      <a16:colId xmlns:a16="http://schemas.microsoft.com/office/drawing/2014/main" val="398260233"/>
                    </a:ext>
                  </a:extLst>
                </a:gridCol>
                <a:gridCol w="489407">
                  <a:extLst>
                    <a:ext uri="{9D8B030D-6E8A-4147-A177-3AD203B41FA5}">
                      <a16:colId xmlns:a16="http://schemas.microsoft.com/office/drawing/2014/main" val="3419130691"/>
                    </a:ext>
                  </a:extLst>
                </a:gridCol>
              </a:tblGrid>
              <a:tr h="254000"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Casewise Diagnostics</a:t>
                      </a:r>
                      <a:r>
                        <a:rPr lang="en-US" sz="800" baseline="30000">
                          <a:effectLst/>
                        </a:rPr>
                        <a:t>a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49199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Case Number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Std. Residual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VolumePenjualan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Predicted Value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Residual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54491359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-2.288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56.00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60.0045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-4.00451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0947606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.307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62.43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61.8922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.53776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4572498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-.056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60.85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60.9484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-.09837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2604462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.309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61.30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60.7596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.54040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8305059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1.276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65.83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63.5912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2.23380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7940563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1.327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66.35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64.0317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2.32233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3429323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.306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65.26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64.7238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.53616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640408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1.573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68.80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66.0453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2.75275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4379408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1.342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70.47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68.1218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2.34824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57330758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-1.274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65.20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67.4296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-2.22959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350248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.074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68.00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67.8701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.12994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61539978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-.824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64.20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65.6425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-1.44253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08552889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-.929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65.30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66.9262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-1.62619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0277703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.025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69.56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69.5187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.04332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48656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-.037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68.75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68.8139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-.06393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071679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-.219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70.26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70.6387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-.38273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205241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-.604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72.35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73.4074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-1.05641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833415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-.884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70.29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71.8343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-1.54730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812463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-.090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73.56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73.7220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-.15803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454386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.666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75.64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74.4771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1.16488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06985247"/>
                  </a:ext>
                </a:extLst>
              </a:tr>
              <a:tr h="254000">
                <a:tc gridSpan="5">
                  <a:txBody>
                    <a:bodyPr/>
                    <a:lstStyle/>
                    <a:p>
                      <a:pPr marL="38100" marR="381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a. Dependent Variable: </a:t>
                      </a:r>
                      <a:r>
                        <a:rPr lang="en-US" sz="800" dirty="0" err="1">
                          <a:effectLst/>
                        </a:rPr>
                        <a:t>VolumePenjualan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427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231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315200" cy="1069514"/>
          </a:xfrm>
        </p:spPr>
        <p:txBody>
          <a:bodyPr/>
          <a:lstStyle/>
          <a:p>
            <a:pPr marL="514350" indent="-514350" algn="ctr">
              <a:buFont typeface="+mj-lt"/>
              <a:buAutoNum type="alphaLcPeriod"/>
            </a:pPr>
            <a:r>
              <a:rPr lang="en-US" sz="2800" dirty="0"/>
              <a:t>Dependent Variable: Volume </a:t>
            </a:r>
            <a:r>
              <a:rPr lang="en-US" sz="2800" dirty="0" err="1"/>
              <a:t>Penjualan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143000"/>
            <a:ext cx="7620000" cy="5715000"/>
          </a:xfrm>
        </p:spPr>
        <p:txBody>
          <a:bodyPr/>
          <a:lstStyle/>
          <a:p>
            <a:pPr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Persamaan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regresinya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berikut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Y’ = a +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bX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Y’ = 44.903 + 1.258X</a:t>
            </a:r>
          </a:p>
          <a:p>
            <a:pPr marL="457200" lvl="0" indent="-457200" algn="just">
              <a:buFont typeface="+mj-lt"/>
              <a:buAutoNum type="alphaL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Konstanta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sebesar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44.903;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artinya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biaya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promosi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(X)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nilainya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0,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volume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penjulan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(Y’)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nilainya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Positif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sebesar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44.90</a:t>
            </a:r>
          </a:p>
          <a:p>
            <a:pPr marL="457200" lvl="0" indent="-457200" algn="just">
              <a:buFont typeface="+mj-lt"/>
              <a:buAutoNum type="alphaLcPeriod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algn="just">
              <a:buFont typeface="+mj-lt"/>
              <a:buAutoNum type="alphaL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Koefisien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regresi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(X)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sebesar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1.258;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artinya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 algn="just"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mengalami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kenaikan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Rp.1,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volume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penjualan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(Y’)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mengami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peningkatan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sebesar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Rp.1.258.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Koefisien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bernilai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positif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artinya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hubungan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positif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 algn="just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volume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penjualan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semakin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naik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semakin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 algn="just"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volume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penjualan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heel spokes="3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4486"/>
            <a:ext cx="9144000" cy="1069514"/>
          </a:xfrm>
        </p:spPr>
        <p:txBody>
          <a:bodyPr/>
          <a:lstStyle/>
          <a:p>
            <a:pPr marL="514350" lvl="0" indent="-514350"/>
            <a:r>
              <a:rPr lang="en-US" sz="2800" dirty="0"/>
              <a:t>			</a:t>
            </a:r>
            <a:r>
              <a:rPr lang="en-US" sz="2800" dirty="0" err="1"/>
              <a:t>Uji</a:t>
            </a:r>
            <a:r>
              <a:rPr lang="en-US" sz="2800" dirty="0"/>
              <a:t> </a:t>
            </a:r>
            <a:r>
              <a:rPr lang="en-US" sz="2800" dirty="0" err="1"/>
              <a:t>Koefisien</a:t>
            </a:r>
            <a:r>
              <a:rPr lang="en-US" sz="2800" dirty="0"/>
              <a:t> </a:t>
            </a:r>
            <a:r>
              <a:rPr lang="en-US" sz="2800" dirty="0" err="1"/>
              <a:t>Regresi</a:t>
            </a:r>
            <a:r>
              <a:rPr lang="en-US" sz="2800" dirty="0"/>
              <a:t> </a:t>
            </a:r>
            <a:r>
              <a:rPr lang="en-US" sz="2800" dirty="0" err="1"/>
              <a:t>Sederhana</a:t>
            </a:r>
            <a:r>
              <a:rPr lang="en-US" sz="2800" dirty="0"/>
              <a:t> (</a:t>
            </a:r>
            <a:r>
              <a:rPr lang="en-US" sz="2800" dirty="0" err="1"/>
              <a:t>Uji</a:t>
            </a:r>
            <a:r>
              <a:rPr lang="en-US" sz="2800" dirty="0"/>
              <a:t> t)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315200" cy="4525963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sz="2800" dirty="0">
                <a:latin typeface="Aparajita" pitchFamily="34" charset="0"/>
                <a:cs typeface="Aparajita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Uji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mengetahui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apakah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(X)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berpengaruh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signifikan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(Y). </a:t>
            </a: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0957-97FC-49A6-90CC-4FBD73DAB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9514"/>
          </a:xfrm>
        </p:spPr>
        <p:txBody>
          <a:bodyPr/>
          <a:lstStyle/>
          <a:p>
            <a:pPr algn="ctr"/>
            <a:r>
              <a:rPr lang="id-ID" altLang="ko-K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PEMBAHASAN :</a:t>
            </a:r>
            <a:br>
              <a:rPr lang="ko-KR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F7393-CCC8-45F0-8E16-96250F0B0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664" y="1066800"/>
            <a:ext cx="7291536" cy="5334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n-US" sz="2400" dirty="0" err="1">
                <a:latin typeface="Aparajita" pitchFamily="34" charset="0"/>
                <a:cs typeface="Aparajita" pitchFamily="34" charset="0"/>
              </a:rPr>
              <a:t>Teknik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Pengumpulan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Data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dengan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Interview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atau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Wawancara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400" dirty="0">
                <a:latin typeface="Aparajita" pitchFamily="34" charset="0"/>
                <a:cs typeface="Aparajita" pitchFamily="34" charset="0"/>
              </a:rPr>
              <a:t>Cara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Penyusunan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Kuesioner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400" dirty="0" err="1">
                <a:latin typeface="Aparajita" pitchFamily="34" charset="0"/>
                <a:cs typeface="Aparajita" pitchFamily="34" charset="0"/>
              </a:rPr>
              <a:t>Teknik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pengumpulan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data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dengan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Observasi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400" dirty="0">
                <a:latin typeface="Aparajita" pitchFamily="34" charset="0"/>
                <a:cs typeface="Aparajita" pitchFamily="34" charset="0"/>
              </a:rPr>
              <a:t>Cara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Menganalisis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Data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dengan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Uji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Statistik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US" sz="2400" dirty="0">
                <a:latin typeface="Aparajita" pitchFamily="34" charset="0"/>
                <a:cs typeface="Aparajita" pitchFamily="34" charset="0"/>
              </a:rPr>
              <a:t>     (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Regresi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)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400" dirty="0" err="1">
                <a:latin typeface="Aparajita" pitchFamily="34" charset="0"/>
                <a:cs typeface="Aparajita" pitchFamily="34" charset="0"/>
              </a:rPr>
              <a:t>Pengujian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Hipotesis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  <a:p>
            <a:pPr marL="0" indent="0" algn="just">
              <a:buNone/>
            </a:pPr>
            <a:endParaRPr lang="id-ID" sz="2800" dirty="0"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8920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06886"/>
            <a:ext cx="8001000" cy="764714"/>
          </a:xfrm>
        </p:spPr>
        <p:txBody>
          <a:bodyPr/>
          <a:lstStyle/>
          <a:p>
            <a:pPr lvl="0">
              <a:buFont typeface="Wingdings" pitchFamily="2" charset="2"/>
              <a:buChar char="ü"/>
            </a:pPr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Regresi</a:t>
            </a:r>
            <a:r>
              <a:rPr lang="en-US" sz="2400" dirty="0"/>
              <a:t> Linear </a:t>
            </a:r>
            <a:r>
              <a:rPr lang="en-US" sz="2400" dirty="0" err="1"/>
              <a:t>Berganda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371600"/>
            <a:ext cx="7620000" cy="4800600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sz="2800" dirty="0">
                <a:latin typeface="Aparajita" pitchFamily="34" charset="0"/>
                <a:cs typeface="Aparajita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regresi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linier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berganda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hubungan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linear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dua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,….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(Y).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mengetahui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arah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hubungan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apakah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masing-masing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berhubungan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positif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negatif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5886"/>
            <a:ext cx="7696200" cy="1069514"/>
          </a:xfrm>
        </p:spPr>
        <p:txBody>
          <a:bodyPr/>
          <a:lstStyle/>
          <a:p>
            <a:pPr algn="ctr"/>
            <a:r>
              <a:rPr lang="en-US" sz="3200" dirty="0" err="1">
                <a:latin typeface="Aparajita" pitchFamily="34" charset="0"/>
                <a:cs typeface="Aparajita" pitchFamily="34" charset="0"/>
              </a:rPr>
              <a:t>Persamaan</a:t>
            </a:r>
            <a:r>
              <a:rPr lang="en-US" sz="32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3200" dirty="0" err="1">
                <a:latin typeface="Aparajita" pitchFamily="34" charset="0"/>
                <a:cs typeface="Aparajita" pitchFamily="34" charset="0"/>
              </a:rPr>
              <a:t>regresi</a:t>
            </a:r>
            <a:r>
              <a:rPr lang="en-US" sz="3200" dirty="0">
                <a:latin typeface="Aparajita" pitchFamily="34" charset="0"/>
                <a:cs typeface="Aparajita" pitchFamily="34" charset="0"/>
              </a:rPr>
              <a:t> linear </a:t>
            </a:r>
            <a:r>
              <a:rPr lang="en-US" sz="3200" dirty="0" err="1">
                <a:latin typeface="Aparajita" pitchFamily="34" charset="0"/>
                <a:cs typeface="Aparajita" pitchFamily="34" charset="0"/>
              </a:rPr>
              <a:t>berganda</a:t>
            </a:r>
            <a:r>
              <a:rPr lang="en-US" sz="3200" dirty="0">
                <a:latin typeface="Aparajita" pitchFamily="34" charset="0"/>
                <a:cs typeface="Aparajita" pitchFamily="34" charset="0"/>
              </a:rPr>
              <a:t> </a:t>
            </a:r>
            <a:br>
              <a:rPr lang="en-US" sz="3200" dirty="0">
                <a:latin typeface="Aparajita" pitchFamily="34" charset="0"/>
                <a:cs typeface="Aparajita" pitchFamily="34" charset="0"/>
              </a:rPr>
            </a:br>
            <a:r>
              <a:rPr lang="en-US" sz="3200" dirty="0" err="1">
                <a:latin typeface="Aparajita" pitchFamily="34" charset="0"/>
                <a:cs typeface="Aparajita" pitchFamily="34" charset="0"/>
              </a:rPr>
              <a:t>sebagai</a:t>
            </a:r>
            <a:r>
              <a:rPr lang="en-US" sz="32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3200" dirty="0" err="1">
                <a:latin typeface="Aparajita" pitchFamily="34" charset="0"/>
                <a:cs typeface="Aparajita" pitchFamily="34" charset="0"/>
              </a:rPr>
              <a:t>berikut</a:t>
            </a:r>
            <a:r>
              <a:rPr lang="en-US" sz="3200" dirty="0">
                <a:latin typeface="Aparajita" pitchFamily="34" charset="0"/>
                <a:cs typeface="Aparajita" pitchFamily="34" charset="0"/>
              </a:rPr>
              <a:t>:</a:t>
            </a:r>
            <a:br>
              <a:rPr lang="en-US" sz="3200" dirty="0">
                <a:latin typeface="Aparajita" pitchFamily="34" charset="0"/>
                <a:cs typeface="Aparajita" pitchFamily="34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086600" cy="4525963"/>
          </a:xfrm>
        </p:spPr>
        <p:txBody>
          <a:bodyPr/>
          <a:lstStyle/>
          <a:p>
            <a:pPr>
              <a:buNone/>
            </a:pPr>
            <a:r>
              <a:rPr lang="en-US" sz="2400" dirty="0">
                <a:latin typeface="Aparajita" pitchFamily="34" charset="0"/>
                <a:cs typeface="Aparajita" pitchFamily="34" charset="0"/>
              </a:rPr>
              <a:t>Y’ = a + b</a:t>
            </a:r>
            <a:r>
              <a:rPr lang="en-US" sz="2400" baseline="-25000" dirty="0">
                <a:latin typeface="Aparajita" pitchFamily="34" charset="0"/>
                <a:cs typeface="Aparajita" pitchFamily="34" charset="0"/>
              </a:rPr>
              <a:t>1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X</a:t>
            </a:r>
            <a:r>
              <a:rPr lang="en-US" sz="2400" baseline="-25000" dirty="0">
                <a:latin typeface="Aparajita" pitchFamily="34" charset="0"/>
                <a:cs typeface="Aparajita" pitchFamily="34" charset="0"/>
              </a:rPr>
              <a:t>1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+ b</a:t>
            </a:r>
            <a:r>
              <a:rPr lang="en-US" sz="2400" baseline="-25000" dirty="0">
                <a:latin typeface="Aparajita" pitchFamily="34" charset="0"/>
                <a:cs typeface="Aparajita" pitchFamily="34" charset="0"/>
              </a:rPr>
              <a:t>2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X</a:t>
            </a:r>
            <a:r>
              <a:rPr lang="en-US" sz="2400" baseline="-25000" dirty="0">
                <a:latin typeface="Aparajita" pitchFamily="34" charset="0"/>
                <a:cs typeface="Aparajita" pitchFamily="34" charset="0"/>
              </a:rPr>
              <a:t>2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+…..+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b</a:t>
            </a:r>
            <a:r>
              <a:rPr lang="en-US" sz="2400" baseline="-25000" dirty="0" err="1">
                <a:latin typeface="Aparajita" pitchFamily="34" charset="0"/>
                <a:cs typeface="Aparajita" pitchFamily="34" charset="0"/>
              </a:rPr>
              <a:t>n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X</a:t>
            </a:r>
            <a:r>
              <a:rPr lang="en-US" sz="2400" baseline="-25000" dirty="0" err="1">
                <a:latin typeface="Aparajita" pitchFamily="34" charset="0"/>
                <a:cs typeface="Aparajita" pitchFamily="34" charset="0"/>
              </a:rPr>
              <a:t>n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  <a:p>
            <a:pPr>
              <a:buNone/>
            </a:pPr>
            <a:r>
              <a:rPr lang="en-US" sz="2400" dirty="0" err="1">
                <a:latin typeface="Aparajita" pitchFamily="34" charset="0"/>
                <a:cs typeface="Aparajita" pitchFamily="34" charset="0"/>
              </a:rPr>
              <a:t>Keterangan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:</a:t>
            </a:r>
          </a:p>
          <a:p>
            <a:pPr>
              <a:buNone/>
            </a:pPr>
            <a:r>
              <a:rPr lang="en-US" sz="2400" dirty="0">
                <a:latin typeface="Aparajita" pitchFamily="34" charset="0"/>
                <a:cs typeface="Aparajita" pitchFamily="34" charset="0"/>
              </a:rPr>
              <a:t>Y’ =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Variabel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dependen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(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nilai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yang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diprediksikan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)</a:t>
            </a:r>
          </a:p>
          <a:p>
            <a:pPr>
              <a:buNone/>
            </a:pPr>
            <a:r>
              <a:rPr lang="en-US" sz="2400" dirty="0">
                <a:latin typeface="Aparajita" pitchFamily="34" charset="0"/>
                <a:cs typeface="Aparajita" pitchFamily="34" charset="0"/>
              </a:rPr>
              <a:t>X</a:t>
            </a:r>
            <a:r>
              <a:rPr lang="en-US" sz="2400" baseline="-25000" dirty="0">
                <a:latin typeface="Aparajita" pitchFamily="34" charset="0"/>
                <a:cs typeface="Aparajita" pitchFamily="34" charset="0"/>
              </a:rPr>
              <a:t>1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 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X</a:t>
            </a:r>
            <a:r>
              <a:rPr lang="en-US" sz="2400" baseline="-25000" dirty="0">
                <a:latin typeface="Aparajita" pitchFamily="34" charset="0"/>
                <a:cs typeface="Aparajita" pitchFamily="34" charset="0"/>
              </a:rPr>
              <a:t>2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 =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Variabel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independen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  <a:p>
            <a:pPr>
              <a:buNone/>
            </a:pPr>
            <a:r>
              <a:rPr lang="en-US" sz="2400" dirty="0">
                <a:latin typeface="Aparajita" pitchFamily="34" charset="0"/>
                <a:cs typeface="Aparajita" pitchFamily="34" charset="0"/>
              </a:rPr>
              <a:t>a     =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Konstanta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(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nilai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Y’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apabila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X</a:t>
            </a:r>
            <a:r>
              <a:rPr lang="en-US" sz="2400" baseline="-25000" dirty="0">
                <a:latin typeface="Aparajita" pitchFamily="34" charset="0"/>
                <a:cs typeface="Aparajita" pitchFamily="34" charset="0"/>
              </a:rPr>
              <a:t>1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, X</a:t>
            </a:r>
            <a:r>
              <a:rPr lang="en-US" sz="2400" baseline="-25000" dirty="0">
                <a:latin typeface="Aparajita" pitchFamily="34" charset="0"/>
                <a:cs typeface="Aparajita" pitchFamily="34" charset="0"/>
              </a:rPr>
              <a:t>2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…..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X</a:t>
            </a:r>
            <a:r>
              <a:rPr lang="en-US" sz="2400" baseline="-25000" dirty="0" err="1">
                <a:latin typeface="Aparajita" pitchFamily="34" charset="0"/>
                <a:cs typeface="Aparajita" pitchFamily="34" charset="0"/>
              </a:rPr>
              <a:t>n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 = 0)</a:t>
            </a:r>
          </a:p>
          <a:p>
            <a:pPr>
              <a:buNone/>
            </a:pPr>
            <a:r>
              <a:rPr lang="en-US" sz="2400" dirty="0">
                <a:latin typeface="Aparajita" pitchFamily="34" charset="0"/>
                <a:cs typeface="Aparajita" pitchFamily="34" charset="0"/>
              </a:rPr>
              <a:t>b   =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Koefisien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regresi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(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nilai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peningkatan</a:t>
            </a:r>
            <a:r>
              <a:rPr lang="en-US" sz="24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ataupun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  <a:p>
            <a:pPr>
              <a:buNone/>
            </a:pPr>
            <a:r>
              <a:rPr lang="en-US" sz="24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400" dirty="0" err="1">
                <a:latin typeface="Aparajita" pitchFamily="34" charset="0"/>
                <a:cs typeface="Aparajita" pitchFamily="34" charset="0"/>
              </a:rPr>
              <a:t>penurunan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  <a:p>
            <a:pPr>
              <a:buNone/>
            </a:pPr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p:transition>
    <p:plus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0686"/>
            <a:ext cx="9144000" cy="1069514"/>
          </a:xfrm>
        </p:spPr>
        <p:txBody>
          <a:bodyPr/>
          <a:lstStyle/>
          <a:p>
            <a:pPr algn="ctr"/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5438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Contoh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kasus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uji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normalitas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berikut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Seorang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mahasiswa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bernama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Bambang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penelitian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faktor-faktor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mempengaruhi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saham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 BEJ.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Bambang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penelitiannya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ingin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mengetahui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hubungan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rasio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keuangan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ROI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saham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p:transition>
    <p:cut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7162800" cy="990600"/>
          </a:xfrm>
        </p:spPr>
        <p:txBody>
          <a:bodyPr/>
          <a:lstStyle/>
          <a:p>
            <a:pPr algn="ctr"/>
            <a:r>
              <a:rPr lang="en-US" sz="2400" dirty="0" err="1"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data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berikut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:  </a:t>
            </a:r>
            <a:br>
              <a:rPr lang="en-US" sz="2400" dirty="0">
                <a:latin typeface="Aharoni" pitchFamily="2" charset="-79"/>
                <a:cs typeface="Aharoni" pitchFamily="2" charset="-79"/>
              </a:rPr>
            </a:b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0" y="1295400"/>
          <a:ext cx="74676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Tahun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Harga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Saham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ROI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(%)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r>
                        <a:rPr lang="en-US" sz="1600" dirty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8.300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r>
                        <a:rPr lang="en-US" sz="1600" dirty="0"/>
                        <a:t>1991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r>
                        <a:rPr lang="en-US" sz="1600" dirty="0"/>
                        <a:t>1992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8.950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r>
                        <a:rPr lang="en-US" sz="1600" dirty="0"/>
                        <a:t>1993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8.250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r>
                        <a:rPr lang="en-US" sz="1600" dirty="0"/>
                        <a:t>1994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5.97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6.23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r>
                        <a:rPr lang="en-US" sz="1600" dirty="0"/>
                        <a:t>1995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8.750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6.03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r>
                        <a:rPr lang="en-US" sz="1600" dirty="0"/>
                        <a:t>1996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r>
                        <a:rPr lang="en-US" sz="1600" dirty="0"/>
                        <a:t>1997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8.200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7.72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r>
                        <a:rPr lang="en-US" sz="1600" dirty="0"/>
                        <a:t>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8.300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r>
                        <a:rPr lang="en-US" sz="1600" dirty="0"/>
                        <a:t>1999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12.68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10.40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r>
                        <a:rPr lang="en-US" sz="1600" dirty="0"/>
                        <a:t>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12.800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14.45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12.42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Kelanjutannya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0" y="1600200"/>
          <a:ext cx="7467600" cy="3581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9.450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8.62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629">
                <a:tc>
                  <a:txBody>
                    <a:bodyPr/>
                    <a:lstStyle/>
                    <a:p>
                      <a:r>
                        <a:rPr lang="en-US" dirty="0"/>
                        <a:t>2002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629">
                <a:tc>
                  <a:txBody>
                    <a:bodyPr/>
                    <a:lstStyle/>
                    <a:p>
                      <a:r>
                        <a:rPr lang="en-US" dirty="0"/>
                        <a:t>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15.56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629">
                <a:tc>
                  <a:txBody>
                    <a:bodyPr/>
                    <a:lstStyle/>
                    <a:p>
                      <a:r>
                        <a:rPr lang="en-US" dirty="0"/>
                        <a:t>2004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10.85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629">
                <a:tc>
                  <a:txBody>
                    <a:bodyPr/>
                    <a:lstStyle/>
                    <a:p>
                      <a:r>
                        <a:rPr lang="en-US" dirty="0"/>
                        <a:t>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629">
                <a:tc>
                  <a:txBody>
                    <a:bodyPr/>
                    <a:lstStyle/>
                    <a:p>
                      <a:r>
                        <a:rPr lang="en-US" dirty="0"/>
                        <a:t>2006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629">
                <a:tc>
                  <a:txBody>
                    <a:bodyPr/>
                    <a:lstStyle/>
                    <a:p>
                      <a:r>
                        <a:rPr lang="en-US" dirty="0"/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10.200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ircl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06886"/>
            <a:ext cx="7620000" cy="1069514"/>
          </a:xfrm>
        </p:spPr>
        <p:txBody>
          <a:bodyPr/>
          <a:lstStyle/>
          <a:p>
            <a:r>
              <a:rPr lang="en-US" sz="2800" b="0" dirty="0" err="1"/>
              <a:t>Kemudian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620000" cy="4525963"/>
          </a:xfrm>
        </p:spPr>
        <p:txBody>
          <a:bodyPr/>
          <a:lstStyle/>
          <a:p>
            <a:pPr marL="457200" lvl="0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Analyze – Regression – Linear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Klik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Saham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masukkan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kotak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Dependent,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kemudian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klik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ROI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kemudian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masukkan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kotak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Independent.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Klik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Statistics,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klik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Casewise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diagnostics,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klik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All cases.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Klik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Continue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Klik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OK,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output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didapat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berikut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buNone/>
            </a:pPr>
            <a:endParaRPr lang="en-US" sz="2800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ransition>
    <p:spli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420332"/>
              </p:ext>
            </p:extLst>
          </p:nvPr>
        </p:nvGraphicFramePr>
        <p:xfrm>
          <a:off x="304801" y="228600"/>
          <a:ext cx="3505201" cy="60580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8531">
                  <a:extLst>
                    <a:ext uri="{9D8B030D-6E8A-4147-A177-3AD203B41FA5}">
                      <a16:colId xmlns:a16="http://schemas.microsoft.com/office/drawing/2014/main" val="1854741356"/>
                    </a:ext>
                  </a:extLst>
                </a:gridCol>
                <a:gridCol w="727842">
                  <a:extLst>
                    <a:ext uri="{9D8B030D-6E8A-4147-A177-3AD203B41FA5}">
                      <a16:colId xmlns:a16="http://schemas.microsoft.com/office/drawing/2014/main" val="961186547"/>
                    </a:ext>
                  </a:extLst>
                </a:gridCol>
                <a:gridCol w="727842">
                  <a:extLst>
                    <a:ext uri="{9D8B030D-6E8A-4147-A177-3AD203B41FA5}">
                      <a16:colId xmlns:a16="http://schemas.microsoft.com/office/drawing/2014/main" val="2848703649"/>
                    </a:ext>
                  </a:extLst>
                </a:gridCol>
                <a:gridCol w="751370">
                  <a:extLst>
                    <a:ext uri="{9D8B030D-6E8A-4147-A177-3AD203B41FA5}">
                      <a16:colId xmlns:a16="http://schemas.microsoft.com/office/drawing/2014/main" val="3214460352"/>
                    </a:ext>
                  </a:extLst>
                </a:gridCol>
                <a:gridCol w="539616">
                  <a:extLst>
                    <a:ext uri="{9D8B030D-6E8A-4147-A177-3AD203B41FA5}">
                      <a16:colId xmlns:a16="http://schemas.microsoft.com/office/drawing/2014/main" val="2184643634"/>
                    </a:ext>
                  </a:extLst>
                </a:gridCol>
              </a:tblGrid>
              <a:tr h="270164"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Casewise Diagnostics</a:t>
                      </a:r>
                      <a:r>
                        <a:rPr lang="en-US" sz="900" baseline="30000">
                          <a:effectLst/>
                        </a:rPr>
                        <a:t>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534436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Case Number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Std. Residual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HargaSaham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Predicted Value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Residual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62802939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-.546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8.30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8.7755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-.47546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29248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1.043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7.50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6.5914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.90859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4472814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1.382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8.95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7.7469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1.20311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409764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.687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8.25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7.6521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.59793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55465865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.540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8.5297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.47034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29085578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.264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8.75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8.5201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.22991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0555009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-.141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10.1226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-.12257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15056308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-1.436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8.20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9.4507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-1.25066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1559019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-1.542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8.30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9.6430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-1.34296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01029118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-.018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10.90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10.9160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-.01597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62168986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.709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12.80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12.1822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.61781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57302044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-.455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9.45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9.8464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-.39639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08542942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1.456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11.7322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1.26785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02024716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.530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7.5385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.46146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51818305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-1.095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6.50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7.4533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-.95332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79996191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-.382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9.3327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-.33274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26005584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-1.352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7.60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8.7772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-1.17718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0174428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.356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10.20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9.8897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.31025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58719183"/>
                  </a:ext>
                </a:extLst>
              </a:tr>
              <a:tr h="540327">
                <a:tc gridSpan="5">
                  <a:txBody>
                    <a:bodyPr/>
                    <a:lstStyle/>
                    <a:p>
                      <a:pPr marL="342900" marR="38100" lvl="0" indent="-342900" algn="l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900" dirty="0">
                          <a:effectLst/>
                        </a:rPr>
                        <a:t>Dependent Variable: </a:t>
                      </a:r>
                      <a:r>
                        <a:rPr lang="en-US" sz="900" dirty="0" err="1">
                          <a:effectLst/>
                        </a:rPr>
                        <a:t>HargaSaham</a:t>
                      </a:r>
                      <a:endParaRPr lang="en-US" sz="1100" dirty="0">
                        <a:effectLst/>
                      </a:endParaRPr>
                    </a:p>
                    <a:p>
                      <a:pPr marL="2667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6852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446225"/>
              </p:ext>
            </p:extLst>
          </p:nvPr>
        </p:nvGraphicFramePr>
        <p:xfrm>
          <a:off x="3923832" y="2057401"/>
          <a:ext cx="5133976" cy="3200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0864">
                  <a:extLst>
                    <a:ext uri="{9D8B030D-6E8A-4147-A177-3AD203B41FA5}">
                      <a16:colId xmlns:a16="http://schemas.microsoft.com/office/drawing/2014/main" val="954685556"/>
                    </a:ext>
                  </a:extLst>
                </a:gridCol>
                <a:gridCol w="760864">
                  <a:extLst>
                    <a:ext uri="{9D8B030D-6E8A-4147-A177-3AD203B41FA5}">
                      <a16:colId xmlns:a16="http://schemas.microsoft.com/office/drawing/2014/main" val="1514219519"/>
                    </a:ext>
                  </a:extLst>
                </a:gridCol>
                <a:gridCol w="760864">
                  <a:extLst>
                    <a:ext uri="{9D8B030D-6E8A-4147-A177-3AD203B41FA5}">
                      <a16:colId xmlns:a16="http://schemas.microsoft.com/office/drawing/2014/main" val="2207484908"/>
                    </a:ext>
                  </a:extLst>
                </a:gridCol>
                <a:gridCol w="839752">
                  <a:extLst>
                    <a:ext uri="{9D8B030D-6E8A-4147-A177-3AD203B41FA5}">
                      <a16:colId xmlns:a16="http://schemas.microsoft.com/office/drawing/2014/main" val="3403287387"/>
                    </a:ext>
                  </a:extLst>
                </a:gridCol>
                <a:gridCol w="839752">
                  <a:extLst>
                    <a:ext uri="{9D8B030D-6E8A-4147-A177-3AD203B41FA5}">
                      <a16:colId xmlns:a16="http://schemas.microsoft.com/office/drawing/2014/main" val="3316884255"/>
                    </a:ext>
                  </a:extLst>
                </a:gridCol>
                <a:gridCol w="585940">
                  <a:extLst>
                    <a:ext uri="{9D8B030D-6E8A-4147-A177-3AD203B41FA5}">
                      <a16:colId xmlns:a16="http://schemas.microsoft.com/office/drawing/2014/main" val="3073227369"/>
                    </a:ext>
                  </a:extLst>
                </a:gridCol>
                <a:gridCol w="585940">
                  <a:extLst>
                    <a:ext uri="{9D8B030D-6E8A-4147-A177-3AD203B41FA5}">
                      <a16:colId xmlns:a16="http://schemas.microsoft.com/office/drawing/2014/main" val="870564062"/>
                    </a:ext>
                  </a:extLst>
                </a:gridCol>
              </a:tblGrid>
              <a:tr h="393034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Coefficients</a:t>
                      </a:r>
                      <a:r>
                        <a:rPr lang="en-US" sz="900" baseline="30000">
                          <a:effectLst/>
                        </a:rPr>
                        <a:t>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488484"/>
                  </a:ext>
                </a:extLst>
              </a:tr>
              <a:tr h="833253">
                <a:tc rowSpan="2"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Model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Unstandardized Coefficients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Standardized Coefficients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Sig.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1062714"/>
                  </a:ext>
                </a:extLst>
              </a:tr>
              <a:tr h="39303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Std. Error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Beta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225767"/>
                  </a:ext>
                </a:extLst>
              </a:tr>
              <a:tr h="40197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(Constant)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4.662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.668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6.976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36230811"/>
                  </a:ext>
                </a:extLst>
              </a:tr>
              <a:tr h="3930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-.074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.059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-.214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-1.259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.227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7016658"/>
                  </a:ext>
                </a:extLst>
              </a:tr>
              <a:tr h="3930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ROI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.692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.116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1.012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5.964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4165737"/>
                  </a:ext>
                </a:extLst>
              </a:tr>
              <a:tr h="393034">
                <a:tc gridSpan="7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a. Dependent Variable: </a:t>
                      </a:r>
                      <a:r>
                        <a:rPr lang="en-US" sz="900" dirty="0" err="1">
                          <a:effectLst/>
                        </a:rPr>
                        <a:t>HargaSaham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459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383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0"/>
            <a:ext cx="7620000" cy="7010400"/>
          </a:xfrm>
        </p:spPr>
        <p:txBody>
          <a:bodyPr/>
          <a:lstStyle/>
          <a:p>
            <a:pPr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Persamaan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regresinya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berikut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Y’ = a 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Y’ =  4.662 + (-0.74)X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+ 692X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Y’ =  4.662 – 0.74 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+ 692X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Persamaan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regresi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dijelaskan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berikut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lvl="0" indent="-457200">
              <a:buFont typeface="+mj-lt"/>
              <a:buAutoNum type="alphaL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Konstanta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sebesar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4.662;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artinya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PER (X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ROI (X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nilainya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0,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saham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(Y’)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nilainya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Rp.4.662</a:t>
            </a:r>
          </a:p>
          <a:p>
            <a:pPr marL="457200" lvl="0" indent="-457200">
              <a:buFont typeface="+mj-lt"/>
              <a:buAutoNum type="alphaL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Koefisien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regresi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PER (X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sebesar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-0.74;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artinya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lain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nilainya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tetap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mengalami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kenaikan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1%,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saham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(Y’)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mengalami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penurunan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sebesar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Rp.74. </a:t>
            </a:r>
          </a:p>
          <a:p>
            <a:pPr marL="0" lv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Koefisien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regresi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ROI (X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sebesar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692;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artinya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lain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nilainya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tetap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ROI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mengalami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kenaikan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1%,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saham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(Y’)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mengalami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peningkatan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sebesar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Rp.692.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ransition>
    <p:wedg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620000" cy="838200"/>
          </a:xfrm>
        </p:spPr>
        <p:txBody>
          <a:bodyPr/>
          <a:lstStyle/>
          <a:p>
            <a:pPr lvl="0"/>
            <a:r>
              <a:rPr lang="en-US" sz="2000" dirty="0" err="1"/>
              <a:t>Analisis</a:t>
            </a:r>
            <a:r>
              <a:rPr lang="en-US" sz="2000" dirty="0"/>
              <a:t> </a:t>
            </a:r>
            <a:r>
              <a:rPr lang="en-US" sz="2000" dirty="0" err="1"/>
              <a:t>Korelasi</a:t>
            </a:r>
            <a:r>
              <a:rPr lang="en-US" sz="2000" dirty="0"/>
              <a:t> </a:t>
            </a:r>
            <a:r>
              <a:rPr lang="en-US" sz="2000" dirty="0" err="1"/>
              <a:t>Ganda</a:t>
            </a:r>
            <a:r>
              <a:rPr lang="en-US" sz="2000" dirty="0"/>
              <a:t> (R)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43000"/>
            <a:ext cx="7391400" cy="4983163"/>
          </a:xfrm>
        </p:spPr>
        <p:txBody>
          <a:bodyPr/>
          <a:lstStyle/>
          <a:p>
            <a:pPr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mengetahui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hubungan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dua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,…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(Y)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serentak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semakin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mendekati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berarti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hubungan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semakin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kuat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sebaliknya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semakin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mendekati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0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Hubungan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semakin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lemah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0,00    -   0,199    =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Sangat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Lemah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0,20    -   0,399    =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Lemah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0,40    -   0,599    =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Netral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0,60    -   0,799    =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Kuat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0,80    -   1,000    =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Sangat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Kuat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>
    <p:wheel spokes="8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228600"/>
            <a:ext cx="7467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analisis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regresi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lihat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output 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moddel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summary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disajikan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584668"/>
              </p:ext>
            </p:extLst>
          </p:nvPr>
        </p:nvGraphicFramePr>
        <p:xfrm>
          <a:off x="2438400" y="2057400"/>
          <a:ext cx="6248402" cy="2438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0450">
                  <a:extLst>
                    <a:ext uri="{9D8B030D-6E8A-4147-A177-3AD203B41FA5}">
                      <a16:colId xmlns:a16="http://schemas.microsoft.com/office/drawing/2014/main" val="850427392"/>
                    </a:ext>
                  </a:extLst>
                </a:gridCol>
                <a:gridCol w="1095422">
                  <a:extLst>
                    <a:ext uri="{9D8B030D-6E8A-4147-A177-3AD203B41FA5}">
                      <a16:colId xmlns:a16="http://schemas.microsoft.com/office/drawing/2014/main" val="1973836512"/>
                    </a:ext>
                  </a:extLst>
                </a:gridCol>
                <a:gridCol w="1161748">
                  <a:extLst>
                    <a:ext uri="{9D8B030D-6E8A-4147-A177-3AD203B41FA5}">
                      <a16:colId xmlns:a16="http://schemas.microsoft.com/office/drawing/2014/main" val="1495435736"/>
                    </a:ext>
                  </a:extLst>
                </a:gridCol>
                <a:gridCol w="1570391">
                  <a:extLst>
                    <a:ext uri="{9D8B030D-6E8A-4147-A177-3AD203B41FA5}">
                      <a16:colId xmlns:a16="http://schemas.microsoft.com/office/drawing/2014/main" val="2862123558"/>
                    </a:ext>
                  </a:extLst>
                </a:gridCol>
                <a:gridCol w="1570391">
                  <a:extLst>
                    <a:ext uri="{9D8B030D-6E8A-4147-A177-3AD203B41FA5}">
                      <a16:colId xmlns:a16="http://schemas.microsoft.com/office/drawing/2014/main" val="3735446414"/>
                    </a:ext>
                  </a:extLst>
                </a:gridCol>
              </a:tblGrid>
              <a:tr h="398428"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Model </a:t>
                      </a:r>
                      <a:r>
                        <a:rPr lang="en-US" sz="900" dirty="0" err="1">
                          <a:effectLst/>
                        </a:rPr>
                        <a:t>Summary</a:t>
                      </a:r>
                      <a:r>
                        <a:rPr lang="en-US" sz="900" baseline="30000" dirty="0" err="1">
                          <a:effectLst/>
                        </a:rPr>
                        <a:t>b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174114"/>
                  </a:ext>
                </a:extLst>
              </a:tr>
              <a:tr h="844688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Model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 Square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Adjusted R Square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Std. Error of the Estimate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76982936"/>
                  </a:ext>
                </a:extLst>
              </a:tr>
              <a:tr h="398428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.879</a:t>
                      </a:r>
                      <a:r>
                        <a:rPr lang="en-US" sz="900" baseline="30000">
                          <a:effectLst/>
                        </a:rPr>
                        <a:t>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.772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.742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.87080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57012282"/>
                  </a:ext>
                </a:extLst>
              </a:tr>
              <a:tr h="398428">
                <a:tc gridSpan="5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a. Predictors: (Constant), ROI, PER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079362"/>
                  </a:ext>
                </a:extLst>
              </a:tr>
              <a:tr h="398428">
                <a:tc gridSpan="5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b. Dependent Variable: </a:t>
                      </a:r>
                      <a:r>
                        <a:rPr lang="en-US" sz="900" dirty="0" err="1">
                          <a:effectLst/>
                        </a:rPr>
                        <a:t>HargaSaham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036738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276600" y="4524107"/>
            <a:ext cx="5486400" cy="1709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diperoleh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R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sebesar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0,879. Hal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menunjukkan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saham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64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78E6-470D-4BA9-8A10-EECB32214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66800"/>
            <a:ext cx="7620000" cy="914400"/>
          </a:xfrm>
        </p:spPr>
        <p:txBody>
          <a:bodyPr/>
          <a:lstStyle/>
          <a:p>
            <a:pPr algn="ctr"/>
            <a:r>
              <a:rPr lang="en-US" sz="3200" dirty="0" err="1">
                <a:latin typeface="Aparajita" pitchFamily="34" charset="0"/>
                <a:cs typeface="Aparajita" pitchFamily="34" charset="0"/>
              </a:rPr>
              <a:t>Teknik</a:t>
            </a:r>
            <a:r>
              <a:rPr lang="en-US" sz="3200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3200" dirty="0" err="1">
                <a:latin typeface="Aparajita" pitchFamily="34" charset="0"/>
                <a:cs typeface="Aparajita" pitchFamily="34" charset="0"/>
              </a:rPr>
              <a:t>Pengumpulan</a:t>
            </a:r>
            <a:r>
              <a:rPr lang="en-US" sz="3200" dirty="0">
                <a:latin typeface="Aparajita" pitchFamily="34" charset="0"/>
                <a:cs typeface="Aparajita" pitchFamily="34" charset="0"/>
              </a:rPr>
              <a:t> Data </a:t>
            </a:r>
            <a:r>
              <a:rPr lang="en-US" sz="3200" dirty="0" err="1">
                <a:latin typeface="Aparajita" pitchFamily="34" charset="0"/>
                <a:cs typeface="Aparajita" pitchFamily="34" charset="0"/>
              </a:rPr>
              <a:t>dengan</a:t>
            </a:r>
            <a:br>
              <a:rPr lang="en-US" sz="3200" dirty="0">
                <a:latin typeface="Aparajita" pitchFamily="34" charset="0"/>
                <a:cs typeface="Aparajita" pitchFamily="34" charset="0"/>
              </a:rPr>
            </a:br>
            <a:r>
              <a:rPr lang="en-US" sz="3200" dirty="0">
                <a:latin typeface="Aparajita" pitchFamily="34" charset="0"/>
                <a:cs typeface="Aparajita" pitchFamily="34" charset="0"/>
              </a:rPr>
              <a:t> Interview </a:t>
            </a:r>
            <a:r>
              <a:rPr lang="en-US" sz="3200" dirty="0" err="1">
                <a:latin typeface="Aparajita" pitchFamily="34" charset="0"/>
                <a:cs typeface="Aparajita" pitchFamily="34" charset="0"/>
              </a:rPr>
              <a:t>atau</a:t>
            </a:r>
            <a:r>
              <a:rPr lang="en-US" sz="3200" dirty="0">
                <a:latin typeface="Aparajita" pitchFamily="34" charset="0"/>
                <a:cs typeface="Aparajita" pitchFamily="34" charset="0"/>
              </a:rPr>
              <a:t> </a:t>
            </a:r>
            <a:br>
              <a:rPr lang="en-US" sz="3200" dirty="0">
                <a:latin typeface="Aparajita" pitchFamily="34" charset="0"/>
                <a:cs typeface="Aparajita" pitchFamily="34" charset="0"/>
              </a:rPr>
            </a:br>
            <a:r>
              <a:rPr lang="en-US" sz="3200" dirty="0" err="1">
                <a:latin typeface="Aparajita" pitchFamily="34" charset="0"/>
                <a:cs typeface="Aparajita" pitchFamily="34" charset="0"/>
              </a:rPr>
              <a:t>Wawancara</a:t>
            </a:r>
            <a:r>
              <a:rPr lang="en-US" sz="3200" dirty="0">
                <a:latin typeface="Aparajita" pitchFamily="34" charset="0"/>
                <a:cs typeface="Aparajita" pitchFamily="34" charset="0"/>
              </a:rPr>
              <a:t>.</a:t>
            </a:r>
            <a:br>
              <a:rPr lang="en-US" sz="3600" dirty="0">
                <a:latin typeface="Aparajita" pitchFamily="34" charset="0"/>
                <a:cs typeface="Aparajita" pitchFamily="34" charset="0"/>
              </a:rPr>
            </a:br>
            <a:br>
              <a:rPr lang="id-ID" sz="3600" dirty="0"/>
            </a:br>
            <a:endParaRPr lang="id-ID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05A1C-95B8-477E-9A22-731DBE787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664" y="1981200"/>
            <a:ext cx="7416824" cy="4144963"/>
          </a:xfrm>
        </p:spPr>
        <p:txBody>
          <a:bodyPr anchor="ctr"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pengumpulan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wawancara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mendapatkan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informasi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bertanya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langsung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responden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Wawancara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teknik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pengumpulan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data yang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bertatap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jawab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langsung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peneliti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narasumber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data.</a:t>
            </a:r>
          </a:p>
          <a:p>
            <a:pPr marL="0" indent="0" algn="just">
              <a:buNone/>
            </a:pPr>
            <a:endParaRPr lang="id-ID" sz="3600" dirty="0"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4542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91600" cy="6705600"/>
          </a:xfrm>
        </p:spPr>
        <p:txBody>
          <a:bodyPr/>
          <a:lstStyle/>
          <a:p>
            <a:pPr lvl="0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Determinasi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(R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determinasi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regresi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linear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berganda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mengetahui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Kontribusi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pengaruh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,……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serentak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(Y). 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diperoleh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angka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(R 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Square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sebesar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0,772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(77,2%). Hal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menunjukkan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ROI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berkontribusi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77%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perubahan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Saham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Selain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23%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perubahan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saham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akibat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lain.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292667"/>
              </p:ext>
            </p:extLst>
          </p:nvPr>
        </p:nvGraphicFramePr>
        <p:xfrm>
          <a:off x="1600200" y="1868774"/>
          <a:ext cx="5210177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8898">
                  <a:extLst>
                    <a:ext uri="{9D8B030D-6E8A-4147-A177-3AD203B41FA5}">
                      <a16:colId xmlns:a16="http://schemas.microsoft.com/office/drawing/2014/main" val="568234186"/>
                    </a:ext>
                  </a:extLst>
                </a:gridCol>
                <a:gridCol w="913096">
                  <a:extLst>
                    <a:ext uri="{9D8B030D-6E8A-4147-A177-3AD203B41FA5}">
                      <a16:colId xmlns:a16="http://schemas.microsoft.com/office/drawing/2014/main" val="3221158631"/>
                    </a:ext>
                  </a:extLst>
                </a:gridCol>
                <a:gridCol w="968381">
                  <a:extLst>
                    <a:ext uri="{9D8B030D-6E8A-4147-A177-3AD203B41FA5}">
                      <a16:colId xmlns:a16="http://schemas.microsoft.com/office/drawing/2014/main" val="1324439086"/>
                    </a:ext>
                  </a:extLst>
                </a:gridCol>
                <a:gridCol w="1309901">
                  <a:extLst>
                    <a:ext uri="{9D8B030D-6E8A-4147-A177-3AD203B41FA5}">
                      <a16:colId xmlns:a16="http://schemas.microsoft.com/office/drawing/2014/main" val="3808943608"/>
                    </a:ext>
                  </a:extLst>
                </a:gridCol>
                <a:gridCol w="1309901">
                  <a:extLst>
                    <a:ext uri="{9D8B030D-6E8A-4147-A177-3AD203B41FA5}">
                      <a16:colId xmlns:a16="http://schemas.microsoft.com/office/drawing/2014/main" val="3742707578"/>
                    </a:ext>
                  </a:extLst>
                </a:gridCol>
              </a:tblGrid>
              <a:tr h="595468"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Model Summary</a:t>
                      </a:r>
                      <a:r>
                        <a:rPr lang="en-US" sz="900" baseline="30000">
                          <a:effectLst/>
                        </a:rPr>
                        <a:t>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744909"/>
                  </a:ext>
                </a:extLst>
              </a:tr>
              <a:tr h="41602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Model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 Square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Adjusted R Square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Std. Error of the Estimate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32468511"/>
                  </a:ext>
                </a:extLst>
              </a:tr>
              <a:tr h="196235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.879</a:t>
                      </a:r>
                      <a:r>
                        <a:rPr lang="en-US" sz="900" baseline="30000">
                          <a:effectLst/>
                        </a:rPr>
                        <a:t>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.772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.742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.87080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01262422"/>
                  </a:ext>
                </a:extLst>
              </a:tr>
              <a:tr h="196235">
                <a:tc gridSpan="5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a. Predictors: (Constant), ROI, PER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329575"/>
                  </a:ext>
                </a:extLst>
              </a:tr>
              <a:tr h="196235">
                <a:tc gridSpan="5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b. Dependent Variable: </a:t>
                      </a:r>
                      <a:r>
                        <a:rPr lang="en-US" sz="900" dirty="0" err="1">
                          <a:effectLst/>
                        </a:rPr>
                        <a:t>HargaSaham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255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6068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77000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Uji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Koefisien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Regresi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Bersama-sama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Uji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Uji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mengetahui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apakah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,X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….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bersama-sama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berpengaruh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signifikan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(Y).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Dari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output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regresi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diketahui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dibawah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207669"/>
              </p:ext>
            </p:extLst>
          </p:nvPr>
        </p:nvGraphicFramePr>
        <p:xfrm>
          <a:off x="1600201" y="3810000"/>
          <a:ext cx="7162798" cy="2209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1998">
                  <a:extLst>
                    <a:ext uri="{9D8B030D-6E8A-4147-A177-3AD203B41FA5}">
                      <a16:colId xmlns:a16="http://schemas.microsoft.com/office/drawing/2014/main" val="4194611095"/>
                    </a:ext>
                  </a:extLst>
                </a:gridCol>
                <a:gridCol w="1157807">
                  <a:extLst>
                    <a:ext uri="{9D8B030D-6E8A-4147-A177-3AD203B41FA5}">
                      <a16:colId xmlns:a16="http://schemas.microsoft.com/office/drawing/2014/main" val="1229739580"/>
                    </a:ext>
                  </a:extLst>
                </a:gridCol>
                <a:gridCol w="1157807">
                  <a:extLst>
                    <a:ext uri="{9D8B030D-6E8A-4147-A177-3AD203B41FA5}">
                      <a16:colId xmlns:a16="http://schemas.microsoft.com/office/drawing/2014/main" val="1940921128"/>
                    </a:ext>
                  </a:extLst>
                </a:gridCol>
                <a:gridCol w="1109729">
                  <a:extLst>
                    <a:ext uri="{9D8B030D-6E8A-4147-A177-3AD203B41FA5}">
                      <a16:colId xmlns:a16="http://schemas.microsoft.com/office/drawing/2014/main" val="3167311291"/>
                    </a:ext>
                  </a:extLst>
                </a:gridCol>
                <a:gridCol w="1109729">
                  <a:extLst>
                    <a:ext uri="{9D8B030D-6E8A-4147-A177-3AD203B41FA5}">
                      <a16:colId xmlns:a16="http://schemas.microsoft.com/office/drawing/2014/main" val="1560781290"/>
                    </a:ext>
                  </a:extLst>
                </a:gridCol>
                <a:gridCol w="807864">
                  <a:extLst>
                    <a:ext uri="{9D8B030D-6E8A-4147-A177-3AD203B41FA5}">
                      <a16:colId xmlns:a16="http://schemas.microsoft.com/office/drawing/2014/main" val="1273199101"/>
                    </a:ext>
                  </a:extLst>
                </a:gridCol>
                <a:gridCol w="807864">
                  <a:extLst>
                    <a:ext uri="{9D8B030D-6E8A-4147-A177-3AD203B41FA5}">
                      <a16:colId xmlns:a16="http://schemas.microsoft.com/office/drawing/2014/main" val="731162475"/>
                    </a:ext>
                  </a:extLst>
                </a:gridCol>
              </a:tblGrid>
              <a:tr h="270625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ANOVA</a:t>
                      </a:r>
                      <a:r>
                        <a:rPr lang="en-US" sz="900" baseline="30000">
                          <a:effectLst/>
                        </a:rPr>
                        <a:t>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840526"/>
                  </a:ext>
                </a:extLst>
              </a:tr>
              <a:tr h="573739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Model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Sum of Squares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df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Mean Square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Sig.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3588772"/>
                  </a:ext>
                </a:extLst>
              </a:tr>
              <a:tr h="27062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Regression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38.621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19.310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25.465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.000</a:t>
                      </a:r>
                      <a:r>
                        <a:rPr lang="en-US" sz="900" baseline="30000">
                          <a:effectLst/>
                        </a:rPr>
                        <a:t>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73975390"/>
                  </a:ext>
                </a:extLst>
              </a:tr>
              <a:tr h="276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Residual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11.374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.758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1453893"/>
                  </a:ext>
                </a:extLst>
              </a:tr>
              <a:tr h="276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49.995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9318162"/>
                  </a:ext>
                </a:extLst>
              </a:tr>
              <a:tr h="270625">
                <a:tc gridSpan="7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a. Dependent Variable: HargaSaham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320304"/>
                  </a:ext>
                </a:extLst>
              </a:tr>
              <a:tr h="270625">
                <a:tc gridSpan="7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b. Predictors: (Constant), ROI, PER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683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7234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477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Tahap-tahap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uji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berikut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Merumuskan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Hipotesis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 : 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pengaruh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signifikan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ROI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bersama-sama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saham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 : Ada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pengaruh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signifikan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ROI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bersama-sama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saham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Menentukan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hitung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diperoleh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hitung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sebesar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25,465</a:t>
            </a:r>
          </a:p>
          <a:p>
            <a:pPr lvl="0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Menentukan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tabel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tingkat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keyakinan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 = 5%,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df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1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jumlah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–1)  = 2,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df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2 (n-k-1)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18-2-1  = 15 (n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jumlah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kasus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jumlah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independen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diperoleh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sebesar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3,683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dicari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Excel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ketik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finv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(0.05,2,15).</a:t>
            </a:r>
          </a:p>
          <a:p>
            <a:pPr lvl="0">
              <a:lnSpc>
                <a:spcPct val="15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Kriteria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pengujian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diterima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hitung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&lt; 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tabel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ditolak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hitung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&gt; 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tabel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1824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Kesimpulan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hitung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&gt; 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tabel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(25,465 &gt; 3,683),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ditolak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artinya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pengaruh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signifikan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price earning ratio 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(PER)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 return on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investmen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(ROI)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bersama-sama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saham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Jadi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kasus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disimpulkan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ROI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bersama-sama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berpengaruh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saham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 BEJ.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8469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Hipotesis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70104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Uji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hipotesis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metode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pembuktian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empiris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mengkonfirmasi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menolak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sebuah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opini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ataupun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asumsi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sampel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definisi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menyimpulkan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hipotesis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juga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diartikan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teori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sifatnya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lemah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masih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perlu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dibuktikan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kebenarannya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22960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28600"/>
            <a:ext cx="7467600" cy="58975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Uji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Hipotesis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diperlukan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beberapa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alasan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lnSpc>
                <a:spcPct val="15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menguji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apakah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data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gunakan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cukup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menggambarkan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populasi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Metode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empiris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membuktikan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hipotesis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Percaya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umum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jenis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Hipotesis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Hipotesis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nol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(Ho)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Hipotesis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Alternatif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(Ha)</a:t>
            </a:r>
          </a:p>
        </p:txBody>
      </p:sp>
    </p:spTree>
    <p:extLst>
      <p:ext uri="{BB962C8B-B14F-4D97-AF65-F5344CB8AC3E}">
        <p14:creationId xmlns:p14="http://schemas.microsoft.com/office/powerpoint/2010/main" val="2210394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nimasi-bergerak-terima-kasih-0038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5886"/>
            <a:ext cx="9144000" cy="1069514"/>
          </a:xfrm>
        </p:spPr>
        <p:txBody>
          <a:bodyPr/>
          <a:lstStyle/>
          <a:p>
            <a:pPr lvl="0"/>
            <a:r>
              <a:rPr lang="en-US" dirty="0"/>
              <a:t>		</a:t>
            </a:r>
            <a:r>
              <a:rPr lang="en-US" dirty="0" err="1"/>
              <a:t>Jenis-jenis</a:t>
            </a:r>
            <a:r>
              <a:rPr lang="en-US" dirty="0"/>
              <a:t> </a:t>
            </a:r>
            <a:r>
              <a:rPr lang="en-US" dirty="0" err="1"/>
              <a:t>wawancara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7239000" cy="5029200"/>
          </a:xfrm>
        </p:spPr>
        <p:txBody>
          <a:bodyPr/>
          <a:lstStyle/>
          <a:p>
            <a:pPr marL="514350" lvl="0" indent="-514350">
              <a:buFont typeface="Wingdings" pitchFamily="2" charset="2"/>
              <a:buChar char="Ø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Wawancara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terstruktur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457200" lvl="0" indent="-45720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	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Wawancara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terstruktur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457200" lvl="0" indent="-45720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	.</a:t>
            </a: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0BBE0-49F5-44CC-B414-66BC5D18A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0"/>
            <a:ext cx="7668344" cy="1066800"/>
          </a:xfrm>
        </p:spPr>
        <p:txBody>
          <a:bodyPr/>
          <a:lstStyle/>
          <a:p>
            <a:pPr algn="ctr"/>
            <a:r>
              <a:rPr lang="en-US" sz="2400" dirty="0" err="1"/>
              <a:t>Tahap-tahap</a:t>
            </a:r>
            <a:r>
              <a:rPr lang="en-US" sz="2400" dirty="0"/>
              <a:t> </a:t>
            </a:r>
            <a:r>
              <a:rPr lang="en-US" sz="2400" dirty="0" err="1"/>
              <a:t>WawancaraTahap-tahap</a:t>
            </a:r>
            <a:r>
              <a:rPr lang="en-US" sz="2400" dirty="0"/>
              <a:t> </a:t>
            </a:r>
            <a:r>
              <a:rPr lang="en-US" sz="2400" dirty="0" err="1"/>
              <a:t>Wawancara</a:t>
            </a:r>
            <a:endParaRPr lang="id-ID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4CC0D-AE9D-4CA7-ADCD-AD12E516D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672" y="914400"/>
            <a:ext cx="7295728" cy="5211763"/>
          </a:xfrm>
        </p:spPr>
        <p:txBody>
          <a:bodyPr/>
          <a:lstStyle/>
          <a:p>
            <a:pPr marL="514350" indent="-514350">
              <a:buFont typeface="Wingdings" pitchFamily="2" charset="2"/>
              <a:buChar char="q"/>
            </a:pP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persiapan</a:t>
            </a:r>
            <a:endParaRPr lang="en-US" dirty="0"/>
          </a:p>
          <a:p>
            <a:pPr marL="457200" lvl="0" indent="-457200">
              <a:buFont typeface="+mj-lt"/>
              <a:buAutoNum type="alphaLcPeriod"/>
            </a:pPr>
            <a:r>
              <a:rPr lang="en-US" sz="1800" dirty="0" err="1"/>
              <a:t>Menentukan</a:t>
            </a:r>
            <a:r>
              <a:rPr lang="en-US" sz="1800" dirty="0"/>
              <a:t> </a:t>
            </a:r>
            <a:r>
              <a:rPr lang="en-US" sz="1800" dirty="0" err="1"/>
              <a:t>maksud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 </a:t>
            </a:r>
            <a:r>
              <a:rPr lang="en-US" sz="1800" dirty="0" err="1"/>
              <a:t>wawancara</a:t>
            </a:r>
            <a:r>
              <a:rPr lang="en-US" sz="1800" dirty="0"/>
              <a:t> (</a:t>
            </a:r>
            <a:r>
              <a:rPr lang="en-US" sz="1800" dirty="0" err="1"/>
              <a:t>topik</a:t>
            </a:r>
            <a:r>
              <a:rPr lang="en-US" sz="1800" dirty="0"/>
              <a:t> </a:t>
            </a:r>
            <a:r>
              <a:rPr lang="en-US" sz="1800" dirty="0" err="1"/>
              <a:t>wawancara</a:t>
            </a:r>
            <a:r>
              <a:rPr lang="en-US" sz="1800" dirty="0"/>
              <a:t>)</a:t>
            </a:r>
          </a:p>
          <a:p>
            <a:pPr marL="457200" lvl="0" indent="-457200">
              <a:buFont typeface="+mj-lt"/>
              <a:buAutoNum type="alphaLcPeriod"/>
            </a:pPr>
            <a:r>
              <a:rPr lang="en-US" sz="1800" dirty="0" err="1"/>
              <a:t>Menentukan</a:t>
            </a:r>
            <a:r>
              <a:rPr lang="en-US" sz="1800" dirty="0"/>
              <a:t> </a:t>
            </a:r>
            <a:r>
              <a:rPr lang="en-US" sz="1800" dirty="0" err="1"/>
              <a:t>informasi</a:t>
            </a:r>
            <a:r>
              <a:rPr lang="en-US" sz="1800" dirty="0"/>
              <a:t> yang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di</a:t>
            </a:r>
            <a:r>
              <a:rPr lang="en-US" sz="1800" dirty="0"/>
              <a:t> </a:t>
            </a:r>
            <a:r>
              <a:rPr lang="en-US" sz="1800" dirty="0" err="1"/>
              <a:t>kumpulkan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didata</a:t>
            </a:r>
            <a:r>
              <a:rPr lang="en-US" sz="1800" dirty="0"/>
              <a:t>.</a:t>
            </a:r>
          </a:p>
          <a:p>
            <a:pPr marL="457200" lvl="0" indent="-457200">
              <a:buFont typeface="+mj-lt"/>
              <a:buAutoNum type="alphaLcPeriod"/>
            </a:pPr>
            <a:r>
              <a:rPr lang="en-US" sz="1800" dirty="0" err="1"/>
              <a:t>Menentukan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menghubungi</a:t>
            </a:r>
            <a:r>
              <a:rPr lang="en-US" sz="1800" dirty="0"/>
              <a:t> </a:t>
            </a:r>
            <a:r>
              <a:rPr lang="en-US" sz="1800" dirty="0" err="1"/>
              <a:t>nara</a:t>
            </a:r>
            <a:r>
              <a:rPr lang="en-US" sz="1800" dirty="0"/>
              <a:t> </a:t>
            </a:r>
            <a:r>
              <a:rPr lang="en-US" sz="1800" dirty="0" err="1"/>
              <a:t>sumber</a:t>
            </a:r>
            <a:r>
              <a:rPr lang="en-US" sz="1800" dirty="0"/>
              <a:t>.</a:t>
            </a:r>
          </a:p>
          <a:p>
            <a:pPr marL="457200" lvl="0" indent="-457200">
              <a:buFont typeface="+mj-lt"/>
              <a:buAutoNum type="alphaLcPeriod"/>
            </a:pPr>
            <a:r>
              <a:rPr lang="en-US" sz="1800" dirty="0" err="1"/>
              <a:t>Menyusun</a:t>
            </a:r>
            <a:r>
              <a:rPr lang="en-US" sz="1800" dirty="0"/>
              <a:t> </a:t>
            </a:r>
            <a:r>
              <a:rPr lang="en-US" sz="1800" dirty="0" err="1"/>
              <a:t>daftar</a:t>
            </a:r>
            <a:r>
              <a:rPr lang="en-US" sz="1800" dirty="0"/>
              <a:t> </a:t>
            </a:r>
            <a:r>
              <a:rPr lang="en-US" sz="1800" dirty="0" err="1"/>
              <a:t>pertanyaan</a:t>
            </a:r>
            <a:r>
              <a:rPr lang="en-US" sz="1800" dirty="0"/>
              <a:t>.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pelaksanaan</a:t>
            </a:r>
            <a:endParaRPr lang="en-US" dirty="0"/>
          </a:p>
          <a:p>
            <a:pPr lvl="0">
              <a:buFont typeface="+mj-lt"/>
              <a:buAutoNum type="alphaLcPeriod"/>
            </a:pPr>
            <a:r>
              <a:rPr lang="en-US" sz="1800" dirty="0" err="1"/>
              <a:t>Mengucap</a:t>
            </a:r>
            <a:r>
              <a:rPr lang="en-US" sz="1800" dirty="0"/>
              <a:t> </a:t>
            </a:r>
            <a:r>
              <a:rPr lang="en-US" sz="1800" dirty="0" err="1"/>
              <a:t>salam</a:t>
            </a:r>
            <a:endParaRPr lang="en-US" sz="1800" dirty="0"/>
          </a:p>
          <a:p>
            <a:pPr lvl="0">
              <a:buFont typeface="+mj-lt"/>
              <a:buAutoNum type="alphaLcPeriod"/>
            </a:pPr>
            <a:r>
              <a:rPr lang="en-US" sz="1800" dirty="0" err="1"/>
              <a:t>Memperkenalkan</a:t>
            </a:r>
            <a:r>
              <a:rPr lang="en-US" sz="1800" dirty="0"/>
              <a:t> </a:t>
            </a:r>
            <a:r>
              <a:rPr lang="en-US" sz="1800" dirty="0" err="1"/>
              <a:t>diri</a:t>
            </a:r>
            <a:r>
              <a:rPr lang="en-US" sz="1800" dirty="0"/>
              <a:t>.</a:t>
            </a:r>
          </a:p>
          <a:p>
            <a:pPr lvl="0">
              <a:buFont typeface="+mj-lt"/>
              <a:buAutoNum type="alphaLcPeriod"/>
            </a:pPr>
            <a:r>
              <a:rPr lang="en-US" sz="1800" dirty="0" err="1"/>
              <a:t>Mengutarakan</a:t>
            </a:r>
            <a:r>
              <a:rPr lang="en-US" sz="1800" dirty="0"/>
              <a:t> </a:t>
            </a:r>
            <a:r>
              <a:rPr lang="en-US" sz="1800" dirty="0" err="1"/>
              <a:t>maksud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 </a:t>
            </a:r>
            <a:r>
              <a:rPr lang="en-US" sz="1800" dirty="0" err="1"/>
              <a:t>wawancara</a:t>
            </a:r>
            <a:r>
              <a:rPr lang="en-US" sz="1800" dirty="0"/>
              <a:t>.</a:t>
            </a:r>
          </a:p>
          <a:p>
            <a:pPr lvl="0">
              <a:buFont typeface="+mj-lt"/>
              <a:buAutoNum type="alphaLcPeriod"/>
            </a:pPr>
            <a:r>
              <a:rPr lang="en-US" sz="1800" dirty="0" err="1"/>
              <a:t>Menyampaikan</a:t>
            </a:r>
            <a:r>
              <a:rPr lang="en-US" sz="1800" dirty="0"/>
              <a:t> </a:t>
            </a:r>
            <a:r>
              <a:rPr lang="en-US" sz="1800" dirty="0" err="1"/>
              <a:t>pertanyaan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teratur</a:t>
            </a:r>
            <a:r>
              <a:rPr lang="en-US" sz="1800" dirty="0"/>
              <a:t>.</a:t>
            </a:r>
          </a:p>
          <a:p>
            <a:pPr lvl="0">
              <a:buFont typeface="+mj-lt"/>
              <a:buAutoNum type="alphaLcPeriod"/>
            </a:pPr>
            <a:r>
              <a:rPr lang="en-US" sz="1800" dirty="0" err="1"/>
              <a:t>Mencatat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merekam</a:t>
            </a:r>
            <a:r>
              <a:rPr lang="en-US" sz="1800" dirty="0"/>
              <a:t> </a:t>
            </a:r>
            <a:r>
              <a:rPr lang="en-US" sz="1800" dirty="0" err="1"/>
              <a:t>pokok-pokok</a:t>
            </a:r>
            <a:r>
              <a:rPr lang="en-US" sz="1800" dirty="0"/>
              <a:t> </a:t>
            </a:r>
            <a:r>
              <a:rPr lang="en-US" sz="1800" dirty="0" err="1"/>
              <a:t>wawancara</a:t>
            </a:r>
            <a:r>
              <a:rPr lang="en-US" sz="1800" dirty="0"/>
              <a:t>.</a:t>
            </a:r>
          </a:p>
          <a:p>
            <a:pPr lvl="0">
              <a:buFont typeface="+mj-lt"/>
              <a:buAutoNum type="alphaLcPeriod"/>
            </a:pPr>
            <a:r>
              <a:rPr lang="en-US" sz="1800" dirty="0" err="1"/>
              <a:t>Mengahiri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salam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meminta</a:t>
            </a:r>
            <a:r>
              <a:rPr lang="en-US" sz="1800" dirty="0"/>
              <a:t> </a:t>
            </a:r>
            <a:r>
              <a:rPr lang="en-US" sz="1800" dirty="0" err="1"/>
              <a:t>kesediaan</a:t>
            </a:r>
            <a:r>
              <a:rPr lang="en-US" sz="1800" dirty="0"/>
              <a:t> </a:t>
            </a:r>
            <a:r>
              <a:rPr lang="en-US" sz="1800" dirty="0" err="1"/>
              <a:t>narasumber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dihubungi</a:t>
            </a:r>
            <a:r>
              <a:rPr lang="en-US" sz="1800" dirty="0"/>
              <a:t> </a:t>
            </a:r>
            <a:r>
              <a:rPr lang="en-US" sz="1800" dirty="0" err="1"/>
              <a:t>kembali</a:t>
            </a:r>
            <a:r>
              <a:rPr lang="en-US" sz="1800" dirty="0"/>
              <a:t> </a:t>
            </a:r>
            <a:r>
              <a:rPr lang="en-US" sz="1800" dirty="0" err="1"/>
              <a:t>jika</a:t>
            </a:r>
            <a:r>
              <a:rPr lang="en-US" sz="1800" dirty="0"/>
              <a:t> </a:t>
            </a:r>
            <a:r>
              <a:rPr lang="en-US" sz="1800" dirty="0" err="1"/>
              <a:t>ada</a:t>
            </a:r>
            <a:r>
              <a:rPr lang="en-US" sz="1800" dirty="0"/>
              <a:t> yang </a:t>
            </a:r>
            <a:r>
              <a:rPr lang="en-US" sz="1800" dirty="0" err="1"/>
              <a:t>perlu</a:t>
            </a:r>
            <a:r>
              <a:rPr lang="en-US" sz="1800" dirty="0"/>
              <a:t> </a:t>
            </a:r>
            <a:r>
              <a:rPr lang="en-US" sz="1800" dirty="0" err="1"/>
              <a:t>dikomfirmasi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dilengkapi</a:t>
            </a:r>
            <a:endParaRPr lang="id-ID" sz="1800" dirty="0"/>
          </a:p>
        </p:txBody>
      </p:sp>
    </p:spTree>
    <p:extLst>
      <p:ext uri="{BB962C8B-B14F-4D97-AF65-F5344CB8AC3E}">
        <p14:creationId xmlns:p14="http://schemas.microsoft.com/office/powerpoint/2010/main" val="862109572"/>
      </p:ext>
    </p:extLst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5886"/>
            <a:ext cx="7696200" cy="1069514"/>
          </a:xfrm>
        </p:spPr>
        <p:txBody>
          <a:bodyPr/>
          <a:lstStyle/>
          <a:p>
            <a:pPr algn="ctr"/>
            <a:r>
              <a:rPr lang="en-US" dirty="0"/>
              <a:t>Cara </a:t>
            </a: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Kuesioner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990600"/>
            <a:ext cx="7467600" cy="58674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Kuesioner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daftar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pertanyaan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ysng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tersusun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digunaka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pengumpulan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survei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pembentukan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kuesioner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memperoleh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data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penelitian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penjabaran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hipotesis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en-US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5886"/>
            <a:ext cx="9144000" cy="1069514"/>
          </a:xfrm>
        </p:spPr>
        <p:txBody>
          <a:bodyPr/>
          <a:lstStyle/>
          <a:p>
            <a:pPr lvl="0" algn="ctr"/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Kuesioner</a:t>
            </a:r>
            <a:r>
              <a:rPr lang="en-US" dirty="0"/>
              <a:t> 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89037"/>
            <a:ext cx="7620000" cy="3382963"/>
          </a:xfrm>
        </p:spPr>
        <p:txBody>
          <a:bodyPr/>
          <a:lstStyle/>
          <a:p>
            <a:pPr marL="514350" lvl="0" indent="-514350">
              <a:buFont typeface="+mj-lt"/>
              <a:buAutoNum type="alphaL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Relevan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penelitian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lphaL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ditanyakan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lphaL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dijawab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lphaL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Data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didapat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diolah</a:t>
            </a:r>
            <a:r>
              <a:rPr lang="en-US" sz="2000" dirty="0"/>
              <a:t>.</a:t>
            </a:r>
          </a:p>
          <a:p>
            <a:pPr marL="514350" lvl="0" indent="-514350">
              <a:buNone/>
            </a:pP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78286"/>
            <a:ext cx="6324600" cy="1069514"/>
          </a:xfrm>
        </p:spPr>
        <p:txBody>
          <a:bodyPr/>
          <a:lstStyle/>
          <a:p>
            <a:pPr algn="ctr"/>
            <a:r>
              <a:rPr lang="en-US" dirty="0" err="1">
                <a:latin typeface="Aparajita" pitchFamily="34" charset="0"/>
                <a:cs typeface="Aparajita" pitchFamily="34" charset="0"/>
              </a:rPr>
              <a:t>Teknik</a:t>
            </a:r>
            <a:r>
              <a:rPr lang="en-US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>
                <a:latin typeface="Aparajita" pitchFamily="34" charset="0"/>
                <a:cs typeface="Aparajita" pitchFamily="34" charset="0"/>
              </a:rPr>
              <a:t>pengumpulan</a:t>
            </a:r>
            <a:r>
              <a:rPr lang="en-US" dirty="0">
                <a:latin typeface="Aparajita" pitchFamily="34" charset="0"/>
                <a:cs typeface="Aparajita" pitchFamily="34" charset="0"/>
              </a:rPr>
              <a:t> </a:t>
            </a:r>
            <a:br>
              <a:rPr lang="en-US" dirty="0">
                <a:latin typeface="Aparajita" pitchFamily="34" charset="0"/>
                <a:cs typeface="Aparajita" pitchFamily="34" charset="0"/>
              </a:rPr>
            </a:br>
            <a:r>
              <a:rPr lang="en-US" dirty="0">
                <a:latin typeface="Aparajita" pitchFamily="34" charset="0"/>
                <a:cs typeface="Aparajita" pitchFamily="34" charset="0"/>
              </a:rPr>
              <a:t>data </a:t>
            </a:r>
            <a:r>
              <a:rPr lang="en-US" dirty="0" err="1">
                <a:latin typeface="Aparajita" pitchFamily="34" charset="0"/>
                <a:cs typeface="Aparajita" pitchFamily="34" charset="0"/>
              </a:rPr>
              <a:t>dengan</a:t>
            </a:r>
            <a:r>
              <a:rPr lang="en-US" dirty="0"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>
                <a:latin typeface="Aparajita" pitchFamily="34" charset="0"/>
                <a:cs typeface="Aparajita" pitchFamily="34" charset="0"/>
              </a:rPr>
              <a:t>Observasi</a:t>
            </a:r>
            <a:br>
              <a:rPr lang="en-US" dirty="0">
                <a:latin typeface="Aparajita" pitchFamily="34" charset="0"/>
                <a:cs typeface="Aparajit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5438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Teknik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observasi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teknik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pengumpulan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peneliti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pengamatan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langsung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di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lapangan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None/>
            </a:pPr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	</a:t>
            </a:r>
          </a:p>
        </p:txBody>
      </p:sp>
    </p:spTree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ECEF-08EA-492F-901D-2C58FFFC6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02086"/>
            <a:ext cx="7162800" cy="1069514"/>
          </a:xfrm>
        </p:spPr>
        <p:txBody>
          <a:bodyPr/>
          <a:lstStyle/>
          <a:p>
            <a:pPr algn="ctr"/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umum</a:t>
            </a:r>
            <a:r>
              <a:rPr lang="en-US" sz="3200" dirty="0"/>
              <a:t> </a:t>
            </a:r>
            <a:r>
              <a:rPr lang="en-US" sz="3200" dirty="0" err="1"/>
              <a:t>observasi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 err="1"/>
              <a:t>dilakukan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cara</a:t>
            </a:r>
            <a:r>
              <a:rPr lang="en-US" sz="3200" dirty="0"/>
              <a:t> </a:t>
            </a:r>
            <a:r>
              <a:rPr lang="en-US" sz="3200" dirty="0" err="1"/>
              <a:t>yaitu</a:t>
            </a:r>
            <a:r>
              <a:rPr lang="en-US" sz="3200" dirty="0"/>
              <a:t> :</a:t>
            </a:r>
            <a:br>
              <a:rPr lang="en-US" sz="3200" dirty="0"/>
            </a:br>
            <a:endParaRPr lang="id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82F5A-8C07-410B-81C7-AEB080B8F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340768"/>
            <a:ext cx="7391400" cy="5517232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Observasi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Partisipan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Observasi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partisipan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orang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observasi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turut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ambil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berada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keadaan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obyek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diobservasi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Observasi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Non-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Partisipan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pengamatan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observer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tanpa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ikut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kehidupan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orang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diobservasi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terpisah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berkedudukan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pengamat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40902348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2375</Words>
  <Application>Microsoft Office PowerPoint</Application>
  <PresentationFormat>On-screen Show (4:3)</PresentationFormat>
  <Paragraphs>682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8" baseType="lpstr">
      <vt:lpstr>맑은 고딕</vt:lpstr>
      <vt:lpstr>Aharoni</vt:lpstr>
      <vt:lpstr>Andalus</vt:lpstr>
      <vt:lpstr>Angsana New</vt:lpstr>
      <vt:lpstr>AngsanaUPC</vt:lpstr>
      <vt:lpstr>Aparajita</vt:lpstr>
      <vt:lpstr>Arabic Typesetting</vt:lpstr>
      <vt:lpstr>Arial</vt:lpstr>
      <vt:lpstr>Calibri</vt:lpstr>
      <vt:lpstr>Times New Roman</vt:lpstr>
      <vt:lpstr>Wingdings</vt:lpstr>
      <vt:lpstr>Office Theme</vt:lpstr>
      <vt:lpstr>PowerPoint Presentation</vt:lpstr>
      <vt:lpstr>PEMBAHASAN : </vt:lpstr>
      <vt:lpstr>Teknik Pengumpulan Data dengan  Interview atau  Wawancara.  </vt:lpstr>
      <vt:lpstr>  Jenis-jenis wawancara </vt:lpstr>
      <vt:lpstr>Tahap-tahap WawancaraTahap-tahap Wawancara</vt:lpstr>
      <vt:lpstr>Cara Penyusunan Kuesioner </vt:lpstr>
      <vt:lpstr>Persyaratan Kuesioner : </vt:lpstr>
      <vt:lpstr>Teknik pengumpulan  data dengan Observasi </vt:lpstr>
      <vt:lpstr>Secara umum observasi dapat  dilakukan dengan cara yaitu : </vt:lpstr>
      <vt:lpstr>  Cara Menganalisis Data dengan Uji Statistik  (Regresi) </vt:lpstr>
      <vt:lpstr>Macam-macam analisis Regresi ada 2 yaitu Analisis Regresi Linear Sederhana dan Analisis Regresi Linear Berganda. </vt:lpstr>
      <vt:lpstr>Persamaan Regresi Linear sederhana </vt:lpstr>
      <vt:lpstr>Contoh analisis regresi linear sederhana.  </vt:lpstr>
      <vt:lpstr>Dengan data sebagai berikut : </vt:lpstr>
      <vt:lpstr>Kelanjutannya</vt:lpstr>
      <vt:lpstr>Kemudian  </vt:lpstr>
      <vt:lpstr>PowerPoint Presentation</vt:lpstr>
      <vt:lpstr>Dependent Variable: Volume Penjualan</vt:lpstr>
      <vt:lpstr>   Uji Koefisien Regresi Sederhana (Uji t) </vt:lpstr>
      <vt:lpstr>Analisis Regresi Linear Berganda </vt:lpstr>
      <vt:lpstr>Persamaan regresi linear berganda  sebagai berikut: </vt:lpstr>
      <vt:lpstr>Contoh kasus: </vt:lpstr>
      <vt:lpstr>Dengan data sebagai berikut:   </vt:lpstr>
      <vt:lpstr>Kelanjutannya</vt:lpstr>
      <vt:lpstr>Kemudian</vt:lpstr>
      <vt:lpstr>PowerPoint Presentation</vt:lpstr>
      <vt:lpstr>PowerPoint Presentation</vt:lpstr>
      <vt:lpstr>Analisis Korelasi Ganda (R)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Pengujian Hipotesis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MSI PS42</cp:lastModifiedBy>
  <cp:revision>79</cp:revision>
  <dcterms:created xsi:type="dcterms:W3CDTF">2014-04-01T16:35:38Z</dcterms:created>
  <dcterms:modified xsi:type="dcterms:W3CDTF">2021-04-27T14:24:33Z</dcterms:modified>
</cp:coreProperties>
</file>