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Merriweather"/>
      <p:regular r:id="rId17"/>
    </p:embeddedFont>
    <p:embeddedFont>
      <p:font typeface="Merriweather"/>
      <p:regular r:id="rId18"/>
    </p:embeddedFont>
    <p:embeddedFont>
      <p:font typeface="Merriweather"/>
      <p:regular r:id="rId19"/>
    </p:embeddedFont>
    <p:embeddedFont>
      <p:font typeface="Merriweather"/>
      <p:regular r:id="rId20"/>
    </p:embeddedFont>
    <p:embeddedFont>
      <p:font typeface="Merriweather"/>
      <p:regular r:id="rId21"/>
    </p:embeddedFont>
    <p:embeddedFont>
      <p:font typeface="Merriweather"/>
      <p:regular r:id="rId22"/>
    </p:embeddedFont>
    <p:embeddedFont>
      <p:font typeface="Merriweather"/>
      <p:regular r:id="rId23"/>
    </p:embeddedFont>
    <p:embeddedFont>
      <p:font typeface="Merriweather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1785699"/>
            <a:ext cx="7416403" cy="2313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Faktor Budaya Masyarakat terhadap Bahasa Isyarat</a:t>
            </a:r>
            <a:endParaRPr lang="en-US" sz="4850" dirty="0"/>
          </a:p>
        </p:txBody>
      </p:sp>
      <p:sp>
        <p:nvSpPr>
          <p:cNvPr id="4" name="Text 1"/>
          <p:cNvSpPr/>
          <p:nvPr/>
        </p:nvSpPr>
        <p:spPr>
          <a:xfrm>
            <a:off x="863798" y="4469725"/>
            <a:ext cx="7416403" cy="1974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Bahasa isyarat adalah bentuk komunikasi visual-spasial yang memegang peranan penting bagi masyarakat tuli. Faktor budaya masyarakat memiliki dampak signifikan dalam mempengaruhi penerimaan, penggunaan, dan perkembangan bahasa isyarat di suatu komunitas.</a:t>
            </a:r>
            <a:endParaRPr lang="en-US" sz="1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6293" y="1017508"/>
            <a:ext cx="6458307" cy="728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Kesimpulan dan Saran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816293" y="2358390"/>
            <a:ext cx="524708" cy="524708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01673" y="2445782"/>
            <a:ext cx="153948" cy="349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1574125" y="2358390"/>
            <a:ext cx="2881313" cy="364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Saling Memahami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1574125" y="2862739"/>
            <a:ext cx="2881313" cy="22388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Pemahaman terhadap faktor budaya yang mempengaruhi bahasa isyarat sangat penting untuk membangun komunikasi yang efektif.</a:t>
            </a:r>
            <a:endParaRPr lang="en-US" sz="1800" dirty="0"/>
          </a:p>
        </p:txBody>
      </p:sp>
      <p:sp>
        <p:nvSpPr>
          <p:cNvPr id="8" name="Shape 5"/>
          <p:cNvSpPr/>
          <p:nvPr/>
        </p:nvSpPr>
        <p:spPr>
          <a:xfrm>
            <a:off x="4688562" y="2358390"/>
            <a:ext cx="524708" cy="524708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46320" y="2445782"/>
            <a:ext cx="209193" cy="349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750" dirty="0"/>
          </a:p>
        </p:txBody>
      </p:sp>
      <p:sp>
        <p:nvSpPr>
          <p:cNvPr id="10" name="Text 7"/>
          <p:cNvSpPr/>
          <p:nvPr/>
        </p:nvSpPr>
        <p:spPr>
          <a:xfrm>
            <a:off x="5446395" y="2358390"/>
            <a:ext cx="2881313" cy="7289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Dukungan Kebijakan</a:t>
            </a:r>
            <a:endParaRPr lang="en-US" sz="2250" dirty="0"/>
          </a:p>
        </p:txBody>
      </p:sp>
      <p:sp>
        <p:nvSpPr>
          <p:cNvPr id="11" name="Text 8"/>
          <p:cNvSpPr/>
          <p:nvPr/>
        </p:nvSpPr>
        <p:spPr>
          <a:xfrm>
            <a:off x="5446395" y="3227189"/>
            <a:ext cx="2881313" cy="22388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Kebijakan dan program yang mendukung penggunaan bahasa isyarat dan inklusi sosial masyarakat tuli perlu dikembangkan.</a:t>
            </a:r>
            <a:endParaRPr lang="en-US" sz="1800" dirty="0"/>
          </a:p>
        </p:txBody>
      </p:sp>
      <p:sp>
        <p:nvSpPr>
          <p:cNvPr id="12" name="Shape 9"/>
          <p:cNvSpPr/>
          <p:nvPr/>
        </p:nvSpPr>
        <p:spPr>
          <a:xfrm>
            <a:off x="816293" y="5961459"/>
            <a:ext cx="524708" cy="524708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80599" y="6048851"/>
            <a:ext cx="195977" cy="349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750" dirty="0"/>
          </a:p>
        </p:txBody>
      </p:sp>
      <p:sp>
        <p:nvSpPr>
          <p:cNvPr id="14" name="Text 11"/>
          <p:cNvSpPr/>
          <p:nvPr/>
        </p:nvSpPr>
        <p:spPr>
          <a:xfrm>
            <a:off x="1574125" y="5961459"/>
            <a:ext cx="3297436" cy="364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Kolaborasi Masyarakat</a:t>
            </a:r>
            <a:endParaRPr lang="en-US" sz="2250" dirty="0"/>
          </a:p>
        </p:txBody>
      </p:sp>
      <p:sp>
        <p:nvSpPr>
          <p:cNvPr id="15" name="Text 12"/>
          <p:cNvSpPr/>
          <p:nvPr/>
        </p:nvSpPr>
        <p:spPr>
          <a:xfrm>
            <a:off x="1574125" y="6465808"/>
            <a:ext cx="6753582" cy="746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Kerja sama antara masyarakat tuli dan dengar dapat meningkatkan pemahaman dan penerimaan budaya tuli.</a:t>
            </a:r>
            <a:endParaRPr lang="en-US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5070" y="1302425"/>
            <a:ext cx="7471529" cy="704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Pengenalan Bahasa Isyarat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275070" y="2598182"/>
            <a:ext cx="506968" cy="506968"/>
          </a:xfrm>
          <a:prstGeom prst="roundRect">
            <a:avLst>
              <a:gd name="adj" fmla="val 1867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54140" y="2682597"/>
            <a:ext cx="148828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07304" y="2598182"/>
            <a:ext cx="2938463" cy="704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Sistem Komunikasi Visual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07304" y="3437453"/>
            <a:ext cx="2938463" cy="1802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Bahasa isyarat menggunakan gerakan tangan, lengan, tubuh, dan ekspresi wajah untuk menyampaikan makna.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033" y="2598182"/>
            <a:ext cx="506968" cy="506968"/>
          </a:xfrm>
          <a:prstGeom prst="roundRect">
            <a:avLst>
              <a:gd name="adj" fmla="val 1867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23433" y="2682597"/>
            <a:ext cx="202168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3268" y="2598182"/>
            <a:ext cx="2817019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Variasi Regional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3268" y="3085386"/>
            <a:ext cx="2938463" cy="1802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Setiap negara atau daerah memiliki bahasa isyarat yang unik dan berbeda, sesuai dengan budaya setempat.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75070" y="5718810"/>
            <a:ext cx="506968" cy="506968"/>
          </a:xfrm>
          <a:prstGeom prst="roundRect">
            <a:avLst>
              <a:gd name="adj" fmla="val 1867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33899" y="5803225"/>
            <a:ext cx="189309" cy="338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07304" y="5718810"/>
            <a:ext cx="2921198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Struktur Kebahasaan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07304" y="6206014"/>
            <a:ext cx="6834426" cy="72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Bahasa isyarat memiliki tata bahasa, sintaksis, dan semantik yang berbeda dari bahasa lisan.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006441"/>
            <a:ext cx="12247840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Peran Bahasa Isyarat dalam Komunikasi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3798" y="3394710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Akses Informasi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3798" y="4027051"/>
            <a:ext cx="3898940" cy="1974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Bahasa isyarat memungkinkan masyarakat tuli untuk mengakses informasi dan berpartisipasi secara aktif dalam masyarakat.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576" y="3394710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Identitas Budaya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5372576" y="4027051"/>
            <a:ext cx="3898940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Bahasa isyarat menjadi sarana penting untuk memelihara dan mengembangkan identitas budaya masyarakat tuli.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394710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Koneksi Sosial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9881354" y="4027051"/>
            <a:ext cx="3898940" cy="11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Bahasa isyarat memfasilitasi interaksi dan koneksi sosial di antara anggota komunitas tuli.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9829" y="666869"/>
            <a:ext cx="7617143" cy="1363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35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Pengaruh Budaya pada Bahasa Isyarat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6249829" y="2357557"/>
            <a:ext cx="3699510" cy="2667953"/>
          </a:xfrm>
          <a:prstGeom prst="roundRect">
            <a:avLst>
              <a:gd name="adj" fmla="val 3434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75571" y="2583299"/>
            <a:ext cx="2726769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Nilai dan Norma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475571" y="3054906"/>
            <a:ext cx="3248025" cy="1395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Budaya mempengaruhi nilai, norma, dan kepercayaan yang tercermin dalam bahasa isyarat suatu komunitas.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10167461" y="2357557"/>
            <a:ext cx="3699510" cy="2667953"/>
          </a:xfrm>
          <a:prstGeom prst="roundRect">
            <a:avLst>
              <a:gd name="adj" fmla="val 3434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93204" y="2583299"/>
            <a:ext cx="2966561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Kebiasaan dan Tradisi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0393204" y="3054906"/>
            <a:ext cx="3248025" cy="1744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Kebiasaan dan tradisi masyarakat dapat diekspresikan melalui fitur-fitur bahasa isyarat yang khas.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249829" y="5243632"/>
            <a:ext cx="3699510" cy="2318980"/>
          </a:xfrm>
          <a:prstGeom prst="roundRect">
            <a:avLst>
              <a:gd name="adj" fmla="val 395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75571" y="5469374"/>
            <a:ext cx="2726769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Tingkat Formalitas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6475571" y="5940981"/>
            <a:ext cx="3248025" cy="1395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Perbedaan tingkat formalitas dalam bahasa isyarat terkait dengan konteks budaya dan situasi komunikasi.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10167461" y="5243632"/>
            <a:ext cx="3699510" cy="2318980"/>
          </a:xfrm>
          <a:prstGeom prst="roundRect">
            <a:avLst>
              <a:gd name="adj" fmla="val 395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393204" y="5469374"/>
            <a:ext cx="2726769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Arti Simbolis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0393204" y="5940981"/>
            <a:ext cx="3248025" cy="1395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Beberapa isyarat dapat memiliki makna simbolis yang erat kaitannya dengan budaya setempat.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3545" y="732830"/>
            <a:ext cx="7656909" cy="1327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Variasi Bahasa Isyarat Berdasarkan Budaya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1050727" y="2379226"/>
            <a:ext cx="22860" cy="5117544"/>
          </a:xfrm>
          <a:prstGeom prst="roundRect">
            <a:avLst>
              <a:gd name="adj" fmla="val 390373"/>
            </a:avLst>
          </a:prstGeom>
          <a:solidFill>
            <a:srgbClr val="194A99"/>
          </a:solidFill>
          <a:ln/>
        </p:spPr>
      </p:sp>
      <p:sp>
        <p:nvSpPr>
          <p:cNvPr id="5" name="Shape 2"/>
          <p:cNvSpPr/>
          <p:nvPr/>
        </p:nvSpPr>
        <p:spPr>
          <a:xfrm>
            <a:off x="1278315" y="2845713"/>
            <a:ext cx="743545" cy="22860"/>
          </a:xfrm>
          <a:prstGeom prst="roundRect">
            <a:avLst>
              <a:gd name="adj" fmla="val 390373"/>
            </a:avLst>
          </a:prstGeom>
          <a:solidFill>
            <a:srgbClr val="194A99"/>
          </a:solidFill>
          <a:ln/>
        </p:spPr>
      </p:sp>
      <p:sp>
        <p:nvSpPr>
          <p:cNvPr id="6" name="Shape 3"/>
          <p:cNvSpPr/>
          <p:nvPr/>
        </p:nvSpPr>
        <p:spPr>
          <a:xfrm>
            <a:off x="823139" y="2618184"/>
            <a:ext cx="478036" cy="478036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91969" y="2697837"/>
            <a:ext cx="140256" cy="318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2230755" y="2591633"/>
            <a:ext cx="2814995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Dialek Bahasa Isyarat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2230755" y="3050977"/>
            <a:ext cx="6169700" cy="680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Perbedaan budaya dan geografis dapat menghasilkan dialek bahasa isyarat yang berbeda-beda.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1278315" y="4622363"/>
            <a:ext cx="743545" cy="22860"/>
          </a:xfrm>
          <a:prstGeom prst="roundRect">
            <a:avLst>
              <a:gd name="adj" fmla="val 390373"/>
            </a:avLst>
          </a:prstGeom>
          <a:solidFill>
            <a:srgbClr val="194A99"/>
          </a:solidFill>
          <a:ln/>
        </p:spPr>
      </p:sp>
      <p:sp>
        <p:nvSpPr>
          <p:cNvPr id="11" name="Shape 8"/>
          <p:cNvSpPr/>
          <p:nvPr/>
        </p:nvSpPr>
        <p:spPr>
          <a:xfrm>
            <a:off x="823139" y="4394835"/>
            <a:ext cx="478036" cy="478036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66847" y="4474488"/>
            <a:ext cx="190619" cy="318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500" dirty="0"/>
          </a:p>
        </p:txBody>
      </p:sp>
      <p:sp>
        <p:nvSpPr>
          <p:cNvPr id="13" name="Text 10"/>
          <p:cNvSpPr/>
          <p:nvPr/>
        </p:nvSpPr>
        <p:spPr>
          <a:xfrm>
            <a:off x="2230755" y="4368284"/>
            <a:ext cx="2655927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Penggunaan Isyarat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2230755" y="4827627"/>
            <a:ext cx="6169700" cy="680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Variasi dalam penggunaan isyarat dapat mencerminkan perbedaan nilai, kebiasaan, dan prioritas budaya.</a:t>
            </a:r>
            <a:endParaRPr lang="en-US" sz="1650" dirty="0"/>
          </a:p>
        </p:txBody>
      </p:sp>
      <p:sp>
        <p:nvSpPr>
          <p:cNvPr id="15" name="Shape 12"/>
          <p:cNvSpPr/>
          <p:nvPr/>
        </p:nvSpPr>
        <p:spPr>
          <a:xfrm>
            <a:off x="1278315" y="6399014"/>
            <a:ext cx="743545" cy="22860"/>
          </a:xfrm>
          <a:prstGeom prst="roundRect">
            <a:avLst>
              <a:gd name="adj" fmla="val 390373"/>
            </a:avLst>
          </a:prstGeom>
          <a:solidFill>
            <a:srgbClr val="194A99"/>
          </a:solidFill>
          <a:ln/>
        </p:spPr>
      </p:sp>
      <p:sp>
        <p:nvSpPr>
          <p:cNvPr id="16" name="Shape 13"/>
          <p:cNvSpPr/>
          <p:nvPr/>
        </p:nvSpPr>
        <p:spPr>
          <a:xfrm>
            <a:off x="823139" y="6171486"/>
            <a:ext cx="478036" cy="478036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72919" y="6251138"/>
            <a:ext cx="178475" cy="318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500" dirty="0"/>
          </a:p>
        </p:txBody>
      </p:sp>
      <p:sp>
        <p:nvSpPr>
          <p:cNvPr id="18" name="Text 15"/>
          <p:cNvSpPr/>
          <p:nvPr/>
        </p:nvSpPr>
        <p:spPr>
          <a:xfrm>
            <a:off x="2230755" y="6144935"/>
            <a:ext cx="2894409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Ekspresi Non-Manual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2230755" y="6604278"/>
            <a:ext cx="6169700" cy="680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Perbedaan dalam penggunaan ekspresi wajah dan gerakan tubuh juga dipengaruhi oleh latar belakang budaya.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1877" y="795099"/>
            <a:ext cx="7680246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100"/>
              </a:lnSpc>
              <a:buNone/>
            </a:pPr>
            <a:r>
              <a:rPr lang="en-US" sz="41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Hambatan Budaya dalam Penggunaan Bahasa Isyarat</a:t>
            </a:r>
            <a:endParaRPr lang="en-US" sz="41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77" y="2415540"/>
            <a:ext cx="1045607" cy="167294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91095" y="2624614"/>
            <a:ext cx="2614017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Kesalahpahaman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2091095" y="3076813"/>
            <a:ext cx="6321028" cy="668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Perbedaan budaya dapat menimbulkan kesalahpahaman dan hambatan dalam komunikasi menggunakan bahasa isyarat.</a:t>
            </a:r>
            <a:endParaRPr lang="en-US" sz="16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77" y="4088487"/>
            <a:ext cx="1045607" cy="167294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91095" y="4297561"/>
            <a:ext cx="2614017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Stigma Sosial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2091095" y="4749760"/>
            <a:ext cx="6321028" cy="668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Pandangan negatif masyarakat terhadap penyandang disabilitas dapat menghambat penerimaan bahasa isyarat.</a:t>
            </a:r>
            <a:endParaRPr lang="en-US" sz="16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77" y="5761434"/>
            <a:ext cx="1045607" cy="167294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91095" y="5970508"/>
            <a:ext cx="2614017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Keterbatasan Akses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2091095" y="6422708"/>
            <a:ext cx="6321028" cy="668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Minimnya dukungan dan peluang bagi masyarakat tuli untuk belajar dan menggunakan bahasa isyarat.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31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5050" y="493990"/>
            <a:ext cx="7886700" cy="11227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Pentingnya Pemahaman Budaya dalam Belajar Bahasa Isyarat</a:t>
            </a:r>
            <a:endParaRPr lang="en-US" sz="35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0" y="1886188"/>
            <a:ext cx="448985" cy="44898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15050" y="2514719"/>
            <a:ext cx="2837378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Kurikulum Komprehensif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115050" y="2903101"/>
            <a:ext cx="7886700" cy="574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Pembelajaran bahasa isyarat harus mencakup aspek budaya agar dapat dipraktikkan secara efektif.</a:t>
            </a:r>
            <a:endParaRPr lang="en-US" sz="14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0" y="4016812"/>
            <a:ext cx="448985" cy="4489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15050" y="4645343"/>
            <a:ext cx="2245400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Komunikasi Efektif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6115050" y="5033724"/>
            <a:ext cx="7886700" cy="574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Pemahaman terhadap konteks budaya membantu pengguna bahasa isyarat berinteraksi dengan lebih baik.</a:t>
            </a:r>
            <a:endParaRPr lang="en-US" sz="14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050" y="6147435"/>
            <a:ext cx="448985" cy="44898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15050" y="6775966"/>
            <a:ext cx="2245400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Inklusi Sosial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6115050" y="7164348"/>
            <a:ext cx="7886700" cy="574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Pengetahuan tentang budaya masyarakat tuli dapat meningkatkan penerimaan dan integrasi sosial.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620798"/>
            <a:ext cx="12902803" cy="1542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Upaya Meningkatkan Kesadaran Budaya Masyarakat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3798" y="3780353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Edukasi Masyarakat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3798" y="4412694"/>
            <a:ext cx="3898940" cy="1974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Kampanye dan program edukasi dapat meningkatkan pemahaman masyarakat tentang bahasa isyarat dan budaya tuli.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576" y="3780353"/>
            <a:ext cx="3167658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Dukungan Kebijakan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5372576" y="4412694"/>
            <a:ext cx="3898940" cy="1974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Kebijakan yang mendukung penggunaan bahasa isyarat dan hak-hak penyandang disabilitas dapat mendorong perubahan budaya.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780353"/>
            <a:ext cx="3644265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Keterlibatan Komunitas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9881354" y="4412694"/>
            <a:ext cx="3898940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Kolaborasi antara masyarakat tuli dan dengar dapat membangun pemahaman dan empati bersama.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4848" y="1000125"/>
            <a:ext cx="7774305" cy="1223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800"/>
              </a:lnSpc>
              <a:buNone/>
            </a:pPr>
            <a:r>
              <a:rPr lang="en-US" sz="3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Implikasi Faktor Budaya pada Penggunaan Bahasa Isyarat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966907" y="2516624"/>
            <a:ext cx="22860" cy="4712851"/>
          </a:xfrm>
          <a:prstGeom prst="roundRect">
            <a:avLst>
              <a:gd name="adj" fmla="val 359537"/>
            </a:avLst>
          </a:prstGeom>
          <a:solidFill>
            <a:srgbClr val="194A99"/>
          </a:solidFill>
          <a:ln/>
        </p:spPr>
      </p:sp>
      <p:sp>
        <p:nvSpPr>
          <p:cNvPr id="5" name="Shape 2"/>
          <p:cNvSpPr/>
          <p:nvPr/>
        </p:nvSpPr>
        <p:spPr>
          <a:xfrm>
            <a:off x="1175623" y="2945487"/>
            <a:ext cx="684848" cy="22860"/>
          </a:xfrm>
          <a:prstGeom prst="roundRect">
            <a:avLst>
              <a:gd name="adj" fmla="val 359537"/>
            </a:avLst>
          </a:prstGeom>
          <a:solidFill>
            <a:srgbClr val="194A99"/>
          </a:solidFill>
          <a:ln/>
        </p:spPr>
      </p:sp>
      <p:sp>
        <p:nvSpPr>
          <p:cNvPr id="6" name="Shape 3"/>
          <p:cNvSpPr/>
          <p:nvPr/>
        </p:nvSpPr>
        <p:spPr>
          <a:xfrm>
            <a:off x="758190" y="2736771"/>
            <a:ext cx="440293" cy="440293"/>
          </a:xfrm>
          <a:prstGeom prst="roundRect">
            <a:avLst>
              <a:gd name="adj" fmla="val 18667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13686" y="2810113"/>
            <a:ext cx="129183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2054543" y="2712244"/>
            <a:ext cx="2446020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Penerimaan Sosial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2054543" y="3135273"/>
            <a:ext cx="6404610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Budaya yang mendukung dan menghargai bahasa isyarat akan meningkatkan penerimaan dan integrasi masyarakat tuli.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1175623" y="4581644"/>
            <a:ext cx="684848" cy="22860"/>
          </a:xfrm>
          <a:prstGeom prst="roundRect">
            <a:avLst>
              <a:gd name="adj" fmla="val 359537"/>
            </a:avLst>
          </a:prstGeom>
          <a:solidFill>
            <a:srgbClr val="194A99"/>
          </a:solidFill>
          <a:ln/>
        </p:spPr>
      </p:sp>
      <p:sp>
        <p:nvSpPr>
          <p:cNvPr id="11" name="Shape 8"/>
          <p:cNvSpPr/>
          <p:nvPr/>
        </p:nvSpPr>
        <p:spPr>
          <a:xfrm>
            <a:off x="758190" y="4372928"/>
            <a:ext cx="440293" cy="440293"/>
          </a:xfrm>
          <a:prstGeom prst="roundRect">
            <a:avLst>
              <a:gd name="adj" fmla="val 18667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90468" y="4446270"/>
            <a:ext cx="175617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2054543" y="4348401"/>
            <a:ext cx="2446020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Pelestarian Bahasa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2054543" y="4771430"/>
            <a:ext cx="6404610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Pemeliharaan budaya tuli dapat mendorong generasi muda untuk melestarikan dan mengembangkan bahasa isyarat.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1175623" y="6217801"/>
            <a:ext cx="684848" cy="22860"/>
          </a:xfrm>
          <a:prstGeom prst="roundRect">
            <a:avLst>
              <a:gd name="adj" fmla="val 359537"/>
            </a:avLst>
          </a:prstGeom>
          <a:solidFill>
            <a:srgbClr val="194A99"/>
          </a:solidFill>
          <a:ln/>
        </p:spPr>
      </p:sp>
      <p:sp>
        <p:nvSpPr>
          <p:cNvPr id="16" name="Shape 13"/>
          <p:cNvSpPr/>
          <p:nvPr/>
        </p:nvSpPr>
        <p:spPr>
          <a:xfrm>
            <a:off x="758190" y="6009084"/>
            <a:ext cx="440293" cy="440293"/>
          </a:xfrm>
          <a:prstGeom prst="roundRect">
            <a:avLst>
              <a:gd name="adj" fmla="val 18667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96064" y="6082427"/>
            <a:ext cx="164425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2054543" y="5984558"/>
            <a:ext cx="2446020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Akses Informasi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2054543" y="6407587"/>
            <a:ext cx="6404610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Tersedianya konten dan layanan dalam bahasa isyarat yang sesuai budaya dapat memenuhi kebutuhan informasi masyarakat tuli.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2024-11-04T08:26:56Z</dcterms:created>
  <dcterms:modified xsi:type="dcterms:W3CDTF">2024-11-04T08:26:56Z</dcterms:modified>
</cp:coreProperties>
</file>