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CGBEQN+Arial-BoldItalicMT"/>
      <p:regular r:id="rId15"/>
    </p:embeddedFont>
    <p:embeddedFont>
      <p:font typeface="FSPVEA+ArialMT"/>
      <p:regular r:id="rId16"/>
    </p:embeddedFont>
    <p:embeddedFont>
      <p:font typeface="SOJFIS+Arial-BoldMT"/>
      <p:regular r:id="rId17"/>
    </p:embeddedFont>
    <p:embeddedFont>
      <p:font typeface="QWIUMR+Wingdings-Regular"/>
      <p:regular r:id="rId18"/>
    </p:embeddedFont>
    <p:embeddedFont>
      <p:font typeface="UVQTSH+TimesNewRomanPSMT"/>
      <p:regular r:id="rId19"/>
    </p:embeddedFont>
    <p:embeddedFont>
      <p:font typeface="QNMODI+TimesNewRomanPS-ItalicMT"/>
      <p:regular r:id="rId20"/>
    </p:embeddedFont>
    <p:embeddedFont>
      <p:font typeface="RIKULH+Arial-ItalicMT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tableStyles" Target="tableStyles.xml" /><Relationship Id="rId20" Type="http://schemas.openxmlformats.org/officeDocument/2006/relationships/font" Target="fonts/font6.fntdata" /><Relationship Id="rId21" Type="http://schemas.openxmlformats.org/officeDocument/2006/relationships/font" Target="fonts/font7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8475" y="3481309"/>
            <a:ext cx="3637218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836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Disampaikan</a:t>
            </a:r>
            <a:r>
              <a:rPr dirty="0" sz="1200" spc="31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pada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Kuliah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Ekonomi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Pariwisata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dan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Ekonomi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Kreatif</a:t>
            </a:r>
          </a:p>
          <a:p>
            <a:pPr marL="996255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Universitas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Janabadra</a:t>
            </a:r>
            <a:r>
              <a:rPr dirty="0" sz="1200" spc="32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 </a:t>
            </a:r>
            <a:r>
              <a:rPr dirty="0" sz="1200" b="1">
                <a:solidFill>
                  <a:srgbClr val="d30f64"/>
                </a:solidFill>
                <a:latin typeface="CGBEQN+Arial-BoldItalicMT"/>
                <a:cs typeface="CGBEQN+Arial-BoldItalicMT"/>
              </a:rPr>
              <a:t>Yogyakarta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6862" y="5310127"/>
            <a:ext cx="2931452" cy="54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M.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Hery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Salugu,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S.E.,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M.Si.</a:t>
            </a:r>
          </a:p>
          <a:p>
            <a:pPr marL="0" marR="0">
              <a:lnSpc>
                <a:spcPts val="19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BBPPM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d30f64"/>
                </a:solidFill>
                <a:latin typeface="FSPVEA+ArialMT"/>
                <a:cs typeface="FSPVEA+ArialMT"/>
              </a:rPr>
              <a:t>Yogyakarta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368" y="5458111"/>
            <a:ext cx="10676787" cy="1144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7232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d30f64"/>
                </a:solidFill>
                <a:latin typeface="SOJFIS+Arial-BoldMT"/>
                <a:cs typeface="SOJFIS+Arial-BoldMT"/>
              </a:rPr>
              <a:t>Desa</a:t>
            </a:r>
            <a:r>
              <a:rPr dirty="0" sz="2000" b="1">
                <a:solidFill>
                  <a:srgbClr val="d30f64"/>
                </a:solidFill>
                <a:latin typeface="SOJFIS+Arial-BoldMT"/>
                <a:cs typeface="SOJFIS+Arial-BoldMT"/>
              </a:rPr>
              <a:t> </a:t>
            </a:r>
            <a:r>
              <a:rPr dirty="0" sz="2000" b="1">
                <a:solidFill>
                  <a:srgbClr val="d30f64"/>
                </a:solidFill>
                <a:latin typeface="SOJFIS+Arial-BoldMT"/>
                <a:cs typeface="SOJFIS+Arial-BoldMT"/>
              </a:rPr>
              <a:t>Wisata</a:t>
            </a:r>
            <a:r>
              <a:rPr dirty="0" sz="2000" spc="-23" b="1">
                <a:solidFill>
                  <a:srgbClr val="d30f64"/>
                </a:solidFill>
                <a:latin typeface="SOJFIS+Arial-BoldMT"/>
                <a:cs typeface="SOJFIS+Arial-Bold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merupakan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suatu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daerah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tujuan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(destinasi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wisata)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mengintegrasikan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daya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tarik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(atraksi),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fasilitas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umum,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fasilitas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pariwisata,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aksesibilitas,</a:t>
            </a:r>
          </a:p>
          <a:p>
            <a:pPr marL="25717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disajikan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dalam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suatu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struktur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kehidupan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masyarakat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menyatu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dengan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tata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cara</a:t>
            </a:r>
          </a:p>
          <a:p>
            <a:pPr marL="5049415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tradisi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berlaku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(UU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No.10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Tahun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2009)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6606" y="5599610"/>
            <a:ext cx="10051823" cy="870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87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desa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adalah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salah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satu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kegiatan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kepariwisataan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menawarkan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keseluruhan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suasana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menonjolkan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keaslian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desa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seperti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pemandangan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alam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desa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indah,</a:t>
            </a:r>
          </a:p>
          <a:p>
            <a:pPr marL="146154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kuliner,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cenderamata,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homestay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sebagainya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(http://www.berdesa.com)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4641" y="429965"/>
            <a:ext cx="216692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FSPVEA+ArialMT"/>
                <a:cs typeface="FSPVEA+ArialMT"/>
              </a:rPr>
              <a:t>Desa</a:t>
            </a:r>
            <a:r>
              <a:rPr dirty="0" sz="2800">
                <a:solidFill>
                  <a:srgbClr val="ffffff"/>
                </a:solidFill>
                <a:latin typeface="FSPVEA+ArialMT"/>
                <a:cs typeface="FSPVEA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FSPVEA+ArialMT"/>
                <a:cs typeface="FSPVEA+ArialMT"/>
              </a:rPr>
              <a:t>Wisata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4639" y="1042341"/>
            <a:ext cx="5533427" cy="2764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potensi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daya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Tarik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(alam,</a:t>
            </a:r>
          </a:p>
          <a:p>
            <a:pPr marL="28575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budaya,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buatan)</a:t>
            </a:r>
          </a:p>
          <a:p>
            <a:pPr marL="0" marR="0">
              <a:lnSpc>
                <a:spcPts val="2275"/>
              </a:lnSpc>
              <a:spcBef>
                <a:spcPts val="133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komunitas</a:t>
            </a:r>
          </a:p>
          <a:p>
            <a:pPr marL="0" marR="0">
              <a:lnSpc>
                <a:spcPts val="22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SDM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local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yang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terlibat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dalam</a:t>
            </a:r>
          </a:p>
          <a:p>
            <a:pPr marL="28575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aktivitas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pengembangan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desa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</a:p>
          <a:p>
            <a:pPr marL="0" marR="0">
              <a:lnSpc>
                <a:spcPts val="2275"/>
              </a:lnSpc>
              <a:spcBef>
                <a:spcPts val="133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kelembagaan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pengelolaan</a:t>
            </a:r>
          </a:p>
          <a:p>
            <a:pPr marL="0" marR="0">
              <a:lnSpc>
                <a:spcPts val="22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peluang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dukungan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ketersediaan</a:t>
            </a:r>
          </a:p>
          <a:p>
            <a:pPr marL="28575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fasilitas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sarana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prasarana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dasar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untuk</a:t>
            </a:r>
          </a:p>
          <a:p>
            <a:pPr marL="28575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mendukung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kegiatan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4639" y="3785541"/>
            <a:ext cx="5575084" cy="32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d30f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Memiliki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potensi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pengembangan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pasar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d30f64"/>
                </a:solidFill>
                <a:latin typeface="FSPVEA+ArialMT"/>
                <a:cs typeface="FSPVEA+ArialMT"/>
              </a:rPr>
              <a:t>wisata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95205" y="4725990"/>
            <a:ext cx="216692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3686"/>
                </a:solidFill>
                <a:latin typeface="FSPVEA+ArialMT"/>
                <a:cs typeface="FSPVEA+ArialMT"/>
              </a:rPr>
              <a:t>Wisata</a:t>
            </a:r>
            <a:r>
              <a:rPr dirty="0" sz="2800">
                <a:solidFill>
                  <a:srgbClr val="003686"/>
                </a:solidFill>
                <a:latin typeface="FSPVEA+ArialMT"/>
                <a:cs typeface="FSPVEA+ArialMT"/>
              </a:rPr>
              <a:t> </a:t>
            </a:r>
            <a:r>
              <a:rPr dirty="0" sz="2800">
                <a:solidFill>
                  <a:srgbClr val="003686"/>
                </a:solidFill>
                <a:latin typeface="FSPVEA+ArialMT"/>
                <a:cs typeface="FSPVEA+ArialMT"/>
              </a:rPr>
              <a:t>Desa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5581" y="5323072"/>
            <a:ext cx="7295385" cy="936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197dce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197dc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Tidak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melibatkan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masyarakat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sebagai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bagian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dari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unit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usaha</a:t>
            </a:r>
          </a:p>
          <a:p>
            <a:pPr marL="1933152" marR="0">
              <a:lnSpc>
                <a:spcPts val="22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050">
                <a:solidFill>
                  <a:srgbClr val="197dce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197dc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Tidak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berbasis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Community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Based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Tourisme</a:t>
            </a:r>
          </a:p>
          <a:p>
            <a:pPr marL="2841723" marR="0">
              <a:lnSpc>
                <a:spcPts val="22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050">
                <a:solidFill>
                  <a:srgbClr val="197dce"/>
                </a:solidFill>
                <a:latin typeface="QWIUMR+Wingdings-Regular"/>
                <a:cs typeface="QWIUMR+Wingdings-Regular"/>
              </a:rPr>
              <a:t>§</a:t>
            </a:r>
            <a:r>
              <a:rPr dirty="0" sz="2050" spc="800">
                <a:solidFill>
                  <a:srgbClr val="197dc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Wisata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desa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tidak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berkonsep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live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197dce"/>
                </a:solidFill>
                <a:latin typeface="FSPVEA+ArialMT"/>
                <a:cs typeface="FSPVEA+ArialMT"/>
              </a:rPr>
              <a:t>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1481" y="492747"/>
            <a:ext cx="5736332" cy="119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5021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Balai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Besar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Pelatihan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dan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Pemberdayaan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Masyarakat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Yogyakarta</a:t>
            </a:r>
          </a:p>
          <a:p>
            <a:pPr marL="862446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di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Desa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Wisata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QTSH+TimesNewRomanPSMT"/>
                <a:cs typeface="UVQTSH+TimesNewRomanPSMT"/>
              </a:rPr>
              <a:t>Pentingsari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0584" y="2081883"/>
            <a:ext cx="5293415" cy="704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Desa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wisata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Pentingsari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mengangkat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tema</a:t>
            </a:r>
          </a:p>
          <a:p>
            <a:pPr marL="4699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wisata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alam,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budaya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pertanian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1877" y="3208644"/>
            <a:ext cx="5200445" cy="1034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7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Balai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Besar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Pelatihan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Pemberdayaan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Masyarakat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Yogyakarta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berperan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008edc"/>
                </a:solidFill>
                <a:latin typeface="UVQTSH+TimesNewRomanPSMT"/>
                <a:cs typeface="UVQTSH+TimesNewRomanPSMT"/>
              </a:rPr>
              <a:t>sebagai</a:t>
            </a:r>
          </a:p>
          <a:p>
            <a:pPr marL="867395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supporting</a:t>
            </a:r>
            <a:r>
              <a:rPr dirty="0" sz="24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 </a:t>
            </a:r>
            <a:r>
              <a:rPr dirty="0" sz="24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tourisme</a:t>
            </a:r>
            <a:r>
              <a:rPr dirty="0" sz="24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 </a:t>
            </a:r>
            <a:r>
              <a:rPr dirty="0" sz="24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object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21704" y="4720828"/>
            <a:ext cx="6465189" cy="877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FSPVEA+ArialMT"/>
                <a:cs typeface="FSPVEA+ArialMT"/>
              </a:rPr>
              <a:t>•</a:t>
            </a:r>
            <a:r>
              <a:rPr dirty="0" sz="2050" spc="129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BBPPM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Yogyakarta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memiliki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kebun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praktek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seluas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1,47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Ha</a:t>
            </a:r>
          </a:p>
          <a:p>
            <a:pPr marL="181099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FSPVEA+ArialMT"/>
                <a:cs typeface="FSPVEA+ArialMT"/>
              </a:rPr>
              <a:t>•</a:t>
            </a:r>
            <a:r>
              <a:rPr dirty="0" sz="2050" spc="129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Terdapat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komoditas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pertanian,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peternakan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perikanan</a:t>
            </a:r>
          </a:p>
          <a:p>
            <a:pPr marL="82231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30f64"/>
                </a:solidFill>
                <a:latin typeface="FSPVEA+ArialMT"/>
                <a:cs typeface="FSPVEA+ArialMT"/>
              </a:rPr>
              <a:t>•</a:t>
            </a:r>
            <a:r>
              <a:rPr dirty="0" sz="2050" spc="129">
                <a:solidFill>
                  <a:srgbClr val="d30f64"/>
                </a:solidFill>
                <a:latin typeface="FSPVEA+ArialMT"/>
                <a:cs typeface="FSPVEA+Arial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Lokasi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Kebun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Praktek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di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Dusun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883862"/>
                </a:solidFill>
                <a:latin typeface="UVQTSH+TimesNewRomanPSMT"/>
                <a:cs typeface="UVQTSH+TimesNewRomanPSMT"/>
              </a:rPr>
              <a:t>Pentingsari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4958" y="1732562"/>
            <a:ext cx="6407659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2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Pemimpin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Negara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(lembaga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pemerintahan)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yang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mampu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mengelola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dan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menumbuhkan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jiwa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dan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kecakapan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wirausaha</a:t>
            </a:r>
          </a:p>
          <a:p>
            <a:pPr marL="366484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penduduknya,</a:t>
            </a:r>
            <a:r>
              <a:rPr dirty="0" sz="1800">
                <a:solidFill>
                  <a:srgbClr val="000000"/>
                </a:solidFill>
                <a:latin typeface="FSPVEA+ArialMT"/>
                <a:cs typeface="FSPVE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RIKULH+Arial-ItalicMT"/>
                <a:cs typeface="RIKULH+Arial-ItalicMT"/>
              </a:rPr>
              <a:t>Ir.</a:t>
            </a:r>
            <a:r>
              <a:rPr dirty="0" sz="1200" spc="32">
                <a:solidFill>
                  <a:srgbClr val="000000"/>
                </a:solidFill>
                <a:latin typeface="RIKULH+Arial-ItalicMT"/>
                <a:cs typeface="RIKULH+Arial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RIKULH+Arial-ItalicMT"/>
                <a:cs typeface="RIKULH+Arial-ItalicMT"/>
              </a:rPr>
              <a:t>Ciputra,</a:t>
            </a:r>
            <a:r>
              <a:rPr dirty="0" sz="1200" spc="31">
                <a:solidFill>
                  <a:srgbClr val="000000"/>
                </a:solidFill>
                <a:latin typeface="RIKULH+Arial-ItalicMT"/>
                <a:cs typeface="RIKULH+Arial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RIKULH+Arial-ItalicMT"/>
                <a:cs typeface="RIKULH+Arial-ItalicMT"/>
              </a:rPr>
              <a:t>2007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3644" y="3217683"/>
            <a:ext cx="714248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43">
                <a:solidFill>
                  <a:srgbClr val="4e3a2f"/>
                </a:solidFill>
                <a:latin typeface="FSPVEA+ArialMT"/>
                <a:cs typeface="FSPVEA+ArialMT"/>
              </a:rPr>
              <a:t>“</a:t>
            </a:r>
            <a:r>
              <a:rPr dirty="0" sz="2000" spc="-40">
                <a:solidFill>
                  <a:srgbClr val="4e3a2f"/>
                </a:solidFill>
                <a:latin typeface="RIKULH+Arial-ItalicMT"/>
                <a:cs typeface="RIKULH+Arial-ItalicMT"/>
              </a:rPr>
              <a:t>Entrepreneur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0">
                <a:solidFill>
                  <a:srgbClr val="4e3a2f"/>
                </a:solidFill>
                <a:latin typeface="RIKULH+Arial-ItalicMT"/>
                <a:cs typeface="RIKULH+Arial-ItalicMT"/>
              </a:rPr>
              <a:t>adalah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85">
                <a:solidFill>
                  <a:srgbClr val="4e3a2f"/>
                </a:solidFill>
                <a:latin typeface="RIKULH+Arial-ItalicMT"/>
                <a:cs typeface="RIKULH+Arial-ItalicMT"/>
              </a:rPr>
              <a:t>orang-orang</a:t>
            </a:r>
            <a:r>
              <a:rPr dirty="0" sz="2000" spc="-41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89">
                <a:solidFill>
                  <a:srgbClr val="4e3a2f"/>
                </a:solidFill>
                <a:latin typeface="RIKULH+Arial-ItalicMT"/>
                <a:cs typeface="RIKULH+Arial-ItalicMT"/>
              </a:rPr>
              <a:t>yang</a:t>
            </a:r>
            <a:r>
              <a:rPr dirty="0" sz="2000" spc="-188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2">
                <a:solidFill>
                  <a:srgbClr val="4e3a2f"/>
                </a:solidFill>
                <a:latin typeface="RIKULH+Arial-ItalicMT"/>
                <a:cs typeface="RIKULH+Arial-ItalicMT"/>
              </a:rPr>
              <a:t>bersedia</a:t>
            </a:r>
            <a:r>
              <a:rPr dirty="0" sz="2000" spc="-1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69">
                <a:solidFill>
                  <a:srgbClr val="4e3a2f"/>
                </a:solidFill>
                <a:latin typeface="RIKULH+Arial-ItalicMT"/>
                <a:cs typeface="RIKULH+Arial-ItalicMT"/>
              </a:rPr>
              <a:t>mendukung</a:t>
            </a:r>
            <a:r>
              <a:rPr dirty="0" sz="2000" spc="-2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0">
                <a:solidFill>
                  <a:srgbClr val="4e3a2f"/>
                </a:solidFill>
                <a:latin typeface="RIKULH+Arial-ItalicMT"/>
                <a:cs typeface="RIKULH+Arial-ItalicMT"/>
              </a:rPr>
              <a:t>dan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4640" y="3492003"/>
            <a:ext cx="8021658" cy="1144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8913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75">
                <a:solidFill>
                  <a:srgbClr val="4e3a2f"/>
                </a:solidFill>
                <a:latin typeface="RIKULH+Arial-ItalicMT"/>
                <a:cs typeface="RIKULH+Arial-ItalicMT"/>
              </a:rPr>
              <a:t>menginvestasikan</a:t>
            </a:r>
            <a:r>
              <a:rPr dirty="0" sz="2000" spc="-16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89">
                <a:solidFill>
                  <a:srgbClr val="4e3a2f"/>
                </a:solidFill>
                <a:latin typeface="RIKULH+Arial-ItalicMT"/>
                <a:cs typeface="RIKULH+Arial-ItalicMT"/>
              </a:rPr>
              <a:t>sumber-</a:t>
            </a:r>
            <a:r>
              <a:rPr dirty="0" sz="2000" spc="-205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4">
                <a:solidFill>
                  <a:srgbClr val="4e3a2f"/>
                </a:solidFill>
                <a:latin typeface="RIKULH+Arial-ItalicMT"/>
                <a:cs typeface="RIKULH+Arial-ItalicMT"/>
              </a:rPr>
              <a:t>sumber</a:t>
            </a:r>
            <a:r>
              <a:rPr dirty="0" sz="2000" spc="-31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89">
                <a:solidFill>
                  <a:srgbClr val="4e3a2f"/>
                </a:solidFill>
                <a:latin typeface="RIKULH+Arial-ItalicMT"/>
                <a:cs typeface="RIKULH+Arial-ItalicMT"/>
              </a:rPr>
              <a:t>yang</a:t>
            </a:r>
            <a:r>
              <a:rPr dirty="0" sz="2000" spc="-188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40">
                <a:solidFill>
                  <a:srgbClr val="4e3a2f"/>
                </a:solidFill>
                <a:latin typeface="RIKULH+Arial-ItalicMT"/>
                <a:cs typeface="RIKULH+Arial-ItalicMT"/>
              </a:rPr>
              <a:t>dimilikinya</a:t>
            </a:r>
            <a:r>
              <a:rPr dirty="0" sz="2000" spc="28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4">
                <a:solidFill>
                  <a:srgbClr val="4e3a2f"/>
                </a:solidFill>
                <a:latin typeface="RIKULH+Arial-ItalicMT"/>
                <a:cs typeface="RIKULH+Arial-ItalicMT"/>
              </a:rPr>
              <a:t>seperti</a:t>
            </a:r>
            <a:r>
              <a:rPr dirty="0" sz="2000" spc="14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6">
                <a:solidFill>
                  <a:srgbClr val="4e3a2f"/>
                </a:solidFill>
                <a:latin typeface="RIKULH+Arial-ItalicMT"/>
                <a:cs typeface="RIKULH+Arial-ItalicMT"/>
              </a:rPr>
              <a:t>waktu,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125">
                <a:solidFill>
                  <a:srgbClr val="4e3a2f"/>
                </a:solidFill>
                <a:latin typeface="RIKULH+Arial-ItalicMT"/>
                <a:cs typeface="RIKULH+Arial-ItalicMT"/>
              </a:rPr>
              <a:t>energi,</a:t>
            </a:r>
          </a:p>
          <a:p>
            <a:pPr marL="94932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34">
                <a:solidFill>
                  <a:srgbClr val="4e3a2f"/>
                </a:solidFill>
                <a:latin typeface="RIKULH+Arial-ItalicMT"/>
                <a:cs typeface="RIKULH+Arial-ItalicMT"/>
              </a:rPr>
              <a:t>raputasi,</a:t>
            </a:r>
            <a:r>
              <a:rPr dirty="0" sz="2000" spc="1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60">
                <a:solidFill>
                  <a:srgbClr val="4e3a2f"/>
                </a:solidFill>
                <a:latin typeface="RIKULH+Arial-ItalicMT"/>
                <a:cs typeface="RIKULH+Arial-ItalicMT"/>
              </a:rPr>
              <a:t>dana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15">
                <a:solidFill>
                  <a:srgbClr val="4e3a2f"/>
                </a:solidFill>
                <a:latin typeface="RIKULH+Arial-ItalicMT"/>
                <a:cs typeface="RIKULH+Arial-ItalicMT"/>
              </a:rPr>
              <a:t>untuk</a:t>
            </a:r>
            <a:r>
              <a:rPr dirty="0" sz="2000" spc="3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0">
                <a:solidFill>
                  <a:srgbClr val="4e3a2f"/>
                </a:solidFill>
                <a:latin typeface="RIKULH+Arial-ItalicMT"/>
                <a:cs typeface="RIKULH+Arial-ItalicMT"/>
              </a:rPr>
              <a:t>mendapatkan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1">
                <a:solidFill>
                  <a:srgbClr val="4e3a2f"/>
                </a:solidFill>
                <a:latin typeface="RIKULH+Arial-ItalicMT"/>
                <a:cs typeface="RIKULH+Arial-ItalicMT"/>
              </a:rPr>
              <a:t>suatu</a:t>
            </a:r>
            <a:r>
              <a:rPr dirty="0" sz="2000" spc="-34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7">
                <a:solidFill>
                  <a:srgbClr val="4e3a2f"/>
                </a:solidFill>
                <a:latin typeface="RIKULH+Arial-ItalicMT"/>
                <a:cs typeface="RIKULH+Arial-ItalicMT"/>
              </a:rPr>
              <a:t>posisi</a:t>
            </a:r>
            <a:r>
              <a:rPr dirty="0" sz="2000" spc="-19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0">
                <a:solidFill>
                  <a:srgbClr val="4e3a2f"/>
                </a:solidFill>
                <a:latin typeface="RIKULH+Arial-ItalicMT"/>
                <a:cs typeface="RIKULH+Arial-ItalicMT"/>
              </a:rPr>
              <a:t>dan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60">
                <a:solidFill>
                  <a:srgbClr val="4e3a2f"/>
                </a:solidFill>
                <a:latin typeface="RIKULH+Arial-ItalicMT"/>
                <a:cs typeface="RIKULH+Arial-ItalicMT"/>
              </a:rPr>
              <a:t>memperoleh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60">
                <a:solidFill>
                  <a:srgbClr val="4e3a2f"/>
                </a:solidFill>
                <a:latin typeface="RIKULH+Arial-ItalicMT"/>
                <a:cs typeface="RIKULH+Arial-ItalicMT"/>
              </a:rPr>
              <a:t>keuntungan</a:t>
            </a:r>
            <a:r>
              <a:rPr dirty="0" sz="2000" spc="-1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20">
                <a:solidFill>
                  <a:srgbClr val="4e3a2f"/>
                </a:solidFill>
                <a:latin typeface="RIKULH+Arial-ItalicMT"/>
                <a:cs typeface="RIKULH+Arial-ItalicMT"/>
              </a:rPr>
              <a:t>di</a:t>
            </a:r>
            <a:r>
              <a:rPr dirty="0" sz="2000" spc="36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75">
                <a:solidFill>
                  <a:srgbClr val="4e3a2f"/>
                </a:solidFill>
                <a:latin typeface="RIKULH+Arial-ItalicMT"/>
                <a:cs typeface="RIKULH+Arial-ItalicMT"/>
              </a:rPr>
              <a:t>masa</a:t>
            </a:r>
            <a:r>
              <a:rPr dirty="0" sz="2000" spc="-27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6">
                <a:solidFill>
                  <a:srgbClr val="4e3a2f"/>
                </a:solidFill>
                <a:latin typeface="RIKULH+Arial-ItalicMT"/>
                <a:cs typeface="RIKULH+Arial-ItalicMT"/>
              </a:rPr>
              <a:t>datang</a:t>
            </a:r>
            <a:r>
              <a:rPr dirty="0" sz="2000" spc="13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89">
                <a:solidFill>
                  <a:srgbClr val="4e3a2f"/>
                </a:solidFill>
                <a:latin typeface="RIKULH+Arial-ItalicMT"/>
                <a:cs typeface="RIKULH+Arial-ItalicMT"/>
              </a:rPr>
              <a:t>yang</a:t>
            </a:r>
            <a:r>
              <a:rPr dirty="0" sz="2000" spc="-188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56">
                <a:solidFill>
                  <a:srgbClr val="4e3a2f"/>
                </a:solidFill>
                <a:latin typeface="RIKULH+Arial-ItalicMT"/>
                <a:cs typeface="RIKULH+Arial-ItalicMT"/>
              </a:rPr>
              <a:t>sudah</a:t>
            </a:r>
            <a:r>
              <a:rPr dirty="0" sz="2000" spc="-3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0">
                <a:solidFill>
                  <a:srgbClr val="4e3a2f"/>
                </a:solidFill>
                <a:latin typeface="RIKULH+Arial-ItalicMT"/>
                <a:cs typeface="RIKULH+Arial-ItalicMT"/>
              </a:rPr>
              <a:t>diantisipasi</a:t>
            </a:r>
            <a:r>
              <a:rPr dirty="0" sz="2000" spc="4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64">
                <a:solidFill>
                  <a:srgbClr val="4e3a2f"/>
                </a:solidFill>
                <a:latin typeface="RIKULH+Arial-ItalicMT"/>
                <a:cs typeface="RIKULH+Arial-ItalicMT"/>
              </a:rPr>
              <a:t>apakah</a:t>
            </a:r>
            <a:r>
              <a:rPr dirty="0" sz="2000" spc="-12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14">
                <a:solidFill>
                  <a:srgbClr val="4e3a2f"/>
                </a:solidFill>
                <a:latin typeface="RIKULH+Arial-ItalicMT"/>
                <a:cs typeface="RIKULH+Arial-ItalicMT"/>
              </a:rPr>
              <a:t>itu</a:t>
            </a:r>
            <a:r>
              <a:rPr dirty="0" sz="2000" spc="68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40">
                <a:solidFill>
                  <a:srgbClr val="4e3a2f"/>
                </a:solidFill>
                <a:latin typeface="RIKULH+Arial-ItalicMT"/>
                <a:cs typeface="RIKULH+Arial-ItalicMT"/>
              </a:rPr>
              <a:t>berbentuk</a:t>
            </a:r>
          </a:p>
          <a:p>
            <a:pPr marL="172021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40">
                <a:solidFill>
                  <a:srgbClr val="4e3a2f"/>
                </a:solidFill>
                <a:latin typeface="RIKULH+Arial-ItalicMT"/>
                <a:cs typeface="RIKULH+Arial-ItalicMT"/>
              </a:rPr>
              <a:t>materi,</a:t>
            </a:r>
            <a:r>
              <a:rPr dirty="0" sz="2000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20">
                <a:solidFill>
                  <a:srgbClr val="4e3a2f"/>
                </a:solidFill>
                <a:latin typeface="RIKULH+Arial-ItalicMT"/>
                <a:cs typeface="RIKULH+Arial-ItalicMT"/>
              </a:rPr>
              <a:t>manfaat</a:t>
            </a:r>
            <a:r>
              <a:rPr dirty="0" sz="2000" spc="19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1">
                <a:solidFill>
                  <a:srgbClr val="4e3a2f"/>
                </a:solidFill>
                <a:latin typeface="RIKULH+Arial-ItalicMT"/>
                <a:cs typeface="RIKULH+Arial-ItalicMT"/>
              </a:rPr>
              <a:t>atau</a:t>
            </a:r>
            <a:r>
              <a:rPr dirty="0" sz="2000" spc="17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75">
                <a:solidFill>
                  <a:srgbClr val="4e3a2f"/>
                </a:solidFill>
                <a:latin typeface="RIKULH+Arial-ItalicMT"/>
                <a:cs typeface="RIKULH+Arial-ItalicMT"/>
              </a:rPr>
              <a:t>kegunaan</a:t>
            </a:r>
            <a:r>
              <a:rPr dirty="0" sz="2000" spc="-21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8">
                <a:solidFill>
                  <a:srgbClr val="4e3a2f"/>
                </a:solidFill>
                <a:latin typeface="RIKULH+Arial-ItalicMT"/>
                <a:cs typeface="RIKULH+Arial-ItalicMT"/>
              </a:rPr>
              <a:t>(atau</a:t>
            </a:r>
            <a:r>
              <a:rPr dirty="0" sz="2000" spc="-93">
                <a:solidFill>
                  <a:srgbClr val="4e3a2f"/>
                </a:solidFill>
                <a:latin typeface="RIKULH+Arial-ItalicMT"/>
                <a:cs typeface="RIKULH+Arial-ItalicMT"/>
              </a:rPr>
              <a:t> </a:t>
            </a:r>
            <a:r>
              <a:rPr dirty="0" sz="2000" spc="-34">
                <a:solidFill>
                  <a:srgbClr val="4e3a2f"/>
                </a:solidFill>
                <a:latin typeface="RIKULH+Arial-ItalicMT"/>
                <a:cs typeface="RIKULH+Arial-ItalicMT"/>
              </a:rPr>
              <a:t>dukungan)</a:t>
            </a:r>
            <a:r>
              <a:rPr dirty="0" sz="2000">
                <a:solidFill>
                  <a:srgbClr val="4e3a2f"/>
                </a:solidFill>
                <a:latin typeface="FSPVEA+ArialMT"/>
                <a:cs typeface="FSPVEA+ArialMT"/>
              </a:rPr>
              <a:t>”</a:t>
            </a:r>
            <a:r>
              <a:rPr dirty="0" sz="2000" spc="-79">
                <a:solidFill>
                  <a:srgbClr val="4e3a2f"/>
                </a:solidFill>
                <a:latin typeface="FSPVEA+ArialMT"/>
                <a:cs typeface="FSPVEA+ArialMT"/>
              </a:rPr>
              <a:t> </a:t>
            </a:r>
            <a:r>
              <a:rPr dirty="0" sz="1800">
                <a:solidFill>
                  <a:srgbClr val="4e3a2f"/>
                </a:solidFill>
                <a:latin typeface="RIKULH+Arial-ItalicMT"/>
                <a:cs typeface="RIKULH+Arial-ItalicMT"/>
              </a:rPr>
              <a:t>J</a:t>
            </a:r>
            <a:r>
              <a:rPr dirty="0" sz="1800" spc="-316">
                <a:solidFill>
                  <a:srgbClr val="4e3a2f"/>
                </a:solidFill>
                <a:latin typeface="RIKULH+Arial-ItalicMT"/>
                <a:cs typeface="RIKULH+Arial-ItalicMT"/>
              </a:rPr>
              <a:t>.</a:t>
            </a:r>
            <a:r>
              <a:rPr dirty="0" sz="1800" spc="-126">
                <a:solidFill>
                  <a:srgbClr val="4e3a2f"/>
                </a:solidFill>
                <a:latin typeface="RIKULH+Arial-ItalicMT"/>
                <a:cs typeface="RIKULH+Arial-ItalicMT"/>
              </a:rPr>
              <a:t>.K</a:t>
            </a:r>
            <a:r>
              <a:rPr dirty="0" sz="1800" spc="-240">
                <a:solidFill>
                  <a:srgbClr val="4e3a2f"/>
                </a:solidFill>
                <a:latin typeface="RIKULH+Arial-ItalicMT"/>
                <a:cs typeface="RIKULH+Arial-ItalicMT"/>
              </a:rPr>
              <a:t>i</a:t>
            </a:r>
            <a:r>
              <a:rPr dirty="0" sz="1800" spc="-240">
                <a:solidFill>
                  <a:srgbClr val="4e3a2f"/>
                </a:solidFill>
                <a:latin typeface="RIKULH+Arial-ItalicMT"/>
                <a:cs typeface="RIKULH+Arial-ItalicMT"/>
              </a:rPr>
              <a:t>ngdon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0070" y="2526641"/>
            <a:ext cx="5205223" cy="1965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2118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Balai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Besar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Pelatihan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Pemberdayaan</a:t>
            </a:r>
          </a:p>
          <a:p>
            <a:pPr marL="12299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Masyarakat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Yogyakarta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memiliki</a:t>
            </a:r>
            <a:r>
              <a:rPr dirty="0" sz="20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core</a:t>
            </a:r>
            <a:r>
              <a:rPr dirty="0" sz="20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 </a:t>
            </a:r>
            <a:r>
              <a:rPr dirty="0" sz="2000">
                <a:solidFill>
                  <a:srgbClr val="008edc"/>
                </a:solidFill>
                <a:latin typeface="QNMODI+TimesNewRomanPS-ItalicMT"/>
                <a:cs typeface="QNMODI+TimesNewRomanPS-ItalicMT"/>
              </a:rPr>
              <a:t>business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pelatihan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pemberdayaan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BUMDes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Kader</a:t>
            </a:r>
          </a:p>
          <a:p>
            <a:pPr marL="44132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Pemberdayaan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Masyarakat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Desa,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dengan</a:t>
            </a:r>
          </a:p>
          <a:p>
            <a:pPr marL="18176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mengembangkan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praktek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teknologi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tepat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guna</a:t>
            </a:r>
          </a:p>
          <a:p>
            <a:pPr marL="34686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bidang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pertanian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terpadu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di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Kebun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Praktek</a:t>
            </a:r>
          </a:p>
          <a:p>
            <a:pPr marL="192563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8edc"/>
                </a:solidFill>
                <a:latin typeface="UVQTSH+TimesNewRomanPSMT"/>
                <a:cs typeface="UVQTSH+TimesNewRomanPSMT"/>
              </a:rPr>
              <a:t>Pentingsari.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271" y="4721204"/>
            <a:ext cx="176093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Hidroponik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4254" y="4741107"/>
            <a:ext cx="248803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Ternak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kambing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2638" y="5238704"/>
            <a:ext cx="3866697" cy="385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Vertikultur</a:t>
            </a:r>
            <a:r>
              <a:rPr dirty="0" sz="2400" spc="1922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Ternak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ayam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4358" y="5749106"/>
            <a:ext cx="4288991" cy="385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Kebun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salak</a:t>
            </a:r>
            <a:r>
              <a:rPr dirty="0" sz="2400" spc="2056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Ternak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puyuh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4254" y="6253107"/>
            <a:ext cx="160942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Perikanan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6830" y="6273703"/>
            <a:ext cx="187955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SOJFIS+Arial-BoldMT"/>
                <a:cs typeface="SOJFIS+Arial-BoldMT"/>
              </a:rPr>
              <a:t>Tabulampot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2647" y="2168541"/>
            <a:ext cx="10324749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Pelatihan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Manajemen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Desa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Wisata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adalah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peran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langsung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mendukung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Desa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 </a:t>
            </a:r>
            <a:r>
              <a:rPr dirty="0" sz="2400">
                <a:solidFill>
                  <a:srgbClr val="d30f64"/>
                </a:solidFill>
                <a:latin typeface="UVQTSH+TimesNewRomanPSMT"/>
                <a:cs typeface="UVQTSH+TimesNewRomanPSMT"/>
              </a:rPr>
              <a:t>Wisata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0958" y="4837219"/>
            <a:ext cx="1269421" cy="569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Tahun</a:t>
            </a: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2017</a:t>
            </a:r>
          </a:p>
          <a:p>
            <a:pPr marL="3571" marR="0">
              <a:lnSpc>
                <a:spcPts val="1787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1</a:t>
            </a: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fbcadf"/>
                </a:solidFill>
                <a:latin typeface="SOJFIS+Arial-BoldMT"/>
                <a:cs typeface="SOJFIS+Arial-BoldMT"/>
              </a:rPr>
              <a:t>Angkatan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6520" y="4837219"/>
            <a:ext cx="1269421" cy="569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Tahun</a:t>
            </a: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2018</a:t>
            </a:r>
          </a:p>
          <a:p>
            <a:pPr marL="3571" marR="0">
              <a:lnSpc>
                <a:spcPts val="1787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5</a:t>
            </a: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ffb1fe"/>
                </a:solidFill>
                <a:latin typeface="SOJFIS+Arial-BoldMT"/>
                <a:cs typeface="SOJFIS+Arial-BoldMT"/>
              </a:rPr>
              <a:t>Angkatan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29443" y="4837219"/>
            <a:ext cx="1269421" cy="569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Tahun</a:t>
            </a: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2019</a:t>
            </a:r>
          </a:p>
          <a:p>
            <a:pPr marL="3571" marR="0">
              <a:lnSpc>
                <a:spcPts val="1787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7</a:t>
            </a: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c5eaff"/>
                </a:solidFill>
                <a:latin typeface="SOJFIS+Arial-BoldMT"/>
                <a:cs typeface="SOJFIS+Arial-BoldMT"/>
              </a:rPr>
              <a:t>Angkatan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2364" y="4837219"/>
            <a:ext cx="1278289" cy="569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Tahun</a:t>
            </a: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2020</a:t>
            </a:r>
          </a:p>
          <a:p>
            <a:pPr marL="31283" marR="0">
              <a:lnSpc>
                <a:spcPts val="1787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2</a:t>
            </a: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SOJFIS+Arial-BoldMT"/>
                <a:cs typeface="SOJFIS+Arial-BoldMT"/>
              </a:rPr>
              <a:t>Angkatan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95285" y="4837219"/>
            <a:ext cx="1269421" cy="569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Tahun</a:t>
            </a: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2021</a:t>
            </a:r>
          </a:p>
          <a:p>
            <a:pPr marL="3571" marR="0">
              <a:lnSpc>
                <a:spcPts val="1787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1</a:t>
            </a: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 </a:t>
            </a:r>
            <a:r>
              <a:rPr dirty="0" sz="1600" b="1">
                <a:solidFill>
                  <a:srgbClr val="883862"/>
                </a:solidFill>
                <a:latin typeface="SOJFIS+Arial-BoldMT"/>
                <a:cs typeface="SOJFIS+Arial-BoldMT"/>
              </a:rPr>
              <a:t>Angkatan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44154" y="5931703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FSPVEA+ArialMT"/>
                <a:cs typeface="FSPVEA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7741" y="4252204"/>
            <a:ext cx="397484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M.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Hery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Salugu,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S.E.,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2400" b="1">
                <a:solidFill>
                  <a:srgbClr val="008edc"/>
                </a:solidFill>
                <a:latin typeface="SOJFIS+Arial-BoldMT"/>
                <a:cs typeface="SOJFIS+Arial-BoldMT"/>
              </a:rPr>
              <a:t>M.Si.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5859" y="4672192"/>
            <a:ext cx="3706572" cy="547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Phone:</a:t>
            </a: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0878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 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3999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 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6555</a:t>
            </a:r>
          </a:p>
          <a:p>
            <a:pPr marL="31357" marR="0">
              <a:lnSpc>
                <a:spcPts val="20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Email</a:t>
            </a: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:</a:t>
            </a:r>
            <a:r>
              <a:rPr dirty="0" sz="1800" b="1">
                <a:solidFill>
                  <a:srgbClr val="008edc"/>
                </a:solidFill>
                <a:latin typeface="SOJFIS+Arial-BoldMT"/>
                <a:cs typeface="SOJFIS+Arial-BoldMT"/>
              </a:rPr>
              <a:t> </a:t>
            </a:r>
            <a:r>
              <a:rPr dirty="0" sz="1800" b="1">
                <a:solidFill>
                  <a:srgbClr val="9e0b4b"/>
                </a:solidFill>
                <a:latin typeface="SOJFIS+Arial-BoldMT"/>
                <a:cs typeface="SOJFIS+Arial-BoldMT"/>
              </a:rPr>
              <a:t>herysalugu@yahoo.co.id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2022-10-04T18:54:54-05:00</dcterms:modified>
</cp:coreProperties>
</file>