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oppins" panose="020B0604020202020204" charset="0"/>
      <p:regular r:id="rId26"/>
    </p:embeddedFont>
    <p:embeddedFont>
      <p:font typeface="Poppins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3.png"/><Relationship Id="rId4" Type="http://schemas.openxmlformats.org/officeDocument/2006/relationships/image" Target="../media/image12.jpe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29000" y="6151172"/>
            <a:ext cx="5231810" cy="4496086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EC791E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3" y="9538295"/>
            <a:ext cx="18288000" cy="641795"/>
            <a:chOff x="0" y="0"/>
            <a:chExt cx="4816593" cy="1690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69032"/>
            </a:xfrm>
            <a:custGeom>
              <a:avLst/>
              <a:gdLst/>
              <a:ahLst/>
              <a:cxnLst/>
              <a:rect l="l" t="t" r="r" b="b"/>
              <a:pathLst>
                <a:path w="4816592" h="169032">
                  <a:moveTo>
                    <a:pt x="0" y="0"/>
                  </a:moveTo>
                  <a:lnTo>
                    <a:pt x="4816592" y="0"/>
                  </a:lnTo>
                  <a:lnTo>
                    <a:pt x="4816592" y="169032"/>
                  </a:lnTo>
                  <a:lnTo>
                    <a:pt x="0" y="169032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207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74" y="1022295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-3429000" y="1464096"/>
            <a:ext cx="5231810" cy="4530511"/>
            <a:chOff x="0" y="0"/>
            <a:chExt cx="4282440" cy="3708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004AAD">
                <a:alpha val="29804"/>
              </a:srgbClr>
            </a:solidFill>
            <a:ln w="12700">
              <a:solidFill>
                <a:schemeClr val="accent1">
                  <a:lumMod val="20000"/>
                  <a:lumOff val="80000"/>
                </a:schemeClr>
              </a:solidFill>
            </a:ln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609600" y="3737189"/>
            <a:ext cx="5231810" cy="4530511"/>
            <a:chOff x="0" y="0"/>
            <a:chExt cx="4282440" cy="3708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DE59">
                <a:alpha val="29804"/>
              </a:srgbClr>
            </a:solidFill>
            <a:ln w="12700">
              <a:solidFill>
                <a:schemeClr val="accent6">
                  <a:lumMod val="20000"/>
                  <a:lumOff val="80000"/>
                </a:schemeClr>
              </a:solidFill>
            </a:ln>
          </p:spPr>
        </p:sp>
      </p:grpSp>
      <p:sp>
        <p:nvSpPr>
          <p:cNvPr id="13" name="Freeform 13"/>
          <p:cNvSpPr/>
          <p:nvPr/>
        </p:nvSpPr>
        <p:spPr>
          <a:xfrm>
            <a:off x="6019800" y="288742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03912" y="177959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454088" y="288742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668000" y="7440430"/>
            <a:ext cx="8231947" cy="1615520"/>
          </a:xfrm>
          <a:custGeom>
            <a:avLst/>
            <a:gdLst/>
            <a:ahLst/>
            <a:cxnLst/>
            <a:rect l="l" t="t" r="r" b="b"/>
            <a:pathLst>
              <a:path w="8231947" h="1615520">
                <a:moveTo>
                  <a:pt x="0" y="0"/>
                </a:moveTo>
                <a:lnTo>
                  <a:pt x="8231947" y="0"/>
                </a:lnTo>
                <a:lnTo>
                  <a:pt x="8231947" y="1615519"/>
                </a:lnTo>
                <a:lnTo>
                  <a:pt x="0" y="1615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4397727" y="2136598"/>
            <a:ext cx="3890466" cy="5586217"/>
          </a:xfrm>
          <a:custGeom>
            <a:avLst/>
            <a:gdLst/>
            <a:ahLst/>
            <a:cxnLst/>
            <a:rect l="l" t="t" r="r" b="b"/>
            <a:pathLst>
              <a:path w="3890466" h="5586217">
                <a:moveTo>
                  <a:pt x="3890466" y="0"/>
                </a:moveTo>
                <a:lnTo>
                  <a:pt x="0" y="0"/>
                </a:lnTo>
                <a:lnTo>
                  <a:pt x="0" y="5586216"/>
                </a:lnTo>
                <a:lnTo>
                  <a:pt x="3890466" y="5586216"/>
                </a:lnTo>
                <a:lnTo>
                  <a:pt x="3890466" y="0"/>
                </a:lnTo>
                <a:close/>
              </a:path>
            </a:pathLst>
          </a:custGeom>
          <a:blipFill>
            <a:blip r:embed="rId7"/>
            <a:stretch>
              <a:fillRect l="-749" r="-749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638800" y="2290121"/>
            <a:ext cx="824093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4800" spc="80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TEORI DAN PARADIGMA ORGANISASI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705683" y="8227477"/>
            <a:ext cx="9305717" cy="629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0"/>
              </a:lnSpc>
              <a:spcBef>
                <a:spcPct val="0"/>
              </a:spcBef>
            </a:pPr>
            <a:r>
              <a:rPr lang="en-US" sz="3200" spc="235" dirty="0">
                <a:solidFill>
                  <a:schemeClr val="accent6">
                    <a:lumMod val="75000"/>
                  </a:schemeClr>
                </a:solidFill>
                <a:latin typeface="Poppins Bold"/>
                <a:ea typeface="Poppins Bold"/>
                <a:cs typeface="Poppins Bold"/>
                <a:sym typeface="Poppins Bold"/>
              </a:rPr>
              <a:t>PERTEMUAN KE-3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718547" y="3927382"/>
            <a:ext cx="8648700" cy="71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60"/>
              </a:lnSpc>
            </a:pPr>
            <a:r>
              <a:rPr lang="en-US" sz="3200" spc="168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TEORI ORGANISASI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715000" y="8816899"/>
            <a:ext cx="16230600" cy="490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2400" u="none" strike="noStrike" spc="150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Tahun</a:t>
            </a:r>
            <a:r>
              <a:rPr lang="en-US" sz="2400" u="none" strike="noStrike" spc="150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u="none" strike="noStrike" spc="150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Ajaran</a:t>
            </a:r>
            <a:r>
              <a:rPr lang="en-US" sz="2400" u="none" strike="noStrike" spc="150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2024/2025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667795" y="7933865"/>
            <a:ext cx="6534605" cy="542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spc="150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Donny Wijaya, S.IP., M.IP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94962" y="363184"/>
            <a:ext cx="4611556" cy="70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51"/>
              </a:lnSpc>
              <a:spcBef>
                <a:spcPct val="0"/>
              </a:spcBef>
            </a:pPr>
            <a:r>
              <a:rPr lang="en-US" sz="4955" spc="49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P3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9" y="2080796"/>
            <a:ext cx="5421778" cy="930145"/>
            <a:chOff x="0" y="0"/>
            <a:chExt cx="1427958" cy="2449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7958" cy="244977"/>
            </a:xfrm>
            <a:custGeom>
              <a:avLst/>
              <a:gdLst/>
              <a:ahLst/>
              <a:cxnLst/>
              <a:rect l="l" t="t" r="r" b="b"/>
              <a:pathLst>
                <a:path w="1427958" h="244977">
                  <a:moveTo>
                    <a:pt x="0" y="0"/>
                  </a:moveTo>
                  <a:lnTo>
                    <a:pt x="1427958" y="0"/>
                  </a:lnTo>
                  <a:lnTo>
                    <a:pt x="1427958" y="244977"/>
                  </a:lnTo>
                  <a:lnTo>
                    <a:pt x="0" y="244977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27958" cy="283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115800" y="4472707"/>
            <a:ext cx="5414338" cy="4688572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>
                <a:alphaModFix amt="63000"/>
              </a:blip>
              <a:stretch>
                <a:fillRect l="-10982" r="-10982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306800" y="2019300"/>
            <a:ext cx="5414338" cy="4688572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DE59">
                <a:alpha val="53725"/>
              </a:srgbClr>
            </a:solidFill>
            <a:ln w="12700">
              <a:solidFill>
                <a:schemeClr val="accent6">
                  <a:lumMod val="20000"/>
                  <a:lumOff val="80000"/>
                </a:schemeClr>
              </a:solidFill>
            </a:ln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6335482" y="6914014"/>
            <a:ext cx="5414338" cy="4688572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1B3640">
                <a:alpha val="55686"/>
              </a:srgbClr>
            </a:solidFill>
            <a:ln w="12700">
              <a:solidFill>
                <a:schemeClr val="bg1">
                  <a:lumMod val="85000"/>
                </a:schemeClr>
              </a:solidFill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415570" y="2165638"/>
            <a:ext cx="5213000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20"/>
              </a:lnSpc>
              <a:spcBef>
                <a:spcPct val="0"/>
              </a:spcBef>
            </a:pPr>
            <a:r>
              <a:rPr lang="en-US" sz="5200" spc="260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TEORI KLASIK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8503" y="3343042"/>
            <a:ext cx="11298259" cy="1372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Teori ini juga berkembang dalam tiga aliran yang dibangun atas dasar anggapan-anggapan yang sama dan mempunyai efek yang sama, yaitu: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8503" y="5240288"/>
            <a:ext cx="11707154" cy="3201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6" lvl="1" indent="-280668" algn="l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Birokrasi </a:t>
            </a: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Dikembangkan dari Ilmu Sosiologi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61336" lvl="1" indent="-280668" algn="l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Administrasi </a:t>
            </a: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Langsung dari praktek manajemen, memusatkan Aspek Makro sebuah organisasi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61336" lvl="1" indent="-280668" algn="l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Manajemen Ilmiah</a:t>
            </a: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: Langsung dari praktek manajemen, memusatkan Aspek Mikro sebuah organisasi</a:t>
            </a: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B2EC0D86-51DB-451E-84C0-9E65407E3D56}"/>
              </a:ext>
            </a:extLst>
          </p:cNvPr>
          <p:cNvSpPr/>
          <p:nvPr/>
        </p:nvSpPr>
        <p:spPr>
          <a:xfrm>
            <a:off x="6064744" y="225083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D49E3047-3B81-4135-ACCE-C6D563067073}"/>
              </a:ext>
            </a:extLst>
          </p:cNvPr>
          <p:cNvSpPr/>
          <p:nvPr/>
        </p:nvSpPr>
        <p:spPr>
          <a:xfrm>
            <a:off x="7848856" y="114300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8D54DBE5-2FDD-49E5-8029-B20F4E194C89}"/>
              </a:ext>
            </a:extLst>
          </p:cNvPr>
          <p:cNvSpPr/>
          <p:nvPr/>
        </p:nvSpPr>
        <p:spPr>
          <a:xfrm>
            <a:off x="9499032" y="225083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73384" y="-425671"/>
            <a:ext cx="5231810" cy="4496086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EC791E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71550" y="1929528"/>
            <a:ext cx="5119403" cy="4433172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 l="-26879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3073384" y="4199862"/>
            <a:ext cx="5231810" cy="4496086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4AAD">
                <a:alpha val="29804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456233" y="2081230"/>
            <a:ext cx="7394087" cy="919436"/>
            <a:chOff x="0" y="0"/>
            <a:chExt cx="1947414" cy="2421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47414" cy="242156"/>
            </a:xfrm>
            <a:custGeom>
              <a:avLst/>
              <a:gdLst/>
              <a:ahLst/>
              <a:cxnLst/>
              <a:rect l="l" t="t" r="r" b="b"/>
              <a:pathLst>
                <a:path w="1947414" h="242156">
                  <a:moveTo>
                    <a:pt x="0" y="0"/>
                  </a:moveTo>
                  <a:lnTo>
                    <a:pt x="1947414" y="0"/>
                  </a:lnTo>
                  <a:lnTo>
                    <a:pt x="1947414" y="242156"/>
                  </a:lnTo>
                  <a:lnTo>
                    <a:pt x="0" y="242156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47414" cy="280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6933133" y="3320386"/>
            <a:ext cx="10430942" cy="6484969"/>
          </a:xfrm>
          <a:custGeom>
            <a:avLst/>
            <a:gdLst/>
            <a:ahLst/>
            <a:cxnLst/>
            <a:rect l="l" t="t" r="r" b="b"/>
            <a:pathLst>
              <a:path w="10430942" h="6484969">
                <a:moveTo>
                  <a:pt x="0" y="0"/>
                </a:moveTo>
                <a:lnTo>
                  <a:pt x="10430942" y="0"/>
                </a:lnTo>
                <a:lnTo>
                  <a:pt x="10430942" y="6484969"/>
                </a:lnTo>
                <a:lnTo>
                  <a:pt x="0" y="6484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56" b="-1656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158804" y="2189540"/>
            <a:ext cx="9727296" cy="702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111"/>
              </a:lnSpc>
              <a:spcBef>
                <a:spcPct val="0"/>
              </a:spcBef>
            </a:pPr>
            <a:r>
              <a:rPr lang="en-US" sz="4646" spc="23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TEORI NEO KLASIK</a:t>
            </a: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95261F07-489F-4B13-BE97-EFCEE115DB69}"/>
              </a:ext>
            </a:extLst>
          </p:cNvPr>
          <p:cNvSpPr/>
          <p:nvPr/>
        </p:nvSpPr>
        <p:spPr>
          <a:xfrm>
            <a:off x="6064744" y="225083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EDD753F9-3347-4496-B4D1-B8EDEC0DCDB2}"/>
              </a:ext>
            </a:extLst>
          </p:cNvPr>
          <p:cNvSpPr/>
          <p:nvPr/>
        </p:nvSpPr>
        <p:spPr>
          <a:xfrm>
            <a:off x="7848856" y="114300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2B22A276-2B7F-44B6-B910-5E4BE2DC97D2}"/>
              </a:ext>
            </a:extLst>
          </p:cNvPr>
          <p:cNvSpPr/>
          <p:nvPr/>
        </p:nvSpPr>
        <p:spPr>
          <a:xfrm>
            <a:off x="9499032" y="225083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73384" y="-425671"/>
            <a:ext cx="5231810" cy="4496086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EC791E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73384" y="4199862"/>
            <a:ext cx="5231810" cy="4496086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4AAD">
                <a:alpha val="29804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779108" y="1822373"/>
            <a:ext cx="7394087" cy="919436"/>
            <a:chOff x="0" y="0"/>
            <a:chExt cx="1947414" cy="24215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47414" cy="242156"/>
            </a:xfrm>
            <a:custGeom>
              <a:avLst/>
              <a:gdLst/>
              <a:ahLst/>
              <a:cxnLst/>
              <a:rect l="l" t="t" r="r" b="b"/>
              <a:pathLst>
                <a:path w="1947414" h="242156">
                  <a:moveTo>
                    <a:pt x="0" y="0"/>
                  </a:moveTo>
                  <a:lnTo>
                    <a:pt x="1947414" y="0"/>
                  </a:lnTo>
                  <a:lnTo>
                    <a:pt x="1947414" y="242156"/>
                  </a:lnTo>
                  <a:lnTo>
                    <a:pt x="0" y="242156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947414" cy="280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2025076" y="3056134"/>
            <a:ext cx="5638338" cy="3136326"/>
          </a:xfrm>
          <a:custGeom>
            <a:avLst/>
            <a:gdLst/>
            <a:ahLst/>
            <a:cxnLst/>
            <a:rect l="l" t="t" r="r" b="b"/>
            <a:pathLst>
              <a:path w="5638338" h="3136326">
                <a:moveTo>
                  <a:pt x="0" y="0"/>
                </a:moveTo>
                <a:lnTo>
                  <a:pt x="5638338" y="0"/>
                </a:lnTo>
                <a:lnTo>
                  <a:pt x="5638338" y="3136326"/>
                </a:lnTo>
                <a:lnTo>
                  <a:pt x="0" y="31363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667168" y="1930683"/>
            <a:ext cx="9727296" cy="702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111"/>
              </a:lnSpc>
              <a:spcBef>
                <a:spcPct val="0"/>
              </a:spcBef>
            </a:pPr>
            <a:r>
              <a:rPr lang="en-US" sz="4646" spc="23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TEORI NEO KLASIK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32161" y="3844097"/>
            <a:ext cx="4824169" cy="1372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Hugo menulis sebuah buku “Psychology and Industrial Effeciency” tahun 1913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964884" y="3103759"/>
            <a:ext cx="7232599" cy="4023133"/>
          </a:xfrm>
          <a:custGeom>
            <a:avLst/>
            <a:gdLst/>
            <a:ahLst/>
            <a:cxnLst/>
            <a:rect l="l" t="t" r="r" b="b"/>
            <a:pathLst>
              <a:path w="7232599" h="4023133">
                <a:moveTo>
                  <a:pt x="0" y="0"/>
                </a:moveTo>
                <a:lnTo>
                  <a:pt x="7232599" y="0"/>
                </a:lnTo>
                <a:lnTo>
                  <a:pt x="7232599" y="4023133"/>
                </a:lnTo>
                <a:lnTo>
                  <a:pt x="0" y="40231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1766184" y="3946591"/>
            <a:ext cx="5610949" cy="252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Percobaan yang dilakukan ELTON MAYO menyimpulkan bahwa pentingnya memperhatikan insentif upah dan Kondisi kerja karyawan adalah factor penting peningkatan produktifitas</a:t>
            </a:r>
          </a:p>
        </p:txBody>
      </p:sp>
      <p:sp>
        <p:nvSpPr>
          <p:cNvPr id="20" name="Freeform 20"/>
          <p:cNvSpPr/>
          <p:nvPr/>
        </p:nvSpPr>
        <p:spPr>
          <a:xfrm>
            <a:off x="4384095" y="6447905"/>
            <a:ext cx="6649929" cy="3699023"/>
          </a:xfrm>
          <a:custGeom>
            <a:avLst/>
            <a:gdLst/>
            <a:ahLst/>
            <a:cxnLst/>
            <a:rect l="l" t="t" r="r" b="b"/>
            <a:pathLst>
              <a:path w="6649929" h="3699023">
                <a:moveTo>
                  <a:pt x="0" y="0"/>
                </a:moveTo>
                <a:lnTo>
                  <a:pt x="6649929" y="0"/>
                </a:lnTo>
                <a:lnTo>
                  <a:pt x="6649929" y="3699023"/>
                </a:lnTo>
                <a:lnTo>
                  <a:pt x="0" y="3699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247059" y="7115103"/>
            <a:ext cx="4973458" cy="229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6"/>
              </a:lnSpc>
              <a:spcBef>
                <a:spcPct val="0"/>
              </a:spcBef>
            </a:pPr>
            <a:r>
              <a:rPr lang="en-US" sz="215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Inti dari pandangan Hugo adalah menekankan adanya perbedaan karekteristik individu dalam organisasi dan mengingatkan adanya pengaruh factor social budaya terhadap organisasi</a:t>
            </a: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5DE5B0BF-9E7F-4DAD-8185-D93F8E84C529}"/>
              </a:ext>
            </a:extLst>
          </p:cNvPr>
          <p:cNvSpPr/>
          <p:nvPr/>
        </p:nvSpPr>
        <p:spPr>
          <a:xfrm>
            <a:off x="6064744" y="225083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AB00E2B7-8016-49C8-B3AE-61DE2BAD572E}"/>
              </a:ext>
            </a:extLst>
          </p:cNvPr>
          <p:cNvSpPr/>
          <p:nvPr/>
        </p:nvSpPr>
        <p:spPr>
          <a:xfrm>
            <a:off x="7848856" y="114300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4" name="Freeform 15">
            <a:extLst>
              <a:ext uri="{FF2B5EF4-FFF2-40B4-BE49-F238E27FC236}">
                <a16:creationId xmlns:a16="http://schemas.microsoft.com/office/drawing/2014/main" id="{5FF04B48-821E-46E7-93A0-FDB9DB5C9B3B}"/>
              </a:ext>
            </a:extLst>
          </p:cNvPr>
          <p:cNvSpPr/>
          <p:nvPr/>
        </p:nvSpPr>
        <p:spPr>
          <a:xfrm>
            <a:off x="9499032" y="225083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381547">
            <a:off x="11325131" y="6072621"/>
            <a:ext cx="4685096" cy="5246370"/>
            <a:chOff x="0" y="0"/>
            <a:chExt cx="6350000" cy="7110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2"/>
              <a:stretch>
                <a:fillRect l="-33880" r="-33880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381547">
            <a:off x="6135206" y="7426274"/>
            <a:ext cx="4685096" cy="5246370"/>
            <a:chOff x="0" y="0"/>
            <a:chExt cx="6350000" cy="71107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FFFF0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381547">
            <a:off x="1040579" y="8730347"/>
            <a:ext cx="4685096" cy="5246370"/>
            <a:chOff x="0" y="0"/>
            <a:chExt cx="6350000" cy="71107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3"/>
              <a:stretch>
                <a:fillRect l="-33985" r="-33985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381547">
            <a:off x="7838120" y="-3704905"/>
            <a:ext cx="4685096" cy="5246370"/>
            <a:chOff x="0" y="0"/>
            <a:chExt cx="6350000" cy="71107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EC791E"/>
            </a:solidFill>
            <a:ln w="12700">
              <a:solidFill>
                <a:schemeClr val="accent6"/>
              </a:solidFill>
            </a:ln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381547">
            <a:off x="2743493" y="-2400831"/>
            <a:ext cx="4685096" cy="5246370"/>
            <a:chOff x="0" y="0"/>
            <a:chExt cx="6350000" cy="71107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4"/>
              <a:stretch>
                <a:fillRect l="-10113" r="-57961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381547">
            <a:off x="-2351134" y="-1096758"/>
            <a:ext cx="4685096" cy="5246370"/>
            <a:chOff x="0" y="0"/>
            <a:chExt cx="6350000" cy="71107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FFFF00"/>
              </a:solidFill>
            </a:ln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381547">
            <a:off x="16447694" y="4797309"/>
            <a:ext cx="4685096" cy="5246370"/>
            <a:chOff x="0" y="0"/>
            <a:chExt cx="6350000" cy="71107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EC791E"/>
            </a:solidFill>
            <a:ln w="12700">
              <a:solidFill>
                <a:schemeClr val="accent6"/>
              </a:solidFill>
            </a:ln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81547">
            <a:off x="14916633" y="8730347"/>
            <a:ext cx="4685096" cy="5246370"/>
            <a:chOff x="0" y="0"/>
            <a:chExt cx="6350000" cy="71107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FFFF00"/>
              </a:solidFill>
            </a:ln>
          </p:spPr>
        </p:sp>
      </p:grpSp>
      <p:sp>
        <p:nvSpPr>
          <p:cNvPr id="21" name="TextBox 21"/>
          <p:cNvSpPr txBox="1"/>
          <p:nvPr/>
        </p:nvSpPr>
        <p:spPr>
          <a:xfrm>
            <a:off x="10888075" y="1794311"/>
            <a:ext cx="8115069" cy="728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90"/>
              </a:lnSpc>
              <a:spcBef>
                <a:spcPct val="0"/>
              </a:spcBef>
            </a:pPr>
            <a:r>
              <a:rPr lang="en-US" sz="4900" spc="245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TEORI NEO KLASIK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57896" y="2801405"/>
            <a:ext cx="15712193" cy="1436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Pendekatan yang menekankan aspek manusia dikenal secara umum pada dasawarsa awal tahun 1900-an, yaitu pendekatan perilaku (behavioral approach) atau pendekatan hubungan kerja kemanusiaan (human relation approach).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5160059"/>
            <a:ext cx="9634143" cy="286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Dalam pembagian kerja  Neoklasik memandang perlunya: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endParaRPr lang="en-US" sz="2699">
              <a:solidFill>
                <a:srgbClr val="1B36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82925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Partisipasi</a:t>
            </a:r>
          </a:p>
          <a:p>
            <a:pPr marL="582925" lvl="1" indent="-291463" algn="l">
              <a:lnSpc>
                <a:spcPts val="3779"/>
              </a:lnSpc>
              <a:spcBef>
                <a:spcPct val="0"/>
              </a:spcBef>
              <a:buFont typeface="Arial"/>
              <a:buChar char="•"/>
            </a:pPr>
            <a:r>
              <a:rPr lang="en-US" sz="2699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Perluasan kerja</a:t>
            </a:r>
          </a:p>
          <a:p>
            <a:pPr marL="582925" lvl="1" indent="-291463" algn="l">
              <a:lnSpc>
                <a:spcPts val="3779"/>
              </a:lnSpc>
              <a:spcBef>
                <a:spcPct val="0"/>
              </a:spcBef>
              <a:buFont typeface="Arial"/>
              <a:buChar char="•"/>
            </a:pPr>
            <a:r>
              <a:rPr lang="en-US" sz="2699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Manajemen bottom up</a:t>
            </a:r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5A800479-99BF-4D8B-998E-4924AFE83D91}"/>
              </a:ext>
            </a:extLst>
          </p:cNvPr>
          <p:cNvSpPr/>
          <p:nvPr/>
        </p:nvSpPr>
        <p:spPr>
          <a:xfrm>
            <a:off x="11506200" y="225083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7D95C0BB-5A30-4D5D-8470-2F5DD2148870}"/>
              </a:ext>
            </a:extLst>
          </p:cNvPr>
          <p:cNvSpPr/>
          <p:nvPr/>
        </p:nvSpPr>
        <p:spPr>
          <a:xfrm>
            <a:off x="13290312" y="114300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15">
            <a:extLst>
              <a:ext uri="{FF2B5EF4-FFF2-40B4-BE49-F238E27FC236}">
                <a16:creationId xmlns:a16="http://schemas.microsoft.com/office/drawing/2014/main" id="{35533D49-9801-4BC6-BC32-86A902356B00}"/>
              </a:ext>
            </a:extLst>
          </p:cNvPr>
          <p:cNvSpPr/>
          <p:nvPr/>
        </p:nvSpPr>
        <p:spPr>
          <a:xfrm>
            <a:off x="14940488" y="225083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9" y="2165355"/>
            <a:ext cx="10221016" cy="1450107"/>
            <a:chOff x="0" y="0"/>
            <a:chExt cx="2691955" cy="3819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1955" cy="381921"/>
            </a:xfrm>
            <a:custGeom>
              <a:avLst/>
              <a:gdLst/>
              <a:ahLst/>
              <a:cxnLst/>
              <a:rect l="l" t="t" r="r" b="b"/>
              <a:pathLst>
                <a:path w="2691955" h="381921">
                  <a:moveTo>
                    <a:pt x="0" y="0"/>
                  </a:moveTo>
                  <a:lnTo>
                    <a:pt x="2691955" y="0"/>
                  </a:lnTo>
                  <a:lnTo>
                    <a:pt x="2691955" y="381921"/>
                  </a:lnTo>
                  <a:lnTo>
                    <a:pt x="0" y="381921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91955" cy="420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416462" y="4493528"/>
            <a:ext cx="5414338" cy="4688572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>
                <a:alphaModFix amt="63000"/>
              </a:blip>
              <a:stretch>
                <a:fillRect l="-14987" r="-14987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544831" y="2080796"/>
            <a:ext cx="5414338" cy="4688572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1B3640">
                <a:alpha val="53725"/>
              </a:srgbClr>
            </a:solidFill>
            <a:ln w="12700">
              <a:solidFill>
                <a:schemeClr val="bg1">
                  <a:lumMod val="85000"/>
                </a:schemeClr>
              </a:solidFill>
            </a:ln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6607462" y="6931928"/>
            <a:ext cx="5414338" cy="4688572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DE59">
                <a:alpha val="55686"/>
              </a:srgbClr>
            </a:solidFill>
            <a:ln w="12700">
              <a:solidFill>
                <a:schemeClr val="accent6">
                  <a:lumMod val="20000"/>
                  <a:lumOff val="80000"/>
                </a:schemeClr>
              </a:solidFill>
            </a:ln>
          </p:spPr>
        </p:sp>
      </p:grpSp>
      <p:sp>
        <p:nvSpPr>
          <p:cNvPr id="14" name="Freeform 14"/>
          <p:cNvSpPr/>
          <p:nvPr/>
        </p:nvSpPr>
        <p:spPr>
          <a:xfrm>
            <a:off x="1238250" y="4113022"/>
            <a:ext cx="10579195" cy="6002034"/>
          </a:xfrm>
          <a:custGeom>
            <a:avLst/>
            <a:gdLst/>
            <a:ahLst/>
            <a:cxnLst/>
            <a:rect l="l" t="t" r="r" b="b"/>
            <a:pathLst>
              <a:path w="10579195" h="6002034">
                <a:moveTo>
                  <a:pt x="0" y="0"/>
                </a:moveTo>
                <a:lnTo>
                  <a:pt x="10579195" y="0"/>
                </a:lnTo>
                <a:lnTo>
                  <a:pt x="10579195" y="6002034"/>
                </a:lnTo>
                <a:lnTo>
                  <a:pt x="0" y="6002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04632" y="2221001"/>
            <a:ext cx="8439368" cy="1394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80"/>
              </a:lnSpc>
              <a:spcBef>
                <a:spcPct val="0"/>
              </a:spcBef>
            </a:pPr>
            <a:r>
              <a:rPr lang="en-US" sz="4800" spc="240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PERKEMBANGAN TEORI NEO KLASIK</a:t>
            </a: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B106C184-7F40-4180-9DA5-997F205D1C74}"/>
              </a:ext>
            </a:extLst>
          </p:cNvPr>
          <p:cNvSpPr/>
          <p:nvPr/>
        </p:nvSpPr>
        <p:spPr>
          <a:xfrm>
            <a:off x="6064744" y="225083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B24FBAF-D895-4A9E-B784-4D89E0CE84E8}"/>
              </a:ext>
            </a:extLst>
          </p:cNvPr>
          <p:cNvSpPr/>
          <p:nvPr/>
        </p:nvSpPr>
        <p:spPr>
          <a:xfrm>
            <a:off x="7848856" y="114300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DA69AB6C-F3A5-4C45-8819-1B09B5F40FF6}"/>
              </a:ext>
            </a:extLst>
          </p:cNvPr>
          <p:cNvSpPr/>
          <p:nvPr/>
        </p:nvSpPr>
        <p:spPr>
          <a:xfrm>
            <a:off x="9499032" y="225083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593224"/>
            <a:ext cx="18288000" cy="6693776"/>
            <a:chOff x="0" y="0"/>
            <a:chExt cx="24384000" cy="892503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2548" b="22548"/>
            <a:stretch>
              <a:fillRect/>
            </a:stretch>
          </p:blipFill>
          <p:spPr>
            <a:xfrm>
              <a:off x="0" y="0"/>
              <a:ext cx="24384000" cy="8925034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489335" y="2601967"/>
            <a:ext cx="5309330" cy="6656333"/>
            <a:chOff x="0" y="0"/>
            <a:chExt cx="1398342" cy="17531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8342" cy="1753108"/>
            </a:xfrm>
            <a:custGeom>
              <a:avLst/>
              <a:gdLst/>
              <a:ahLst/>
              <a:cxnLst/>
              <a:rect l="l" t="t" r="r" b="b"/>
              <a:pathLst>
                <a:path w="1398342" h="1753108">
                  <a:moveTo>
                    <a:pt x="0" y="0"/>
                  </a:moveTo>
                  <a:lnTo>
                    <a:pt x="1398342" y="0"/>
                  </a:lnTo>
                  <a:lnTo>
                    <a:pt x="1398342" y="1753108"/>
                  </a:lnTo>
                  <a:lnTo>
                    <a:pt x="0" y="1753108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398342" cy="17912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853092" y="3426778"/>
            <a:ext cx="533903" cy="53390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938198" y="2384033"/>
            <a:ext cx="1211368" cy="1366847"/>
          </a:xfrm>
          <a:custGeom>
            <a:avLst/>
            <a:gdLst/>
            <a:ahLst/>
            <a:cxnLst/>
            <a:rect l="l" t="t" r="r" b="b"/>
            <a:pathLst>
              <a:path w="1211368" h="1366847">
                <a:moveTo>
                  <a:pt x="0" y="0"/>
                </a:moveTo>
                <a:lnTo>
                  <a:pt x="1211368" y="0"/>
                </a:lnTo>
                <a:lnTo>
                  <a:pt x="1211368" y="1366846"/>
                </a:lnTo>
                <a:lnTo>
                  <a:pt x="0" y="1366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829104" y="2601967"/>
            <a:ext cx="5309330" cy="6656333"/>
            <a:chOff x="0" y="0"/>
            <a:chExt cx="1398342" cy="17531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98342" cy="1753108"/>
            </a:xfrm>
            <a:custGeom>
              <a:avLst/>
              <a:gdLst/>
              <a:ahLst/>
              <a:cxnLst/>
              <a:rect l="l" t="t" r="r" b="b"/>
              <a:pathLst>
                <a:path w="1398342" h="1753108">
                  <a:moveTo>
                    <a:pt x="0" y="0"/>
                  </a:moveTo>
                  <a:lnTo>
                    <a:pt x="1398342" y="0"/>
                  </a:lnTo>
                  <a:lnTo>
                    <a:pt x="1398342" y="1753108"/>
                  </a:lnTo>
                  <a:lnTo>
                    <a:pt x="0" y="1753108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98342" cy="17912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203006" y="3345322"/>
            <a:ext cx="533903" cy="533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5277967" y="2384033"/>
            <a:ext cx="1211368" cy="1366847"/>
          </a:xfrm>
          <a:custGeom>
            <a:avLst/>
            <a:gdLst/>
            <a:ahLst/>
            <a:cxnLst/>
            <a:rect l="l" t="t" r="r" b="b"/>
            <a:pathLst>
              <a:path w="1211368" h="1366847">
                <a:moveTo>
                  <a:pt x="0" y="0"/>
                </a:moveTo>
                <a:lnTo>
                  <a:pt x="1211368" y="0"/>
                </a:lnTo>
                <a:lnTo>
                  <a:pt x="1211368" y="1366846"/>
                </a:lnTo>
                <a:lnTo>
                  <a:pt x="0" y="1366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2149566" y="2601967"/>
            <a:ext cx="5309330" cy="6656333"/>
            <a:chOff x="0" y="0"/>
            <a:chExt cx="1398342" cy="17531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98342" cy="1753108"/>
            </a:xfrm>
            <a:custGeom>
              <a:avLst/>
              <a:gdLst/>
              <a:ahLst/>
              <a:cxnLst/>
              <a:rect l="l" t="t" r="r" b="b"/>
              <a:pathLst>
                <a:path w="1398342" h="1753108">
                  <a:moveTo>
                    <a:pt x="0" y="0"/>
                  </a:moveTo>
                  <a:lnTo>
                    <a:pt x="1398342" y="0"/>
                  </a:lnTo>
                  <a:lnTo>
                    <a:pt x="1398342" y="1753108"/>
                  </a:lnTo>
                  <a:lnTo>
                    <a:pt x="0" y="1753108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398342" cy="17912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512016" y="3345322"/>
            <a:ext cx="533903" cy="53390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598428" y="2384033"/>
            <a:ext cx="1211368" cy="1366847"/>
          </a:xfrm>
          <a:custGeom>
            <a:avLst/>
            <a:gdLst/>
            <a:ahLst/>
            <a:cxnLst/>
            <a:rect l="l" t="t" r="r" b="b"/>
            <a:pathLst>
              <a:path w="1211368" h="1366847">
                <a:moveTo>
                  <a:pt x="0" y="0"/>
                </a:moveTo>
                <a:lnTo>
                  <a:pt x="1211368" y="0"/>
                </a:lnTo>
                <a:lnTo>
                  <a:pt x="1211368" y="1366846"/>
                </a:lnTo>
                <a:lnTo>
                  <a:pt x="0" y="1366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799741" y="4055679"/>
            <a:ext cx="4688518" cy="4115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Teori Organisasi Modern merupakan teori yang mendekati masalah sebagai suatu sistem keseluruhan, memperhatikan berbagai variabel di lingkungan organisasi, dan memahami adanya proses dinamis.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80070" y="634424"/>
            <a:ext cx="4980362" cy="159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049"/>
              </a:lnSpc>
              <a:spcBef>
                <a:spcPct val="0"/>
              </a:spcBef>
            </a:pPr>
            <a:r>
              <a:rPr lang="en-US" sz="5499" spc="137">
                <a:solidFill>
                  <a:srgbClr val="EC791E"/>
                </a:solidFill>
                <a:latin typeface="Poppins Bold"/>
                <a:ea typeface="Poppins Bold"/>
                <a:cs typeface="Poppins Bold"/>
                <a:sym typeface="Poppins Bold"/>
              </a:rPr>
              <a:t>TEORI MODERN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29115" y="4048628"/>
            <a:ext cx="4688518" cy="3658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Aliran Modern lebih mengarah pada pendekatan kontingensi. Aliran ini menekankan bahwa organisasi harus bersifat terbuka atau berhubungan dengan lingkungan sekitar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484105" y="4067678"/>
            <a:ext cx="4720007" cy="3658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Organisasi yang efektif adalah jika struktur organisasinya mampu menyesuaikan dengan karakteristik lingkungannya, organisasi harus memiliki tingkat adaptabilitas yang tinggi.</a:t>
            </a:r>
          </a:p>
        </p:txBody>
      </p:sp>
      <p:sp>
        <p:nvSpPr>
          <p:cNvPr id="32" name="Freeform 13">
            <a:extLst>
              <a:ext uri="{FF2B5EF4-FFF2-40B4-BE49-F238E27FC236}">
                <a16:creationId xmlns:a16="http://schemas.microsoft.com/office/drawing/2014/main" id="{F40A7643-3893-41E1-A7FE-0A8778E57D90}"/>
              </a:ext>
            </a:extLst>
          </p:cNvPr>
          <p:cNvSpPr/>
          <p:nvPr/>
        </p:nvSpPr>
        <p:spPr>
          <a:xfrm>
            <a:off x="6064744" y="225083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3" name="Freeform 14">
            <a:extLst>
              <a:ext uri="{FF2B5EF4-FFF2-40B4-BE49-F238E27FC236}">
                <a16:creationId xmlns:a16="http://schemas.microsoft.com/office/drawing/2014/main" id="{643FF8CC-4962-48AE-8965-C9E58A5BDC59}"/>
              </a:ext>
            </a:extLst>
          </p:cNvPr>
          <p:cNvSpPr/>
          <p:nvPr/>
        </p:nvSpPr>
        <p:spPr>
          <a:xfrm>
            <a:off x="7848856" y="114300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4" name="Freeform 15">
            <a:extLst>
              <a:ext uri="{FF2B5EF4-FFF2-40B4-BE49-F238E27FC236}">
                <a16:creationId xmlns:a16="http://schemas.microsoft.com/office/drawing/2014/main" id="{2F4F4BF7-8987-4055-A1AA-7A26B85192CA}"/>
              </a:ext>
            </a:extLst>
          </p:cNvPr>
          <p:cNvSpPr/>
          <p:nvPr/>
        </p:nvSpPr>
        <p:spPr>
          <a:xfrm>
            <a:off x="9499032" y="225083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381547">
            <a:off x="11421773" y="6122200"/>
            <a:ext cx="4685096" cy="5246370"/>
            <a:chOff x="0" y="0"/>
            <a:chExt cx="6350000" cy="7110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2"/>
              <a:stretch>
                <a:fillRect l="-33880" r="-33880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381547">
            <a:off x="6468773" y="7426274"/>
            <a:ext cx="4685096" cy="5246370"/>
            <a:chOff x="0" y="0"/>
            <a:chExt cx="6350000" cy="71107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FFFF0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381547">
            <a:off x="1439573" y="8730347"/>
            <a:ext cx="4685096" cy="5246370"/>
            <a:chOff x="0" y="0"/>
            <a:chExt cx="6350000" cy="71107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3"/>
              <a:stretch>
                <a:fillRect l="-33985" r="-33985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381547">
            <a:off x="7838120" y="-3704905"/>
            <a:ext cx="4685096" cy="5246370"/>
            <a:chOff x="0" y="0"/>
            <a:chExt cx="6350000" cy="71107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EC791E"/>
            </a:solidFill>
            <a:ln w="12700">
              <a:solidFill>
                <a:schemeClr val="accent6"/>
              </a:solidFill>
            </a:ln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381547">
            <a:off x="2887373" y="-2400831"/>
            <a:ext cx="4685096" cy="5246370"/>
            <a:chOff x="0" y="0"/>
            <a:chExt cx="6350000" cy="71107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4"/>
              <a:stretch>
                <a:fillRect l="-10113" r="-57961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381547">
            <a:off x="-2065627" y="-1096758"/>
            <a:ext cx="4685096" cy="5246370"/>
            <a:chOff x="0" y="0"/>
            <a:chExt cx="6350000" cy="71107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FFFF00"/>
              </a:solidFill>
            </a:ln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381547">
            <a:off x="16447694" y="4797309"/>
            <a:ext cx="4685096" cy="5246370"/>
            <a:chOff x="0" y="0"/>
            <a:chExt cx="6350000" cy="71107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EC791E"/>
            </a:solidFill>
            <a:ln w="12700">
              <a:solidFill>
                <a:schemeClr val="accent6"/>
              </a:solidFill>
            </a:ln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81547">
            <a:off x="14916633" y="8730347"/>
            <a:ext cx="4685096" cy="5246370"/>
            <a:chOff x="0" y="0"/>
            <a:chExt cx="6350000" cy="71107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FFFF00"/>
              </a:solidFill>
            </a:ln>
          </p:spPr>
        </p:sp>
      </p:grpSp>
      <p:sp>
        <p:nvSpPr>
          <p:cNvPr id="21" name="TextBox 21"/>
          <p:cNvSpPr txBox="1"/>
          <p:nvPr/>
        </p:nvSpPr>
        <p:spPr>
          <a:xfrm>
            <a:off x="10888075" y="1794311"/>
            <a:ext cx="8115069" cy="728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90"/>
              </a:lnSpc>
              <a:spcBef>
                <a:spcPct val="0"/>
              </a:spcBef>
            </a:pPr>
            <a:r>
              <a:rPr lang="en-US" sz="4900" spc="245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TEORI MODERN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641907" y="2801405"/>
            <a:ext cx="11328183" cy="1912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699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Lingkungan organisasi sesuai lingkupnya dapat dibagi kedalam :</a:t>
            </a:r>
          </a:p>
          <a:p>
            <a:pPr marL="582925" lvl="1" indent="-291463" algn="just">
              <a:lnSpc>
                <a:spcPts val="3779"/>
              </a:lnSpc>
              <a:buAutoNum type="arabicPeriod"/>
            </a:pPr>
            <a:r>
              <a:rPr lang="en-US" sz="2699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Lingkungan eksternal (di luar organisasi)</a:t>
            </a:r>
          </a:p>
          <a:p>
            <a:pPr marL="582925" lvl="1" indent="-291463" algn="just">
              <a:lnSpc>
                <a:spcPts val="3779"/>
              </a:lnSpc>
              <a:buAutoNum type="arabicPeriod"/>
            </a:pPr>
            <a:r>
              <a:rPr lang="en-US" sz="2699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Lingkungan internal (di dalam organisasi)</a:t>
            </a:r>
          </a:p>
          <a:p>
            <a:pPr algn="just">
              <a:lnSpc>
                <a:spcPts val="3779"/>
              </a:lnSpc>
              <a:spcBef>
                <a:spcPct val="0"/>
              </a:spcBef>
            </a:pPr>
            <a:endParaRPr lang="en-US" sz="2699">
              <a:solidFill>
                <a:srgbClr val="1B364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17779" y="5167966"/>
            <a:ext cx="11770647" cy="2388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Sesuai dengan keadaanya, lingkungan bisa dibagi kedalam :</a:t>
            </a:r>
          </a:p>
          <a:p>
            <a:pPr marL="582925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Lingkungan fisik (tata ruang, suhu,kebisingan, penerangan, kualitas udara dsb)</a:t>
            </a:r>
          </a:p>
          <a:p>
            <a:pPr marL="582925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Lingkungan non fisik (kebijakan pemerintah, nilai, norma dsb)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endParaRPr lang="en-US" sz="2699">
              <a:solidFill>
                <a:srgbClr val="1B364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B57FD98A-0E59-4141-9D2B-D2E940024998}"/>
              </a:ext>
            </a:extLst>
          </p:cNvPr>
          <p:cNvSpPr/>
          <p:nvPr/>
        </p:nvSpPr>
        <p:spPr>
          <a:xfrm>
            <a:off x="11658600" y="225083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ED598B3E-427E-4BE0-A832-EC6316A0B034}"/>
              </a:ext>
            </a:extLst>
          </p:cNvPr>
          <p:cNvSpPr/>
          <p:nvPr/>
        </p:nvSpPr>
        <p:spPr>
          <a:xfrm>
            <a:off x="13442712" y="114300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15">
            <a:extLst>
              <a:ext uri="{FF2B5EF4-FFF2-40B4-BE49-F238E27FC236}">
                <a16:creationId xmlns:a16="http://schemas.microsoft.com/office/drawing/2014/main" id="{B4CA7F04-4E1A-49B6-A4FE-FC2F4129A94B}"/>
              </a:ext>
            </a:extLst>
          </p:cNvPr>
          <p:cNvSpPr/>
          <p:nvPr/>
        </p:nvSpPr>
        <p:spPr>
          <a:xfrm>
            <a:off x="15011400" y="225083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17709" y="-1566418"/>
            <a:ext cx="5231810" cy="4496086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EC791E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69630" y="862728"/>
            <a:ext cx="5119403" cy="4433172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 l="-19000" r="-1900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3505200" y="3086100"/>
            <a:ext cx="5231810" cy="4496086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4AAD">
                <a:alpha val="29804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456233" y="2081230"/>
            <a:ext cx="7394087" cy="919436"/>
            <a:chOff x="0" y="0"/>
            <a:chExt cx="1947414" cy="2421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47414" cy="242156"/>
            </a:xfrm>
            <a:custGeom>
              <a:avLst/>
              <a:gdLst/>
              <a:ahLst/>
              <a:cxnLst/>
              <a:rect l="l" t="t" r="r" b="b"/>
              <a:pathLst>
                <a:path w="1947414" h="242156">
                  <a:moveTo>
                    <a:pt x="0" y="0"/>
                  </a:moveTo>
                  <a:lnTo>
                    <a:pt x="1947414" y="0"/>
                  </a:lnTo>
                  <a:lnTo>
                    <a:pt x="1947414" y="242156"/>
                  </a:lnTo>
                  <a:lnTo>
                    <a:pt x="0" y="242156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47414" cy="280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11589583" y="2152228"/>
            <a:ext cx="6429867" cy="777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87"/>
              </a:lnSpc>
              <a:spcBef>
                <a:spcPct val="0"/>
              </a:spcBef>
            </a:pPr>
            <a:r>
              <a:rPr lang="en-US" sz="2715" spc="13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APA SAJA SEGMEN LINGKUNGAN ORGANISASI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424374" y="3419766"/>
            <a:ext cx="12330418" cy="6019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5" lvl="1" indent="-367027" algn="just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Industri / Organisasi yang sejenis : Seluruh organisasi lain yang bergerak pada kegiatan yang sama</a:t>
            </a:r>
          </a:p>
          <a:p>
            <a:pPr marL="734055" lvl="1" indent="-367027" algn="just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Bahan baku : Ketidakpastian/distribusi, jangkauan bahan baku berdampak pada perubahan organisasi </a:t>
            </a:r>
          </a:p>
          <a:p>
            <a:pPr marL="734055" lvl="1" indent="-367027" algn="just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Pegawai / tenaga kerja</a:t>
            </a:r>
          </a:p>
          <a:p>
            <a:pPr marL="734055" lvl="1" indent="-367027" algn="just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Keuangan : Tersedianya dana sangat membantu operasional dan pertumbuhan organisasi</a:t>
            </a:r>
          </a:p>
          <a:p>
            <a:pPr marL="734055" lvl="1" indent="-367027" algn="just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Pasar : Berpengaruh terhadap organisasi terutama dalam hal permintaan akan output organisasi</a:t>
            </a:r>
          </a:p>
          <a:p>
            <a:pPr marL="734055" lvl="1" indent="-367027" algn="just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Teknologi  </a:t>
            </a: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43167997-932A-44AB-A657-BAC607DCAD4E}"/>
              </a:ext>
            </a:extLst>
          </p:cNvPr>
          <p:cNvSpPr/>
          <p:nvPr/>
        </p:nvSpPr>
        <p:spPr>
          <a:xfrm>
            <a:off x="6064744" y="225083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0CC36A31-9478-4A1D-BFC4-C5F10CE43118}"/>
              </a:ext>
            </a:extLst>
          </p:cNvPr>
          <p:cNvSpPr/>
          <p:nvPr/>
        </p:nvSpPr>
        <p:spPr>
          <a:xfrm>
            <a:off x="7848856" y="114300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936B14CA-3A4E-49DF-8F29-C3E3DED109AC}"/>
              </a:ext>
            </a:extLst>
          </p:cNvPr>
          <p:cNvSpPr/>
          <p:nvPr/>
        </p:nvSpPr>
        <p:spPr>
          <a:xfrm>
            <a:off x="9499032" y="225083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17709" y="-1566418"/>
            <a:ext cx="5231810" cy="4496086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EC791E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69630" y="786528"/>
            <a:ext cx="5119403" cy="4433172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 l="-19000" r="-1900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3517709" y="3000666"/>
            <a:ext cx="5231810" cy="4496086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4AAD">
                <a:alpha val="29804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456233" y="2081230"/>
            <a:ext cx="7394087" cy="919436"/>
            <a:chOff x="0" y="0"/>
            <a:chExt cx="1947414" cy="2421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47414" cy="242156"/>
            </a:xfrm>
            <a:custGeom>
              <a:avLst/>
              <a:gdLst/>
              <a:ahLst/>
              <a:cxnLst/>
              <a:rect l="l" t="t" r="r" b="b"/>
              <a:pathLst>
                <a:path w="1947414" h="242156">
                  <a:moveTo>
                    <a:pt x="0" y="0"/>
                  </a:moveTo>
                  <a:lnTo>
                    <a:pt x="1947414" y="0"/>
                  </a:lnTo>
                  <a:lnTo>
                    <a:pt x="1947414" y="242156"/>
                  </a:lnTo>
                  <a:lnTo>
                    <a:pt x="0" y="242156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47414" cy="280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11589583" y="2152228"/>
            <a:ext cx="6429867" cy="777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87"/>
              </a:lnSpc>
              <a:spcBef>
                <a:spcPct val="0"/>
              </a:spcBef>
            </a:pPr>
            <a:r>
              <a:rPr lang="en-US" sz="2715" spc="13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APA SAJA SEGMEN LINGKUNGAN ORGANISASI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05930" y="3912070"/>
            <a:ext cx="12330418" cy="3018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 7. Kondisi ekonomi </a:t>
            </a: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 8. Kondisi politik dan keamanan</a:t>
            </a: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 9. Kebijakan pemerintah</a:t>
            </a: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10. Budaya : Karakteristik demografi dan sistem nilai                  </a:t>
            </a: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     berpengaruh pada organisasi </a:t>
            </a: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ACC594D3-DE78-4E93-B362-24C0A4301EA1}"/>
              </a:ext>
            </a:extLst>
          </p:cNvPr>
          <p:cNvSpPr/>
          <p:nvPr/>
        </p:nvSpPr>
        <p:spPr>
          <a:xfrm>
            <a:off x="6064744" y="225083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2821515E-B1C5-4C0E-90C3-7C13AAF4B7FA}"/>
              </a:ext>
            </a:extLst>
          </p:cNvPr>
          <p:cNvSpPr/>
          <p:nvPr/>
        </p:nvSpPr>
        <p:spPr>
          <a:xfrm>
            <a:off x="7848856" y="114300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571CF81D-D623-4344-A504-F21945D42F93}"/>
              </a:ext>
            </a:extLst>
          </p:cNvPr>
          <p:cNvSpPr/>
          <p:nvPr/>
        </p:nvSpPr>
        <p:spPr>
          <a:xfrm>
            <a:off x="9499032" y="225083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028700" y="2559204"/>
          <a:ext cx="16230138" cy="6692835"/>
        </p:xfrm>
        <a:graphic>
          <a:graphicData uri="http://schemas.openxmlformats.org/drawingml/2006/table">
            <a:tbl>
              <a:tblPr/>
              <a:tblGrid>
                <a:gridCol w="5410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00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83393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1B364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TEORI KLASIK</a:t>
                      </a:r>
                      <a:endParaRPr lang="en-US" sz="1100"/>
                    </a:p>
                  </a:txBody>
                  <a:tcPr marL="38100" marR="38100" marT="38100" marB="381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1B364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TEORI NEO KLASIK</a:t>
                      </a:r>
                      <a:endParaRPr lang="en-US" sz="1100"/>
                    </a:p>
                  </a:txBody>
                  <a:tcPr marL="38100" marR="38100" marT="38100" marB="381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1B364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TEORI MODERN</a:t>
                      </a:r>
                      <a:endParaRPr lang="en-US" sz="1100"/>
                    </a:p>
                  </a:txBody>
                  <a:tcPr marL="38100" marR="38100" marT="38100" marB="381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9442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spc="69">
                          <a:solidFill>
                            <a:srgbClr val="1B364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Memusatkan pada analisa dan deskripsi dan manajemen organisasi </a:t>
                      </a:r>
                      <a:endParaRPr lang="en-US" sz="1100"/>
                    </a:p>
                    <a:p>
                      <a:pPr algn="ctr">
                        <a:lnSpc>
                          <a:spcPts val="3079"/>
                        </a:lnSpc>
                      </a:pPr>
                      <a:endParaRPr lang="en-US" sz="1100"/>
                    </a:p>
                  </a:txBody>
                  <a:tcPr marL="38100" marR="38100" marT="38100" marB="381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1B364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Memusatkan pada aspek psikologis dan social karyawan dalam organisasi</a:t>
                      </a:r>
                      <a:endParaRPr lang="en-US" sz="1100"/>
                    </a:p>
                    <a:p>
                      <a:pPr algn="ctr">
                        <a:lnSpc>
                          <a:spcPts val="3779"/>
                        </a:lnSpc>
                      </a:pPr>
                      <a:endParaRPr lang="en-US" sz="1100"/>
                    </a:p>
                  </a:txBody>
                  <a:tcPr marL="38100" marR="38100" marT="38100" marB="381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1B364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Menekankan pada keterpaduan dan perancangan secara menyeluruh memperhatikan keadaan lingkungan organisasi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endParaRPr lang="en-US" sz="1100"/>
                    </a:p>
                  </a:txBody>
                  <a:tcPr marL="38100" marR="38100" marT="38100" marB="381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3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CB20BC3F-C3AD-4AFF-89B1-36FA6DC45624}"/>
              </a:ext>
            </a:extLst>
          </p:cNvPr>
          <p:cNvSpPr/>
          <p:nvPr/>
        </p:nvSpPr>
        <p:spPr>
          <a:xfrm>
            <a:off x="6064744" y="225083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E9B72A2B-80C4-4FC8-A002-4AC3A1F5960F}"/>
              </a:ext>
            </a:extLst>
          </p:cNvPr>
          <p:cNvSpPr/>
          <p:nvPr/>
        </p:nvSpPr>
        <p:spPr>
          <a:xfrm>
            <a:off x="7848856" y="114300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D9A9F8D5-A98F-4E57-A8DD-0857E5284B11}"/>
              </a:ext>
            </a:extLst>
          </p:cNvPr>
          <p:cNvSpPr/>
          <p:nvPr/>
        </p:nvSpPr>
        <p:spPr>
          <a:xfrm>
            <a:off x="9499032" y="225083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3" y="1965186"/>
            <a:ext cx="9499225" cy="937601"/>
            <a:chOff x="0" y="0"/>
            <a:chExt cx="2293712" cy="1971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3712" cy="197143"/>
            </a:xfrm>
            <a:custGeom>
              <a:avLst/>
              <a:gdLst/>
              <a:ahLst/>
              <a:cxnLst/>
              <a:rect l="l" t="t" r="r" b="b"/>
              <a:pathLst>
                <a:path w="2293712" h="197143">
                  <a:moveTo>
                    <a:pt x="0" y="0"/>
                  </a:moveTo>
                  <a:lnTo>
                    <a:pt x="2293712" y="0"/>
                  </a:lnTo>
                  <a:lnTo>
                    <a:pt x="2293712" y="197143"/>
                  </a:lnTo>
                  <a:lnTo>
                    <a:pt x="0" y="197143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93712" cy="235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88659"/>
            <a:ext cx="18288000" cy="2179441"/>
            <a:chOff x="0" y="0"/>
            <a:chExt cx="4816593" cy="5740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574009"/>
            </a:xfrm>
            <a:custGeom>
              <a:avLst/>
              <a:gdLst/>
              <a:ahLst/>
              <a:cxnLst/>
              <a:rect l="l" t="t" r="r" b="b"/>
              <a:pathLst>
                <a:path w="4816592" h="574009">
                  <a:moveTo>
                    <a:pt x="0" y="0"/>
                  </a:moveTo>
                  <a:lnTo>
                    <a:pt x="4816592" y="0"/>
                  </a:lnTo>
                  <a:lnTo>
                    <a:pt x="4816592" y="574009"/>
                  </a:lnTo>
                  <a:lnTo>
                    <a:pt x="0" y="574009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6121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332790" y="-262579"/>
            <a:ext cx="5231810" cy="4496086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1B3640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192000" y="2019300"/>
            <a:ext cx="5231810" cy="4530511"/>
            <a:chOff x="0" y="0"/>
            <a:chExt cx="4282440" cy="3708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004AAD">
                <a:alpha val="29804"/>
              </a:srgbClr>
            </a:solidFill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</p:sp>
      </p:grpSp>
      <p:sp>
        <p:nvSpPr>
          <p:cNvPr id="13" name="TextBox 13"/>
          <p:cNvSpPr txBox="1"/>
          <p:nvPr/>
        </p:nvSpPr>
        <p:spPr>
          <a:xfrm>
            <a:off x="685800" y="2200454"/>
            <a:ext cx="8177334" cy="571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90"/>
              </a:lnSpc>
              <a:spcBef>
                <a:spcPct val="0"/>
              </a:spcBef>
            </a:pPr>
            <a:r>
              <a:rPr lang="en-US" sz="4400" spc="195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CAPAIAN PEMBELAJARAN </a:t>
            </a:r>
          </a:p>
        </p:txBody>
      </p:sp>
      <p:sp>
        <p:nvSpPr>
          <p:cNvPr id="14" name="AutoShape 14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6256590" y="4405484"/>
            <a:ext cx="5231810" cy="4496086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DE59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13">
            <a:extLst>
              <a:ext uri="{FF2B5EF4-FFF2-40B4-BE49-F238E27FC236}">
                <a16:creationId xmlns:a16="http://schemas.microsoft.com/office/drawing/2014/main" id="{47F61470-84C8-46E2-B402-43DC2CCA9109}"/>
              </a:ext>
            </a:extLst>
          </p:cNvPr>
          <p:cNvSpPr/>
          <p:nvPr/>
        </p:nvSpPr>
        <p:spPr>
          <a:xfrm>
            <a:off x="6064744" y="225083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C1CE43E1-3467-484F-8D7C-671D56D153CE}"/>
              </a:ext>
            </a:extLst>
          </p:cNvPr>
          <p:cNvSpPr/>
          <p:nvPr/>
        </p:nvSpPr>
        <p:spPr>
          <a:xfrm>
            <a:off x="7848856" y="114300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8605ED99-5106-42E6-A94F-6BDD93ED78C2}"/>
              </a:ext>
            </a:extLst>
          </p:cNvPr>
          <p:cNvSpPr/>
          <p:nvPr/>
        </p:nvSpPr>
        <p:spPr>
          <a:xfrm>
            <a:off x="9499032" y="225083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D7F806-1F18-4D09-AF1C-E915861229FF}"/>
              </a:ext>
            </a:extLst>
          </p:cNvPr>
          <p:cNvSpPr txBox="1"/>
          <p:nvPr/>
        </p:nvSpPr>
        <p:spPr>
          <a:xfrm>
            <a:off x="394158" y="3452991"/>
            <a:ext cx="1212660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dirty="0"/>
              <a:t>[CPL-P1] </a:t>
            </a:r>
            <a:r>
              <a:rPr lang="id-ID" sz="4000" dirty="0"/>
              <a:t>Menguasai konsep teoritis administrasi, organisasi, birokrasi, kebijakan</a:t>
            </a:r>
            <a:r>
              <a:rPr lang="en-US" sz="4000" dirty="0"/>
              <a:t> </a:t>
            </a:r>
            <a:r>
              <a:rPr lang="id-ID" sz="4000" dirty="0"/>
              <a:t>publik, pelayanan publik, perilaku organisasi, keuangan negara, reformasi</a:t>
            </a:r>
            <a:r>
              <a:rPr lang="en-US" sz="4000" dirty="0"/>
              <a:t> </a:t>
            </a:r>
            <a:r>
              <a:rPr lang="id-ID" sz="4000" dirty="0"/>
              <a:t>administrasi, dan</a:t>
            </a:r>
            <a:r>
              <a:rPr lang="en-US" sz="4000" dirty="0"/>
              <a:t> </a:t>
            </a:r>
            <a:r>
              <a:rPr lang="id-ID" sz="4000" dirty="0"/>
              <a:t>governansi publik</a:t>
            </a:r>
            <a:r>
              <a:rPr lang="en-US" sz="4000" dirty="0"/>
              <a:t> </a:t>
            </a:r>
          </a:p>
          <a:p>
            <a:pPr marL="571500" indent="-571500">
              <a:buFontTx/>
              <a:buChar char="-"/>
            </a:pPr>
            <a:r>
              <a:rPr lang="en-US" sz="4000" dirty="0"/>
              <a:t>[CPMK 2] </a:t>
            </a:r>
            <a:r>
              <a:rPr lang="id-ID" sz="4000" dirty="0"/>
              <a:t>Ma</a:t>
            </a:r>
            <a:r>
              <a:rPr lang="en-US" sz="4000" dirty="0" err="1"/>
              <a:t>mpu</a:t>
            </a:r>
            <a:r>
              <a:rPr lang="en-US" sz="4000" dirty="0"/>
              <a:t> </a:t>
            </a:r>
            <a:r>
              <a:rPr lang="en-US" sz="4000" dirty="0" err="1"/>
              <a:t>memahami</a:t>
            </a:r>
            <a:r>
              <a:rPr lang="en-US" sz="4000" dirty="0"/>
              <a:t> dan </a:t>
            </a:r>
            <a:r>
              <a:rPr lang="en-US" sz="4000" dirty="0" err="1"/>
              <a:t>menerapkan</a:t>
            </a:r>
            <a:r>
              <a:rPr lang="en-US" sz="4000" dirty="0"/>
              <a:t> </a:t>
            </a:r>
            <a:r>
              <a:rPr lang="en-US" sz="4000" dirty="0" err="1"/>
              <a:t>konsep</a:t>
            </a:r>
            <a:r>
              <a:rPr lang="en-US" sz="4000" dirty="0"/>
              <a:t>, </a:t>
            </a:r>
            <a:r>
              <a:rPr lang="en-US" sz="4000" dirty="0" err="1"/>
              <a:t>konstruksi</a:t>
            </a:r>
            <a:r>
              <a:rPr lang="en-US" sz="4000" dirty="0"/>
              <a:t>, </a:t>
            </a:r>
            <a:r>
              <a:rPr lang="en-US" sz="4000" dirty="0" err="1"/>
              <a:t>struktur</a:t>
            </a:r>
            <a:r>
              <a:rPr lang="en-US" sz="4000" dirty="0"/>
              <a:t> dan </a:t>
            </a:r>
            <a:r>
              <a:rPr lang="en-US" sz="4000" dirty="0" err="1"/>
              <a:t>desain</a:t>
            </a:r>
            <a:r>
              <a:rPr lang="en-US" sz="4000" dirty="0"/>
              <a:t> </a:t>
            </a:r>
            <a:r>
              <a:rPr lang="en-US" sz="4000" dirty="0" err="1"/>
              <a:t>serta</a:t>
            </a:r>
            <a:r>
              <a:rPr lang="en-US" sz="4000" dirty="0"/>
              <a:t> </a:t>
            </a:r>
            <a:r>
              <a:rPr lang="en-US" sz="4000" dirty="0" err="1"/>
              <a:t>kontroversi</a:t>
            </a:r>
            <a:r>
              <a:rPr lang="en-US" sz="4000" dirty="0"/>
              <a:t> </a:t>
            </a:r>
            <a:r>
              <a:rPr lang="en-US" sz="4000" dirty="0" err="1"/>
              <a:t>mengenai</a:t>
            </a:r>
            <a:r>
              <a:rPr lang="en-US" sz="4000" dirty="0"/>
              <a:t> </a:t>
            </a:r>
            <a:r>
              <a:rPr lang="en-US" sz="4000" dirty="0" err="1"/>
              <a:t>teori</a:t>
            </a:r>
            <a:r>
              <a:rPr lang="en-US" sz="4000" dirty="0"/>
              <a:t> </a:t>
            </a:r>
            <a:r>
              <a:rPr lang="en-US" sz="4000" dirty="0" err="1"/>
              <a:t>organisasi</a:t>
            </a:r>
            <a:r>
              <a:rPr lang="en-US" sz="4000" dirty="0"/>
              <a:t> </a:t>
            </a:r>
          </a:p>
          <a:p>
            <a:pPr marL="571500" indent="-571500">
              <a:buFontTx/>
              <a:buChar char="-"/>
            </a:pPr>
            <a:r>
              <a:rPr lang="en-US" sz="4000" dirty="0"/>
              <a:t>[Sub-CPMK 3] </a:t>
            </a:r>
            <a:r>
              <a:rPr lang="en-US" sz="4000" dirty="0" err="1"/>
              <a:t>Mampu</a:t>
            </a:r>
            <a:r>
              <a:rPr lang="en-US" sz="4000" dirty="0"/>
              <a:t> </a:t>
            </a:r>
            <a:r>
              <a:rPr lang="en-US" sz="4000" dirty="0" err="1"/>
              <a:t>memahami</a:t>
            </a:r>
            <a:r>
              <a:rPr lang="en-US" sz="4000" dirty="0"/>
              <a:t> </a:t>
            </a:r>
            <a:r>
              <a:rPr lang="en-US" sz="4000" dirty="0" err="1"/>
              <a:t>teori</a:t>
            </a:r>
            <a:r>
              <a:rPr lang="en-US" sz="4000" dirty="0"/>
              <a:t> dan </a:t>
            </a:r>
            <a:r>
              <a:rPr lang="en-US" sz="4000" dirty="0" err="1"/>
              <a:t>paradigma</a:t>
            </a:r>
            <a:r>
              <a:rPr lang="en-US" sz="4000" dirty="0"/>
              <a:t> </a:t>
            </a:r>
            <a:r>
              <a:rPr lang="en-US" sz="4000" dirty="0" err="1"/>
              <a:t>organisasi</a:t>
            </a:r>
            <a:r>
              <a:rPr lang="en-US" sz="4000" dirty="0"/>
              <a:t>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571500" indent="-571500">
              <a:buFontTx/>
              <a:buChar char="-"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959105" y="6151172"/>
            <a:ext cx="5231810" cy="4530511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F6D1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-2715080" y="8699931"/>
            <a:ext cx="5231810" cy="4496086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C791E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52423" y="6346868"/>
            <a:ext cx="5231810" cy="4496086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959105" y="1464096"/>
            <a:ext cx="5231810" cy="4530511"/>
            <a:chOff x="0" y="0"/>
            <a:chExt cx="4282440" cy="3708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46" r="-14946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74" y="4029286"/>
            <a:ext cx="16230600" cy="196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299"/>
              </a:lnSpc>
              <a:spcBef>
                <a:spcPct val="0"/>
              </a:spcBef>
            </a:pPr>
            <a:r>
              <a:rPr lang="en-US" sz="12999" u="none" strike="noStrike" spc="129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TERIMA KASIH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-2715080" y="-635632"/>
            <a:ext cx="5231810" cy="4496086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6D1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959105" y="-3184390"/>
            <a:ext cx="5231810" cy="4496086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C791E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-2715080" y="4014937"/>
            <a:ext cx="5231810" cy="4530511"/>
            <a:chOff x="0" y="0"/>
            <a:chExt cx="4282440" cy="3708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56908" r="-16071" b="-44149"/>
              </a:stretch>
            </a:blipFill>
          </p:spPr>
        </p:sp>
      </p:grpSp>
      <p:sp>
        <p:nvSpPr>
          <p:cNvPr id="26" name="Freeform 13">
            <a:extLst>
              <a:ext uri="{FF2B5EF4-FFF2-40B4-BE49-F238E27FC236}">
                <a16:creationId xmlns:a16="http://schemas.microsoft.com/office/drawing/2014/main" id="{7909C284-7656-413C-A069-50AA44D4E346}"/>
              </a:ext>
            </a:extLst>
          </p:cNvPr>
          <p:cNvSpPr/>
          <p:nvPr/>
        </p:nvSpPr>
        <p:spPr>
          <a:xfrm>
            <a:off x="6064744" y="225083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Freeform 14">
            <a:extLst>
              <a:ext uri="{FF2B5EF4-FFF2-40B4-BE49-F238E27FC236}">
                <a16:creationId xmlns:a16="http://schemas.microsoft.com/office/drawing/2014/main" id="{FE527959-F581-481D-9261-C55AC29E9BD1}"/>
              </a:ext>
            </a:extLst>
          </p:cNvPr>
          <p:cNvSpPr/>
          <p:nvPr/>
        </p:nvSpPr>
        <p:spPr>
          <a:xfrm>
            <a:off x="7848856" y="114300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8" name="Freeform 15">
            <a:extLst>
              <a:ext uri="{FF2B5EF4-FFF2-40B4-BE49-F238E27FC236}">
                <a16:creationId xmlns:a16="http://schemas.microsoft.com/office/drawing/2014/main" id="{C0CD5D42-5280-4481-8934-E2CD820D3EFC}"/>
              </a:ext>
            </a:extLst>
          </p:cNvPr>
          <p:cNvSpPr/>
          <p:nvPr/>
        </p:nvSpPr>
        <p:spPr>
          <a:xfrm>
            <a:off x="9499032" y="225083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64884" y="2052748"/>
            <a:ext cx="7323190" cy="711495"/>
            <a:chOff x="0" y="0"/>
            <a:chExt cx="1928742" cy="1873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8742" cy="187390"/>
            </a:xfrm>
            <a:custGeom>
              <a:avLst/>
              <a:gdLst/>
              <a:ahLst/>
              <a:cxnLst/>
              <a:rect l="l" t="t" r="r" b="b"/>
              <a:pathLst>
                <a:path w="1928742" h="187390">
                  <a:moveTo>
                    <a:pt x="0" y="0"/>
                  </a:moveTo>
                  <a:lnTo>
                    <a:pt x="1928742" y="0"/>
                  </a:lnTo>
                  <a:lnTo>
                    <a:pt x="1928742" y="187390"/>
                  </a:lnTo>
                  <a:lnTo>
                    <a:pt x="0" y="18739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28742" cy="225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364859"/>
            <a:ext cx="18288000" cy="2179441"/>
            <a:chOff x="0" y="0"/>
            <a:chExt cx="4816593" cy="5740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574009"/>
            </a:xfrm>
            <a:custGeom>
              <a:avLst/>
              <a:gdLst/>
              <a:ahLst/>
              <a:cxnLst/>
              <a:rect l="l" t="t" r="r" b="b"/>
              <a:pathLst>
                <a:path w="4816592" h="574009">
                  <a:moveTo>
                    <a:pt x="0" y="0"/>
                  </a:moveTo>
                  <a:lnTo>
                    <a:pt x="4816592" y="0"/>
                  </a:lnTo>
                  <a:lnTo>
                    <a:pt x="4816592" y="574009"/>
                  </a:lnTo>
                  <a:lnTo>
                    <a:pt x="0" y="574009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6121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326810" y="-114300"/>
            <a:ext cx="5231810" cy="4496086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1B3640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3276600" y="4575389"/>
            <a:ext cx="5231810" cy="4530511"/>
            <a:chOff x="0" y="0"/>
            <a:chExt cx="4282440" cy="3708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004AAD">
                <a:alpha val="29804"/>
              </a:srgbClr>
            </a:solidFill>
            <a:ln w="12700">
              <a:solidFill>
                <a:schemeClr val="accent1">
                  <a:lumMod val="20000"/>
                  <a:lumOff val="80000"/>
                </a:schemeClr>
              </a:solidFill>
            </a:ln>
          </p:spPr>
        </p:sp>
      </p:grpSp>
      <p:sp>
        <p:nvSpPr>
          <p:cNvPr id="13" name="TextBox 13"/>
          <p:cNvSpPr txBox="1"/>
          <p:nvPr/>
        </p:nvSpPr>
        <p:spPr>
          <a:xfrm>
            <a:off x="13760160" y="2112268"/>
            <a:ext cx="7642793" cy="59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90"/>
              </a:lnSpc>
              <a:spcBef>
                <a:spcPct val="0"/>
              </a:spcBef>
            </a:pPr>
            <a:r>
              <a:rPr lang="en-US" sz="3900" spc="195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MATERI </a:t>
            </a:r>
          </a:p>
        </p:txBody>
      </p:sp>
      <p:sp>
        <p:nvSpPr>
          <p:cNvPr id="14" name="AutoShape 14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762000" y="2002373"/>
            <a:ext cx="5231810" cy="4741327"/>
            <a:chOff x="0" y="-38100"/>
            <a:chExt cx="812800" cy="736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DE59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629400" y="3329016"/>
            <a:ext cx="13528664" cy="518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5" lvl="1" indent="-367027" algn="l">
              <a:lnSpc>
                <a:spcPts val="3739"/>
              </a:lnSpc>
              <a:buFont typeface="Arial"/>
              <a:buChar char="•"/>
            </a:pPr>
            <a:r>
              <a:rPr lang="en-US" sz="3399" spc="169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PENGERTIAN ORGANISASI </a:t>
            </a:r>
          </a:p>
          <a:p>
            <a:pPr algn="l">
              <a:lnSpc>
                <a:spcPts val="3739"/>
              </a:lnSpc>
            </a:pPr>
            <a:endParaRPr lang="en-US" sz="3399" spc="169" dirty="0">
              <a:solidFill>
                <a:srgbClr val="1B364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734055" lvl="1" indent="-367027" algn="l">
              <a:lnSpc>
                <a:spcPts val="3739"/>
              </a:lnSpc>
              <a:buFont typeface="Arial"/>
              <a:buChar char="•"/>
            </a:pPr>
            <a:r>
              <a:rPr lang="en-US" sz="3399" spc="169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CIRI-CIRI ORGANISASI </a:t>
            </a:r>
          </a:p>
          <a:p>
            <a:pPr algn="l">
              <a:lnSpc>
                <a:spcPts val="3739"/>
              </a:lnSpc>
            </a:pPr>
            <a:endParaRPr lang="en-US" sz="3399" spc="169" dirty="0">
              <a:solidFill>
                <a:srgbClr val="1B364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734055" lvl="1" indent="-367027" algn="l">
              <a:lnSpc>
                <a:spcPts val="3739"/>
              </a:lnSpc>
              <a:buFont typeface="Arial"/>
              <a:buChar char="•"/>
            </a:pPr>
            <a:r>
              <a:rPr lang="en-US" sz="3399" spc="169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TEORI ORGANISASI</a:t>
            </a:r>
          </a:p>
          <a:p>
            <a:pPr algn="l">
              <a:lnSpc>
                <a:spcPts val="3739"/>
              </a:lnSpc>
            </a:pPr>
            <a:r>
              <a:rPr lang="en-US" sz="3399" spc="169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marL="734055" lvl="1" indent="-367027" algn="l">
              <a:lnSpc>
                <a:spcPts val="3739"/>
              </a:lnSpc>
              <a:buFont typeface="Arial"/>
              <a:buChar char="•"/>
            </a:pPr>
            <a:r>
              <a:rPr lang="en-US" sz="3399" spc="169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TEORI KLASIK</a:t>
            </a:r>
          </a:p>
          <a:p>
            <a:pPr algn="l">
              <a:lnSpc>
                <a:spcPts val="3739"/>
              </a:lnSpc>
            </a:pPr>
            <a:endParaRPr lang="en-US" sz="3399" spc="169" dirty="0">
              <a:solidFill>
                <a:srgbClr val="1B364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734055" lvl="1" indent="-367027" algn="l">
              <a:lnSpc>
                <a:spcPts val="3739"/>
              </a:lnSpc>
              <a:buFont typeface="Arial"/>
              <a:buChar char="•"/>
            </a:pPr>
            <a:r>
              <a:rPr lang="en-US" sz="3399" spc="169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TEORI NEO KLASIK </a:t>
            </a:r>
          </a:p>
          <a:p>
            <a:pPr algn="l">
              <a:lnSpc>
                <a:spcPts val="3739"/>
              </a:lnSpc>
            </a:pPr>
            <a:endParaRPr lang="en-US" sz="3399" spc="169" dirty="0">
              <a:solidFill>
                <a:srgbClr val="1B364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734055" lvl="1" indent="-367027" algn="l">
              <a:lnSpc>
                <a:spcPts val="3739"/>
              </a:lnSpc>
              <a:buFont typeface="Arial"/>
              <a:buChar char="•"/>
            </a:pPr>
            <a:r>
              <a:rPr lang="en-US" sz="3399" spc="169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TEORI MODERN </a:t>
            </a: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1B6D221A-1D47-4093-B8F4-FF2F4E7E87E9}"/>
              </a:ext>
            </a:extLst>
          </p:cNvPr>
          <p:cNvSpPr/>
          <p:nvPr/>
        </p:nvSpPr>
        <p:spPr>
          <a:xfrm>
            <a:off x="6064744" y="225083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48BA43B0-8AED-4E26-B49A-A19D4CB8EED5}"/>
              </a:ext>
            </a:extLst>
          </p:cNvPr>
          <p:cNvSpPr/>
          <p:nvPr/>
        </p:nvSpPr>
        <p:spPr>
          <a:xfrm>
            <a:off x="7848856" y="114300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Freeform 15">
            <a:extLst>
              <a:ext uri="{FF2B5EF4-FFF2-40B4-BE49-F238E27FC236}">
                <a16:creationId xmlns:a16="http://schemas.microsoft.com/office/drawing/2014/main" id="{34FF291B-0256-4404-9398-744F76A22CAE}"/>
              </a:ext>
            </a:extLst>
          </p:cNvPr>
          <p:cNvSpPr/>
          <p:nvPr/>
        </p:nvSpPr>
        <p:spPr>
          <a:xfrm>
            <a:off x="9499032" y="225083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76600" y="-425671"/>
            <a:ext cx="5231810" cy="4496086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EC791E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24197" y="1943100"/>
            <a:ext cx="5119403" cy="4433172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 l="-14987" r="-1498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3276600" y="4199862"/>
            <a:ext cx="5231810" cy="4496086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4AAD">
                <a:alpha val="29804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991600" y="2019300"/>
            <a:ext cx="9958785" cy="919436"/>
            <a:chOff x="0" y="0"/>
            <a:chExt cx="2622890" cy="2421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22890" cy="242156"/>
            </a:xfrm>
            <a:custGeom>
              <a:avLst/>
              <a:gdLst/>
              <a:ahLst/>
              <a:cxnLst/>
              <a:rect l="l" t="t" r="r" b="b"/>
              <a:pathLst>
                <a:path w="2622890" h="242156">
                  <a:moveTo>
                    <a:pt x="0" y="0"/>
                  </a:moveTo>
                  <a:lnTo>
                    <a:pt x="2622890" y="0"/>
                  </a:lnTo>
                  <a:lnTo>
                    <a:pt x="2622890" y="242156"/>
                  </a:lnTo>
                  <a:lnTo>
                    <a:pt x="0" y="242156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622890" cy="280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13880453" y="4179254"/>
            <a:ext cx="982699" cy="293023"/>
          </a:xfrm>
          <a:custGeom>
            <a:avLst/>
            <a:gdLst/>
            <a:ahLst/>
            <a:cxnLst/>
            <a:rect l="l" t="t" r="r" b="b"/>
            <a:pathLst>
              <a:path w="982699" h="293023">
                <a:moveTo>
                  <a:pt x="0" y="0"/>
                </a:moveTo>
                <a:lnTo>
                  <a:pt x="982698" y="0"/>
                </a:lnTo>
                <a:lnTo>
                  <a:pt x="982698" y="293023"/>
                </a:lnTo>
                <a:lnTo>
                  <a:pt x="0" y="293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939729" y="2180015"/>
            <a:ext cx="9727296" cy="702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111"/>
              </a:lnSpc>
              <a:spcBef>
                <a:spcPct val="0"/>
              </a:spcBef>
            </a:pPr>
            <a:r>
              <a:rPr lang="en-US" sz="4646" spc="23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PENGERTIAN ORGANISASI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071903" y="3495966"/>
            <a:ext cx="8000573" cy="2101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Organisasi adalah proses perencanaan yang meliputi penyusunan, pengembangan, dan pemeliharaan suatu sturktur atau pola hubungan kerja dari orang – orang dalam suatu kerja kelompok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720767" y="4056987"/>
            <a:ext cx="2852462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Ernest Dale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891535" y="6063906"/>
            <a:ext cx="8994565" cy="168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Organisasi adalah perserikatan orang – orang yang diberi peran tertentu dalam suatu sistem kerja dan pembagian pekerjaan diperinci menajdi tugas, kemudian digabungkan dalam bentuk hasil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844792" y="6572752"/>
            <a:ext cx="1628874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Cyril Soffer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22104" y="8120036"/>
            <a:ext cx="8650085" cy="168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Organisasi adalah sub sistem teknik, sub sistem struktural, sub sistem psikososial dan sub sistem manajerial dari lingkungan yang lebih luas di mana ada orang – orang yang berorientasi pada tujuan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891842" y="8689803"/>
            <a:ext cx="2828925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Kast &amp; Rosenzweig</a:t>
            </a:r>
          </a:p>
        </p:txBody>
      </p:sp>
      <p:sp>
        <p:nvSpPr>
          <p:cNvPr id="25" name="Freeform 25"/>
          <p:cNvSpPr/>
          <p:nvPr/>
        </p:nvSpPr>
        <p:spPr>
          <a:xfrm>
            <a:off x="10473535" y="8789037"/>
            <a:ext cx="982699" cy="293023"/>
          </a:xfrm>
          <a:custGeom>
            <a:avLst/>
            <a:gdLst/>
            <a:ahLst/>
            <a:cxnLst/>
            <a:rect l="l" t="t" r="r" b="b"/>
            <a:pathLst>
              <a:path w="982699" h="293023">
                <a:moveTo>
                  <a:pt x="0" y="0"/>
                </a:moveTo>
                <a:lnTo>
                  <a:pt x="982698" y="0"/>
                </a:lnTo>
                <a:lnTo>
                  <a:pt x="982698" y="293023"/>
                </a:lnTo>
                <a:lnTo>
                  <a:pt x="0" y="293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0800000">
            <a:off x="7908837" y="6639427"/>
            <a:ext cx="982699" cy="293023"/>
          </a:xfrm>
          <a:custGeom>
            <a:avLst/>
            <a:gdLst/>
            <a:ahLst/>
            <a:cxnLst/>
            <a:rect l="l" t="t" r="r" b="b"/>
            <a:pathLst>
              <a:path w="982699" h="293023">
                <a:moveTo>
                  <a:pt x="0" y="0"/>
                </a:moveTo>
                <a:lnTo>
                  <a:pt x="982698" y="0"/>
                </a:lnTo>
                <a:lnTo>
                  <a:pt x="982698" y="293023"/>
                </a:lnTo>
                <a:lnTo>
                  <a:pt x="0" y="293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3">
            <a:extLst>
              <a:ext uri="{FF2B5EF4-FFF2-40B4-BE49-F238E27FC236}">
                <a16:creationId xmlns:a16="http://schemas.microsoft.com/office/drawing/2014/main" id="{57176CD8-2C73-4241-9047-F54B0D17CC8B}"/>
              </a:ext>
            </a:extLst>
          </p:cNvPr>
          <p:cNvSpPr/>
          <p:nvPr/>
        </p:nvSpPr>
        <p:spPr>
          <a:xfrm>
            <a:off x="6064744" y="148883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8" name="Freeform 14">
            <a:extLst>
              <a:ext uri="{FF2B5EF4-FFF2-40B4-BE49-F238E27FC236}">
                <a16:creationId xmlns:a16="http://schemas.microsoft.com/office/drawing/2014/main" id="{3B273D91-E4A0-4A6C-8A05-2382FEFD5B52}"/>
              </a:ext>
            </a:extLst>
          </p:cNvPr>
          <p:cNvSpPr/>
          <p:nvPr/>
        </p:nvSpPr>
        <p:spPr>
          <a:xfrm>
            <a:off x="7848856" y="38100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9" name="Freeform 15">
            <a:extLst>
              <a:ext uri="{FF2B5EF4-FFF2-40B4-BE49-F238E27FC236}">
                <a16:creationId xmlns:a16="http://schemas.microsoft.com/office/drawing/2014/main" id="{E286BEC2-9B5A-4B8D-A68D-1B720379D587}"/>
              </a:ext>
            </a:extLst>
          </p:cNvPr>
          <p:cNvSpPr/>
          <p:nvPr/>
        </p:nvSpPr>
        <p:spPr>
          <a:xfrm>
            <a:off x="9499032" y="148883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846909"/>
            <a:ext cx="18288000" cy="1478191"/>
            <a:chOff x="0" y="0"/>
            <a:chExt cx="24384000" cy="197092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8966" b="18966"/>
            <a:stretch>
              <a:fillRect/>
            </a:stretch>
          </p:blipFill>
          <p:spPr>
            <a:xfrm>
              <a:off x="0" y="0"/>
              <a:ext cx="4775200" cy="197092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9044" b="19044"/>
            <a:stretch>
              <a:fillRect/>
            </a:stretch>
          </p:blipFill>
          <p:spPr>
            <a:xfrm>
              <a:off x="4902200" y="0"/>
              <a:ext cx="4775200" cy="197092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9054" b="19054"/>
            <a:stretch>
              <a:fillRect/>
            </a:stretch>
          </p:blipFill>
          <p:spPr>
            <a:xfrm>
              <a:off x="9804400" y="0"/>
              <a:ext cx="4775200" cy="197092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19044" b="19044"/>
            <a:stretch>
              <a:fillRect/>
            </a:stretch>
          </p:blipFill>
          <p:spPr>
            <a:xfrm>
              <a:off x="14706600" y="0"/>
              <a:ext cx="4775200" cy="197092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t="20805" b="20805"/>
            <a:stretch>
              <a:fillRect/>
            </a:stretch>
          </p:blipFill>
          <p:spPr>
            <a:xfrm>
              <a:off x="19608800" y="0"/>
              <a:ext cx="4775200" cy="1970922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 flipV="1">
            <a:off x="74" y="10248900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4301896" y="2735261"/>
            <a:ext cx="10329832" cy="5757044"/>
          </a:xfrm>
          <a:custGeom>
            <a:avLst/>
            <a:gdLst/>
            <a:ahLst/>
            <a:cxnLst/>
            <a:rect l="l" t="t" r="r" b="b"/>
            <a:pathLst>
              <a:path w="10329832" h="5757044">
                <a:moveTo>
                  <a:pt x="0" y="0"/>
                </a:moveTo>
                <a:lnTo>
                  <a:pt x="10329832" y="0"/>
                </a:lnTo>
                <a:lnTo>
                  <a:pt x="10329832" y="5757045"/>
                </a:lnTo>
                <a:lnTo>
                  <a:pt x="0" y="57570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-1694563" y="2046195"/>
            <a:ext cx="9727296" cy="56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1"/>
              </a:lnSpc>
              <a:spcBef>
                <a:spcPct val="0"/>
              </a:spcBef>
            </a:pPr>
            <a:r>
              <a:rPr lang="en-US" sz="3746" spc="187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CIRI-CIRI ORGANISASI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C1C5067-A11C-4B6A-85B0-029AC08BCCE6}"/>
              </a:ext>
            </a:extLst>
          </p:cNvPr>
          <p:cNvSpPr/>
          <p:nvPr/>
        </p:nvSpPr>
        <p:spPr>
          <a:xfrm>
            <a:off x="6064744" y="225083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422E52C-B7A8-467F-925D-7FAE37B92151}"/>
              </a:ext>
            </a:extLst>
          </p:cNvPr>
          <p:cNvSpPr/>
          <p:nvPr/>
        </p:nvSpPr>
        <p:spPr>
          <a:xfrm>
            <a:off x="7848856" y="114300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2248A1F-69AB-4CEE-8B6A-0AF223BFAFF2}"/>
              </a:ext>
            </a:extLst>
          </p:cNvPr>
          <p:cNvSpPr/>
          <p:nvPr/>
        </p:nvSpPr>
        <p:spPr>
          <a:xfrm>
            <a:off x="9499032" y="225083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" y="2019300"/>
            <a:ext cx="8531137" cy="999242"/>
            <a:chOff x="0" y="0"/>
            <a:chExt cx="2246884" cy="2631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6884" cy="263175"/>
            </a:xfrm>
            <a:custGeom>
              <a:avLst/>
              <a:gdLst/>
              <a:ahLst/>
              <a:cxnLst/>
              <a:rect l="l" t="t" r="r" b="b"/>
              <a:pathLst>
                <a:path w="2246884" h="263175">
                  <a:moveTo>
                    <a:pt x="0" y="0"/>
                  </a:moveTo>
                  <a:lnTo>
                    <a:pt x="2246884" y="0"/>
                  </a:lnTo>
                  <a:lnTo>
                    <a:pt x="2246884" y="263175"/>
                  </a:lnTo>
                  <a:lnTo>
                    <a:pt x="0" y="263175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46884" cy="301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137582" y="1057125"/>
            <a:ext cx="5414338" cy="4688572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>
                <a:alphaModFix amt="63000"/>
              </a:blip>
              <a:stretch>
                <a:fillRect l="-14865" r="-14865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305002" y="-1404157"/>
            <a:ext cx="5414338" cy="4688572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1B3640">
                <a:alpha val="53725"/>
              </a:srgbClr>
            </a:solidFill>
            <a:ln w="12700">
              <a:solidFill>
                <a:schemeClr val="bg1">
                  <a:lumMod val="95000"/>
                </a:schemeClr>
              </a:solidFill>
            </a:ln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6339292" y="3439512"/>
            <a:ext cx="5414338" cy="4688572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DE59">
                <a:alpha val="55686"/>
              </a:srgbClr>
            </a:solidFill>
            <a:ln w="12700">
              <a:solidFill>
                <a:schemeClr val="accent6">
                  <a:lumMod val="20000"/>
                  <a:lumOff val="80000"/>
                </a:schemeClr>
              </a:solidFill>
            </a:ln>
          </p:spPr>
        </p:sp>
      </p:grpSp>
      <p:sp>
        <p:nvSpPr>
          <p:cNvPr id="14" name="Freeform 14"/>
          <p:cNvSpPr/>
          <p:nvPr/>
        </p:nvSpPr>
        <p:spPr>
          <a:xfrm>
            <a:off x="148870" y="3718213"/>
            <a:ext cx="12862610" cy="5893002"/>
          </a:xfrm>
          <a:custGeom>
            <a:avLst/>
            <a:gdLst/>
            <a:ahLst/>
            <a:cxnLst/>
            <a:rect l="l" t="t" r="r" b="b"/>
            <a:pathLst>
              <a:path w="12862610" h="5893002">
                <a:moveTo>
                  <a:pt x="0" y="0"/>
                </a:moveTo>
                <a:lnTo>
                  <a:pt x="12862610" y="0"/>
                </a:lnTo>
                <a:lnTo>
                  <a:pt x="12862610" y="5893002"/>
                </a:lnTo>
                <a:lnTo>
                  <a:pt x="0" y="5893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15570" y="2165638"/>
            <a:ext cx="8115069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20"/>
              </a:lnSpc>
              <a:spcBef>
                <a:spcPct val="0"/>
              </a:spcBef>
            </a:pPr>
            <a:r>
              <a:rPr lang="en-US" sz="5200" spc="260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TEORI ORGANISASI</a:t>
            </a: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B157872-D418-4D23-990A-1D3B02D9C4B6}"/>
              </a:ext>
            </a:extLst>
          </p:cNvPr>
          <p:cNvSpPr/>
          <p:nvPr/>
        </p:nvSpPr>
        <p:spPr>
          <a:xfrm>
            <a:off x="6064744" y="148883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5E7DCA24-80BF-469B-8C8A-D1A67D6DB5E9}"/>
              </a:ext>
            </a:extLst>
          </p:cNvPr>
          <p:cNvSpPr/>
          <p:nvPr/>
        </p:nvSpPr>
        <p:spPr>
          <a:xfrm>
            <a:off x="7848856" y="38100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01E767CF-127E-4976-830A-073A807A26F6}"/>
              </a:ext>
            </a:extLst>
          </p:cNvPr>
          <p:cNvSpPr/>
          <p:nvPr/>
        </p:nvSpPr>
        <p:spPr>
          <a:xfrm>
            <a:off x="9499032" y="148883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9" y="2080796"/>
            <a:ext cx="8531137" cy="999242"/>
            <a:chOff x="0" y="0"/>
            <a:chExt cx="2246884" cy="2631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6884" cy="263175"/>
            </a:xfrm>
            <a:custGeom>
              <a:avLst/>
              <a:gdLst/>
              <a:ahLst/>
              <a:cxnLst/>
              <a:rect l="l" t="t" r="r" b="b"/>
              <a:pathLst>
                <a:path w="2246884" h="263175">
                  <a:moveTo>
                    <a:pt x="0" y="0"/>
                  </a:moveTo>
                  <a:lnTo>
                    <a:pt x="2246884" y="0"/>
                  </a:lnTo>
                  <a:lnTo>
                    <a:pt x="2246884" y="263175"/>
                  </a:lnTo>
                  <a:lnTo>
                    <a:pt x="0" y="263175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46884" cy="301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416462" y="1064528"/>
            <a:ext cx="5414338" cy="4688572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>
                <a:alphaModFix amt="63000"/>
              </a:blip>
              <a:stretch>
                <a:fillRect l="-14865" r="-14865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607462" y="-1373872"/>
            <a:ext cx="5414338" cy="4688572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1B3640">
                <a:alpha val="53725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6598372" y="3439512"/>
            <a:ext cx="5414338" cy="4688572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DE59">
                <a:alpha val="55686"/>
              </a:srgbClr>
            </a:solidFill>
            <a:ln w="12700">
              <a:solidFill>
                <a:schemeClr val="accent6">
                  <a:lumMod val="20000"/>
                  <a:lumOff val="80000"/>
                </a:schemeClr>
              </a:solidFill>
            </a:ln>
          </p:spPr>
        </p:sp>
      </p:grpSp>
      <p:sp>
        <p:nvSpPr>
          <p:cNvPr id="14" name="Freeform 14"/>
          <p:cNvSpPr/>
          <p:nvPr/>
        </p:nvSpPr>
        <p:spPr>
          <a:xfrm>
            <a:off x="2645030" y="3477612"/>
            <a:ext cx="10343072" cy="6291455"/>
          </a:xfrm>
          <a:custGeom>
            <a:avLst/>
            <a:gdLst/>
            <a:ahLst/>
            <a:cxnLst/>
            <a:rect l="l" t="t" r="r" b="b"/>
            <a:pathLst>
              <a:path w="10343072" h="6291455">
                <a:moveTo>
                  <a:pt x="0" y="0"/>
                </a:moveTo>
                <a:lnTo>
                  <a:pt x="10343072" y="0"/>
                </a:lnTo>
                <a:lnTo>
                  <a:pt x="10343072" y="6291454"/>
                </a:lnTo>
                <a:lnTo>
                  <a:pt x="0" y="6291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15570" y="2165638"/>
            <a:ext cx="8115069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20"/>
              </a:lnSpc>
              <a:spcBef>
                <a:spcPct val="0"/>
              </a:spcBef>
            </a:pPr>
            <a:r>
              <a:rPr lang="en-US" sz="5200" spc="260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TEORI ORGANISASI</a:t>
            </a: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481B460E-A246-4836-A985-7F821C1023B7}"/>
              </a:ext>
            </a:extLst>
          </p:cNvPr>
          <p:cNvSpPr/>
          <p:nvPr/>
        </p:nvSpPr>
        <p:spPr>
          <a:xfrm>
            <a:off x="6064744" y="148883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23F4C245-7E03-4CF3-85BB-8A3C22C0675F}"/>
              </a:ext>
            </a:extLst>
          </p:cNvPr>
          <p:cNvSpPr/>
          <p:nvPr/>
        </p:nvSpPr>
        <p:spPr>
          <a:xfrm>
            <a:off x="7848856" y="38100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09408E11-1FE0-45E7-8D8D-2B2663C72C66}"/>
              </a:ext>
            </a:extLst>
          </p:cNvPr>
          <p:cNvSpPr/>
          <p:nvPr/>
        </p:nvSpPr>
        <p:spPr>
          <a:xfrm>
            <a:off x="9499032" y="148883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61" y="1994771"/>
            <a:ext cx="4785219" cy="1020423"/>
            <a:chOff x="0" y="0"/>
            <a:chExt cx="1260304" cy="2687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0304" cy="268753"/>
            </a:xfrm>
            <a:custGeom>
              <a:avLst/>
              <a:gdLst/>
              <a:ahLst/>
              <a:cxnLst/>
              <a:rect l="l" t="t" r="r" b="b"/>
              <a:pathLst>
                <a:path w="1260304" h="268753">
                  <a:moveTo>
                    <a:pt x="0" y="0"/>
                  </a:moveTo>
                  <a:lnTo>
                    <a:pt x="1260304" y="0"/>
                  </a:lnTo>
                  <a:lnTo>
                    <a:pt x="1260304" y="268753"/>
                  </a:lnTo>
                  <a:lnTo>
                    <a:pt x="0" y="268753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60304" cy="3068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265990" y="4676225"/>
            <a:ext cx="5231810" cy="4496086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240000" y="9334214"/>
            <a:ext cx="5231810" cy="4496086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DE59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0" y="3944848"/>
            <a:ext cx="12970916" cy="6058783"/>
          </a:xfrm>
          <a:custGeom>
            <a:avLst/>
            <a:gdLst/>
            <a:ahLst/>
            <a:cxnLst/>
            <a:rect l="l" t="t" r="r" b="b"/>
            <a:pathLst>
              <a:path w="12970916" h="6058783">
                <a:moveTo>
                  <a:pt x="0" y="0"/>
                </a:moveTo>
                <a:lnTo>
                  <a:pt x="12970916" y="0"/>
                </a:lnTo>
                <a:lnTo>
                  <a:pt x="12970916" y="6058783"/>
                </a:lnTo>
                <a:lnTo>
                  <a:pt x="0" y="6058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07644" y="2222944"/>
            <a:ext cx="4483263" cy="64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30"/>
              </a:lnSpc>
              <a:spcBef>
                <a:spcPct val="0"/>
              </a:spcBef>
            </a:pPr>
            <a:r>
              <a:rPr lang="en-US" sz="4300" spc="107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TEORI KLASIK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13184" y="3285717"/>
            <a:ext cx="7530816" cy="59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Teori Klasik berasal dari dua teori :</a:t>
            </a: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525A0318-436E-47B7-9973-0439ADF97F6A}"/>
              </a:ext>
            </a:extLst>
          </p:cNvPr>
          <p:cNvSpPr/>
          <p:nvPr/>
        </p:nvSpPr>
        <p:spPr>
          <a:xfrm>
            <a:off x="6064744" y="225083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37D713D3-A553-41CB-AC70-CD9C662121FF}"/>
              </a:ext>
            </a:extLst>
          </p:cNvPr>
          <p:cNvSpPr/>
          <p:nvPr/>
        </p:nvSpPr>
        <p:spPr>
          <a:xfrm>
            <a:off x="7848856" y="114300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02A915D0-B878-4F4A-8D05-7725D32D77F6}"/>
              </a:ext>
            </a:extLst>
          </p:cNvPr>
          <p:cNvSpPr/>
          <p:nvPr/>
        </p:nvSpPr>
        <p:spPr>
          <a:xfrm>
            <a:off x="9499032" y="225083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29502" y="2115441"/>
            <a:ext cx="11493299" cy="771404"/>
            <a:chOff x="0" y="0"/>
            <a:chExt cx="3027042" cy="2031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7042" cy="203168"/>
            </a:xfrm>
            <a:custGeom>
              <a:avLst/>
              <a:gdLst/>
              <a:ahLst/>
              <a:cxnLst/>
              <a:rect l="l" t="t" r="r" b="b"/>
              <a:pathLst>
                <a:path w="3027042" h="203168">
                  <a:moveTo>
                    <a:pt x="0" y="0"/>
                  </a:moveTo>
                  <a:lnTo>
                    <a:pt x="3027042" y="0"/>
                  </a:lnTo>
                  <a:lnTo>
                    <a:pt x="3027042" y="203168"/>
                  </a:lnTo>
                  <a:lnTo>
                    <a:pt x="0" y="203168"/>
                  </a:lnTo>
                  <a:close/>
                </a:path>
              </a:pathLst>
            </a:custGeom>
            <a:solidFill>
              <a:srgbClr val="EC791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027042" cy="241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174410" y="-1359861"/>
            <a:ext cx="5231810" cy="4496086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" y="-3665054"/>
            <a:ext cx="5231810" cy="4496086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DE59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533401" y="4885900"/>
            <a:ext cx="17145000" cy="5021836"/>
          </a:xfrm>
          <a:custGeom>
            <a:avLst/>
            <a:gdLst/>
            <a:ahLst/>
            <a:cxnLst/>
            <a:rect l="l" t="t" r="r" b="b"/>
            <a:pathLst>
              <a:path w="17452403" h="5158652">
                <a:moveTo>
                  <a:pt x="0" y="0"/>
                </a:moveTo>
                <a:lnTo>
                  <a:pt x="17452403" y="0"/>
                </a:lnTo>
                <a:lnTo>
                  <a:pt x="17452403" y="5158652"/>
                </a:lnTo>
                <a:lnTo>
                  <a:pt x="0" y="5158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176987" y="2095635"/>
            <a:ext cx="10979138" cy="80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30"/>
              </a:lnSpc>
              <a:spcBef>
                <a:spcPct val="0"/>
              </a:spcBef>
            </a:pPr>
            <a:r>
              <a:rPr lang="en-US" sz="5300" spc="13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TEORI KLASIK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9040" y="3370030"/>
            <a:ext cx="17672624" cy="1263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Teori organisasi klasik memiliki asumsi bahwa organisasi selalu memiliki susunan yang rasional dan logis, baik secara ekonomis maupun efisien. Jadi, rasionalitas, efisiensi dan keuntungan ekonomis adalah tujuan organisasi.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Asumsi Teori Klasik :</a:t>
            </a: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B0CCBF59-6C3D-4348-B054-B5821B255BD6}"/>
              </a:ext>
            </a:extLst>
          </p:cNvPr>
          <p:cNvSpPr/>
          <p:nvPr/>
        </p:nvSpPr>
        <p:spPr>
          <a:xfrm>
            <a:off x="6064744" y="225083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EA665229-E4AE-4135-A95B-1E4025D6CA8E}"/>
              </a:ext>
            </a:extLst>
          </p:cNvPr>
          <p:cNvSpPr/>
          <p:nvPr/>
        </p:nvSpPr>
        <p:spPr>
          <a:xfrm>
            <a:off x="7848856" y="114300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519AA193-8E32-4C98-AEEE-9660A693AD82}"/>
              </a:ext>
            </a:extLst>
          </p:cNvPr>
          <p:cNvSpPr/>
          <p:nvPr/>
        </p:nvSpPr>
        <p:spPr>
          <a:xfrm>
            <a:off x="9499032" y="225083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679</Words>
  <Application>Microsoft Office PowerPoint</Application>
  <PresentationFormat>Custom</PresentationFormat>
  <Paragraphs>88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Poppins Bold</vt:lpstr>
      <vt:lpstr>Poppins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 1 - Sejarah Teori Organisasi </dc:title>
  <cp:lastModifiedBy>dinda kartika</cp:lastModifiedBy>
  <cp:revision>7</cp:revision>
  <dcterms:created xsi:type="dcterms:W3CDTF">2006-08-16T00:00:00Z</dcterms:created>
  <dcterms:modified xsi:type="dcterms:W3CDTF">2024-08-19T01:45:14Z</dcterms:modified>
  <dc:identifier>DAGLcsCZW88</dc:identifier>
</cp:coreProperties>
</file>