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9" r:id="rId2"/>
    <p:sldId id="256" r:id="rId3"/>
    <p:sldId id="257" r:id="rId4"/>
    <p:sldId id="258" r:id="rId5"/>
    <p:sldId id="260" r:id="rId6"/>
    <p:sldId id="261" r:id="rId7"/>
    <p:sldId id="263" r:id="rId8"/>
    <p:sldId id="262"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1146"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E642EA2-D886-4B4D-B787-56D5BBE48871}" type="datetimeFigureOut">
              <a:rPr lang="en-US" smtClean="0"/>
              <a:t>8/31/2023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97CC89C7-DCD0-432D-ABC5-351C69C6168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642EA2-D886-4B4D-B787-56D5BBE48871}" type="datetimeFigureOut">
              <a:rPr lang="en-US" smtClean="0"/>
              <a:t>8/31/2023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C89C7-DCD0-432D-ABC5-351C69C616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642EA2-D886-4B4D-B787-56D5BBE48871}" type="datetimeFigureOut">
              <a:rPr lang="en-US" smtClean="0"/>
              <a:t>8/31/2023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C89C7-DCD0-432D-ABC5-351C69C616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E642EA2-D886-4B4D-B787-56D5BBE48871}" type="datetimeFigureOut">
              <a:rPr lang="en-US" smtClean="0"/>
              <a:t>8/31/2023</a:t>
            </a:fld>
            <a:endParaRPr lang="en-US"/>
          </a:p>
        </p:txBody>
      </p:sp>
      <p:sp>
        <p:nvSpPr>
          <p:cNvPr id="9" name="Slide Number Placeholder 8"/>
          <p:cNvSpPr>
            <a:spLocks noGrp="1"/>
          </p:cNvSpPr>
          <p:nvPr>
            <p:ph type="sldNum" sz="quarter" idx="15"/>
          </p:nvPr>
        </p:nvSpPr>
        <p:spPr/>
        <p:txBody>
          <a:bodyPr rtlCol="0"/>
          <a:lstStyle/>
          <a:p>
            <a:fld id="{97CC89C7-DCD0-432D-ABC5-351C69C61685}"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E642EA2-D886-4B4D-B787-56D5BBE48871}" type="datetimeFigureOut">
              <a:rPr lang="en-US" smtClean="0"/>
              <a:t>8/31/2023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97CC89C7-DCD0-432D-ABC5-351C69C6168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E642EA2-D886-4B4D-B787-56D5BBE48871}" type="datetimeFigureOut">
              <a:rPr lang="en-US" smtClean="0"/>
              <a:t>8/31/2023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CC89C7-DCD0-432D-ABC5-351C69C61685}"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E642EA2-D886-4B4D-B787-56D5BBE48871}" type="datetimeFigureOut">
              <a:rPr lang="en-US" smtClean="0"/>
              <a:t>8/31/2023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CC89C7-DCD0-432D-ABC5-351C69C61685}"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E642EA2-D886-4B4D-B787-56D5BBE48871}" type="datetimeFigureOut">
              <a:rPr lang="en-US" smtClean="0"/>
              <a:t>8/31/2023</a:t>
            </a:fld>
            <a:endParaRPr lang="en-US"/>
          </a:p>
        </p:txBody>
      </p:sp>
      <p:sp>
        <p:nvSpPr>
          <p:cNvPr id="7" name="Slide Number Placeholder 6"/>
          <p:cNvSpPr>
            <a:spLocks noGrp="1"/>
          </p:cNvSpPr>
          <p:nvPr>
            <p:ph type="sldNum" sz="quarter" idx="11"/>
          </p:nvPr>
        </p:nvSpPr>
        <p:spPr/>
        <p:txBody>
          <a:bodyPr rtlCol="0"/>
          <a:lstStyle/>
          <a:p>
            <a:fld id="{97CC89C7-DCD0-432D-ABC5-351C69C61685}"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642EA2-D886-4B4D-B787-56D5BBE48871}" type="datetimeFigureOut">
              <a:rPr lang="en-US" smtClean="0"/>
              <a:t>8/31/2023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CC89C7-DCD0-432D-ABC5-351C69C616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E642EA2-D886-4B4D-B787-56D5BBE48871}" type="datetimeFigureOut">
              <a:rPr lang="en-US" smtClean="0"/>
              <a:t>8/31/2023</a:t>
            </a:fld>
            <a:endParaRPr lang="en-US"/>
          </a:p>
        </p:txBody>
      </p:sp>
      <p:sp>
        <p:nvSpPr>
          <p:cNvPr id="22" name="Slide Number Placeholder 21"/>
          <p:cNvSpPr>
            <a:spLocks noGrp="1"/>
          </p:cNvSpPr>
          <p:nvPr>
            <p:ph type="sldNum" sz="quarter" idx="15"/>
          </p:nvPr>
        </p:nvSpPr>
        <p:spPr/>
        <p:txBody>
          <a:bodyPr rtlCol="0"/>
          <a:lstStyle/>
          <a:p>
            <a:fld id="{97CC89C7-DCD0-432D-ABC5-351C69C61685}"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E642EA2-D886-4B4D-B787-56D5BBE48871}" type="datetimeFigureOut">
              <a:rPr lang="en-US" smtClean="0"/>
              <a:t>8/31/2023</a:t>
            </a:fld>
            <a:endParaRPr lang="en-US"/>
          </a:p>
        </p:txBody>
      </p:sp>
      <p:sp>
        <p:nvSpPr>
          <p:cNvPr id="18" name="Slide Number Placeholder 17"/>
          <p:cNvSpPr>
            <a:spLocks noGrp="1"/>
          </p:cNvSpPr>
          <p:nvPr>
            <p:ph type="sldNum" sz="quarter" idx="11"/>
          </p:nvPr>
        </p:nvSpPr>
        <p:spPr/>
        <p:txBody>
          <a:bodyPr rtlCol="0"/>
          <a:lstStyle/>
          <a:p>
            <a:fld id="{97CC89C7-DCD0-432D-ABC5-351C69C61685}"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E642EA2-D886-4B4D-B787-56D5BBE48871}" type="datetimeFigureOut">
              <a:rPr lang="en-US" smtClean="0"/>
              <a:t>8/31/2023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7CC89C7-DCD0-432D-ABC5-351C69C616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219200" y="1524000"/>
            <a:ext cx="6629400" cy="4572000"/>
          </a:xfrm>
        </p:spPr>
        <p:txBody>
          <a:bodyPr/>
          <a:lstStyle/>
          <a:p>
            <a:pPr marL="0" indent="0" algn="ctr">
              <a:buNone/>
            </a:pPr>
            <a:r>
              <a:rPr lang="id-ID" b="1" smtClean="0"/>
              <a:t>IMPL</a:t>
            </a:r>
            <a:r>
              <a:rPr lang="en-US" b="1"/>
              <a:t>E</a:t>
            </a:r>
            <a:r>
              <a:rPr lang="id-ID" b="1" smtClean="0"/>
              <a:t>MENTASI </a:t>
            </a:r>
            <a:r>
              <a:rPr lang="id-ID" b="1"/>
              <a:t>HUMAS PEMERINTAHAN PELAYANAN PUBLIK</a:t>
            </a:r>
            <a:endParaRPr lang="en-US" b="1"/>
          </a:p>
          <a:p>
            <a:endParaRPr lang="en-US"/>
          </a:p>
        </p:txBody>
      </p:sp>
      <p:sp>
        <p:nvSpPr>
          <p:cNvPr id="4" name="Rectangle 3"/>
          <p:cNvSpPr/>
          <p:nvPr/>
        </p:nvSpPr>
        <p:spPr>
          <a:xfrm>
            <a:off x="3473782" y="3244334"/>
            <a:ext cx="2255746" cy="369332"/>
          </a:xfrm>
          <a:prstGeom prst="rect">
            <a:avLst/>
          </a:prstGeom>
        </p:spPr>
        <p:txBody>
          <a:bodyPr wrap="none">
            <a:spAutoFit/>
          </a:bodyPr>
          <a:lstStyle/>
          <a:p>
            <a:r>
              <a:rPr lang="en-US" smtClean="0"/>
              <a:t>Milka, S.</a:t>
            </a:r>
            <a:r>
              <a:rPr lang="en-US" cap="none" smtClean="0"/>
              <a:t>Sos</a:t>
            </a:r>
            <a:r>
              <a:rPr lang="en-US" smtClean="0"/>
              <a:t>., M.A.P</a:t>
            </a:r>
            <a:endParaRPr lang="en-US"/>
          </a:p>
        </p:txBody>
      </p:sp>
    </p:spTree>
    <p:extLst>
      <p:ext uri="{BB962C8B-B14F-4D97-AF65-F5344CB8AC3E}">
        <p14:creationId xmlns:p14="http://schemas.microsoft.com/office/powerpoint/2010/main" val="12485408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838200"/>
            <a:ext cx="6477000" cy="1143000"/>
          </a:xfrm>
        </p:spPr>
        <p:txBody>
          <a:bodyPr>
            <a:normAutofit/>
          </a:bodyPr>
          <a:lstStyle/>
          <a:p>
            <a:r>
              <a:rPr lang="id-ID" sz="2800"/>
              <a:t>Peran Manajemen Humas dalam Pelayanan Publik</a:t>
            </a:r>
            <a:endParaRPr lang="en-US" sz="2800"/>
          </a:p>
        </p:txBody>
      </p:sp>
      <p:sp>
        <p:nvSpPr>
          <p:cNvPr id="3" name="Subtitle 2"/>
          <p:cNvSpPr>
            <a:spLocks noGrp="1"/>
          </p:cNvSpPr>
          <p:nvPr>
            <p:ph type="subTitle" idx="1"/>
          </p:nvPr>
        </p:nvSpPr>
        <p:spPr>
          <a:xfrm>
            <a:off x="1143000" y="2209800"/>
            <a:ext cx="7315200" cy="3124200"/>
          </a:xfrm>
        </p:spPr>
        <p:style>
          <a:lnRef idx="2">
            <a:schemeClr val="accent4"/>
          </a:lnRef>
          <a:fillRef idx="1">
            <a:schemeClr val="lt1"/>
          </a:fillRef>
          <a:effectRef idx="0">
            <a:schemeClr val="accent4"/>
          </a:effectRef>
          <a:fontRef idx="minor">
            <a:schemeClr val="dk1"/>
          </a:fontRef>
        </p:style>
        <p:txBody>
          <a:bodyPr>
            <a:noAutofit/>
          </a:bodyPr>
          <a:lstStyle/>
          <a:p>
            <a:pPr algn="just"/>
            <a:r>
              <a:rPr lang="id-ID" b="0" cap="none" smtClean="0">
                <a:latin typeface="Arial Rounded MT Bold" pitchFamily="34" charset="0"/>
              </a:rPr>
              <a:t>Humas bertugas sebagai unit/ bagian yang berhubungan langsung dengan pihak luar, yaitu masyarakat. Humas juga harus bisa meyakinkan masyarakat yang ada di sekitar perusahaan bahwa aktivitas perusahaannya bermanfaat, menguntungkan masyarakat dan bersifat positif.</a:t>
            </a:r>
            <a:endParaRPr lang="en-US" b="0" cap="none" smtClean="0">
              <a:latin typeface="Arial Rounded MT Bold" pitchFamily="34" charset="0"/>
            </a:endParaRPr>
          </a:p>
          <a:p>
            <a:pPr algn="just"/>
            <a:endParaRPr lang="en-US" b="0" cap="none" smtClean="0">
              <a:latin typeface="Arial Rounded MT Bold" pitchFamily="34" charset="0"/>
            </a:endParaRPr>
          </a:p>
          <a:p>
            <a:pPr algn="just"/>
            <a:r>
              <a:rPr lang="id-ID" b="0" cap="none" smtClean="0">
                <a:latin typeface="Arial Rounded MT Bold" pitchFamily="34" charset="0"/>
              </a:rPr>
              <a:t>Menjalankan kegiatan kebijakan dan pelayanan publik dengan memberikan berbagai informasi tentang kebijakan pemerintahan yang mengikat rakyat atau masyarakat.</a:t>
            </a:r>
            <a:endParaRPr lang="en-US" b="0" cap="none">
              <a:latin typeface="Arial Rounded MT Bold" pitchFamily="34" charset="0"/>
            </a:endParaRPr>
          </a:p>
        </p:txBody>
      </p:sp>
    </p:spTree>
    <p:extLst>
      <p:ext uri="{BB962C8B-B14F-4D97-AF65-F5344CB8AC3E}">
        <p14:creationId xmlns:p14="http://schemas.microsoft.com/office/powerpoint/2010/main" val="4464852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7467600" cy="1143000"/>
          </a:xfrm>
        </p:spPr>
        <p:txBody>
          <a:bodyPr>
            <a:normAutofit/>
          </a:bodyPr>
          <a:lstStyle/>
          <a:p>
            <a:pPr algn="ctr"/>
            <a:r>
              <a:rPr lang="id-ID" sz="2000"/>
              <a:t>Menghubungkan masyarakat dengan pelayanan publik melalui komunikasi efektif</a:t>
            </a:r>
            <a:endParaRPr lang="en-US" sz="2000"/>
          </a:p>
        </p:txBody>
      </p:sp>
      <p:sp>
        <p:nvSpPr>
          <p:cNvPr id="3" name="Content Placeholder 2"/>
          <p:cNvSpPr>
            <a:spLocks noGrp="1"/>
          </p:cNvSpPr>
          <p:nvPr>
            <p:ph sz="quarter" idx="1"/>
          </p:nvPr>
        </p:nvSpPr>
        <p:spPr>
          <a:xfrm>
            <a:off x="3048000" y="1809184"/>
            <a:ext cx="5562600" cy="3810000"/>
          </a:xfrm>
        </p:spPr>
        <p:txBody>
          <a:bodyPr>
            <a:noAutofit/>
          </a:bodyPr>
          <a:lstStyle/>
          <a:p>
            <a:pPr algn="just"/>
            <a:r>
              <a:rPr lang="id-ID" sz="1400" smtClean="0"/>
              <a:t>Keberhasilan </a:t>
            </a:r>
            <a:r>
              <a:rPr lang="id-ID" sz="1400"/>
              <a:t>komunikasi ditentukan oleh tiga indikator, yaitu penyaluran komunikasi, konsistensi komunikasi, dan kejelasan komunikasi. Faktor komunikasi dianggap penting karena dalam proses kegiatan yang melibatkan unsur manusia dan unsur sumber daya akan selalu berurusan dengan permasalahan “bagaimana hubungan yang dilakukan”. </a:t>
            </a:r>
            <a:endParaRPr lang="en-US" sz="1400" smtClean="0"/>
          </a:p>
          <a:p>
            <a:pPr marL="0" indent="0" algn="just">
              <a:buNone/>
            </a:pPr>
            <a:endParaRPr lang="en-US" sz="1400" smtClean="0"/>
          </a:p>
          <a:p>
            <a:pPr algn="just"/>
            <a:r>
              <a:rPr lang="en-US" sz="1400"/>
              <a:t>Komunikasi pelayanan publik sendiri adalah pihak komunikator bertindak sebagai pengirim pesan dalam sebuah proses komunikasi</a:t>
            </a:r>
            <a:r>
              <a:rPr lang="en-US" sz="1400" smtClean="0"/>
              <a:t>.</a:t>
            </a:r>
            <a:endParaRPr lang="en-US" sz="1400"/>
          </a:p>
          <a:p>
            <a:pPr marL="0" indent="0" algn="just">
              <a:buNone/>
            </a:pPr>
            <a:endParaRPr lang="en-US" sz="1400"/>
          </a:p>
          <a:p>
            <a:pPr algn="just"/>
            <a:r>
              <a:rPr lang="en-US" sz="1400"/>
              <a:t>komunikator pelayanan publik adalah seorang atau sekelompok orang dari birokrasi publik yang menyamoaikan berita/pesan dan memebrikan pelayanan (melayani) keprluan rang atau masyarakat sebagai warga negara yang mempunyai kepentingan pada organisasi itu sesuai dengan aturan pokok dan tata cara yang ditetapkan dengan prinsip kesetaraan</a:t>
            </a:r>
          </a:p>
        </p:txBody>
      </p:sp>
      <p:sp>
        <p:nvSpPr>
          <p:cNvPr id="5" name="Rectangle 4"/>
          <p:cNvSpPr/>
          <p:nvPr/>
        </p:nvSpPr>
        <p:spPr>
          <a:xfrm>
            <a:off x="457200" y="2590800"/>
            <a:ext cx="2286000" cy="224676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lgn="ctr"/>
            <a:r>
              <a:rPr lang="en-US" sz="1400" smtClean="0">
                <a:solidFill>
                  <a:prstClr val="black"/>
                </a:solidFill>
              </a:rPr>
              <a:t>Keberhasilan komunikasi merupakan kunci </a:t>
            </a:r>
            <a:r>
              <a:rPr lang="en-US" sz="1400">
                <a:solidFill>
                  <a:prstClr val="black"/>
                </a:solidFill>
              </a:rPr>
              <a:t>keberhasilan dalam mencapai </a:t>
            </a:r>
          </a:p>
          <a:p>
            <a:pPr lvl="0" algn="ctr"/>
            <a:r>
              <a:rPr lang="en-US" sz="1400">
                <a:solidFill>
                  <a:prstClr val="black"/>
                </a:solidFill>
              </a:rPr>
              <a:t>tujuan hubungan dengan </a:t>
            </a:r>
            <a:r>
              <a:rPr lang="en-US" sz="1400" smtClean="0">
                <a:solidFill>
                  <a:prstClr val="black"/>
                </a:solidFill>
              </a:rPr>
              <a:t>masyarakat. Dan </a:t>
            </a:r>
            <a:r>
              <a:rPr lang="en-US" sz="1400">
                <a:solidFill>
                  <a:prstClr val="black"/>
                </a:solidFill>
              </a:rPr>
              <a:t>salah satu tujuan berkomunikasi adalah mempengaruhi orang lain. </a:t>
            </a:r>
          </a:p>
        </p:txBody>
      </p:sp>
    </p:spTree>
    <p:extLst>
      <p:ext uri="{BB962C8B-B14F-4D97-AF65-F5344CB8AC3E}">
        <p14:creationId xmlns:p14="http://schemas.microsoft.com/office/powerpoint/2010/main" val="904903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pPr algn="ctr"/>
            <a:r>
              <a:rPr lang="id-ID" sz="2400"/>
              <a:t>Strategi humas untuk meningkatkan kesadaran dan partisipasi masyarakat dalam pelayanan publik</a:t>
            </a:r>
            <a:endParaRPr lang="en-US" sz="2400"/>
          </a:p>
        </p:txBody>
      </p:sp>
      <p:sp>
        <p:nvSpPr>
          <p:cNvPr id="3" name="Content Placeholder 2"/>
          <p:cNvSpPr>
            <a:spLocks noGrp="1"/>
          </p:cNvSpPr>
          <p:nvPr>
            <p:ph sz="quarter" idx="1"/>
          </p:nvPr>
        </p:nvSpPr>
        <p:spPr>
          <a:xfrm>
            <a:off x="457200" y="1600200"/>
            <a:ext cx="6324600" cy="3276600"/>
          </a:xfrm>
        </p:spPr>
        <p:txBody>
          <a:bodyPr>
            <a:normAutofit/>
          </a:bodyPr>
          <a:lstStyle/>
          <a:p>
            <a:pPr algn="just"/>
            <a:r>
              <a:rPr lang="en-US" sz="1600" smtClean="0"/>
              <a:t>Membenahi </a:t>
            </a:r>
            <a:r>
              <a:rPr lang="en-US" sz="1600"/>
              <a:t>pengelolaan pengaduan di </a:t>
            </a:r>
            <a:r>
              <a:rPr lang="en-US" sz="1600" smtClean="0"/>
              <a:t>Unit Layanan Pengaduan </a:t>
            </a:r>
            <a:r>
              <a:rPr lang="en-US" sz="1600"/>
              <a:t>sebagai penyelenggara </a:t>
            </a:r>
            <a:r>
              <a:rPr lang="en-US" sz="1600" smtClean="0"/>
              <a:t>publik</a:t>
            </a:r>
          </a:p>
          <a:p>
            <a:pPr algn="just"/>
            <a:r>
              <a:rPr lang="en-US" sz="1600" smtClean="0"/>
              <a:t>Mewujudkan </a:t>
            </a:r>
            <a:r>
              <a:rPr lang="en-US" sz="1600"/>
              <a:t>Sistem Pengelolaan Pengaduan Pelayanan Publik Nasional (SP4N) yang </a:t>
            </a:r>
            <a:r>
              <a:rPr lang="en-US" sz="1600" smtClean="0"/>
              <a:t>terintegrasi</a:t>
            </a:r>
          </a:p>
          <a:p>
            <a:pPr algn="just"/>
            <a:r>
              <a:rPr lang="en-US" sz="1600"/>
              <a:t>M</a:t>
            </a:r>
            <a:r>
              <a:rPr lang="en-US" sz="1600" smtClean="0"/>
              <a:t>endorong </a:t>
            </a:r>
            <a:r>
              <a:rPr lang="en-US" sz="1600"/>
              <a:t>agar pengaduan yang masuk ke </a:t>
            </a:r>
            <a:r>
              <a:rPr lang="en-US" sz="1600" smtClean="0"/>
              <a:t>Organisasi </a:t>
            </a:r>
            <a:r>
              <a:rPr lang="en-US" sz="1600"/>
              <a:t>semakin meningkat setiap </a:t>
            </a:r>
            <a:r>
              <a:rPr lang="en-US" sz="1600" smtClean="0"/>
              <a:t>tahun (guna untuk menilai dan memperbaiki sistem pelayanan publik)</a:t>
            </a:r>
          </a:p>
          <a:p>
            <a:pPr algn="just"/>
            <a:r>
              <a:rPr lang="en-US" sz="1600" smtClean="0"/>
              <a:t>Mensosialisaikan pentingnya peran dan memberikan pemahaman pelayanan publik kepada masyarakat</a:t>
            </a:r>
            <a:endParaRPr lang="en-US" sz="1600"/>
          </a:p>
        </p:txBody>
      </p:sp>
      <p:sp>
        <p:nvSpPr>
          <p:cNvPr id="4" name="Rectangle 3"/>
          <p:cNvSpPr/>
          <p:nvPr/>
        </p:nvSpPr>
        <p:spPr>
          <a:xfrm>
            <a:off x="3886200" y="4419600"/>
            <a:ext cx="4724400" cy="127727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sz="1100" b="1" smtClean="0"/>
              <a:t>MENPAN </a:t>
            </a:r>
            <a:r>
              <a:rPr lang="en-US" sz="1100" b="1"/>
              <a:t>Peraturan Nomor 13 Tahun 2009 tentang Pedoman Peningkatan Kualitas Pelayanan Publik Dengan Partisipasi Masyarakat (disingkat KATALIKPARKAT), dengan </a:t>
            </a:r>
            <a:r>
              <a:rPr lang="en-US" sz="1100" b="1" smtClean="0"/>
              <a:t>berlandaskan peningkatan </a:t>
            </a:r>
            <a:r>
              <a:rPr lang="en-US" sz="1100" b="1"/>
              <a:t>kualitas pelayanan publik sangat diperlukan dalam rangka membangun kepercayaan (trust) masyarakat, dengan menjadikan </a:t>
            </a:r>
            <a:r>
              <a:rPr lang="en-US" sz="1100" b="1" i="1"/>
              <a:t>keluhan atau pengaduan</a:t>
            </a:r>
            <a:r>
              <a:rPr lang="en-US" sz="1100" b="1"/>
              <a:t> sebagai sarana untuk perbaikan </a:t>
            </a:r>
            <a:r>
              <a:rPr lang="en-US" sz="1100" b="1" smtClean="0"/>
              <a:t>pelayanan publik</a:t>
            </a:r>
          </a:p>
        </p:txBody>
      </p:sp>
    </p:spTree>
    <p:extLst>
      <p:ext uri="{BB962C8B-B14F-4D97-AF65-F5344CB8AC3E}">
        <p14:creationId xmlns:p14="http://schemas.microsoft.com/office/powerpoint/2010/main" val="30953614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6553200" cy="1143000"/>
          </a:xfrm>
        </p:spPr>
        <p:txBody>
          <a:bodyPr/>
          <a:lstStyle/>
          <a:p>
            <a:pPr lvl="1" algn="ctr" rtl="0">
              <a:spcBef>
                <a:spcPct val="0"/>
              </a:spcBef>
            </a:pPr>
            <a:r>
              <a:rPr lang="id-ID" smtClean="0">
                <a:latin typeface="+mn-lt"/>
                <a:cs typeface="Aldhabi" pitchFamily="2" charset="-78"/>
              </a:rPr>
              <a:t>Kolaborasi Antara Manajemen Humas Dengan Unit Pelayanan Dalam Meningkatkan Kualitas Pelayanan Publik</a:t>
            </a:r>
            <a:endParaRPr lang="en-US">
              <a:latin typeface="+mn-lt"/>
              <a:cs typeface="Aldhabi" pitchFamily="2" charset="-78"/>
            </a:endParaRPr>
          </a:p>
        </p:txBody>
      </p:sp>
      <p:sp>
        <p:nvSpPr>
          <p:cNvPr id="5" name="Rectangle 4"/>
          <p:cNvSpPr/>
          <p:nvPr/>
        </p:nvSpPr>
        <p:spPr>
          <a:xfrm>
            <a:off x="4114800" y="1619534"/>
            <a:ext cx="4238767" cy="241906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sz="1400" b="1"/>
              <a:t>Humas berperan melakukan </a:t>
            </a:r>
            <a:r>
              <a:rPr lang="en-US" sz="1400" b="1" smtClean="0"/>
              <a:t>tindakan mulai </a:t>
            </a:r>
            <a:r>
              <a:rPr lang="en-US" sz="1400" b="1"/>
              <a:t>dari memonitor, </a:t>
            </a:r>
            <a:r>
              <a:rPr lang="en-US" sz="1400" b="1" smtClean="0"/>
              <a:t>merekam, menganalisi</a:t>
            </a:r>
            <a:r>
              <a:rPr lang="en-US" sz="1400" b="1"/>
              <a:t>, menelaah </a:t>
            </a:r>
            <a:r>
              <a:rPr lang="en-US" sz="1400" b="1" smtClean="0"/>
              <a:t>hingga mengevaluasi </a:t>
            </a:r>
            <a:r>
              <a:rPr lang="en-US" sz="1400" b="1"/>
              <a:t>setiap reaksi feed </a:t>
            </a:r>
            <a:r>
              <a:rPr lang="en-US" sz="1400" b="1" smtClean="0"/>
              <a:t>back, khususnya </a:t>
            </a:r>
            <a:r>
              <a:rPr lang="en-US" sz="1400" b="1"/>
              <a:t>dalam upaya </a:t>
            </a:r>
            <a:r>
              <a:rPr lang="en-US" sz="1400" b="1" smtClean="0"/>
              <a:t>penilaian sikap </a:t>
            </a:r>
            <a:r>
              <a:rPr lang="en-US" sz="1400" b="1"/>
              <a:t>tindak serta mengetahui </a:t>
            </a:r>
            <a:r>
              <a:rPr lang="en-US" sz="1400" b="1" smtClean="0"/>
              <a:t>persepsi masyarakat </a:t>
            </a:r>
            <a:r>
              <a:rPr lang="en-US" sz="1400" b="1"/>
              <a:t>sebaagi suatu akibat </a:t>
            </a:r>
            <a:r>
              <a:rPr lang="en-US" sz="1400" b="1" smtClean="0"/>
              <a:t>yang ditimbulkan </a:t>
            </a:r>
            <a:r>
              <a:rPr lang="en-US" sz="1400" b="1"/>
              <a:t>dari keputusan </a:t>
            </a:r>
            <a:r>
              <a:rPr lang="en-US" sz="1400" b="1" smtClean="0"/>
              <a:t>yang diambil </a:t>
            </a:r>
            <a:r>
              <a:rPr lang="en-US" sz="1400" b="1"/>
              <a:t>dan kebijakan telah </a:t>
            </a:r>
            <a:r>
              <a:rPr lang="en-US" sz="1400" b="1" smtClean="0"/>
              <a:t>dijalankan.</a:t>
            </a:r>
            <a:endParaRPr lang="en-US" sz="1400" b="1"/>
          </a:p>
        </p:txBody>
      </p:sp>
      <p:sp>
        <p:nvSpPr>
          <p:cNvPr id="6" name="Rectangle 5"/>
          <p:cNvSpPr/>
          <p:nvPr/>
        </p:nvSpPr>
        <p:spPr>
          <a:xfrm>
            <a:off x="509516" y="4419600"/>
            <a:ext cx="4572000" cy="1384995"/>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pPr algn="just"/>
            <a:r>
              <a:rPr lang="id-ID" sz="1400"/>
              <a:t>Unit Pelayanan Publik adalah </a:t>
            </a:r>
            <a:r>
              <a:rPr lang="id-ID" sz="1400" b="1"/>
              <a:t>satuan kerja di lingkungan instansi pemerintah yang memberikan pelayanan kepada masyarakat</a:t>
            </a:r>
            <a:r>
              <a:rPr lang="id-ID" sz="1400" smtClean="0"/>
              <a:t>. </a:t>
            </a:r>
            <a:r>
              <a:rPr lang="id-ID" sz="1400"/>
              <a:t>Kinerja Unit Pelayanan Publik adalah tingkat keberhasilan unit pelayanan dalam memberikan pelayanan kepada masyarakat.</a:t>
            </a:r>
            <a:endParaRPr lang="en-US" sz="1400"/>
          </a:p>
        </p:txBody>
      </p:sp>
      <p:pic>
        <p:nvPicPr>
          <p:cNvPr id="1026" name="Picture 2" descr="C:\Users\Pardiah\Documents\Bu Milka\Tanpa Judu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619534"/>
            <a:ext cx="268605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2859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b="1"/>
              <a:t>Komunikasi Krisis dalam Pelayanan </a:t>
            </a:r>
            <a:r>
              <a:rPr lang="id-ID" b="1" smtClean="0"/>
              <a:t>Publik</a:t>
            </a:r>
            <a:endParaRPr lang="en-US"/>
          </a:p>
        </p:txBody>
      </p:sp>
      <p:sp>
        <p:nvSpPr>
          <p:cNvPr id="4" name="Rectangle 3"/>
          <p:cNvSpPr/>
          <p:nvPr/>
        </p:nvSpPr>
        <p:spPr>
          <a:xfrm>
            <a:off x="609600" y="1905000"/>
            <a:ext cx="4800600"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a:t>Komunikasi krisis mengacu pada tindakan segera yang dilakukan perusahaan atau organisasi untuk menjaga reputasi dan nama baik setelah terjadi situasi tertentu yang mungkin berdampak negatif pada perusahaan dan </a:t>
            </a:r>
            <a:r>
              <a:rPr lang="en-US" smtClean="0"/>
              <a:t>reputasinya.  Ini </a:t>
            </a:r>
            <a:r>
              <a:rPr lang="en-US"/>
              <a:t>merupakan kegiatan utama tim komunikasi dan humas.</a:t>
            </a:r>
          </a:p>
        </p:txBody>
      </p:sp>
      <p:pic>
        <p:nvPicPr>
          <p:cNvPr id="2050" name="Picture 2" descr="C:\Users\Pardiah\Documents\Bu Milka\krisis.jp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5562600" y="3197661"/>
            <a:ext cx="3228975" cy="3129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3511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7467600" cy="2819400"/>
          </a:xfrm>
        </p:spPr>
        <p:style>
          <a:lnRef idx="1">
            <a:schemeClr val="accent1"/>
          </a:lnRef>
          <a:fillRef idx="2">
            <a:schemeClr val="accent1"/>
          </a:fillRef>
          <a:effectRef idx="1">
            <a:schemeClr val="accent1"/>
          </a:effectRef>
          <a:fontRef idx="minor">
            <a:schemeClr val="dk1"/>
          </a:fontRef>
        </p:style>
        <p:txBody>
          <a:bodyPr>
            <a:noAutofit/>
          </a:bodyPr>
          <a:lstStyle/>
          <a:p>
            <a:pPr lvl="1" algn="ctr" rtl="0">
              <a:spcBef>
                <a:spcPct val="0"/>
              </a:spcBef>
            </a:pPr>
            <a:r>
              <a:rPr lang="en-US" sz="2800" dirty="0" smtClean="0"/>
              <a:t/>
            </a:r>
            <a:br>
              <a:rPr lang="en-US" sz="2800" dirty="0" smtClean="0"/>
            </a:br>
            <a:r>
              <a:rPr lang="en-US" sz="2800" dirty="0"/>
              <a:t/>
            </a:r>
            <a:br>
              <a:rPr lang="en-US" sz="2800" dirty="0"/>
            </a:br>
            <a:r>
              <a:rPr lang="en-US" sz="2800" dirty="0" smtClean="0"/>
              <a:t/>
            </a:r>
            <a:br>
              <a:rPr lang="en-US" sz="2800" dirty="0" smtClean="0"/>
            </a:br>
            <a:r>
              <a:rPr lang="id-ID" sz="2800" dirty="0" smtClean="0"/>
              <a:t>Persiapan </a:t>
            </a:r>
            <a:r>
              <a:rPr lang="id-ID" sz="2800" dirty="0"/>
              <a:t>dan respons terhadap krisis dalam pelayanan publik</a:t>
            </a:r>
            <a:r>
              <a:rPr lang="id-ID" sz="2800" dirty="0" smtClean="0"/>
              <a:t>.</a:t>
            </a:r>
            <a:r>
              <a:rPr lang="en-US" sz="2800" dirty="0" smtClean="0"/>
              <a:t/>
            </a:r>
            <a:br>
              <a:rPr lang="en-US" sz="2800" dirty="0" smtClean="0"/>
            </a:br>
            <a:r>
              <a:rPr lang="en-US" sz="2800" dirty="0" smtClean="0"/>
              <a:t/>
            </a:r>
            <a:br>
              <a:rPr lang="en-US" sz="2800" dirty="0" smtClean="0"/>
            </a:br>
            <a:r>
              <a:rPr lang="en-US" sz="2800" dirty="0" smtClean="0"/>
              <a:t>(</a:t>
            </a:r>
            <a:r>
              <a:rPr lang="en-US" sz="2800" dirty="0" err="1" smtClean="0"/>
              <a:t>Studi</a:t>
            </a:r>
            <a:r>
              <a:rPr lang="en-US" sz="2800" dirty="0" smtClean="0"/>
              <a:t> </a:t>
            </a:r>
            <a:r>
              <a:rPr lang="en-US" sz="2800" dirty="0" err="1" smtClean="0"/>
              <a:t>kasus</a:t>
            </a:r>
            <a:r>
              <a:rPr lang="en-US" sz="2800" dirty="0" smtClean="0"/>
              <a:t>/</a:t>
            </a:r>
            <a:r>
              <a:rPr lang="en-US" sz="2800" dirty="0" err="1" smtClean="0"/>
              <a:t>Diskusi</a:t>
            </a:r>
            <a:r>
              <a:rPr lang="en-US" sz="2800" dirty="0" smtClean="0"/>
              <a:t> </a:t>
            </a:r>
            <a:r>
              <a:rPr lang="en-US" sz="2800" dirty="0" err="1" smtClean="0"/>
              <a:t>lanjutan</a:t>
            </a:r>
            <a:r>
              <a:rPr lang="en-US" sz="2800" dirty="0" smtClean="0"/>
              <a:t>)</a:t>
            </a:r>
            <a:r>
              <a:rPr lang="en-US" sz="2800" dirty="0"/>
              <a:t/>
            </a:r>
            <a:br>
              <a:rPr lang="en-US" sz="2800" dirty="0"/>
            </a:br>
            <a:endParaRPr lang="en-US" sz="2800" dirty="0"/>
          </a:p>
        </p:txBody>
      </p:sp>
    </p:spTree>
    <p:extLst>
      <p:ext uri="{BB962C8B-B14F-4D97-AF65-F5344CB8AC3E}">
        <p14:creationId xmlns:p14="http://schemas.microsoft.com/office/powerpoint/2010/main" val="2060613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a:t>Peran Manajemen Humas dalam mengelola komunikasi selama krisis</a:t>
            </a:r>
            <a:endParaRPr lang="en-US" sz="2400"/>
          </a:p>
        </p:txBody>
      </p:sp>
      <p:sp>
        <p:nvSpPr>
          <p:cNvPr id="3" name="Content Placeholder 2"/>
          <p:cNvSpPr>
            <a:spLocks noGrp="1"/>
          </p:cNvSpPr>
          <p:nvPr>
            <p:ph sz="quarter" idx="1"/>
          </p:nvPr>
        </p:nvSpPr>
        <p:spPr>
          <a:xfrm>
            <a:off x="747215" y="2057400"/>
            <a:ext cx="4572000" cy="1295400"/>
          </a:xfrm>
        </p:spPr>
        <p:style>
          <a:lnRef idx="2">
            <a:schemeClr val="accent5"/>
          </a:lnRef>
          <a:fillRef idx="1">
            <a:schemeClr val="lt1"/>
          </a:fillRef>
          <a:effectRef idx="0">
            <a:schemeClr val="accent5"/>
          </a:effectRef>
          <a:fontRef idx="minor">
            <a:schemeClr val="dk1"/>
          </a:fontRef>
        </p:style>
        <p:txBody>
          <a:bodyPr>
            <a:noAutofit/>
          </a:bodyPr>
          <a:lstStyle/>
          <a:p>
            <a:pPr marL="0" indent="0" algn="just">
              <a:lnSpc>
                <a:spcPct val="120000"/>
              </a:lnSpc>
              <a:buNone/>
            </a:pPr>
            <a:r>
              <a:rPr lang="en-US" sz="1600"/>
              <a:t>Dozier &amp; Broom pada Ruslan (</a:t>
            </a:r>
            <a:r>
              <a:rPr lang="en-US" sz="1600" smtClean="0"/>
              <a:t>2007) </a:t>
            </a:r>
            <a:r>
              <a:rPr lang="en-US" sz="1600"/>
              <a:t>bahwa peranan </a:t>
            </a:r>
            <a:r>
              <a:rPr lang="en-US" sz="1600" smtClean="0"/>
              <a:t>humas </a:t>
            </a:r>
            <a:r>
              <a:rPr lang="en-US" sz="1600"/>
              <a:t>sebagai jembatan komunikasi antara pemerintah </a:t>
            </a:r>
            <a:r>
              <a:rPr lang="en-US" sz="1600" smtClean="0"/>
              <a:t>dan masyarakat</a:t>
            </a:r>
            <a:r>
              <a:rPr lang="en-US" sz="1600"/>
              <a:t>, sebagai fasilitator proses pemecahan </a:t>
            </a:r>
            <a:r>
              <a:rPr lang="en-US" sz="1600" smtClean="0"/>
              <a:t>masalah. </a:t>
            </a:r>
            <a:endParaRPr lang="en-US" sz="1600"/>
          </a:p>
        </p:txBody>
      </p:sp>
      <p:sp>
        <p:nvSpPr>
          <p:cNvPr id="4" name="Rectangle 3"/>
          <p:cNvSpPr/>
          <p:nvPr/>
        </p:nvSpPr>
        <p:spPr>
          <a:xfrm>
            <a:off x="762000" y="3657600"/>
            <a:ext cx="4572000" cy="156966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just"/>
            <a:r>
              <a:rPr lang="en-US" sz="1600"/>
              <a:t>H</a:t>
            </a:r>
            <a:r>
              <a:rPr lang="en-US" sz="1600" smtClean="0"/>
              <a:t>umas </a:t>
            </a:r>
            <a:r>
              <a:rPr lang="en-US" sz="1600"/>
              <a:t>dilibatkan atau melibatkan diri dalam setiap manajemen krisis, dan sebagai teknisi komunikasi (communication technician) dimana humas menyediakan berbagai layanan </a:t>
            </a:r>
            <a:r>
              <a:rPr lang="en-US" sz="1600" smtClean="0"/>
              <a:t>teknis yang </a:t>
            </a:r>
            <a:r>
              <a:rPr lang="en-US" sz="1600"/>
              <a:t>dibutuhkan oleh instansi itu sendiri maupun </a:t>
            </a:r>
            <a:r>
              <a:rPr lang="en-US" sz="1600" smtClean="0"/>
              <a:t>masyarakat. </a:t>
            </a:r>
            <a:endParaRPr lang="en-US" sz="1600"/>
          </a:p>
        </p:txBody>
      </p:sp>
      <p:sp>
        <p:nvSpPr>
          <p:cNvPr id="5" name="Curved Left Arrow 4"/>
          <p:cNvSpPr/>
          <p:nvPr/>
        </p:nvSpPr>
        <p:spPr>
          <a:xfrm>
            <a:off x="5334000" y="2590800"/>
            <a:ext cx="762000" cy="19812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ectangle 5"/>
          <p:cNvSpPr/>
          <p:nvPr/>
        </p:nvSpPr>
        <p:spPr>
          <a:xfrm>
            <a:off x="6400800" y="2061950"/>
            <a:ext cx="2133600" cy="3323987"/>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en-US" sz="1400" b="1" smtClean="0"/>
              <a:t>Humas </a:t>
            </a:r>
            <a:r>
              <a:rPr lang="en-US" sz="1400" b="1"/>
              <a:t>atau public relations mempunyai peranan dalam mengatasi masalah </a:t>
            </a:r>
            <a:r>
              <a:rPr lang="en-US" sz="1400" b="1" smtClean="0"/>
              <a:t>atau menangani </a:t>
            </a:r>
            <a:r>
              <a:rPr lang="en-US" sz="1400" b="1"/>
              <a:t>masa krisis karena humas atau public relations harus mampu menggalang </a:t>
            </a:r>
            <a:r>
              <a:rPr lang="en-US" sz="1400" b="1" smtClean="0"/>
              <a:t>dan mengawasi </a:t>
            </a:r>
            <a:r>
              <a:rPr lang="en-US" sz="1400" b="1"/>
              <a:t>liputan semasa krisis dan sesudah krisis untuk mengembalikan citra lembaga.</a:t>
            </a:r>
          </a:p>
        </p:txBody>
      </p:sp>
    </p:spTree>
    <p:extLst>
      <p:ext uri="{BB962C8B-B14F-4D97-AF65-F5344CB8AC3E}">
        <p14:creationId xmlns:p14="http://schemas.microsoft.com/office/powerpoint/2010/main" val="18766308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7467600" cy="2438400"/>
          </a:xfrm>
        </p:spPr>
        <p:style>
          <a:lnRef idx="1">
            <a:schemeClr val="accent1"/>
          </a:lnRef>
          <a:fillRef idx="2">
            <a:schemeClr val="accent1"/>
          </a:fillRef>
          <a:effectRef idx="1">
            <a:schemeClr val="accent1"/>
          </a:effectRef>
          <a:fontRef idx="minor">
            <a:schemeClr val="dk1"/>
          </a:fontRef>
        </p:style>
        <p:txBody>
          <a:bodyPr>
            <a:normAutofit/>
          </a:bodyPr>
          <a:lstStyle/>
          <a:p>
            <a:pPr lvl="1" algn="ctr" rtl="0">
              <a:spcBef>
                <a:spcPct val="0"/>
              </a:spcBef>
            </a:pPr>
            <a:r>
              <a:rPr lang="id-ID" sz="4000" dirty="0"/>
              <a:t>Pentingnya transparansi dan akuntabilitas selama situasi krisis</a:t>
            </a:r>
            <a:r>
              <a:rPr lang="id-ID" sz="4000" dirty="0" smtClean="0"/>
              <a:t>.</a:t>
            </a:r>
            <a:endParaRPr lang="en-US" sz="4000" dirty="0"/>
          </a:p>
        </p:txBody>
      </p:sp>
    </p:spTree>
    <p:extLst>
      <p:ext uri="{BB962C8B-B14F-4D97-AF65-F5344CB8AC3E}">
        <p14:creationId xmlns:p14="http://schemas.microsoft.com/office/powerpoint/2010/main" val="5349211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306</TotalTime>
  <Words>561</Words>
  <Application>Microsoft Office PowerPoint</Application>
  <PresentationFormat>On-screen Show (4:3)</PresentationFormat>
  <Paragraphs>31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Oriel</vt:lpstr>
      <vt:lpstr>PowerPoint Presentation</vt:lpstr>
      <vt:lpstr>Peran Manajemen Humas dalam Pelayanan Publik</vt:lpstr>
      <vt:lpstr>Menghubungkan masyarakat dengan pelayanan publik melalui komunikasi efektif</vt:lpstr>
      <vt:lpstr>Strategi humas untuk meningkatkan kesadaran dan partisipasi masyarakat dalam pelayanan publik</vt:lpstr>
      <vt:lpstr>Kolaborasi Antara Manajemen Humas Dengan Unit Pelayanan Dalam Meningkatkan Kualitas Pelayanan Publik</vt:lpstr>
      <vt:lpstr>Komunikasi Krisis dalam Pelayanan Publik</vt:lpstr>
      <vt:lpstr>   Persiapan dan respons terhadap krisis dalam pelayanan publik.  (Studi kasus/Diskusi lanjutan) </vt:lpstr>
      <vt:lpstr>Peran Manajemen Humas dalam mengelola komunikasi selama krisis</vt:lpstr>
      <vt:lpstr>Pentingnya transparansi dan akuntabilitas selama situasi krisis.</vt:lpstr>
    </vt:vector>
  </TitlesOfParts>
  <Company>Office Black Edition - tum0r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Pardiah</dc:creator>
  <cp:lastModifiedBy>HP</cp:lastModifiedBy>
  <cp:revision>16</cp:revision>
  <dcterms:created xsi:type="dcterms:W3CDTF">2023-08-08T22:49:15Z</dcterms:created>
  <dcterms:modified xsi:type="dcterms:W3CDTF">2023-08-31T03:17:49Z</dcterms:modified>
</cp:coreProperties>
</file>