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5" r:id="rId5"/>
    <p:sldId id="266" r:id="rId6"/>
    <p:sldId id="268" r:id="rId7"/>
    <p:sldId id="262" r:id="rId8"/>
    <p:sldId id="267" r:id="rId9"/>
    <p:sldId id="263" r:id="rId10"/>
    <p:sldId id="257" r:id="rId11"/>
    <p:sldId id="258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6CD-DB56-4C3F-A715-885D99E7106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3D1D-B729-426F-AD6C-F5A0DAB3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Praktik</a:t>
            </a:r>
            <a:r>
              <a:rPr lang="en-US" dirty="0" smtClean="0"/>
              <a:t>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9392"/>
            <a:ext cx="9144000" cy="978408"/>
          </a:xfrm>
        </p:spPr>
        <p:txBody>
          <a:bodyPr/>
          <a:lstStyle/>
          <a:p>
            <a:r>
              <a:rPr lang="en-US" dirty="0" smtClean="0"/>
              <a:t>atjahyanto@gmail.com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Public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8048" cy="4351338"/>
          </a:xfrm>
        </p:spPr>
        <p:txBody>
          <a:bodyPr/>
          <a:lstStyle/>
          <a:p>
            <a:r>
              <a:rPr lang="en-US" dirty="0" smtClean="0"/>
              <a:t>Amati scatterplot yang </a:t>
            </a:r>
            <a:r>
              <a:rPr lang="en-US" dirty="0" err="1" smtClean="0"/>
              <a:t>dihasilkan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7008" y="2322576"/>
            <a:ext cx="3721608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err="1" smtClean="0"/>
              <a:t>utilities.df</a:t>
            </a:r>
            <a:r>
              <a:rPr lang="en-US" sz="700" dirty="0" smtClean="0"/>
              <a:t> &lt;- read.csv("PublicUtilities-brief.csv")</a:t>
            </a:r>
          </a:p>
          <a:p>
            <a:r>
              <a:rPr lang="en-US" sz="700" dirty="0" smtClean="0"/>
              <a:t>plot(</a:t>
            </a:r>
            <a:r>
              <a:rPr lang="en-US" sz="700" dirty="0" err="1" smtClean="0"/>
              <a:t>utilities.df$Fuel_Cost</a:t>
            </a:r>
            <a:r>
              <a:rPr lang="en-US" sz="700" dirty="0" smtClean="0"/>
              <a:t> ~ </a:t>
            </a:r>
            <a:r>
              <a:rPr lang="en-US" sz="700" dirty="0" err="1" smtClean="0"/>
              <a:t>utilities.df$Sales</a:t>
            </a:r>
            <a:r>
              <a:rPr lang="en-US" sz="700" dirty="0" smtClean="0"/>
              <a:t>,</a:t>
            </a:r>
          </a:p>
          <a:p>
            <a:r>
              <a:rPr lang="en-US" sz="700" dirty="0" err="1" smtClean="0"/>
              <a:t>xlab</a:t>
            </a:r>
            <a:r>
              <a:rPr lang="en-US" sz="700" dirty="0" smtClean="0"/>
              <a:t> = "Sales", </a:t>
            </a:r>
            <a:r>
              <a:rPr lang="en-US" sz="700" dirty="0" err="1" smtClean="0"/>
              <a:t>ylab</a:t>
            </a:r>
            <a:r>
              <a:rPr lang="en-US" sz="700" dirty="0" smtClean="0"/>
              <a:t> = "Fuel Cost", </a:t>
            </a:r>
            <a:r>
              <a:rPr lang="en-US" sz="700" dirty="0" err="1" smtClean="0"/>
              <a:t>xlim</a:t>
            </a:r>
            <a:r>
              <a:rPr lang="en-US" sz="700" dirty="0" smtClean="0"/>
              <a:t> = c(2000, 20000))</a:t>
            </a:r>
          </a:p>
          <a:p>
            <a:r>
              <a:rPr lang="en-US" sz="700" dirty="0" smtClean="0"/>
              <a:t>text(x = </a:t>
            </a:r>
            <a:r>
              <a:rPr lang="en-US" sz="700" dirty="0" err="1" smtClean="0"/>
              <a:t>utilities.df$Sales</a:t>
            </a:r>
            <a:r>
              <a:rPr lang="en-US" sz="700" dirty="0" smtClean="0"/>
              <a:t>, y = </a:t>
            </a:r>
            <a:r>
              <a:rPr lang="en-US" sz="700" dirty="0" err="1" smtClean="0"/>
              <a:t>utilities.df$Fuel_Cost</a:t>
            </a:r>
            <a:r>
              <a:rPr lang="en-US" sz="700" dirty="0" smtClean="0"/>
              <a:t>,</a:t>
            </a:r>
          </a:p>
          <a:p>
            <a:r>
              <a:rPr lang="en-US" sz="700" dirty="0" smtClean="0"/>
              <a:t>labels = </a:t>
            </a:r>
            <a:r>
              <a:rPr lang="en-US" sz="700" dirty="0" err="1" smtClean="0"/>
              <a:t>utilities.df$Company</a:t>
            </a:r>
            <a:r>
              <a:rPr lang="en-US" sz="700" dirty="0" smtClean="0"/>
              <a:t>, </a:t>
            </a:r>
            <a:r>
              <a:rPr lang="en-US" sz="700" dirty="0" err="1" smtClean="0"/>
              <a:t>pos</a:t>
            </a:r>
            <a:r>
              <a:rPr lang="en-US" sz="700" dirty="0" smtClean="0"/>
              <a:t> = 4, </a:t>
            </a:r>
            <a:r>
              <a:rPr lang="en-US" sz="700" dirty="0" err="1" smtClean="0"/>
              <a:t>cex</a:t>
            </a:r>
            <a:r>
              <a:rPr lang="en-US" sz="700" dirty="0" smtClean="0"/>
              <a:t> = 0.8, </a:t>
            </a:r>
            <a:r>
              <a:rPr lang="en-US" sz="700" dirty="0" err="1" smtClean="0"/>
              <a:t>srt</a:t>
            </a:r>
            <a:r>
              <a:rPr lang="en-US" sz="700" dirty="0" smtClean="0"/>
              <a:t> = 20, offset = 0.2)</a:t>
            </a:r>
          </a:p>
          <a:p>
            <a:r>
              <a:rPr lang="en-US" sz="700" dirty="0" smtClean="0"/>
              <a:t># alternative with </a:t>
            </a:r>
            <a:r>
              <a:rPr lang="en-US" sz="700" dirty="0" err="1" smtClean="0"/>
              <a:t>ggplot</a:t>
            </a:r>
            <a:endParaRPr lang="en-US" sz="700" dirty="0" smtClean="0"/>
          </a:p>
          <a:p>
            <a:r>
              <a:rPr lang="en-US" sz="700" dirty="0" smtClean="0"/>
              <a:t>library(ggplot2)</a:t>
            </a:r>
          </a:p>
          <a:p>
            <a:r>
              <a:rPr lang="en-US" sz="700" dirty="0" err="1" smtClean="0"/>
              <a:t>ggplot</a:t>
            </a:r>
            <a:r>
              <a:rPr lang="en-US" sz="700" dirty="0" smtClean="0"/>
              <a:t>(</a:t>
            </a:r>
            <a:r>
              <a:rPr lang="en-US" sz="700" dirty="0" err="1" smtClean="0"/>
              <a:t>utilities.df</a:t>
            </a:r>
            <a:r>
              <a:rPr lang="en-US" sz="700" dirty="0" smtClean="0"/>
              <a:t>, </a:t>
            </a:r>
            <a:r>
              <a:rPr lang="en-US" sz="700" dirty="0" err="1" smtClean="0"/>
              <a:t>aes</a:t>
            </a:r>
            <a:r>
              <a:rPr lang="en-US" sz="700" dirty="0" smtClean="0"/>
              <a:t>(y = </a:t>
            </a:r>
            <a:r>
              <a:rPr lang="en-US" sz="700" dirty="0" err="1" smtClean="0"/>
              <a:t>Fuel_Cost</a:t>
            </a:r>
            <a:r>
              <a:rPr lang="en-US" sz="700" dirty="0" smtClean="0"/>
              <a:t>, x = Sales)) + </a:t>
            </a:r>
            <a:r>
              <a:rPr lang="en-US" sz="700" dirty="0" err="1" smtClean="0"/>
              <a:t>geom_point</a:t>
            </a:r>
            <a:r>
              <a:rPr lang="en-US" sz="700" dirty="0" smtClean="0"/>
              <a:t>() +</a:t>
            </a:r>
          </a:p>
          <a:p>
            <a:r>
              <a:rPr lang="en-US" sz="700" dirty="0" err="1" smtClean="0"/>
              <a:t>geom_text</a:t>
            </a:r>
            <a:r>
              <a:rPr lang="en-US" sz="700" dirty="0" smtClean="0"/>
              <a:t>(</a:t>
            </a:r>
            <a:r>
              <a:rPr lang="en-US" sz="700" dirty="0" err="1" smtClean="0"/>
              <a:t>aes</a:t>
            </a:r>
            <a:r>
              <a:rPr lang="en-US" sz="700" dirty="0" smtClean="0"/>
              <a:t>(label = paste(" ", Company)), size = 4, </a:t>
            </a:r>
            <a:r>
              <a:rPr lang="en-US" sz="700" dirty="0" err="1" smtClean="0"/>
              <a:t>hjust</a:t>
            </a:r>
            <a:r>
              <a:rPr lang="en-US" sz="700" dirty="0" smtClean="0"/>
              <a:t> = 0.0, angle = 15) +</a:t>
            </a:r>
          </a:p>
          <a:p>
            <a:r>
              <a:rPr lang="en-US" sz="700" dirty="0" err="1" smtClean="0"/>
              <a:t>ylim</a:t>
            </a:r>
            <a:r>
              <a:rPr lang="en-US" sz="700" dirty="0" smtClean="0"/>
              <a:t>(0.25, 2.25) + </a:t>
            </a:r>
            <a:r>
              <a:rPr lang="en-US" sz="700" dirty="0" err="1" smtClean="0"/>
              <a:t>xlim</a:t>
            </a:r>
            <a:r>
              <a:rPr lang="en-US" sz="700" dirty="0" smtClean="0"/>
              <a:t>(3000, 18000)</a:t>
            </a:r>
            <a:endParaRPr lang="en-US" sz="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22" y="3492127"/>
            <a:ext cx="3060326" cy="3183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9304" y="4187952"/>
            <a:ext cx="2651760" cy="186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" dirty="0" err="1" smtClean="0"/>
              <a:t>Company,Fixed,RoR,Cost,Load,Demand,Sales,Nuclear,Fuel_Cost</a:t>
            </a:r>
            <a:endParaRPr lang="en-US" sz="500" dirty="0" smtClean="0"/>
          </a:p>
          <a:p>
            <a:r>
              <a:rPr lang="en-US" sz="500" dirty="0" smtClean="0"/>
              <a:t>Arizona Public Service,1.06,9.2,151,54.4,1.6,9077,0,0.628</a:t>
            </a:r>
          </a:p>
          <a:p>
            <a:r>
              <a:rPr lang="en-US" sz="500" dirty="0" smtClean="0"/>
              <a:t>Boston Edison Co.,0.89,10.3,202,57.9,2.2,5088,25.3,1.555</a:t>
            </a:r>
          </a:p>
          <a:p>
            <a:r>
              <a:rPr lang="en-US" sz="500" dirty="0" smtClean="0"/>
              <a:t>Central Louisiana Co.,1.43,15.4,113,53,3.4,9212,0,1.058</a:t>
            </a:r>
          </a:p>
          <a:p>
            <a:r>
              <a:rPr lang="en-US" sz="500" dirty="0" smtClean="0"/>
              <a:t>Commonwealth Edison Co.,1.02,11.2,168,56,0.3,6423,34.3,0.7</a:t>
            </a:r>
          </a:p>
          <a:p>
            <a:r>
              <a:rPr lang="en-US" sz="500" dirty="0" smtClean="0"/>
              <a:t>Consolidated Edison Co. (NY),1.49,8.8,192,51.2,1,3300,15.6,2.044</a:t>
            </a:r>
          </a:p>
          <a:p>
            <a:r>
              <a:rPr lang="en-US" sz="500" dirty="0" smtClean="0"/>
              <a:t>Florida Power &amp; Light Co.,1.32,13.5,111,60,-2.2,11127,22.5,1.241</a:t>
            </a:r>
          </a:p>
          <a:p>
            <a:r>
              <a:rPr lang="en-US" sz="500" dirty="0" smtClean="0"/>
              <a:t>Hawaiian Electric Co.,1.22,12.2,175,67.6,2.2,7642,0,1.652</a:t>
            </a:r>
          </a:p>
          <a:p>
            <a:r>
              <a:rPr lang="en-US" sz="500" dirty="0" err="1" smtClean="0"/>
              <a:t>daho</a:t>
            </a:r>
            <a:r>
              <a:rPr lang="en-US" sz="500" dirty="0" smtClean="0"/>
              <a:t> Power Co.,1.1,9.2,245,57,3.3,13082,0,0.309</a:t>
            </a:r>
          </a:p>
          <a:p>
            <a:r>
              <a:rPr lang="en-US" sz="500" dirty="0" smtClean="0"/>
              <a:t>Kentucky Utilities Co.,1.34,13,168,60.4,7.2,8406,0,0.862</a:t>
            </a:r>
          </a:p>
          <a:p>
            <a:r>
              <a:rPr lang="en-US" sz="500" dirty="0" smtClean="0"/>
              <a:t>Madison Gas &amp; Electric Co.,1.12,12.4,197,53,2.7,6455,39.2,0.623</a:t>
            </a:r>
          </a:p>
          <a:p>
            <a:r>
              <a:rPr lang="en-US" sz="500" dirty="0" smtClean="0"/>
              <a:t>Nevada Power Co.,0.75,7.5,173,51.5,6.5,17441,0,0.768</a:t>
            </a:r>
          </a:p>
          <a:p>
            <a:r>
              <a:rPr lang="en-US" sz="500" dirty="0" smtClean="0"/>
              <a:t>New England Electric Co.,1.13,10.9,178,62,3.7,6154,0,1.897</a:t>
            </a:r>
          </a:p>
          <a:p>
            <a:r>
              <a:rPr lang="en-US" sz="500" dirty="0" smtClean="0"/>
              <a:t>Northern States Power Co.,1.15,12.7,199,53.7,6.4,7179,50.2,0.527</a:t>
            </a:r>
          </a:p>
          <a:p>
            <a:r>
              <a:rPr lang="en-US" sz="500" dirty="0" smtClean="0"/>
              <a:t>Oklahoma Gas &amp; Electric Co.,1.09,12,96,49.8,1.4,9673,0,0.588</a:t>
            </a:r>
          </a:p>
          <a:p>
            <a:r>
              <a:rPr lang="en-US" sz="500" dirty="0" err="1" smtClean="0"/>
              <a:t>Pacifc</a:t>
            </a:r>
            <a:r>
              <a:rPr lang="en-US" sz="500" dirty="0" smtClean="0"/>
              <a:t> Gas &amp; Electric Co.,0.96,7.6,164,62.2,-0.1,6468,0.9,1.4</a:t>
            </a:r>
          </a:p>
          <a:p>
            <a:r>
              <a:rPr lang="en-US" sz="500" dirty="0" smtClean="0"/>
              <a:t>Puget Sound Power &amp; Light Co.,1.16,9.9,252,56,9.2,15991,0,0.62</a:t>
            </a:r>
          </a:p>
          <a:p>
            <a:r>
              <a:rPr lang="en-US" sz="500" dirty="0" smtClean="0"/>
              <a:t>San Diego Gas &amp; Electric Co.,0.76,6.4,136,61.9,9,5714,8.3,1.92</a:t>
            </a:r>
          </a:p>
          <a:p>
            <a:r>
              <a:rPr lang="en-US" sz="500" dirty="0" smtClean="0"/>
              <a:t>The Southern Co.,1.05,12.6,150,56.7,2.7,10140,0,1.108</a:t>
            </a:r>
          </a:p>
          <a:p>
            <a:r>
              <a:rPr lang="en-US" sz="500" dirty="0" smtClean="0"/>
              <a:t>Texas Utilities Co.,1.16,11.7,104,54,-2.1,13507,0,0.636</a:t>
            </a:r>
          </a:p>
          <a:p>
            <a:r>
              <a:rPr lang="en-US" sz="500" dirty="0" smtClean="0"/>
              <a:t>Wisconsin Electric Power Co.,1.2,11.8,148,59.9,3.5,7287,41.1,0.702</a:t>
            </a:r>
          </a:p>
          <a:p>
            <a:r>
              <a:rPr lang="en-US" sz="500" dirty="0" smtClean="0"/>
              <a:t>United Illuminating Co.,1.04,8.6,204,61,3.5,6650,0,2.116</a:t>
            </a:r>
          </a:p>
          <a:p>
            <a:r>
              <a:rPr lang="en-US" sz="500" dirty="0" smtClean="0"/>
              <a:t>Virginia Electric &amp; Power Co.,1.07,9.3,174,54.3,5.9,10093,26.6,1.306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22" y="231426"/>
            <a:ext cx="3086136" cy="31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Matrix (using </a:t>
            </a:r>
            <a:r>
              <a:rPr lang="en-US" dirty="0" err="1" smtClean="0"/>
              <a:t>Eucledian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48771"/>
            <a:ext cx="975055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d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Arizona      Boston     Central Commonwealth          NY     Florida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Boston        3989.40808                                                                                                            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Central        140.40286  4125.04413                                                                                                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Commonwealth  2654.27763  1335.46650  2789.75967                                                                                    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NY            5777.16767  1788.06803  5912.55291   3123.15322                                                                       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Florida       2050.52944  6039.68908  1915.15515   4704.36310  7827.42921                                                           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Hawaiian      1435.26502  2554.28716  1571.29540   1219.56001  4342.09380  3485.67156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953512"/>
            <a:ext cx="577291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utilities.df</a:t>
            </a:r>
            <a:r>
              <a:rPr lang="en-US" sz="1200" dirty="0" smtClean="0"/>
              <a:t> &lt;- read.csv("PublicUtilities-brief.csv")</a:t>
            </a:r>
          </a:p>
          <a:p>
            <a:r>
              <a:rPr lang="en-US" sz="1200" dirty="0" smtClean="0"/>
              <a:t># set row names to the utilities column</a:t>
            </a:r>
          </a:p>
          <a:p>
            <a:r>
              <a:rPr lang="en-US" sz="1200" dirty="0" err="1" smtClean="0"/>
              <a:t>row.names</a:t>
            </a:r>
            <a:r>
              <a:rPr lang="en-US" sz="1200" dirty="0" smtClean="0"/>
              <a:t>(</a:t>
            </a:r>
            <a:r>
              <a:rPr lang="en-US" sz="1200" dirty="0" err="1" smtClean="0"/>
              <a:t>utilities.df</a:t>
            </a:r>
            <a:r>
              <a:rPr lang="en-US" sz="1200" dirty="0" smtClean="0"/>
              <a:t>) &lt;- </a:t>
            </a:r>
            <a:r>
              <a:rPr lang="en-US" sz="1200" dirty="0" err="1" smtClean="0"/>
              <a:t>utilities.df</a:t>
            </a:r>
            <a:r>
              <a:rPr lang="en-US" sz="1200" dirty="0" smtClean="0"/>
              <a:t>[,1]</a:t>
            </a:r>
          </a:p>
          <a:p>
            <a:r>
              <a:rPr lang="en-US" sz="1200" dirty="0" smtClean="0"/>
              <a:t># remove the utility column</a:t>
            </a:r>
          </a:p>
          <a:p>
            <a:r>
              <a:rPr lang="en-US" sz="1200" dirty="0" err="1" smtClean="0"/>
              <a:t>utilities.df</a:t>
            </a:r>
            <a:r>
              <a:rPr lang="en-US" sz="1200" dirty="0" smtClean="0"/>
              <a:t> &lt;- </a:t>
            </a:r>
            <a:r>
              <a:rPr lang="en-US" sz="1200" dirty="0" err="1" smtClean="0"/>
              <a:t>utilities.df</a:t>
            </a:r>
            <a:r>
              <a:rPr lang="en-US" sz="1200" dirty="0" smtClean="0"/>
              <a:t>[,-1]</a:t>
            </a:r>
          </a:p>
          <a:p>
            <a:r>
              <a:rPr lang="en-US" sz="1200" dirty="0" smtClean="0"/>
              <a:t># compute Euclidean distance</a:t>
            </a:r>
          </a:p>
          <a:p>
            <a:r>
              <a:rPr lang="en-US" sz="1200" dirty="0" smtClean="0"/>
              <a:t># (to compute other distance measures, change the value in method = )</a:t>
            </a:r>
          </a:p>
          <a:p>
            <a:r>
              <a:rPr lang="en-US" sz="1200" dirty="0" smtClean="0"/>
              <a:t>d &lt;- </a:t>
            </a:r>
            <a:r>
              <a:rPr lang="en-US" sz="1200" dirty="0" err="1" smtClean="0"/>
              <a:t>dist</a:t>
            </a:r>
            <a:r>
              <a:rPr lang="en-US" sz="1200" dirty="0" smtClean="0"/>
              <a:t>(</a:t>
            </a:r>
            <a:r>
              <a:rPr lang="en-US" sz="1200" dirty="0" err="1" smtClean="0"/>
              <a:t>utilities.df</a:t>
            </a:r>
            <a:r>
              <a:rPr lang="en-US" sz="1200" dirty="0" smtClean="0"/>
              <a:t>, method = "</a:t>
            </a:r>
            <a:r>
              <a:rPr lang="en-US" sz="1200" dirty="0" err="1" smtClean="0"/>
              <a:t>euclidean</a:t>
            </a:r>
            <a:r>
              <a:rPr lang="en-US" sz="1200" dirty="0" smtClean="0"/>
              <a:t>")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651" y="1690688"/>
            <a:ext cx="7934325" cy="1000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892808"/>
            <a:ext cx="28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Euclidean distance</a:t>
            </a:r>
            <a:r>
              <a:rPr lang="en-US" sz="2400" dirty="0"/>
              <a:t>,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581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26992" cy="1310767"/>
          </a:xfrm>
        </p:spPr>
        <p:txBody>
          <a:bodyPr/>
          <a:lstStyle/>
          <a:p>
            <a:r>
              <a:rPr lang="en-US" dirty="0" smtClean="0"/>
              <a:t>Distance between Arizona and Boston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35" y="365125"/>
            <a:ext cx="5899292" cy="490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5456872"/>
            <a:ext cx="99345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Numerical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68852" cy="2840643"/>
          </a:xfrm>
        </p:spPr>
        <p:txBody>
          <a:bodyPr/>
          <a:lstStyle/>
          <a:p>
            <a:r>
              <a:rPr lang="en-US" dirty="0" smtClean="0"/>
              <a:t>The variables with larger scales (e.g., Sales) have a much greater inﬂuence over the total distance.</a:t>
            </a:r>
          </a:p>
          <a:p>
            <a:r>
              <a:rPr lang="en-US" dirty="0" smtClean="0"/>
              <a:t>Algorithm :</a:t>
            </a:r>
          </a:p>
          <a:p>
            <a:pPr lvl="1"/>
            <a:r>
              <a:rPr lang="en-US" dirty="0" smtClean="0"/>
              <a:t> first normalize the measurements </a:t>
            </a:r>
          </a:p>
          <a:p>
            <a:pPr lvl="1"/>
            <a:r>
              <a:rPr lang="en-US" dirty="0" smtClean="0"/>
              <a:t> compute the Euclidean distance between each pair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9840" y="4516099"/>
            <a:ext cx="1019556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d.norm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Arizona    Boston   Central Commonwealth        NY   Florida  Boston       2.0103293                                                                                                     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Central      0.7741795 1.4657027                                                                                           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Commonwealth 0.7587375 1.5828208 1.0157104                                                                                 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NY           3.0219066 1.0133700 2.4325285    2.5719693                                                                    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Florida      1.2444219 1.7923968 0.6318918    1.6438566 2.6355728                                                           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Hawaiian     1.8852481 0.7402833 1.1560922    1.7460268 1.4116954 1.2288047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6416" y="1979629"/>
            <a:ext cx="3421930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utilities.df</a:t>
            </a:r>
            <a:r>
              <a:rPr lang="en-US" sz="800" dirty="0" smtClean="0"/>
              <a:t> &lt;- read.csv("PublicUtilities-brief.csv")</a:t>
            </a:r>
          </a:p>
          <a:p>
            <a:r>
              <a:rPr lang="en-US" sz="800" dirty="0" smtClean="0"/>
              <a:t># set row names to the utilities column</a:t>
            </a:r>
          </a:p>
          <a:p>
            <a:r>
              <a:rPr lang="en-US" sz="800" dirty="0" err="1" smtClean="0"/>
              <a:t>row.names</a:t>
            </a:r>
            <a:r>
              <a:rPr lang="en-US" sz="800" dirty="0" smtClean="0"/>
              <a:t>(</a:t>
            </a:r>
            <a:r>
              <a:rPr lang="en-US" sz="800" dirty="0" err="1" smtClean="0"/>
              <a:t>utilities.df</a:t>
            </a:r>
            <a:r>
              <a:rPr lang="en-US" sz="800" dirty="0" smtClean="0"/>
              <a:t>) &lt;- </a:t>
            </a:r>
            <a:r>
              <a:rPr lang="en-US" sz="800" dirty="0" err="1" smtClean="0"/>
              <a:t>utilities.df</a:t>
            </a:r>
            <a:r>
              <a:rPr lang="en-US" sz="800" dirty="0" smtClean="0"/>
              <a:t>[,1]</a:t>
            </a:r>
          </a:p>
          <a:p>
            <a:r>
              <a:rPr lang="en-US" sz="800" dirty="0" smtClean="0"/>
              <a:t># remove the utility column</a:t>
            </a:r>
          </a:p>
          <a:p>
            <a:r>
              <a:rPr lang="en-US" sz="800" dirty="0" err="1" smtClean="0"/>
              <a:t>utilities.df</a:t>
            </a:r>
            <a:r>
              <a:rPr lang="en-US" sz="800" dirty="0" smtClean="0"/>
              <a:t> &lt;- </a:t>
            </a:r>
            <a:r>
              <a:rPr lang="en-US" sz="800" dirty="0" err="1" smtClean="0"/>
              <a:t>utilities.df</a:t>
            </a:r>
            <a:r>
              <a:rPr lang="en-US" sz="800" dirty="0" smtClean="0"/>
              <a:t>[,-1]</a:t>
            </a:r>
          </a:p>
          <a:p>
            <a:endParaRPr lang="en-US" sz="800" dirty="0" smtClean="0"/>
          </a:p>
          <a:p>
            <a:r>
              <a:rPr lang="en-US" sz="800" dirty="0" smtClean="0"/>
              <a:t># normalize input variables</a:t>
            </a:r>
          </a:p>
          <a:p>
            <a:r>
              <a:rPr lang="en-US" sz="800" dirty="0" err="1" smtClean="0"/>
              <a:t>utilities.df.norm</a:t>
            </a:r>
            <a:r>
              <a:rPr lang="en-US" sz="800" dirty="0" smtClean="0"/>
              <a:t> &lt;- </a:t>
            </a:r>
            <a:r>
              <a:rPr lang="en-US" sz="800" dirty="0" err="1" smtClean="0"/>
              <a:t>sapply</a:t>
            </a:r>
            <a:r>
              <a:rPr lang="en-US" sz="800" dirty="0" smtClean="0"/>
              <a:t>(</a:t>
            </a:r>
            <a:r>
              <a:rPr lang="en-US" sz="800" dirty="0" err="1" smtClean="0"/>
              <a:t>utilities.df</a:t>
            </a:r>
            <a:r>
              <a:rPr lang="en-US" sz="800" dirty="0" smtClean="0"/>
              <a:t>, scale)</a:t>
            </a:r>
          </a:p>
          <a:p>
            <a:r>
              <a:rPr lang="en-US" sz="800" dirty="0" smtClean="0"/>
              <a:t># add row names: utilities</a:t>
            </a:r>
          </a:p>
          <a:p>
            <a:r>
              <a:rPr lang="en-US" sz="800" dirty="0" err="1" smtClean="0"/>
              <a:t>row.names</a:t>
            </a:r>
            <a:r>
              <a:rPr lang="en-US" sz="800" dirty="0" smtClean="0"/>
              <a:t>(</a:t>
            </a:r>
            <a:r>
              <a:rPr lang="en-US" sz="800" dirty="0" err="1" smtClean="0"/>
              <a:t>utilities.df.norm</a:t>
            </a:r>
            <a:r>
              <a:rPr lang="en-US" sz="800" dirty="0" smtClean="0"/>
              <a:t>) &lt;- </a:t>
            </a:r>
            <a:r>
              <a:rPr lang="en-US" sz="800" dirty="0" err="1" smtClean="0"/>
              <a:t>row.names</a:t>
            </a:r>
            <a:r>
              <a:rPr lang="en-US" sz="800" dirty="0" smtClean="0"/>
              <a:t>(</a:t>
            </a:r>
            <a:r>
              <a:rPr lang="en-US" sz="800" dirty="0" err="1" smtClean="0"/>
              <a:t>utilities.df</a:t>
            </a:r>
            <a:r>
              <a:rPr lang="en-US" sz="800" dirty="0" smtClean="0"/>
              <a:t>)</a:t>
            </a:r>
          </a:p>
          <a:p>
            <a:r>
              <a:rPr lang="en-US" sz="800" dirty="0" smtClean="0"/>
              <a:t># compute normalized distance based on Sales (column 6) and Fuel Cost (column 8)</a:t>
            </a:r>
          </a:p>
          <a:p>
            <a:r>
              <a:rPr lang="en-US" sz="800" dirty="0" err="1" smtClean="0"/>
              <a:t>d.norm</a:t>
            </a:r>
            <a:r>
              <a:rPr lang="en-US" sz="800" dirty="0" smtClean="0"/>
              <a:t> &lt;- </a:t>
            </a:r>
            <a:r>
              <a:rPr lang="en-US" sz="800" dirty="0" err="1" smtClean="0"/>
              <a:t>dist</a:t>
            </a:r>
            <a:r>
              <a:rPr lang="en-US" sz="800" dirty="0" smtClean="0"/>
              <a:t>(</a:t>
            </a:r>
            <a:r>
              <a:rPr lang="en-US" sz="800" dirty="0" err="1" smtClean="0"/>
              <a:t>utilities.df.norm</a:t>
            </a:r>
            <a:r>
              <a:rPr lang="en-US" sz="800" dirty="0" smtClean="0"/>
              <a:t>[,c(6,8)], method = "</a:t>
            </a:r>
            <a:r>
              <a:rPr lang="en-US" sz="800" dirty="0" err="1" smtClean="0"/>
              <a:t>euclidean</a:t>
            </a:r>
            <a:r>
              <a:rPr lang="en-US" sz="800" dirty="0" smtClean="0"/>
              <a:t>")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523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84392" cy="1325563"/>
          </a:xfrm>
        </p:spPr>
        <p:txBody>
          <a:bodyPr/>
          <a:lstStyle/>
          <a:p>
            <a:r>
              <a:rPr lang="en-US" dirty="0" smtClean="0"/>
              <a:t>Displaying Cluster using </a:t>
            </a:r>
            <a:r>
              <a:rPr lang="en-US" dirty="0" err="1" smtClean="0"/>
              <a:t>Dendogram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06" y="3044952"/>
            <a:ext cx="3539086" cy="365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13" y="3044952"/>
            <a:ext cx="3559483" cy="3711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0360" y="678067"/>
            <a:ext cx="5141976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in </a:t>
            </a:r>
            <a:r>
              <a:rPr lang="en-US" sz="1400" dirty="0" err="1" smtClean="0"/>
              <a:t>hclust</a:t>
            </a:r>
            <a:r>
              <a:rPr lang="en-US" sz="1400" dirty="0" smtClean="0"/>
              <a:t>() set argument method =</a:t>
            </a:r>
          </a:p>
          <a:p>
            <a:r>
              <a:rPr lang="en-US" sz="1400" dirty="0" smtClean="0"/>
              <a:t># to "</a:t>
            </a:r>
            <a:r>
              <a:rPr lang="en-US" sz="1400" dirty="0" err="1" smtClean="0"/>
              <a:t>ward.D</a:t>
            </a:r>
            <a:r>
              <a:rPr lang="en-US" sz="1400" dirty="0" smtClean="0"/>
              <a:t>", "single", "complete", "average", "median", or "centroid"</a:t>
            </a:r>
          </a:p>
          <a:p>
            <a:r>
              <a:rPr lang="en-US" sz="1400" dirty="0" smtClean="0"/>
              <a:t>hc1 &lt;- </a:t>
            </a:r>
            <a:r>
              <a:rPr lang="en-US" sz="1400" dirty="0" err="1" smtClean="0"/>
              <a:t>hclust</a:t>
            </a:r>
            <a:r>
              <a:rPr lang="en-US" sz="1400" dirty="0" smtClean="0"/>
              <a:t>(</a:t>
            </a:r>
            <a:r>
              <a:rPr lang="en-US" sz="1400" dirty="0" err="1" smtClean="0"/>
              <a:t>d.norm</a:t>
            </a:r>
            <a:r>
              <a:rPr lang="en-US" sz="1400" dirty="0" smtClean="0"/>
              <a:t>, method = "single")</a:t>
            </a:r>
          </a:p>
          <a:p>
            <a:r>
              <a:rPr lang="en-US" sz="1400" dirty="0" smtClean="0"/>
              <a:t>plot(hc1, hang = -1, </a:t>
            </a:r>
            <a:r>
              <a:rPr lang="en-US" sz="1400" dirty="0" err="1" smtClean="0"/>
              <a:t>ann</a:t>
            </a:r>
            <a:r>
              <a:rPr lang="en-US" sz="1400" dirty="0" smtClean="0"/>
              <a:t> = FALSE)</a:t>
            </a:r>
          </a:p>
          <a:p>
            <a:endParaRPr lang="en-US" sz="1400" dirty="0" smtClean="0"/>
          </a:p>
          <a:p>
            <a:r>
              <a:rPr lang="en-US" sz="1400" dirty="0" smtClean="0"/>
              <a:t>hc2 &lt;- </a:t>
            </a:r>
            <a:r>
              <a:rPr lang="en-US" sz="1400" dirty="0" err="1" smtClean="0"/>
              <a:t>hclust</a:t>
            </a:r>
            <a:r>
              <a:rPr lang="en-US" sz="1400" dirty="0" smtClean="0"/>
              <a:t>(</a:t>
            </a:r>
            <a:r>
              <a:rPr lang="en-US" sz="1400" dirty="0" err="1" smtClean="0"/>
              <a:t>d.norm</a:t>
            </a:r>
            <a:r>
              <a:rPr lang="en-US" sz="1400" dirty="0" smtClean="0"/>
              <a:t>, method = "average")</a:t>
            </a:r>
          </a:p>
          <a:p>
            <a:r>
              <a:rPr lang="en-US" sz="1400" dirty="0" smtClean="0"/>
              <a:t>plot(hc2, hang = -1, </a:t>
            </a:r>
            <a:r>
              <a:rPr lang="en-US" sz="1400" dirty="0" err="1" smtClean="0"/>
              <a:t>ann</a:t>
            </a:r>
            <a:r>
              <a:rPr lang="en-US" sz="1400" dirty="0" smtClean="0"/>
              <a:t> = FALSE)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31336" y="1690688"/>
            <a:ext cx="2743200" cy="1271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26680" y="2493949"/>
            <a:ext cx="301752" cy="468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4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smtClean="0"/>
              <a:t>Clustering : 4 </a:t>
            </a:r>
            <a:r>
              <a:rPr lang="en-US" dirty="0" err="1" smtClean="0"/>
              <a:t>titik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9848" y="1792224"/>
            <a:ext cx="3008376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err="1" smtClean="0"/>
              <a:t>datax.df</a:t>
            </a:r>
            <a:r>
              <a:rPr lang="en-US" sz="600" dirty="0" smtClean="0"/>
              <a:t> &lt;- read.csv("dataset-abcd.csv")</a:t>
            </a:r>
          </a:p>
          <a:p>
            <a:r>
              <a:rPr lang="en-US" sz="600" dirty="0" smtClean="0"/>
              <a:t>plot(</a:t>
            </a:r>
            <a:r>
              <a:rPr lang="en-US" sz="600" dirty="0" err="1" smtClean="0"/>
              <a:t>datax.df$pHindex</a:t>
            </a:r>
            <a:r>
              <a:rPr lang="en-US" sz="600" dirty="0" smtClean="0"/>
              <a:t> ~ </a:t>
            </a:r>
            <a:r>
              <a:rPr lang="en-US" sz="600" dirty="0" err="1" smtClean="0"/>
              <a:t>datax.df$Weight</a:t>
            </a:r>
            <a:r>
              <a:rPr lang="en-US" sz="600" dirty="0" smtClean="0"/>
              <a:t>,</a:t>
            </a:r>
          </a:p>
          <a:p>
            <a:r>
              <a:rPr lang="en-US" sz="600" dirty="0" err="1" smtClean="0"/>
              <a:t>xlab</a:t>
            </a:r>
            <a:r>
              <a:rPr lang="en-US" sz="600" dirty="0" smtClean="0"/>
              <a:t> = "Weight", </a:t>
            </a:r>
            <a:r>
              <a:rPr lang="en-US" sz="600" dirty="0" err="1" smtClean="0"/>
              <a:t>ylab</a:t>
            </a:r>
            <a:r>
              <a:rPr lang="en-US" sz="600" dirty="0" smtClean="0"/>
              <a:t> = "</a:t>
            </a:r>
            <a:r>
              <a:rPr lang="en-US" sz="600" dirty="0" err="1" smtClean="0"/>
              <a:t>pHindex</a:t>
            </a:r>
            <a:r>
              <a:rPr lang="en-US" sz="600" dirty="0" smtClean="0"/>
              <a:t>", </a:t>
            </a:r>
            <a:r>
              <a:rPr lang="en-US" sz="600" dirty="0" err="1" smtClean="0"/>
              <a:t>xlim</a:t>
            </a:r>
            <a:r>
              <a:rPr lang="en-US" sz="600" dirty="0" smtClean="0"/>
              <a:t> = c(0, 6))</a:t>
            </a:r>
          </a:p>
          <a:p>
            <a:r>
              <a:rPr lang="en-US" sz="600" dirty="0" smtClean="0"/>
              <a:t>text(x = </a:t>
            </a:r>
            <a:r>
              <a:rPr lang="en-US" sz="600" dirty="0" err="1" smtClean="0"/>
              <a:t>datax.df$Weight</a:t>
            </a:r>
            <a:r>
              <a:rPr lang="en-US" sz="600" dirty="0" smtClean="0"/>
              <a:t>, y = </a:t>
            </a:r>
            <a:r>
              <a:rPr lang="en-US" sz="600" dirty="0" err="1" smtClean="0"/>
              <a:t>datax.df$pHindex</a:t>
            </a:r>
            <a:r>
              <a:rPr lang="en-US" sz="600" dirty="0" smtClean="0"/>
              <a:t>,</a:t>
            </a:r>
          </a:p>
          <a:p>
            <a:r>
              <a:rPr lang="en-US" sz="600" dirty="0" smtClean="0"/>
              <a:t>labels = </a:t>
            </a:r>
            <a:r>
              <a:rPr lang="en-US" sz="600" dirty="0" err="1" smtClean="0"/>
              <a:t>datax.df$Titik</a:t>
            </a:r>
            <a:r>
              <a:rPr lang="en-US" sz="600" dirty="0" smtClean="0"/>
              <a:t>, </a:t>
            </a:r>
            <a:r>
              <a:rPr lang="en-US" sz="600" dirty="0" err="1" smtClean="0"/>
              <a:t>pos</a:t>
            </a:r>
            <a:r>
              <a:rPr lang="en-US" sz="600" dirty="0" smtClean="0"/>
              <a:t> = 4, </a:t>
            </a:r>
            <a:r>
              <a:rPr lang="en-US" sz="600" dirty="0" err="1" smtClean="0"/>
              <a:t>cex</a:t>
            </a:r>
            <a:r>
              <a:rPr lang="en-US" sz="600" dirty="0" smtClean="0"/>
              <a:t> = 0.8, </a:t>
            </a:r>
            <a:r>
              <a:rPr lang="en-US" sz="600" dirty="0" err="1" smtClean="0"/>
              <a:t>srt</a:t>
            </a:r>
            <a:r>
              <a:rPr lang="en-US" sz="600" dirty="0" smtClean="0"/>
              <a:t> = 20, offset = 0.2)</a:t>
            </a:r>
          </a:p>
          <a:p>
            <a:r>
              <a:rPr lang="en-US" sz="600" dirty="0" smtClean="0"/>
              <a:t># alternative with </a:t>
            </a:r>
            <a:r>
              <a:rPr lang="en-US" sz="600" dirty="0" err="1" smtClean="0"/>
              <a:t>ggplot</a:t>
            </a:r>
            <a:endParaRPr lang="en-US" sz="600" dirty="0" smtClean="0"/>
          </a:p>
          <a:p>
            <a:r>
              <a:rPr lang="en-US" sz="600" dirty="0" smtClean="0"/>
              <a:t>library(ggplot2)</a:t>
            </a:r>
          </a:p>
          <a:p>
            <a:r>
              <a:rPr lang="en-US" sz="600" dirty="0" err="1" smtClean="0"/>
              <a:t>ggplot</a:t>
            </a:r>
            <a:r>
              <a:rPr lang="en-US" sz="600" dirty="0" smtClean="0"/>
              <a:t>(</a:t>
            </a:r>
            <a:r>
              <a:rPr lang="en-US" sz="600" dirty="0" err="1" smtClean="0"/>
              <a:t>datax.df</a:t>
            </a:r>
            <a:r>
              <a:rPr lang="en-US" sz="600" dirty="0" smtClean="0"/>
              <a:t>, </a:t>
            </a:r>
            <a:r>
              <a:rPr lang="en-US" sz="600" dirty="0" err="1" smtClean="0"/>
              <a:t>aes</a:t>
            </a:r>
            <a:r>
              <a:rPr lang="en-US" sz="600" dirty="0" smtClean="0"/>
              <a:t>(y = </a:t>
            </a:r>
            <a:r>
              <a:rPr lang="en-US" sz="600" dirty="0" err="1" smtClean="0"/>
              <a:t>pHindex</a:t>
            </a:r>
            <a:r>
              <a:rPr lang="en-US" sz="600" dirty="0" smtClean="0"/>
              <a:t>, x = Weight)) + </a:t>
            </a:r>
            <a:r>
              <a:rPr lang="en-US" sz="600" dirty="0" err="1" smtClean="0"/>
              <a:t>geom_point</a:t>
            </a:r>
            <a:r>
              <a:rPr lang="en-US" sz="600" dirty="0" smtClean="0"/>
              <a:t>() +</a:t>
            </a:r>
          </a:p>
          <a:p>
            <a:r>
              <a:rPr lang="en-US" sz="600" dirty="0" err="1" smtClean="0"/>
              <a:t>geom_text</a:t>
            </a:r>
            <a:r>
              <a:rPr lang="en-US" sz="600" dirty="0" smtClean="0"/>
              <a:t>(</a:t>
            </a:r>
            <a:r>
              <a:rPr lang="en-US" sz="600" dirty="0" err="1" smtClean="0"/>
              <a:t>aes</a:t>
            </a:r>
            <a:r>
              <a:rPr lang="en-US" sz="600" dirty="0" smtClean="0"/>
              <a:t>(label = paste(" ", </a:t>
            </a:r>
            <a:r>
              <a:rPr lang="en-US" sz="600" dirty="0" err="1" smtClean="0"/>
              <a:t>Titik</a:t>
            </a:r>
            <a:r>
              <a:rPr lang="en-US" sz="600" dirty="0" smtClean="0"/>
              <a:t>)), size = 4, </a:t>
            </a:r>
            <a:r>
              <a:rPr lang="en-US" sz="600" dirty="0" err="1" smtClean="0"/>
              <a:t>hjust</a:t>
            </a:r>
            <a:r>
              <a:rPr lang="en-US" sz="600" dirty="0" smtClean="0"/>
              <a:t> = 0.0, angle = 15) +</a:t>
            </a:r>
          </a:p>
          <a:p>
            <a:r>
              <a:rPr lang="en-US" sz="600" dirty="0" err="1" smtClean="0"/>
              <a:t>ylim</a:t>
            </a:r>
            <a:r>
              <a:rPr lang="en-US" sz="600" dirty="0" smtClean="0"/>
              <a:t>(0, 6) + </a:t>
            </a:r>
            <a:r>
              <a:rPr lang="en-US" sz="600" dirty="0" err="1" smtClean="0"/>
              <a:t>xlim</a:t>
            </a:r>
            <a:r>
              <a:rPr lang="en-US" sz="600" dirty="0" smtClean="0"/>
              <a:t>(0, 6)</a:t>
            </a:r>
          </a:p>
          <a:p>
            <a:endParaRPr lang="en-US" sz="600" dirty="0" smtClean="0"/>
          </a:p>
          <a:p>
            <a:endParaRPr lang="en-US" sz="600" dirty="0" smtClean="0"/>
          </a:p>
          <a:p>
            <a:endParaRPr lang="en-US" sz="600" dirty="0" smtClean="0"/>
          </a:p>
          <a:p>
            <a:r>
              <a:rPr lang="en-US" sz="600" dirty="0" smtClean="0"/>
              <a:t># proses </a:t>
            </a:r>
            <a:r>
              <a:rPr lang="en-US" sz="600" dirty="0" err="1" smtClean="0"/>
              <a:t>kmeans</a:t>
            </a:r>
            <a:endParaRPr lang="en-US" sz="600" dirty="0" smtClean="0"/>
          </a:p>
          <a:p>
            <a:endParaRPr lang="en-US" sz="600" dirty="0" smtClean="0"/>
          </a:p>
          <a:p>
            <a:r>
              <a:rPr lang="en-US" sz="600" dirty="0" smtClean="0"/>
              <a:t>x &lt;- </a:t>
            </a:r>
            <a:r>
              <a:rPr lang="en-US" sz="600" dirty="0" err="1" smtClean="0"/>
              <a:t>datax.df</a:t>
            </a:r>
            <a:r>
              <a:rPr lang="en-US" sz="600" dirty="0" smtClean="0"/>
              <a:t>[,-1]</a:t>
            </a:r>
          </a:p>
          <a:p>
            <a:r>
              <a:rPr lang="en-US" sz="600" dirty="0" smtClean="0"/>
              <a:t>centers &lt;- 2</a:t>
            </a:r>
          </a:p>
          <a:p>
            <a:r>
              <a:rPr lang="en-US" sz="600" dirty="0" smtClean="0"/>
              <a:t>km &lt;- </a:t>
            </a:r>
            <a:r>
              <a:rPr lang="en-US" sz="600" dirty="0" err="1" smtClean="0"/>
              <a:t>kmeans</a:t>
            </a:r>
            <a:r>
              <a:rPr lang="en-US" sz="600" dirty="0" smtClean="0"/>
              <a:t>(x, centers, </a:t>
            </a:r>
            <a:r>
              <a:rPr lang="en-US" sz="600" dirty="0" err="1" smtClean="0"/>
              <a:t>iter.max</a:t>
            </a:r>
            <a:r>
              <a:rPr lang="en-US" sz="600" dirty="0" smtClean="0"/>
              <a:t> = 10, </a:t>
            </a:r>
            <a:r>
              <a:rPr lang="en-US" sz="600" dirty="0" err="1" smtClean="0"/>
              <a:t>nstart</a:t>
            </a:r>
            <a:r>
              <a:rPr lang="en-US" sz="600" dirty="0" smtClean="0"/>
              <a:t> = 1)</a:t>
            </a:r>
          </a:p>
          <a:p>
            <a:r>
              <a:rPr lang="en-US" sz="600" dirty="0" smtClean="0"/>
              <a:t>km</a:t>
            </a:r>
            <a:endParaRPr lang="en-US" sz="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268" y="911585"/>
            <a:ext cx="3467419" cy="3607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848" y="4114800"/>
            <a:ext cx="5001768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km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K-means clustering with 2 clusters of sizes 2, 2</a:t>
            </a:r>
          </a:p>
          <a:p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 means: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Weight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pHindex</a:t>
            </a:r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1    4.5     3.5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2    1.5     1.0</a:t>
            </a:r>
          </a:p>
          <a:p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Clustering vector: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2 2 1 1</a:t>
            </a:r>
          </a:p>
          <a:p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Within cluster sum of squares by cluster: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1.0 0.5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between_SS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total_SS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 91.0 %)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540" y="4876547"/>
            <a:ext cx="339242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Titik,Weight,pHindex</a:t>
            </a:r>
            <a:endParaRPr lang="en-US" dirty="0" smtClean="0"/>
          </a:p>
          <a:p>
            <a:r>
              <a:rPr lang="en-US" dirty="0" smtClean="0"/>
              <a:t>A,1,1</a:t>
            </a:r>
          </a:p>
          <a:p>
            <a:r>
              <a:rPr lang="en-US" dirty="0" smtClean="0"/>
              <a:t>B,2,1</a:t>
            </a:r>
          </a:p>
          <a:p>
            <a:r>
              <a:rPr lang="en-US" dirty="0" smtClean="0"/>
              <a:t>C,4,3</a:t>
            </a:r>
          </a:p>
          <a:p>
            <a:r>
              <a:rPr lang="en-US" dirty="0" smtClean="0"/>
              <a:t>D,5,4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52144" y="5861304"/>
            <a:ext cx="1353312" cy="5852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" y="6135624"/>
            <a:ext cx="82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Sse1 </a:t>
            </a:r>
          </a:p>
          <a:p>
            <a:r>
              <a:rPr lang="en-US" dirty="0" smtClean="0"/>
              <a:t>sse2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0664" y="6291072"/>
            <a:ext cx="411480" cy="15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8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: 4 </a:t>
            </a:r>
            <a:r>
              <a:rPr lang="en-US" dirty="0" err="1" smtClean="0"/>
              <a:t>titik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32633"/>
            <a:ext cx="4245864" cy="743839"/>
          </a:xfrm>
        </p:spPr>
        <p:txBody>
          <a:bodyPr/>
          <a:lstStyle/>
          <a:p>
            <a:r>
              <a:rPr lang="en-US" dirty="0" err="1" smtClean="0"/>
              <a:t>Perhitungan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776472"/>
            <a:ext cx="326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1 2        3        4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dy 0 1 3.605551 5.000000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1 0 2.828427 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4.242641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 1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3.666667 2.666667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"1: (1 - 1)^2   (1 - 1)^2 "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"2: (2 - 3.66667)^2   (1 - 2.66667)^2 "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"2: (4 - 3.66667)^2   (3 - 2.66667)^2 "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"2: (5 - 3.66667)^2   (4 - 2.66667)^2 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"0 + 9.33333 = 9.33333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796" y="3776472"/>
            <a:ext cx="3264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  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2         3        4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dy 0.00000 1.000000 3.6055513 5.000000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3.14466 2.357023 0.4714045 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1.885618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1.5 1.0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4.5 3.5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"1: (1 - 1.5)^2   (1 - 1)^2 "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"1: (2 - 1.5)^2   (1 - 1)^2 "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"2: (4 - 4.5)^2   (3 - 3.5)^2 "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"2: (5 - 4.5)^2   (4 - 3.5)^2 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"0.5 + 1 = 1.5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9392" y="3776471"/>
            <a:ext cx="4053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  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2         3         4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dy 0.500000 0.500000 3.2015621 4.6097722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4.301163 3.535534 0.7071068 </a:t>
            </a:r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0.7071068</a:t>
            </a:r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l-PL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1.5 1.0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4.5 3.5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"1: (1 - 1.5)^2   (1 - 1)^2 "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"1: (2 - 1.5)^2   (1 - 1)^2 "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"2: (4 - 4.5)^2   (3 - 3.5)^2 "</a:t>
            </a:r>
          </a:p>
          <a:p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[1] "2: (5 - 4.5)^2   (4 - 3.5)^2 "</a:t>
            </a:r>
          </a:p>
          <a:p>
            <a:endParaRPr lang="en-US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l-PL" sz="900" dirty="0">
                <a:latin typeface="Courier New" panose="02070309020205020404" pitchFamily="49" charset="0"/>
                <a:cs typeface="Courier New" panose="02070309020205020404" pitchFamily="49" charset="0"/>
              </a:rPr>
              <a:t>1] "0.5 + 1 = 1.5"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592" y="5989320"/>
            <a:ext cx="18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Iterasi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1288" y="5989320"/>
            <a:ext cx="18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Iterasi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15628" y="5989320"/>
            <a:ext cx="180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Iterasi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3483" y="1543466"/>
            <a:ext cx="6065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1        2         3         4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1 0.000000 1.000000 3.6055513 5.0000000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2 1.000000 0.000000 2.8284271 4.2426407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3 3.605551 2.828427 0.0000000 1.4142136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4 5.000000 4.242641 1.4142136 0.0000000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628" y="894281"/>
            <a:ext cx="2583005" cy="21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4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9848" y="4114800"/>
            <a:ext cx="50017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km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K-means clustering with 2 clusters of sizes 2, 4</a:t>
            </a:r>
          </a:p>
          <a:p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 means: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X1    X2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1 1.25 1.250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2 3.75 4.125</a:t>
            </a:r>
          </a:p>
          <a:p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Clustering vector: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1 1 2 2 2 2</a:t>
            </a:r>
          </a:p>
          <a:p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Within cluster sum of squares by cluster: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[1] 0.2500 3.9375</a:t>
            </a:r>
          </a:p>
          <a:p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between_SS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total_SS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 82.2 %)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540" y="4876547"/>
            <a:ext cx="3392423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Titik,X1,X2</a:t>
            </a:r>
          </a:p>
          <a:p>
            <a:r>
              <a:rPr lang="en-US" sz="1400" dirty="0" smtClean="0"/>
              <a:t>A,1,1</a:t>
            </a:r>
          </a:p>
          <a:p>
            <a:r>
              <a:rPr lang="en-US" sz="1400" dirty="0" smtClean="0"/>
              <a:t>B,1.5,1.5</a:t>
            </a:r>
          </a:p>
          <a:p>
            <a:r>
              <a:rPr lang="en-US" sz="1400" dirty="0" smtClean="0"/>
              <a:t>C,5,5</a:t>
            </a:r>
          </a:p>
          <a:p>
            <a:r>
              <a:rPr lang="en-US" sz="1400" dirty="0" smtClean="0"/>
              <a:t>D,3,4</a:t>
            </a:r>
          </a:p>
          <a:p>
            <a:r>
              <a:rPr lang="en-US" sz="1400" dirty="0" smtClean="0"/>
              <a:t>E,4,4</a:t>
            </a:r>
          </a:p>
          <a:p>
            <a:r>
              <a:rPr lang="en-US" sz="1400" dirty="0" smtClean="0"/>
              <a:t>F,3,3.5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9848" y="1618488"/>
            <a:ext cx="4562856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400" dirty="0" smtClean="0"/>
          </a:p>
          <a:p>
            <a:r>
              <a:rPr lang="en-US" sz="400" dirty="0" smtClean="0"/>
              <a:t>library(</a:t>
            </a:r>
            <a:r>
              <a:rPr lang="en-US" sz="400" dirty="0" err="1" smtClean="0"/>
              <a:t>plotrix</a:t>
            </a:r>
            <a:r>
              <a:rPr lang="en-US" sz="400" dirty="0" smtClean="0"/>
              <a:t>)</a:t>
            </a:r>
          </a:p>
          <a:p>
            <a:endParaRPr lang="en-US" sz="400" dirty="0" smtClean="0"/>
          </a:p>
          <a:p>
            <a:r>
              <a:rPr lang="en-US" sz="400" dirty="0" err="1" smtClean="0"/>
              <a:t>datax.df</a:t>
            </a:r>
            <a:r>
              <a:rPr lang="en-US" sz="400" dirty="0" smtClean="0"/>
              <a:t> &lt;- read.csv("aglomerative.csv")</a:t>
            </a:r>
          </a:p>
          <a:p>
            <a:r>
              <a:rPr lang="en-US" sz="400" dirty="0" smtClean="0"/>
              <a:t>plot(datax.df$X2 ~ datax.df$X1,</a:t>
            </a:r>
          </a:p>
          <a:p>
            <a:r>
              <a:rPr lang="en-US" sz="400" dirty="0" err="1" smtClean="0"/>
              <a:t>xlab</a:t>
            </a:r>
            <a:r>
              <a:rPr lang="en-US" sz="400" dirty="0" smtClean="0"/>
              <a:t> = "X1", </a:t>
            </a:r>
            <a:r>
              <a:rPr lang="en-US" sz="400" dirty="0" err="1" smtClean="0"/>
              <a:t>ylab</a:t>
            </a:r>
            <a:r>
              <a:rPr lang="en-US" sz="400" dirty="0" smtClean="0"/>
              <a:t> = "X2", </a:t>
            </a:r>
            <a:r>
              <a:rPr lang="en-US" sz="400" dirty="0" err="1" smtClean="0"/>
              <a:t>xlim</a:t>
            </a:r>
            <a:r>
              <a:rPr lang="en-US" sz="400" dirty="0" smtClean="0"/>
              <a:t> = c(0, 6), </a:t>
            </a:r>
            <a:r>
              <a:rPr lang="en-US" sz="400" dirty="0" err="1" smtClean="0"/>
              <a:t>ylim</a:t>
            </a:r>
            <a:r>
              <a:rPr lang="en-US" sz="400" dirty="0" smtClean="0"/>
              <a:t> =c(0, 6) )</a:t>
            </a:r>
          </a:p>
          <a:p>
            <a:endParaRPr lang="en-US" sz="400" dirty="0" smtClean="0"/>
          </a:p>
          <a:p>
            <a:r>
              <a:rPr lang="en-US" sz="400" dirty="0" smtClean="0"/>
              <a:t># proses </a:t>
            </a:r>
            <a:r>
              <a:rPr lang="en-US" sz="400" dirty="0" err="1" smtClean="0"/>
              <a:t>kmeans</a:t>
            </a:r>
            <a:endParaRPr lang="en-US" sz="400" dirty="0" smtClean="0"/>
          </a:p>
          <a:p>
            <a:endParaRPr lang="en-US" sz="400" dirty="0" smtClean="0"/>
          </a:p>
          <a:p>
            <a:r>
              <a:rPr lang="en-US" sz="400" dirty="0" smtClean="0"/>
              <a:t>x &lt;- </a:t>
            </a:r>
            <a:r>
              <a:rPr lang="en-US" sz="400" dirty="0" err="1" smtClean="0"/>
              <a:t>datax.df</a:t>
            </a:r>
            <a:r>
              <a:rPr lang="en-US" sz="400" dirty="0" smtClean="0"/>
              <a:t>[,-1]</a:t>
            </a:r>
          </a:p>
          <a:p>
            <a:r>
              <a:rPr lang="en-US" sz="400" dirty="0" smtClean="0"/>
              <a:t>centers &lt;- 2</a:t>
            </a:r>
          </a:p>
          <a:p>
            <a:r>
              <a:rPr lang="en-US" sz="400" dirty="0" smtClean="0"/>
              <a:t>km &lt;- </a:t>
            </a:r>
            <a:r>
              <a:rPr lang="en-US" sz="400" dirty="0" err="1" smtClean="0"/>
              <a:t>kmeans</a:t>
            </a:r>
            <a:r>
              <a:rPr lang="en-US" sz="400" dirty="0" smtClean="0"/>
              <a:t>(x, centers, </a:t>
            </a:r>
            <a:r>
              <a:rPr lang="en-US" sz="400" dirty="0" err="1" smtClean="0"/>
              <a:t>iter.max</a:t>
            </a:r>
            <a:r>
              <a:rPr lang="en-US" sz="400" dirty="0" smtClean="0"/>
              <a:t> = 10, </a:t>
            </a:r>
            <a:r>
              <a:rPr lang="en-US" sz="400" dirty="0" err="1" smtClean="0"/>
              <a:t>nstart</a:t>
            </a:r>
            <a:r>
              <a:rPr lang="en-US" sz="400" dirty="0" smtClean="0"/>
              <a:t> = 1)</a:t>
            </a:r>
          </a:p>
          <a:p>
            <a:r>
              <a:rPr lang="en-US" sz="400" dirty="0" smtClean="0"/>
              <a:t>km</a:t>
            </a:r>
          </a:p>
          <a:p>
            <a:endParaRPr lang="en-US" sz="400" dirty="0" smtClean="0"/>
          </a:p>
          <a:p>
            <a:r>
              <a:rPr lang="en-US" sz="400" dirty="0" smtClean="0"/>
              <a:t>text(x = datax.df$X1, y = datax.df$X2,</a:t>
            </a:r>
          </a:p>
          <a:p>
            <a:r>
              <a:rPr lang="en-US" sz="400" dirty="0" smtClean="0"/>
              <a:t>labels = </a:t>
            </a:r>
            <a:r>
              <a:rPr lang="en-US" sz="400" dirty="0" err="1" smtClean="0"/>
              <a:t>datax.df$Titik</a:t>
            </a:r>
            <a:r>
              <a:rPr lang="en-US" sz="400" dirty="0" smtClean="0"/>
              <a:t>, </a:t>
            </a:r>
            <a:r>
              <a:rPr lang="en-US" sz="400" dirty="0" err="1" smtClean="0"/>
              <a:t>pos</a:t>
            </a:r>
            <a:r>
              <a:rPr lang="en-US" sz="400" dirty="0" smtClean="0"/>
              <a:t> = 4, </a:t>
            </a:r>
            <a:r>
              <a:rPr lang="en-US" sz="400" dirty="0" err="1" smtClean="0"/>
              <a:t>cex</a:t>
            </a:r>
            <a:r>
              <a:rPr lang="en-US" sz="400" dirty="0" smtClean="0"/>
              <a:t> = 0.8, </a:t>
            </a:r>
            <a:r>
              <a:rPr lang="en-US" sz="400" dirty="0" err="1" smtClean="0"/>
              <a:t>srt</a:t>
            </a:r>
            <a:r>
              <a:rPr lang="en-US" sz="400" dirty="0" smtClean="0"/>
              <a:t> = 20, offset = 0.2)</a:t>
            </a:r>
          </a:p>
          <a:p>
            <a:r>
              <a:rPr lang="en-US" sz="400" dirty="0" smtClean="0"/>
              <a:t># alternative with </a:t>
            </a:r>
            <a:r>
              <a:rPr lang="en-US" sz="400" dirty="0" err="1" smtClean="0"/>
              <a:t>ggplot</a:t>
            </a:r>
            <a:endParaRPr lang="en-US" sz="400" dirty="0" smtClean="0"/>
          </a:p>
          <a:p>
            <a:endParaRPr lang="en-US" sz="400" dirty="0" smtClean="0"/>
          </a:p>
          <a:p>
            <a:r>
              <a:rPr lang="en-US" sz="400" dirty="0" smtClean="0"/>
              <a:t>library(ggplot2)</a:t>
            </a:r>
          </a:p>
          <a:p>
            <a:r>
              <a:rPr lang="en-US" sz="400" dirty="0" err="1" smtClean="0"/>
              <a:t>ggplot</a:t>
            </a:r>
            <a:r>
              <a:rPr lang="en-US" sz="400" dirty="0" smtClean="0"/>
              <a:t>(</a:t>
            </a:r>
            <a:r>
              <a:rPr lang="en-US" sz="400" dirty="0" err="1" smtClean="0"/>
              <a:t>datax.df</a:t>
            </a:r>
            <a:r>
              <a:rPr lang="en-US" sz="400" dirty="0" smtClean="0"/>
              <a:t>, </a:t>
            </a:r>
            <a:r>
              <a:rPr lang="en-US" sz="400" dirty="0" err="1" smtClean="0"/>
              <a:t>aes</a:t>
            </a:r>
            <a:r>
              <a:rPr lang="en-US" sz="400" dirty="0" smtClean="0"/>
              <a:t>(y = X2, x = X1)) + </a:t>
            </a:r>
            <a:r>
              <a:rPr lang="en-US" sz="400" dirty="0" err="1" smtClean="0"/>
              <a:t>geom_point</a:t>
            </a:r>
            <a:r>
              <a:rPr lang="en-US" sz="400" dirty="0" smtClean="0"/>
              <a:t>() +</a:t>
            </a:r>
          </a:p>
          <a:p>
            <a:r>
              <a:rPr lang="en-US" sz="400" dirty="0" err="1" smtClean="0"/>
              <a:t>geom_text</a:t>
            </a:r>
            <a:r>
              <a:rPr lang="en-US" sz="400" dirty="0" smtClean="0"/>
              <a:t>(</a:t>
            </a:r>
            <a:r>
              <a:rPr lang="en-US" sz="400" dirty="0" err="1" smtClean="0"/>
              <a:t>aes</a:t>
            </a:r>
            <a:r>
              <a:rPr lang="en-US" sz="400" dirty="0" smtClean="0"/>
              <a:t>(label = paste(" ", </a:t>
            </a:r>
            <a:r>
              <a:rPr lang="en-US" sz="400" dirty="0" err="1" smtClean="0"/>
              <a:t>Titik</a:t>
            </a:r>
            <a:r>
              <a:rPr lang="en-US" sz="400" dirty="0" smtClean="0"/>
              <a:t>)), size = 4, </a:t>
            </a:r>
            <a:r>
              <a:rPr lang="en-US" sz="400" dirty="0" err="1" smtClean="0"/>
              <a:t>hjust</a:t>
            </a:r>
            <a:r>
              <a:rPr lang="en-US" sz="400" dirty="0" smtClean="0"/>
              <a:t> = 0.0, angle = 15) +</a:t>
            </a:r>
          </a:p>
          <a:p>
            <a:r>
              <a:rPr lang="en-US" sz="400" dirty="0" err="1" smtClean="0"/>
              <a:t>ylim</a:t>
            </a:r>
            <a:r>
              <a:rPr lang="en-US" sz="400" dirty="0" smtClean="0"/>
              <a:t>(0, 6) + </a:t>
            </a:r>
            <a:r>
              <a:rPr lang="en-US" sz="400" dirty="0" err="1" smtClean="0"/>
              <a:t>xlim</a:t>
            </a:r>
            <a:r>
              <a:rPr lang="en-US" sz="400" dirty="0" smtClean="0"/>
              <a:t>(0, 6)</a:t>
            </a:r>
          </a:p>
          <a:p>
            <a:endParaRPr lang="en-US" sz="400" dirty="0" smtClean="0"/>
          </a:p>
          <a:p>
            <a:endParaRPr lang="en-US" sz="400" dirty="0" smtClean="0"/>
          </a:p>
          <a:p>
            <a:r>
              <a:rPr lang="en-US" sz="400" dirty="0" smtClean="0"/>
              <a:t>par(new=TRUE)</a:t>
            </a:r>
          </a:p>
          <a:p>
            <a:r>
              <a:rPr lang="en-US" sz="400" dirty="0" smtClean="0"/>
              <a:t>plot(</a:t>
            </a:r>
            <a:r>
              <a:rPr lang="en-US" sz="400" dirty="0" err="1" smtClean="0"/>
              <a:t>km$centers</a:t>
            </a:r>
            <a:r>
              <a:rPr lang="en-US" sz="400" dirty="0" smtClean="0"/>
              <a:t>[,1], </a:t>
            </a:r>
            <a:r>
              <a:rPr lang="en-US" sz="400" dirty="0" err="1" smtClean="0"/>
              <a:t>km$centers</a:t>
            </a:r>
            <a:r>
              <a:rPr lang="en-US" sz="400" dirty="0" smtClean="0"/>
              <a:t>[,2], </a:t>
            </a:r>
            <a:r>
              <a:rPr lang="en-US" sz="400" dirty="0" err="1" smtClean="0"/>
              <a:t>pch</a:t>
            </a:r>
            <a:r>
              <a:rPr lang="en-US" sz="400" dirty="0" smtClean="0"/>
              <a:t>=3, </a:t>
            </a:r>
            <a:r>
              <a:rPr lang="en-US" sz="400" dirty="0" err="1" smtClean="0"/>
              <a:t>lwd</a:t>
            </a:r>
            <a:r>
              <a:rPr lang="en-US" sz="400" dirty="0" smtClean="0"/>
              <a:t>=2, </a:t>
            </a:r>
            <a:r>
              <a:rPr lang="en-US" sz="400" dirty="0" err="1" smtClean="0"/>
              <a:t>xlab</a:t>
            </a:r>
            <a:r>
              <a:rPr lang="en-US" sz="400" dirty="0" smtClean="0"/>
              <a:t> = "", </a:t>
            </a:r>
            <a:r>
              <a:rPr lang="en-US" sz="400" dirty="0" err="1" smtClean="0"/>
              <a:t>ylab</a:t>
            </a:r>
            <a:r>
              <a:rPr lang="en-US" sz="400" dirty="0" smtClean="0"/>
              <a:t> = "", </a:t>
            </a:r>
            <a:r>
              <a:rPr lang="en-US" sz="400" dirty="0" err="1" smtClean="0"/>
              <a:t>xlim</a:t>
            </a:r>
            <a:r>
              <a:rPr lang="en-US" sz="400" dirty="0" smtClean="0"/>
              <a:t> = c(0, 6), </a:t>
            </a:r>
            <a:r>
              <a:rPr lang="en-US" sz="400" dirty="0" err="1" smtClean="0"/>
              <a:t>ylim</a:t>
            </a:r>
            <a:r>
              <a:rPr lang="en-US" sz="400" dirty="0" smtClean="0"/>
              <a:t> =c(0, 6))</a:t>
            </a:r>
          </a:p>
          <a:p>
            <a:endParaRPr lang="en-US" sz="400" dirty="0" smtClean="0"/>
          </a:p>
          <a:p>
            <a:r>
              <a:rPr lang="en-US" sz="400" dirty="0" smtClean="0"/>
              <a:t>for (</a:t>
            </a:r>
            <a:r>
              <a:rPr lang="en-US" sz="400" dirty="0" err="1" smtClean="0"/>
              <a:t>i</a:t>
            </a:r>
            <a:r>
              <a:rPr lang="en-US" sz="400" dirty="0" smtClean="0"/>
              <a:t> in c(1:dim(</a:t>
            </a:r>
            <a:r>
              <a:rPr lang="en-US" sz="400" dirty="0" err="1" smtClean="0"/>
              <a:t>km$center</a:t>
            </a:r>
            <a:r>
              <a:rPr lang="en-US" sz="400" dirty="0" smtClean="0"/>
              <a:t>)[1])) {</a:t>
            </a:r>
          </a:p>
          <a:p>
            <a:r>
              <a:rPr lang="en-US" sz="400" dirty="0" smtClean="0"/>
              <a:t>    </a:t>
            </a:r>
            <a:r>
              <a:rPr lang="en-US" sz="400" dirty="0" err="1" smtClean="0"/>
              <a:t>draw.ellipse</a:t>
            </a:r>
            <a:r>
              <a:rPr lang="en-US" sz="400" dirty="0" smtClean="0"/>
              <a:t>(</a:t>
            </a:r>
            <a:r>
              <a:rPr lang="en-US" sz="400" dirty="0" err="1" smtClean="0"/>
              <a:t>km$centers</a:t>
            </a:r>
            <a:r>
              <a:rPr lang="en-US" sz="400" dirty="0" smtClean="0"/>
              <a:t>[i,1], </a:t>
            </a:r>
            <a:r>
              <a:rPr lang="en-US" sz="400" dirty="0" err="1" smtClean="0"/>
              <a:t>km$centers</a:t>
            </a:r>
            <a:r>
              <a:rPr lang="en-US" sz="400" dirty="0" smtClean="0"/>
              <a:t>[i,2], a=(i+0.7), b=1, border=1,angle=45, </a:t>
            </a:r>
            <a:r>
              <a:rPr lang="en-US" sz="400" dirty="0" err="1" smtClean="0"/>
              <a:t>lty</a:t>
            </a:r>
            <a:r>
              <a:rPr lang="en-US" sz="400" dirty="0" smtClean="0"/>
              <a:t>=1)</a:t>
            </a:r>
          </a:p>
          <a:p>
            <a:r>
              <a:rPr lang="en-US" sz="400" dirty="0" smtClean="0"/>
              <a:t> }</a:t>
            </a:r>
          </a:p>
          <a:p>
            <a:r>
              <a:rPr lang="en-US" sz="400" dirty="0" smtClean="0"/>
              <a:t>par(new=FALSE)</a:t>
            </a:r>
          </a:p>
          <a:p>
            <a:endParaRPr lang="en-US" sz="400" dirty="0" smtClean="0"/>
          </a:p>
          <a:p>
            <a:endParaRPr lang="en-US" sz="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40" y="900645"/>
            <a:ext cx="3392423" cy="35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73496" cy="4351338"/>
          </a:xfrm>
        </p:spPr>
        <p:txBody>
          <a:bodyPr/>
          <a:lstStyle/>
          <a:p>
            <a:r>
              <a:rPr lang="en-US" dirty="0" err="1" smtClean="0"/>
              <a:t>Titik</a:t>
            </a:r>
            <a:r>
              <a:rPr lang="en-US" dirty="0" smtClean="0"/>
              <a:t> (2,2)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cluster mana?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152" y="3072384"/>
            <a:ext cx="343814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r>
              <a:rPr lang="en-US" sz="200" dirty="0" smtClean="0"/>
              <a:t>library(</a:t>
            </a:r>
            <a:r>
              <a:rPr lang="en-US" sz="200" dirty="0" err="1" smtClean="0"/>
              <a:t>plotrix</a:t>
            </a:r>
            <a:r>
              <a:rPr lang="en-US" sz="200" dirty="0" smtClean="0"/>
              <a:t>)</a:t>
            </a:r>
          </a:p>
          <a:p>
            <a:endParaRPr lang="en-US" sz="200" dirty="0" smtClean="0"/>
          </a:p>
          <a:p>
            <a:r>
              <a:rPr lang="en-US" sz="200" dirty="0" err="1" smtClean="0"/>
              <a:t>datax.df</a:t>
            </a:r>
            <a:r>
              <a:rPr lang="en-US" sz="200" dirty="0" smtClean="0"/>
              <a:t> &lt;- read.csv("aglomerative.csv")</a:t>
            </a:r>
          </a:p>
          <a:p>
            <a:r>
              <a:rPr lang="en-US" sz="200" dirty="0" smtClean="0"/>
              <a:t>plot(datax.df$X2 ~ datax.df$X1,</a:t>
            </a:r>
          </a:p>
          <a:p>
            <a:r>
              <a:rPr lang="en-US" sz="200" dirty="0" err="1" smtClean="0"/>
              <a:t>xlab</a:t>
            </a:r>
            <a:r>
              <a:rPr lang="en-US" sz="200" dirty="0" smtClean="0"/>
              <a:t> = "X1", </a:t>
            </a:r>
            <a:r>
              <a:rPr lang="en-US" sz="200" dirty="0" err="1" smtClean="0"/>
              <a:t>ylab</a:t>
            </a:r>
            <a:r>
              <a:rPr lang="en-US" sz="200" dirty="0" smtClean="0"/>
              <a:t> = "X2", </a:t>
            </a:r>
            <a:r>
              <a:rPr lang="en-US" sz="200" dirty="0" err="1" smtClean="0"/>
              <a:t>xlim</a:t>
            </a:r>
            <a:r>
              <a:rPr lang="en-US" sz="200" dirty="0" smtClean="0"/>
              <a:t> = c(0, 6), </a:t>
            </a:r>
            <a:r>
              <a:rPr lang="en-US" sz="200" dirty="0" err="1" smtClean="0"/>
              <a:t>ylim</a:t>
            </a:r>
            <a:r>
              <a:rPr lang="en-US" sz="200" dirty="0" smtClean="0"/>
              <a:t> =c(0, 6) )</a:t>
            </a:r>
          </a:p>
          <a:p>
            <a:endParaRPr lang="en-US" sz="200" dirty="0" smtClean="0"/>
          </a:p>
          <a:p>
            <a:r>
              <a:rPr lang="en-US" sz="200" dirty="0" smtClean="0"/>
              <a:t># proses </a:t>
            </a:r>
            <a:r>
              <a:rPr lang="en-US" sz="200" dirty="0" err="1" smtClean="0"/>
              <a:t>kmeans</a:t>
            </a:r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x &lt;- </a:t>
            </a:r>
            <a:r>
              <a:rPr lang="en-US" sz="200" dirty="0" err="1" smtClean="0"/>
              <a:t>datax.df</a:t>
            </a:r>
            <a:r>
              <a:rPr lang="en-US" sz="200" dirty="0" smtClean="0"/>
              <a:t>[,-1]</a:t>
            </a:r>
          </a:p>
          <a:p>
            <a:r>
              <a:rPr lang="en-US" sz="200" dirty="0" smtClean="0"/>
              <a:t>centers &lt;- 2</a:t>
            </a:r>
          </a:p>
          <a:p>
            <a:r>
              <a:rPr lang="en-US" sz="200" dirty="0" smtClean="0"/>
              <a:t>km &lt;- </a:t>
            </a:r>
            <a:r>
              <a:rPr lang="en-US" sz="200" dirty="0" err="1" smtClean="0"/>
              <a:t>kmeans</a:t>
            </a:r>
            <a:r>
              <a:rPr lang="en-US" sz="200" dirty="0" smtClean="0"/>
              <a:t>(x, centers, </a:t>
            </a:r>
            <a:r>
              <a:rPr lang="en-US" sz="200" dirty="0" err="1" smtClean="0"/>
              <a:t>iter.max</a:t>
            </a:r>
            <a:r>
              <a:rPr lang="en-US" sz="200" dirty="0" smtClean="0"/>
              <a:t> = 10, </a:t>
            </a:r>
            <a:r>
              <a:rPr lang="en-US" sz="200" dirty="0" err="1" smtClean="0"/>
              <a:t>nstart</a:t>
            </a:r>
            <a:r>
              <a:rPr lang="en-US" sz="200" dirty="0" smtClean="0"/>
              <a:t> = 1)</a:t>
            </a:r>
          </a:p>
          <a:p>
            <a:r>
              <a:rPr lang="en-US" sz="200" dirty="0" smtClean="0"/>
              <a:t>km</a:t>
            </a:r>
          </a:p>
          <a:p>
            <a:endParaRPr lang="en-US" sz="200" dirty="0" smtClean="0"/>
          </a:p>
          <a:p>
            <a:r>
              <a:rPr lang="en-US" sz="200" dirty="0" smtClean="0"/>
              <a:t>text(x = datax.df$X1, y = datax.df$X2,</a:t>
            </a:r>
          </a:p>
          <a:p>
            <a:r>
              <a:rPr lang="en-US" sz="200" dirty="0" smtClean="0"/>
              <a:t>labels = </a:t>
            </a:r>
            <a:r>
              <a:rPr lang="en-US" sz="200" dirty="0" err="1" smtClean="0"/>
              <a:t>datax.df$Titik</a:t>
            </a:r>
            <a:r>
              <a:rPr lang="en-US" sz="200" dirty="0" smtClean="0"/>
              <a:t>, </a:t>
            </a:r>
            <a:r>
              <a:rPr lang="en-US" sz="200" dirty="0" err="1" smtClean="0"/>
              <a:t>pos</a:t>
            </a:r>
            <a:r>
              <a:rPr lang="en-US" sz="200" dirty="0" smtClean="0"/>
              <a:t> = 4, </a:t>
            </a:r>
            <a:r>
              <a:rPr lang="en-US" sz="200" dirty="0" err="1" smtClean="0"/>
              <a:t>cex</a:t>
            </a:r>
            <a:r>
              <a:rPr lang="en-US" sz="200" dirty="0" smtClean="0"/>
              <a:t> = 0.8, </a:t>
            </a:r>
            <a:r>
              <a:rPr lang="en-US" sz="200" dirty="0" err="1" smtClean="0"/>
              <a:t>srt</a:t>
            </a:r>
            <a:r>
              <a:rPr lang="en-US" sz="200" dirty="0" smtClean="0"/>
              <a:t> = 20, offset = 0.2)</a:t>
            </a:r>
          </a:p>
          <a:p>
            <a:r>
              <a:rPr lang="en-US" sz="200" dirty="0" smtClean="0"/>
              <a:t># alternative with </a:t>
            </a:r>
            <a:r>
              <a:rPr lang="en-US" sz="200" dirty="0" err="1" smtClean="0"/>
              <a:t>ggplot</a:t>
            </a:r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library(ggplot2)</a:t>
            </a:r>
          </a:p>
          <a:p>
            <a:r>
              <a:rPr lang="en-US" sz="200" dirty="0" err="1" smtClean="0"/>
              <a:t>ggplot</a:t>
            </a:r>
            <a:r>
              <a:rPr lang="en-US" sz="200" dirty="0" smtClean="0"/>
              <a:t>(</a:t>
            </a:r>
            <a:r>
              <a:rPr lang="en-US" sz="200" dirty="0" err="1" smtClean="0"/>
              <a:t>datax.df</a:t>
            </a:r>
            <a:r>
              <a:rPr lang="en-US" sz="200" dirty="0" smtClean="0"/>
              <a:t>, </a:t>
            </a:r>
            <a:r>
              <a:rPr lang="en-US" sz="200" dirty="0" err="1" smtClean="0"/>
              <a:t>aes</a:t>
            </a:r>
            <a:r>
              <a:rPr lang="en-US" sz="200" dirty="0" smtClean="0"/>
              <a:t>(y = X2, x = X1)) + </a:t>
            </a:r>
            <a:r>
              <a:rPr lang="en-US" sz="200" dirty="0" err="1" smtClean="0"/>
              <a:t>geom_point</a:t>
            </a:r>
            <a:r>
              <a:rPr lang="en-US" sz="200" dirty="0" smtClean="0"/>
              <a:t>() +</a:t>
            </a:r>
          </a:p>
          <a:p>
            <a:r>
              <a:rPr lang="en-US" sz="200" dirty="0" err="1" smtClean="0"/>
              <a:t>geom_text</a:t>
            </a:r>
            <a:r>
              <a:rPr lang="en-US" sz="200" dirty="0" smtClean="0"/>
              <a:t>(</a:t>
            </a:r>
            <a:r>
              <a:rPr lang="en-US" sz="200" dirty="0" err="1" smtClean="0"/>
              <a:t>aes</a:t>
            </a:r>
            <a:r>
              <a:rPr lang="en-US" sz="200" dirty="0" smtClean="0"/>
              <a:t>(label = paste(" ", </a:t>
            </a:r>
            <a:r>
              <a:rPr lang="en-US" sz="200" dirty="0" err="1" smtClean="0"/>
              <a:t>Titik</a:t>
            </a:r>
            <a:r>
              <a:rPr lang="en-US" sz="200" dirty="0" smtClean="0"/>
              <a:t>)), size = 4, </a:t>
            </a:r>
            <a:r>
              <a:rPr lang="en-US" sz="200" dirty="0" err="1" smtClean="0"/>
              <a:t>hjust</a:t>
            </a:r>
            <a:r>
              <a:rPr lang="en-US" sz="200" dirty="0" smtClean="0"/>
              <a:t> = 0.0, angle = 15) +</a:t>
            </a:r>
          </a:p>
          <a:p>
            <a:r>
              <a:rPr lang="en-US" sz="200" dirty="0" err="1" smtClean="0"/>
              <a:t>ylim</a:t>
            </a:r>
            <a:r>
              <a:rPr lang="en-US" sz="200" dirty="0" smtClean="0"/>
              <a:t>(0, 6) + </a:t>
            </a:r>
            <a:r>
              <a:rPr lang="en-US" sz="200" dirty="0" err="1" smtClean="0"/>
              <a:t>xlim</a:t>
            </a:r>
            <a:r>
              <a:rPr lang="en-US" sz="200" dirty="0" smtClean="0"/>
              <a:t>(0, 6)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# </a:t>
            </a:r>
            <a:r>
              <a:rPr lang="en-US" sz="200" dirty="0" err="1" smtClean="0"/>
              <a:t>disimulasikan</a:t>
            </a:r>
            <a:r>
              <a:rPr lang="en-US" sz="200" dirty="0" smtClean="0"/>
              <a:t>, </a:t>
            </a:r>
            <a:r>
              <a:rPr lang="en-US" sz="200" dirty="0" err="1" smtClean="0"/>
              <a:t>jika</a:t>
            </a:r>
            <a:r>
              <a:rPr lang="en-US" sz="200" dirty="0" smtClean="0"/>
              <a:t> </a:t>
            </a:r>
            <a:r>
              <a:rPr lang="en-US" sz="200" dirty="0" err="1" smtClean="0"/>
              <a:t>ada</a:t>
            </a:r>
            <a:r>
              <a:rPr lang="en-US" sz="200" dirty="0" smtClean="0"/>
              <a:t> </a:t>
            </a:r>
            <a:r>
              <a:rPr lang="en-US" sz="200" dirty="0" err="1" smtClean="0"/>
              <a:t>titik</a:t>
            </a:r>
            <a:r>
              <a:rPr lang="en-US" sz="200" dirty="0" smtClean="0"/>
              <a:t> </a:t>
            </a:r>
            <a:r>
              <a:rPr lang="en-US" sz="200" dirty="0" err="1" smtClean="0"/>
              <a:t>baru</a:t>
            </a:r>
            <a:r>
              <a:rPr lang="en-US" sz="200" dirty="0" smtClean="0"/>
              <a:t> (2,2), </a:t>
            </a:r>
            <a:r>
              <a:rPr lang="en-US" sz="200" dirty="0" err="1" smtClean="0"/>
              <a:t>termasuk</a:t>
            </a:r>
            <a:r>
              <a:rPr lang="en-US" sz="200" dirty="0" smtClean="0"/>
              <a:t> cluster mana?</a:t>
            </a:r>
          </a:p>
          <a:p>
            <a:r>
              <a:rPr lang="en-US" sz="200" dirty="0" err="1" smtClean="0"/>
              <a:t>xt</a:t>
            </a:r>
            <a:r>
              <a:rPr lang="en-US" sz="200" dirty="0" smtClean="0"/>
              <a:t> &lt;- 2</a:t>
            </a:r>
          </a:p>
          <a:p>
            <a:r>
              <a:rPr lang="en-US" sz="200" dirty="0" err="1" smtClean="0"/>
              <a:t>yt</a:t>
            </a:r>
            <a:r>
              <a:rPr lang="en-US" sz="200" dirty="0" smtClean="0"/>
              <a:t> &lt;- 2</a:t>
            </a:r>
          </a:p>
          <a:p>
            <a:endParaRPr lang="en-US" sz="200" dirty="0" smtClean="0"/>
          </a:p>
          <a:p>
            <a:r>
              <a:rPr lang="en-US" sz="200" dirty="0" err="1" smtClean="0"/>
              <a:t>pchx</a:t>
            </a:r>
            <a:r>
              <a:rPr lang="en-US" sz="200" dirty="0" smtClean="0"/>
              <a:t> &lt;- rep(3, dim(</a:t>
            </a:r>
            <a:r>
              <a:rPr lang="en-US" sz="200" dirty="0" err="1" smtClean="0"/>
              <a:t>km$center</a:t>
            </a:r>
            <a:r>
              <a:rPr lang="en-US" sz="200" dirty="0" smtClean="0"/>
              <a:t>)[1])</a:t>
            </a:r>
          </a:p>
          <a:p>
            <a:r>
              <a:rPr lang="en-US" sz="200" dirty="0" err="1" smtClean="0"/>
              <a:t>colx</a:t>
            </a:r>
            <a:r>
              <a:rPr lang="en-US" sz="200" dirty="0" smtClean="0"/>
              <a:t> &lt;- rep(1, dim(</a:t>
            </a:r>
            <a:r>
              <a:rPr lang="en-US" sz="200" dirty="0" err="1" smtClean="0"/>
              <a:t>km$center</a:t>
            </a:r>
            <a:r>
              <a:rPr lang="en-US" sz="200" dirty="0" smtClean="0"/>
              <a:t>)[1])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# </a:t>
            </a:r>
            <a:r>
              <a:rPr lang="en-US" sz="200" dirty="0" err="1" smtClean="0"/>
              <a:t>cari</a:t>
            </a:r>
            <a:r>
              <a:rPr lang="en-US" sz="200" dirty="0" smtClean="0"/>
              <a:t> distance</a:t>
            </a:r>
          </a:p>
          <a:p>
            <a:r>
              <a:rPr lang="en-US" sz="200" dirty="0" smtClean="0"/>
              <a:t>xc &lt;- </a:t>
            </a:r>
            <a:r>
              <a:rPr lang="en-US" sz="200" dirty="0" err="1" smtClean="0"/>
              <a:t>km$centers</a:t>
            </a:r>
            <a:r>
              <a:rPr lang="en-US" sz="200" dirty="0" smtClean="0"/>
              <a:t>[,1] </a:t>
            </a:r>
          </a:p>
          <a:p>
            <a:r>
              <a:rPr lang="en-US" sz="200" dirty="0" err="1" smtClean="0"/>
              <a:t>yc</a:t>
            </a:r>
            <a:r>
              <a:rPr lang="en-US" sz="200" dirty="0" smtClean="0"/>
              <a:t> &lt;- </a:t>
            </a:r>
            <a:r>
              <a:rPr lang="en-US" sz="200" dirty="0" err="1" smtClean="0"/>
              <a:t>km$centers</a:t>
            </a:r>
            <a:r>
              <a:rPr lang="en-US" sz="200" dirty="0" smtClean="0"/>
              <a:t>[,2] 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dx &lt;- c()</a:t>
            </a:r>
          </a:p>
          <a:p>
            <a:r>
              <a:rPr lang="en-US" sz="200" dirty="0" smtClean="0"/>
              <a:t>for (</a:t>
            </a:r>
            <a:r>
              <a:rPr lang="en-US" sz="200" dirty="0" err="1" smtClean="0"/>
              <a:t>i</a:t>
            </a:r>
            <a:r>
              <a:rPr lang="en-US" sz="200" dirty="0" smtClean="0"/>
              <a:t> in c(1:length(xc))) {</a:t>
            </a:r>
          </a:p>
          <a:p>
            <a:r>
              <a:rPr lang="en-US" sz="200" dirty="0" smtClean="0"/>
              <a:t>    d &lt;- </a:t>
            </a:r>
            <a:r>
              <a:rPr lang="en-US" sz="200" dirty="0" err="1" smtClean="0"/>
              <a:t>sqrt</a:t>
            </a:r>
            <a:r>
              <a:rPr lang="en-US" sz="200" dirty="0" smtClean="0"/>
              <a:t>((xc[</a:t>
            </a:r>
            <a:r>
              <a:rPr lang="en-US" sz="200" dirty="0" err="1" smtClean="0"/>
              <a:t>i</a:t>
            </a:r>
            <a:r>
              <a:rPr lang="en-US" sz="200" dirty="0" smtClean="0"/>
              <a:t>]-</a:t>
            </a:r>
            <a:r>
              <a:rPr lang="en-US" sz="200" dirty="0" err="1" smtClean="0"/>
              <a:t>xt</a:t>
            </a:r>
            <a:r>
              <a:rPr lang="en-US" sz="200" dirty="0" smtClean="0"/>
              <a:t>)^2 + (</a:t>
            </a:r>
            <a:r>
              <a:rPr lang="en-US" sz="200" dirty="0" err="1" smtClean="0"/>
              <a:t>yc</a:t>
            </a:r>
            <a:r>
              <a:rPr lang="en-US" sz="200" dirty="0" smtClean="0"/>
              <a:t>[</a:t>
            </a:r>
            <a:r>
              <a:rPr lang="en-US" sz="200" dirty="0" err="1" smtClean="0"/>
              <a:t>i</a:t>
            </a:r>
            <a:r>
              <a:rPr lang="en-US" sz="200" dirty="0" smtClean="0"/>
              <a:t>]-</a:t>
            </a:r>
            <a:r>
              <a:rPr lang="en-US" sz="200" dirty="0" err="1" smtClean="0"/>
              <a:t>yt</a:t>
            </a:r>
            <a:r>
              <a:rPr lang="en-US" sz="200" dirty="0" smtClean="0"/>
              <a:t>)^2)</a:t>
            </a:r>
          </a:p>
          <a:p>
            <a:r>
              <a:rPr lang="en-US" sz="200" dirty="0" smtClean="0"/>
              <a:t>    dx &lt;- append(dx, d)</a:t>
            </a:r>
          </a:p>
          <a:p>
            <a:r>
              <a:rPr lang="en-US" sz="200" dirty="0" smtClean="0"/>
              <a:t>}</a:t>
            </a:r>
          </a:p>
          <a:p>
            <a:endParaRPr lang="en-US" sz="200" dirty="0" smtClean="0"/>
          </a:p>
          <a:p>
            <a:r>
              <a:rPr lang="en-US" sz="200" dirty="0" err="1" smtClean="0"/>
              <a:t>idx</a:t>
            </a:r>
            <a:r>
              <a:rPr lang="en-US" sz="200" dirty="0" smtClean="0"/>
              <a:t> &lt;- which(dx == min(dx))</a:t>
            </a:r>
          </a:p>
          <a:p>
            <a:endParaRPr lang="en-US" sz="200" dirty="0" smtClean="0"/>
          </a:p>
          <a:p>
            <a:r>
              <a:rPr lang="en-US" sz="200" dirty="0" err="1" smtClean="0"/>
              <a:t>pchx</a:t>
            </a:r>
            <a:r>
              <a:rPr lang="en-US" sz="200" dirty="0" smtClean="0"/>
              <a:t>[</a:t>
            </a:r>
            <a:r>
              <a:rPr lang="en-US" sz="200" dirty="0" err="1" smtClean="0"/>
              <a:t>idx</a:t>
            </a:r>
            <a:r>
              <a:rPr lang="en-US" sz="200" dirty="0" smtClean="0"/>
              <a:t>] &lt;- 10</a:t>
            </a:r>
          </a:p>
          <a:p>
            <a:r>
              <a:rPr lang="en-US" sz="200" dirty="0" err="1" smtClean="0"/>
              <a:t>colx</a:t>
            </a:r>
            <a:r>
              <a:rPr lang="en-US" sz="200" dirty="0" smtClean="0"/>
              <a:t>[</a:t>
            </a:r>
            <a:r>
              <a:rPr lang="en-US" sz="200" dirty="0" err="1" smtClean="0"/>
              <a:t>idx</a:t>
            </a:r>
            <a:r>
              <a:rPr lang="en-US" sz="200" dirty="0" smtClean="0"/>
              <a:t>] &lt;- 2</a:t>
            </a:r>
          </a:p>
          <a:p>
            <a:endParaRPr lang="en-US" sz="200" dirty="0" smtClean="0"/>
          </a:p>
          <a:p>
            <a:r>
              <a:rPr lang="en-US" sz="200" dirty="0" smtClean="0"/>
              <a:t>par(new=TRUE)</a:t>
            </a:r>
          </a:p>
          <a:p>
            <a:r>
              <a:rPr lang="en-US" sz="200" dirty="0" smtClean="0"/>
              <a:t>plot(</a:t>
            </a:r>
            <a:r>
              <a:rPr lang="en-US" sz="200" dirty="0" err="1" smtClean="0"/>
              <a:t>km$centers</a:t>
            </a:r>
            <a:r>
              <a:rPr lang="en-US" sz="200" dirty="0" smtClean="0"/>
              <a:t>[,1], </a:t>
            </a:r>
            <a:r>
              <a:rPr lang="en-US" sz="200" dirty="0" err="1" smtClean="0"/>
              <a:t>km$centers</a:t>
            </a:r>
            <a:r>
              <a:rPr lang="en-US" sz="200" dirty="0" smtClean="0"/>
              <a:t>[,2], col=</a:t>
            </a:r>
            <a:r>
              <a:rPr lang="en-US" sz="200" dirty="0" err="1" smtClean="0"/>
              <a:t>colx</a:t>
            </a:r>
            <a:r>
              <a:rPr lang="en-US" sz="200" dirty="0" smtClean="0"/>
              <a:t>, </a:t>
            </a:r>
            <a:r>
              <a:rPr lang="en-US" sz="200" dirty="0" err="1" smtClean="0"/>
              <a:t>pch</a:t>
            </a:r>
            <a:r>
              <a:rPr lang="en-US" sz="200" dirty="0" smtClean="0"/>
              <a:t>=</a:t>
            </a:r>
            <a:r>
              <a:rPr lang="en-US" sz="200" dirty="0" err="1" smtClean="0"/>
              <a:t>pchx</a:t>
            </a:r>
            <a:r>
              <a:rPr lang="en-US" sz="200" dirty="0" smtClean="0"/>
              <a:t>, </a:t>
            </a:r>
            <a:r>
              <a:rPr lang="en-US" sz="200" dirty="0" err="1" smtClean="0"/>
              <a:t>lwd</a:t>
            </a:r>
            <a:r>
              <a:rPr lang="en-US" sz="200" dirty="0" smtClean="0"/>
              <a:t>=2, </a:t>
            </a:r>
            <a:r>
              <a:rPr lang="en-US" sz="200" dirty="0" err="1" smtClean="0"/>
              <a:t>xlab</a:t>
            </a:r>
            <a:r>
              <a:rPr lang="en-US" sz="200" dirty="0" smtClean="0"/>
              <a:t> = "", </a:t>
            </a:r>
            <a:r>
              <a:rPr lang="en-US" sz="200" dirty="0" err="1" smtClean="0"/>
              <a:t>ylab</a:t>
            </a:r>
            <a:r>
              <a:rPr lang="en-US" sz="200" dirty="0" smtClean="0"/>
              <a:t> = "", </a:t>
            </a:r>
            <a:r>
              <a:rPr lang="en-US" sz="200" dirty="0" err="1" smtClean="0"/>
              <a:t>xlim</a:t>
            </a:r>
            <a:r>
              <a:rPr lang="en-US" sz="200" dirty="0" smtClean="0"/>
              <a:t> = c(0, 6), </a:t>
            </a:r>
            <a:r>
              <a:rPr lang="en-US" sz="200" dirty="0" err="1" smtClean="0"/>
              <a:t>ylim</a:t>
            </a:r>
            <a:r>
              <a:rPr lang="en-US" sz="200" dirty="0" smtClean="0"/>
              <a:t> =c(0, 6))</a:t>
            </a:r>
          </a:p>
          <a:p>
            <a:endParaRPr lang="en-US" sz="200" dirty="0" smtClean="0"/>
          </a:p>
          <a:p>
            <a:r>
              <a:rPr lang="en-US" sz="200" dirty="0" smtClean="0"/>
              <a:t>for (</a:t>
            </a:r>
            <a:r>
              <a:rPr lang="en-US" sz="200" dirty="0" err="1" smtClean="0"/>
              <a:t>i</a:t>
            </a:r>
            <a:r>
              <a:rPr lang="en-US" sz="200" dirty="0" smtClean="0"/>
              <a:t> in c(1:dim(</a:t>
            </a:r>
            <a:r>
              <a:rPr lang="en-US" sz="200" dirty="0" err="1" smtClean="0"/>
              <a:t>km$center</a:t>
            </a:r>
            <a:r>
              <a:rPr lang="en-US" sz="200" dirty="0" smtClean="0"/>
              <a:t>)[1])) {</a:t>
            </a:r>
          </a:p>
          <a:p>
            <a:r>
              <a:rPr lang="en-US" sz="200" dirty="0" smtClean="0"/>
              <a:t>    </a:t>
            </a:r>
            <a:r>
              <a:rPr lang="en-US" sz="200" dirty="0" err="1" smtClean="0"/>
              <a:t>draw.ellipse</a:t>
            </a:r>
            <a:r>
              <a:rPr lang="en-US" sz="200" dirty="0" smtClean="0"/>
              <a:t>(</a:t>
            </a:r>
            <a:r>
              <a:rPr lang="en-US" sz="200" dirty="0" err="1" smtClean="0"/>
              <a:t>km$centers</a:t>
            </a:r>
            <a:r>
              <a:rPr lang="en-US" sz="200" dirty="0" smtClean="0"/>
              <a:t>[i,1], </a:t>
            </a:r>
            <a:r>
              <a:rPr lang="en-US" sz="200" dirty="0" err="1" smtClean="0"/>
              <a:t>km$centers</a:t>
            </a:r>
            <a:r>
              <a:rPr lang="en-US" sz="200" dirty="0" smtClean="0"/>
              <a:t>[i,2], a=(i+0.7), b=1, border=1,angle=45, </a:t>
            </a:r>
            <a:r>
              <a:rPr lang="en-US" sz="200" dirty="0" err="1" smtClean="0"/>
              <a:t>lty</a:t>
            </a:r>
            <a:r>
              <a:rPr lang="en-US" sz="200" dirty="0" smtClean="0"/>
              <a:t>=1)</a:t>
            </a:r>
          </a:p>
          <a:p>
            <a:r>
              <a:rPr lang="en-US" sz="200" dirty="0" smtClean="0"/>
              <a:t> }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sz="200" dirty="0" smtClean="0"/>
              <a:t>par(new=FALSE)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91" y="1216152"/>
            <a:ext cx="4700368" cy="48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50736" cy="1201039"/>
          </a:xfrm>
        </p:spPr>
        <p:txBody>
          <a:bodyPr/>
          <a:lstStyle/>
          <a:p>
            <a:r>
              <a:rPr lang="en-US" dirty="0" err="1" smtClean="0"/>
              <a:t>Hitung</a:t>
            </a:r>
            <a:r>
              <a:rPr lang="en-US" dirty="0" smtClean="0"/>
              <a:t> Sum </a:t>
            </a:r>
            <a:r>
              <a:rPr lang="en-US" dirty="0"/>
              <a:t>of Square Error </a:t>
            </a:r>
            <a:r>
              <a:rPr lang="en-US" dirty="0" smtClean="0"/>
              <a:t>(SSE)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5280" y="1517904"/>
            <a:ext cx="3648456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SSE 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/>
              <a:t>keseragaman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klaster</a:t>
            </a:r>
            <a:r>
              <a:rPr lang="en-US" dirty="0"/>
              <a:t>. </a:t>
            </a:r>
            <a:r>
              <a:rPr lang="en-US" dirty="0" err="1"/>
              <a:t>Keseragaman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error/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dirty="0" err="1"/>
              <a:t>setiap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smtClean="0"/>
              <a:t>centroid</a:t>
            </a:r>
            <a:r>
              <a:rPr lang="en-US" dirty="0" smtClean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data-data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cluster,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centroidnya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005" t="36364" r="41435" b="51648"/>
          <a:stretch>
            <a:fillRect/>
          </a:stretch>
        </p:blipFill>
        <p:spPr bwMode="auto">
          <a:xfrm>
            <a:off x="6601968" y="5269676"/>
            <a:ext cx="5211022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0752" y="5347546"/>
            <a:ext cx="396392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K = </a:t>
            </a:r>
            <a:r>
              <a:rPr lang="en-US" sz="1600" dirty="0" err="1"/>
              <a:t>banyaknya</a:t>
            </a:r>
            <a:r>
              <a:rPr lang="en-US" sz="1600" dirty="0"/>
              <a:t> cluster</a:t>
            </a:r>
          </a:p>
          <a:p>
            <a:r>
              <a:rPr lang="en-US" sz="1600" dirty="0"/>
              <a:t>C</a:t>
            </a:r>
            <a:r>
              <a:rPr lang="en-US" sz="1600" baseline="-25000" dirty="0"/>
              <a:t>i</a:t>
            </a:r>
            <a:r>
              <a:rPr lang="en-US" sz="1600" dirty="0"/>
              <a:t> = Cluster </a:t>
            </a:r>
            <a:r>
              <a:rPr lang="en-US" sz="1600" dirty="0" err="1"/>
              <a:t>ke-i</a:t>
            </a:r>
            <a:endParaRPr lang="en-US" sz="1600" dirty="0"/>
          </a:p>
          <a:p>
            <a:r>
              <a:rPr lang="en-US" sz="1600" dirty="0"/>
              <a:t>m</a:t>
            </a:r>
            <a:r>
              <a:rPr lang="en-US" sz="1600" baseline="-25000" dirty="0"/>
              <a:t>i</a:t>
            </a:r>
            <a:r>
              <a:rPr lang="en-US" sz="1600" dirty="0"/>
              <a:t> = centroid cluster </a:t>
            </a:r>
            <a:r>
              <a:rPr lang="en-US" sz="1600" dirty="0" err="1"/>
              <a:t>ke</a:t>
            </a:r>
            <a:r>
              <a:rPr lang="en-US" sz="1600" dirty="0"/>
              <a:t>-I</a:t>
            </a:r>
          </a:p>
          <a:p>
            <a:r>
              <a:rPr lang="en-US" sz="1600" dirty="0"/>
              <a:t>x = data yang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masing-masing</a:t>
            </a:r>
            <a:r>
              <a:rPr lang="en-US" sz="1600" dirty="0"/>
              <a:t> cluster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25880" y="2447253"/>
            <a:ext cx="480974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sse</a:t>
            </a:r>
            <a:r>
              <a:rPr lang="en-US" dirty="0"/>
              <a:t> &lt;- 0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for (j in c(1:dim(x)[1])) {</a:t>
            </a:r>
          </a:p>
          <a:p>
            <a:r>
              <a:rPr lang="en-US" dirty="0"/>
              <a:t>     </a:t>
            </a:r>
            <a:r>
              <a:rPr lang="en-US" dirty="0" err="1"/>
              <a:t>i</a:t>
            </a:r>
            <a:r>
              <a:rPr lang="en-US" dirty="0"/>
              <a:t> &lt;- </a:t>
            </a:r>
            <a:r>
              <a:rPr lang="en-US" dirty="0" err="1"/>
              <a:t>km$cluster</a:t>
            </a:r>
            <a:r>
              <a:rPr lang="en-US" dirty="0"/>
              <a:t>[j]</a:t>
            </a:r>
          </a:p>
          <a:p>
            <a:r>
              <a:rPr lang="en-US" dirty="0"/>
              <a:t>     cx &lt;- </a:t>
            </a:r>
            <a:r>
              <a:rPr lang="en-US" dirty="0" err="1"/>
              <a:t>km$centers</a:t>
            </a:r>
            <a:r>
              <a:rPr lang="en-US" dirty="0"/>
              <a:t>[i,1]</a:t>
            </a:r>
          </a:p>
          <a:p>
            <a:r>
              <a:rPr lang="en-US" dirty="0"/>
              <a:t>     cy &lt;- </a:t>
            </a:r>
            <a:r>
              <a:rPr lang="en-US" dirty="0" err="1"/>
              <a:t>km$centers</a:t>
            </a:r>
            <a:r>
              <a:rPr lang="en-US" dirty="0"/>
              <a:t>[i,2]</a:t>
            </a:r>
          </a:p>
          <a:p>
            <a:r>
              <a:rPr lang="en-US" dirty="0"/>
              <a:t>     </a:t>
            </a:r>
            <a:r>
              <a:rPr lang="en-US" dirty="0" err="1"/>
              <a:t>sse</a:t>
            </a:r>
            <a:r>
              <a:rPr lang="en-US" dirty="0"/>
              <a:t> &lt;-  </a:t>
            </a:r>
            <a:r>
              <a:rPr lang="en-US" dirty="0" err="1"/>
              <a:t>sse</a:t>
            </a:r>
            <a:r>
              <a:rPr lang="en-US" dirty="0"/>
              <a:t> +(cx - x[j,1])^2 + (cy - x[j,2])^2 </a:t>
            </a:r>
          </a:p>
          <a:p>
            <a:r>
              <a:rPr lang="en-US" dirty="0"/>
              <a:t>     print (</a:t>
            </a:r>
            <a:r>
              <a:rPr lang="en-US" dirty="0" err="1"/>
              <a:t>sprintf</a:t>
            </a:r>
            <a:r>
              <a:rPr lang="en-US" dirty="0"/>
              <a:t> ("(%g - %g)^2", x[j,1], cx))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80989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ABCDEF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4978" y="4007943"/>
            <a:ext cx="171907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Titik,X1,X2</a:t>
            </a:r>
          </a:p>
          <a:p>
            <a:r>
              <a:rPr lang="en-US" dirty="0" smtClean="0"/>
              <a:t>A,1,1</a:t>
            </a:r>
          </a:p>
          <a:p>
            <a:r>
              <a:rPr lang="en-US" dirty="0" smtClean="0"/>
              <a:t>B,1.5,1.5</a:t>
            </a:r>
          </a:p>
          <a:p>
            <a:r>
              <a:rPr lang="en-US" dirty="0" smtClean="0"/>
              <a:t>C,5,5</a:t>
            </a:r>
          </a:p>
          <a:p>
            <a:r>
              <a:rPr lang="en-US" dirty="0" smtClean="0"/>
              <a:t>D,3,4</a:t>
            </a:r>
          </a:p>
          <a:p>
            <a:r>
              <a:rPr lang="en-US" dirty="0" smtClean="0"/>
              <a:t>E,4,4</a:t>
            </a:r>
          </a:p>
          <a:p>
            <a:r>
              <a:rPr lang="en-US" dirty="0" smtClean="0"/>
              <a:t>F,3,3.5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9264" y="1758157"/>
            <a:ext cx="3529584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datax.df</a:t>
            </a:r>
            <a:r>
              <a:rPr lang="en-US" sz="1000" dirty="0" smtClean="0"/>
              <a:t> &lt;- read.csv("aglomerative.csv")</a:t>
            </a:r>
          </a:p>
          <a:p>
            <a:r>
              <a:rPr lang="en-US" sz="1000" dirty="0" smtClean="0"/>
              <a:t>plot(datax.df$X2 ~ datax.df$X1,</a:t>
            </a:r>
          </a:p>
          <a:p>
            <a:r>
              <a:rPr lang="en-US" sz="1000" dirty="0" err="1" smtClean="0"/>
              <a:t>xlab</a:t>
            </a:r>
            <a:r>
              <a:rPr lang="en-US" sz="1000" dirty="0" smtClean="0"/>
              <a:t> = "X1", </a:t>
            </a:r>
            <a:r>
              <a:rPr lang="en-US" sz="1000" dirty="0" err="1" smtClean="0"/>
              <a:t>ylab</a:t>
            </a:r>
            <a:r>
              <a:rPr lang="en-US" sz="1000" dirty="0" smtClean="0"/>
              <a:t> = "X2", </a:t>
            </a:r>
            <a:r>
              <a:rPr lang="en-US" sz="1000" dirty="0" err="1" smtClean="0"/>
              <a:t>xlim</a:t>
            </a:r>
            <a:r>
              <a:rPr lang="en-US" sz="1000" dirty="0" smtClean="0"/>
              <a:t> = c(0, 6))</a:t>
            </a:r>
          </a:p>
          <a:p>
            <a:r>
              <a:rPr lang="en-US" sz="1000" dirty="0" smtClean="0"/>
              <a:t>text(x = datax.df$X1, y = datax.df$X2,</a:t>
            </a:r>
          </a:p>
          <a:p>
            <a:r>
              <a:rPr lang="en-US" sz="1000" dirty="0" smtClean="0"/>
              <a:t>labels = </a:t>
            </a:r>
            <a:r>
              <a:rPr lang="en-US" sz="1000" dirty="0" err="1" smtClean="0"/>
              <a:t>datax.df$Titik</a:t>
            </a:r>
            <a:r>
              <a:rPr lang="en-US" sz="1000" dirty="0" smtClean="0"/>
              <a:t>, </a:t>
            </a:r>
            <a:r>
              <a:rPr lang="en-US" sz="1000" dirty="0" err="1" smtClean="0"/>
              <a:t>pos</a:t>
            </a:r>
            <a:r>
              <a:rPr lang="en-US" sz="1000" dirty="0" smtClean="0"/>
              <a:t> = 4, </a:t>
            </a:r>
            <a:r>
              <a:rPr lang="en-US" sz="1000" dirty="0" err="1" smtClean="0"/>
              <a:t>cex</a:t>
            </a:r>
            <a:r>
              <a:rPr lang="en-US" sz="1000" dirty="0" smtClean="0"/>
              <a:t> = 0.8, </a:t>
            </a:r>
            <a:r>
              <a:rPr lang="en-US" sz="1000" dirty="0" err="1" smtClean="0"/>
              <a:t>srt</a:t>
            </a:r>
            <a:r>
              <a:rPr lang="en-US" sz="1000" dirty="0" smtClean="0"/>
              <a:t> = 20, offset = 0.2)</a:t>
            </a:r>
          </a:p>
          <a:p>
            <a:r>
              <a:rPr lang="en-US" sz="1000" dirty="0" smtClean="0"/>
              <a:t># alternative with </a:t>
            </a:r>
            <a:r>
              <a:rPr lang="en-US" sz="1000" dirty="0" err="1" smtClean="0"/>
              <a:t>ggplot</a:t>
            </a:r>
            <a:endParaRPr lang="en-US" sz="1000" dirty="0" smtClean="0"/>
          </a:p>
          <a:p>
            <a:r>
              <a:rPr lang="en-US" sz="1000" dirty="0" smtClean="0"/>
              <a:t>library(ggplot2)</a:t>
            </a:r>
          </a:p>
          <a:p>
            <a:r>
              <a:rPr lang="en-US" sz="1000" dirty="0" err="1" smtClean="0"/>
              <a:t>ggplot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, </a:t>
            </a:r>
            <a:r>
              <a:rPr lang="en-US" sz="1000" dirty="0" err="1" smtClean="0"/>
              <a:t>aes</a:t>
            </a:r>
            <a:r>
              <a:rPr lang="en-US" sz="1000" dirty="0" smtClean="0"/>
              <a:t>(y = X2, x = X1)) + </a:t>
            </a:r>
            <a:r>
              <a:rPr lang="en-US" sz="1000" dirty="0" err="1" smtClean="0"/>
              <a:t>geom_point</a:t>
            </a:r>
            <a:r>
              <a:rPr lang="en-US" sz="1000" dirty="0" smtClean="0"/>
              <a:t>() +</a:t>
            </a:r>
          </a:p>
          <a:p>
            <a:r>
              <a:rPr lang="en-US" sz="1000" dirty="0" err="1" smtClean="0"/>
              <a:t>geom_text</a:t>
            </a:r>
            <a:r>
              <a:rPr lang="en-US" sz="1000" dirty="0" smtClean="0"/>
              <a:t>(</a:t>
            </a:r>
            <a:r>
              <a:rPr lang="en-US" sz="1000" dirty="0" err="1" smtClean="0"/>
              <a:t>aes</a:t>
            </a:r>
            <a:r>
              <a:rPr lang="en-US" sz="1000" dirty="0" smtClean="0"/>
              <a:t>(label = paste(" ", </a:t>
            </a:r>
            <a:r>
              <a:rPr lang="en-US" sz="1000" dirty="0" err="1" smtClean="0"/>
              <a:t>Titik</a:t>
            </a:r>
            <a:r>
              <a:rPr lang="en-US" sz="1000" dirty="0" smtClean="0"/>
              <a:t>)), size = 4, </a:t>
            </a:r>
            <a:r>
              <a:rPr lang="en-US" sz="1000" dirty="0" err="1" smtClean="0"/>
              <a:t>hjust</a:t>
            </a:r>
            <a:r>
              <a:rPr lang="en-US" sz="1000" dirty="0" smtClean="0"/>
              <a:t> = 0.0, angle = 15) +</a:t>
            </a:r>
          </a:p>
          <a:p>
            <a:r>
              <a:rPr lang="en-US" sz="1000" dirty="0" err="1" smtClean="0"/>
              <a:t>ylim</a:t>
            </a:r>
            <a:r>
              <a:rPr lang="en-US" sz="1000" dirty="0" smtClean="0"/>
              <a:t>(0, 6) + </a:t>
            </a:r>
            <a:r>
              <a:rPr lang="en-US" sz="1000" dirty="0" err="1" smtClean="0"/>
              <a:t>xlim</a:t>
            </a:r>
            <a:r>
              <a:rPr lang="en-US" sz="1000" dirty="0" smtClean="0"/>
              <a:t>(0, 6)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28" y="3840480"/>
            <a:ext cx="2523512" cy="2643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2200" y="199090"/>
            <a:ext cx="412902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datax.df</a:t>
            </a:r>
            <a:r>
              <a:rPr lang="en-US" sz="1000" dirty="0" smtClean="0"/>
              <a:t> &lt;- read.csv("aglomerative.csv")</a:t>
            </a:r>
          </a:p>
          <a:p>
            <a:r>
              <a:rPr lang="en-US" sz="1000" dirty="0" smtClean="0"/>
              <a:t># set row names to the </a:t>
            </a:r>
            <a:r>
              <a:rPr lang="en-US" sz="1000" dirty="0" err="1" smtClean="0"/>
              <a:t>datax</a:t>
            </a:r>
            <a:r>
              <a:rPr lang="en-US" sz="1000" dirty="0" smtClean="0"/>
              <a:t> column</a:t>
            </a:r>
          </a:p>
          <a:p>
            <a:r>
              <a:rPr lang="en-US" sz="1000" dirty="0" err="1" smtClean="0"/>
              <a:t>row.names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) &lt;- 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[,1]</a:t>
            </a:r>
          </a:p>
          <a:p>
            <a:r>
              <a:rPr lang="en-US" sz="1000" dirty="0" smtClean="0"/>
              <a:t># remove the utility column</a:t>
            </a:r>
          </a:p>
          <a:p>
            <a:r>
              <a:rPr lang="en-US" sz="1000" dirty="0" err="1" smtClean="0"/>
              <a:t>datax.df</a:t>
            </a:r>
            <a:r>
              <a:rPr lang="en-US" sz="1000" dirty="0" smtClean="0"/>
              <a:t> &lt;- 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[,-1]</a:t>
            </a:r>
          </a:p>
          <a:p>
            <a:r>
              <a:rPr lang="en-US" sz="1000" dirty="0" smtClean="0"/>
              <a:t># compute Euclidean distance</a:t>
            </a:r>
          </a:p>
          <a:p>
            <a:r>
              <a:rPr lang="en-US" sz="1000" dirty="0" smtClean="0"/>
              <a:t># (to compute other distance measures, change the value in method = )</a:t>
            </a:r>
          </a:p>
          <a:p>
            <a:r>
              <a:rPr lang="en-US" sz="1000" dirty="0" smtClean="0"/>
              <a:t>d &lt;- </a:t>
            </a:r>
            <a:r>
              <a:rPr lang="en-US" sz="1000" dirty="0" err="1" smtClean="0"/>
              <a:t>dist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, method = "</a:t>
            </a:r>
            <a:r>
              <a:rPr lang="en-US" sz="1000" dirty="0" err="1" smtClean="0"/>
              <a:t>euclidean</a:t>
            </a:r>
            <a:r>
              <a:rPr lang="en-US" sz="1000" dirty="0" smtClean="0"/>
              <a:t>")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938507" y="1909222"/>
            <a:ext cx="4492752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d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A         B         C         D         E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0.7071068                              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5.6568542 4.9497475                    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3.6055513 2.9154759 2.2360680          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4.2426407 3.5355339 1.4142136 1.0000000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3.2015621 2.5000000 2.5000000 0.5000000 1.1180340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14" y="3458424"/>
            <a:ext cx="2853338" cy="2954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380" y="3458425"/>
            <a:ext cx="2840353" cy="2954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3435" y="142330"/>
            <a:ext cx="2670048" cy="1615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# in </a:t>
            </a:r>
            <a:r>
              <a:rPr lang="en-US" sz="1100" dirty="0" err="1" smtClean="0"/>
              <a:t>hclust</a:t>
            </a:r>
            <a:r>
              <a:rPr lang="en-US" sz="1100" dirty="0" smtClean="0"/>
              <a:t>() set argument method =</a:t>
            </a:r>
          </a:p>
          <a:p>
            <a:r>
              <a:rPr lang="en-US" sz="1100" dirty="0" smtClean="0"/>
              <a:t># to "</a:t>
            </a:r>
            <a:r>
              <a:rPr lang="en-US" sz="1100" dirty="0" err="1" smtClean="0"/>
              <a:t>ward.D</a:t>
            </a:r>
            <a:r>
              <a:rPr lang="en-US" sz="1100" dirty="0" smtClean="0"/>
              <a:t>", "single", "complete", "average", "median", or "centroid"</a:t>
            </a:r>
          </a:p>
          <a:p>
            <a:r>
              <a:rPr lang="en-US" sz="1100" dirty="0" smtClean="0"/>
              <a:t>hc1 &lt;- </a:t>
            </a:r>
            <a:r>
              <a:rPr lang="en-US" sz="1100" dirty="0" err="1" smtClean="0"/>
              <a:t>hclust</a:t>
            </a:r>
            <a:r>
              <a:rPr lang="en-US" sz="1100" dirty="0" smtClean="0"/>
              <a:t>(d, method = "single")</a:t>
            </a:r>
          </a:p>
          <a:p>
            <a:r>
              <a:rPr lang="en-US" sz="1100" dirty="0" smtClean="0"/>
              <a:t>plot(hc1, hang = -1, </a:t>
            </a:r>
            <a:r>
              <a:rPr lang="en-US" sz="1100" dirty="0" err="1" smtClean="0"/>
              <a:t>ann</a:t>
            </a:r>
            <a:r>
              <a:rPr lang="en-US" sz="1100" dirty="0" smtClean="0"/>
              <a:t> = FALSE)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hc2 &lt;- </a:t>
            </a:r>
            <a:r>
              <a:rPr lang="en-US" sz="1100" dirty="0" err="1" smtClean="0"/>
              <a:t>hclust</a:t>
            </a:r>
            <a:r>
              <a:rPr lang="en-US" sz="1100" dirty="0" smtClean="0"/>
              <a:t>(d, method = "average")</a:t>
            </a:r>
          </a:p>
          <a:p>
            <a:r>
              <a:rPr lang="en-US" sz="1100" dirty="0" smtClean="0"/>
              <a:t>plot(hc2, hang = -1, </a:t>
            </a:r>
            <a:r>
              <a:rPr lang="en-US" sz="1100" dirty="0" err="1" smtClean="0"/>
              <a:t>ann</a:t>
            </a:r>
            <a:r>
              <a:rPr lang="en-US" sz="1100" dirty="0" smtClean="0"/>
              <a:t> = FALSE)</a:t>
            </a:r>
            <a:endParaRPr lang="en-US" sz="11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42632" y="1027906"/>
            <a:ext cx="2322576" cy="2309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274556" y="1690688"/>
            <a:ext cx="186180" cy="1646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4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ABCDEF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8202" y="373317"/>
            <a:ext cx="2877290" cy="238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64" y="3351961"/>
            <a:ext cx="2878263" cy="2980450"/>
          </a:xfrm>
          <a:prstGeom prst="rect">
            <a:avLst/>
          </a:prstGeom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856" y="1690688"/>
            <a:ext cx="5343050" cy="19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737" y="4439437"/>
            <a:ext cx="5138399" cy="15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ABCDEF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normalisasi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1856232"/>
            <a:ext cx="3529584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# normalize measurement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datax.df</a:t>
            </a:r>
            <a:r>
              <a:rPr lang="en-US" sz="1000" dirty="0" smtClean="0"/>
              <a:t> &lt;- read.csv("aglomerative.csv")</a:t>
            </a:r>
          </a:p>
          <a:p>
            <a:r>
              <a:rPr lang="en-US" sz="1000" dirty="0" smtClean="0"/>
              <a:t># set row names to the </a:t>
            </a:r>
            <a:r>
              <a:rPr lang="en-US" sz="1000" dirty="0" err="1" smtClean="0"/>
              <a:t>datax</a:t>
            </a:r>
            <a:r>
              <a:rPr lang="en-US" sz="1000" dirty="0" smtClean="0"/>
              <a:t> column</a:t>
            </a:r>
          </a:p>
          <a:p>
            <a:r>
              <a:rPr lang="en-US" sz="1000" dirty="0" err="1" smtClean="0"/>
              <a:t>row.names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) &lt;- 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[,1]</a:t>
            </a:r>
          </a:p>
          <a:p>
            <a:r>
              <a:rPr lang="en-US" sz="1000" dirty="0" smtClean="0"/>
              <a:t># remove the utility column</a:t>
            </a:r>
          </a:p>
          <a:p>
            <a:r>
              <a:rPr lang="en-US" sz="1000" dirty="0" err="1" smtClean="0"/>
              <a:t>datax.df</a:t>
            </a:r>
            <a:r>
              <a:rPr lang="en-US" sz="1000" dirty="0" smtClean="0"/>
              <a:t> &lt;- 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[,-1]</a:t>
            </a:r>
          </a:p>
          <a:p>
            <a:endParaRPr lang="en-US" sz="1000" dirty="0" smtClean="0"/>
          </a:p>
          <a:p>
            <a:r>
              <a:rPr lang="en-US" sz="1000" dirty="0" smtClean="0"/>
              <a:t># normalize input variables</a:t>
            </a:r>
          </a:p>
          <a:p>
            <a:r>
              <a:rPr lang="en-US" sz="1000" dirty="0" err="1" smtClean="0"/>
              <a:t>datax.df.norm</a:t>
            </a:r>
            <a:r>
              <a:rPr lang="en-US" sz="1000" dirty="0" smtClean="0"/>
              <a:t> &lt;- </a:t>
            </a:r>
            <a:r>
              <a:rPr lang="en-US" sz="1000" dirty="0" err="1" smtClean="0"/>
              <a:t>sapply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, scale)</a:t>
            </a:r>
          </a:p>
          <a:p>
            <a:r>
              <a:rPr lang="en-US" sz="1000" dirty="0" smtClean="0"/>
              <a:t># add row names: </a:t>
            </a:r>
            <a:r>
              <a:rPr lang="en-US" sz="1000" dirty="0" err="1" smtClean="0"/>
              <a:t>datax</a:t>
            </a:r>
            <a:endParaRPr lang="en-US" sz="1000" dirty="0" smtClean="0"/>
          </a:p>
          <a:p>
            <a:r>
              <a:rPr lang="en-US" sz="1000" dirty="0" err="1" smtClean="0"/>
              <a:t>row.names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datax.df.norm</a:t>
            </a:r>
            <a:r>
              <a:rPr lang="en-US" sz="1000" dirty="0" smtClean="0"/>
              <a:t>) &lt;- </a:t>
            </a:r>
            <a:r>
              <a:rPr lang="en-US" sz="1000" dirty="0" err="1" smtClean="0"/>
              <a:t>row.names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# compute normalized distance based on X1 (column 1) and X2 (column 2)</a:t>
            </a:r>
          </a:p>
          <a:p>
            <a:r>
              <a:rPr lang="en-US" sz="1000" dirty="0" err="1" smtClean="0"/>
              <a:t>d.norm</a:t>
            </a:r>
            <a:r>
              <a:rPr lang="en-US" sz="1000" dirty="0" smtClean="0"/>
              <a:t> &lt;- </a:t>
            </a:r>
            <a:r>
              <a:rPr lang="en-US" sz="1000" dirty="0" err="1" smtClean="0"/>
              <a:t>dist</a:t>
            </a:r>
            <a:r>
              <a:rPr lang="en-US" sz="1000" dirty="0" smtClean="0"/>
              <a:t>(</a:t>
            </a:r>
            <a:r>
              <a:rPr lang="en-US" sz="1000" dirty="0" err="1" smtClean="0"/>
              <a:t>datax.df.norm</a:t>
            </a:r>
            <a:r>
              <a:rPr lang="en-US" sz="1000" dirty="0" smtClean="0"/>
              <a:t>[,c(1,2)], method = "</a:t>
            </a:r>
            <a:r>
              <a:rPr lang="en-US" sz="1000" dirty="0" err="1" smtClean="0"/>
              <a:t>euclidean</a:t>
            </a:r>
            <a:r>
              <a:rPr lang="en-US" sz="1000" dirty="0" smtClean="0"/>
              <a:t>")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978408" y="4641547"/>
            <a:ext cx="4492752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d.norm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A         B         C         D         E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0.4613843                              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3.6910748 3.2296904                    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2.3308872 1.8808246 1.4797946          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2.7683061 2.3069217 0.9227687 0.6679047         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2.0780208 1.6202898 1.6421172 0.3183573 0.7398973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6712" y="1343930"/>
            <a:ext cx="585216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in </a:t>
            </a:r>
            <a:r>
              <a:rPr lang="en-US" sz="1400" dirty="0" err="1" smtClean="0"/>
              <a:t>hclust</a:t>
            </a:r>
            <a:r>
              <a:rPr lang="en-US" sz="1400" dirty="0" smtClean="0"/>
              <a:t>() set argument method =</a:t>
            </a:r>
          </a:p>
          <a:p>
            <a:r>
              <a:rPr lang="en-US" sz="1400" dirty="0" smtClean="0"/>
              <a:t># to "</a:t>
            </a:r>
            <a:r>
              <a:rPr lang="en-US" sz="1400" dirty="0" err="1" smtClean="0"/>
              <a:t>ward.D</a:t>
            </a:r>
            <a:r>
              <a:rPr lang="en-US" sz="1400" dirty="0" smtClean="0"/>
              <a:t>", "single", "complete", "average", "median", or "centroid"</a:t>
            </a:r>
          </a:p>
          <a:p>
            <a:r>
              <a:rPr lang="en-US" sz="1400" dirty="0" smtClean="0"/>
              <a:t>hc1 &lt;- </a:t>
            </a:r>
            <a:r>
              <a:rPr lang="en-US" sz="1400" dirty="0" err="1" smtClean="0"/>
              <a:t>hclust</a:t>
            </a:r>
            <a:r>
              <a:rPr lang="en-US" sz="1400" dirty="0" smtClean="0"/>
              <a:t>(</a:t>
            </a:r>
            <a:r>
              <a:rPr lang="en-US" sz="1400" dirty="0" err="1" smtClean="0"/>
              <a:t>d.norm</a:t>
            </a:r>
            <a:r>
              <a:rPr lang="en-US" sz="1400" dirty="0" smtClean="0"/>
              <a:t>, method = "single")</a:t>
            </a:r>
          </a:p>
          <a:p>
            <a:r>
              <a:rPr lang="en-US" sz="1400" dirty="0" smtClean="0"/>
              <a:t>plot(hc1, hang = -1, </a:t>
            </a:r>
            <a:r>
              <a:rPr lang="en-US" sz="1400" dirty="0" err="1" smtClean="0"/>
              <a:t>ann</a:t>
            </a:r>
            <a:r>
              <a:rPr lang="en-US" sz="1400" dirty="0" smtClean="0"/>
              <a:t> = FALSE)</a:t>
            </a:r>
          </a:p>
          <a:p>
            <a:endParaRPr lang="en-US" sz="1400" dirty="0" smtClean="0"/>
          </a:p>
          <a:p>
            <a:r>
              <a:rPr lang="en-US" sz="1400" dirty="0" smtClean="0"/>
              <a:t>hc2 &lt;- </a:t>
            </a:r>
            <a:r>
              <a:rPr lang="en-US" sz="1400" dirty="0" err="1" smtClean="0"/>
              <a:t>hclust</a:t>
            </a:r>
            <a:r>
              <a:rPr lang="en-US" sz="1400" dirty="0" smtClean="0"/>
              <a:t>(</a:t>
            </a:r>
            <a:r>
              <a:rPr lang="en-US" sz="1400" dirty="0" err="1" smtClean="0"/>
              <a:t>d.norm</a:t>
            </a:r>
            <a:r>
              <a:rPr lang="en-US" sz="1400" dirty="0" smtClean="0"/>
              <a:t>, method = "average")</a:t>
            </a:r>
          </a:p>
          <a:p>
            <a:r>
              <a:rPr lang="en-US" sz="1400" dirty="0" smtClean="0"/>
              <a:t>plot(hc2, hang = -1, </a:t>
            </a:r>
            <a:r>
              <a:rPr lang="en-US" sz="1400" dirty="0" err="1" smtClean="0"/>
              <a:t>ann</a:t>
            </a:r>
            <a:r>
              <a:rPr lang="en-US" sz="1400" dirty="0" smtClean="0"/>
              <a:t> = FALSE)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17336" y="2400300"/>
            <a:ext cx="155448" cy="96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80960" y="2944368"/>
            <a:ext cx="2103120" cy="420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880" y="3530536"/>
            <a:ext cx="2679131" cy="2806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762" y="3530536"/>
            <a:ext cx="2702134" cy="27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9677</TotalTime>
  <Words>2324</Words>
  <Application>Microsoft Office PowerPoint</Application>
  <PresentationFormat>Widescreen</PresentationFormat>
  <Paragraphs>385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Praktik Clustering</vt:lpstr>
      <vt:lpstr>K-Means Clustering : 4 titik</vt:lpstr>
      <vt:lpstr>K-Means Clustering : 4 titik</vt:lpstr>
      <vt:lpstr>K-Means Clustering</vt:lpstr>
      <vt:lpstr>K-Means Clustering </vt:lpstr>
      <vt:lpstr>K-Means Clustering</vt:lpstr>
      <vt:lpstr>Dataset ABCDEF</vt:lpstr>
      <vt:lpstr>Dataset ABCDEF</vt:lpstr>
      <vt:lpstr>Dataset ABCDEF dengan normalisasi</vt:lpstr>
      <vt:lpstr>Dataset Public Utilities</vt:lpstr>
      <vt:lpstr>Distance Matrix (using Eucledian)</vt:lpstr>
      <vt:lpstr>Euclidean Distance</vt:lpstr>
      <vt:lpstr>Normalizing Numerical Measurements</vt:lpstr>
      <vt:lpstr>Displaying Cluster using Dendogram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 Clustering</dc:title>
  <dc:creator>ACER</dc:creator>
  <cp:lastModifiedBy>ACER</cp:lastModifiedBy>
  <cp:revision>50</cp:revision>
  <dcterms:created xsi:type="dcterms:W3CDTF">2019-10-07T03:12:35Z</dcterms:created>
  <dcterms:modified xsi:type="dcterms:W3CDTF">2019-10-28T14:07:33Z</dcterms:modified>
</cp:coreProperties>
</file>