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10"/>
  </p:notesMasterIdLst>
  <p:sldIdLst>
    <p:sldId id="264" r:id="rId3"/>
    <p:sldId id="257" r:id="rId4"/>
    <p:sldId id="258" r:id="rId5"/>
    <p:sldId id="259" r:id="rId6"/>
    <p:sldId id="260" r:id="rId7"/>
    <p:sldId id="261" r:id="rId8"/>
    <p:sldId id="262" r:id="rId9"/>
  </p:sldIdLst>
  <p:sldSz cx="9144000" cy="5143500" type="screen16x9"/>
  <p:notesSz cx="6858000" cy="9144000"/>
  <p:embeddedFontLst>
    <p:embeddedFont>
      <p:font typeface="Montserrat ExtraLight" charset="0"/>
      <p:regular r:id="rId11"/>
      <p:bold r:id="rId12"/>
      <p:italic r:id="rId13"/>
      <p:boldItalic r:id="rId14"/>
    </p:embeddedFont>
    <p:embeddedFont>
      <p:font typeface="Montserrat" charset="0"/>
      <p:regular r:id="rId15"/>
      <p:bold r:id="rId16"/>
      <p:italic r:id="rId17"/>
      <p:boldItalic r:id="rId18"/>
    </p:embeddedFont>
    <p:embeddedFont>
      <p:font typeface="Montserrat ExtraBold" charset="0"/>
      <p:bold r:id="rId19"/>
      <p:boldItalic r:id="rId20"/>
    </p:embeddedFont>
    <p:embeddedFont>
      <p:font typeface="Outfit" charset="0"/>
      <p:regular r:id="rId21"/>
      <p:bold r:id="rId22"/>
    </p:embeddedFont>
    <p:embeddedFont>
      <p:font typeface="Outfit SemiBold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82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26736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SLIDES_API161355794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SLIDES_API161355794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SLIDES_API161355794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SLIDES_API1613557942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SLIDES_API161355794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SLIDES_API161355794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SLIDES_API1613557942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SLIDES_API1613557942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SLIDES_API1613557942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SLIDES_API1613557942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SLIDES_API161355794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SLIDES_API1613557942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175900" y="1950100"/>
            <a:ext cx="47922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44200" y="3704650"/>
            <a:ext cx="50556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3111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938500" y="1659275"/>
            <a:ext cx="49464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017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938500" y="1659275"/>
            <a:ext cx="31869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5037525" y="1659275"/>
            <a:ext cx="31869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2230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5337175" y="1297125"/>
            <a:ext cx="2837400" cy="125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5337175" y="2593875"/>
            <a:ext cx="2837400" cy="12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8697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951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57357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>
            <a:off x="938500" y="1246025"/>
            <a:ext cx="7172100" cy="30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Char char="●"/>
              <a:defRPr sz="1150">
                <a:solidFill>
                  <a:schemeClr val="lt1"/>
                </a:solidFill>
              </a:defRPr>
            </a:lvl1pPr>
            <a:lvl2pPr marL="914400" lvl="1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○"/>
              <a:defRPr sz="1150">
                <a:solidFill>
                  <a:schemeClr val="lt1"/>
                </a:solidFill>
              </a:defRPr>
            </a:lvl2pPr>
            <a:lvl3pPr marL="1371600" lvl="2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■"/>
              <a:defRPr sz="1150">
                <a:solidFill>
                  <a:schemeClr val="lt1"/>
                </a:solidFill>
              </a:defRPr>
            </a:lvl3pPr>
            <a:lvl4pPr marL="1828800" lvl="3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●"/>
              <a:defRPr sz="1150">
                <a:solidFill>
                  <a:schemeClr val="lt1"/>
                </a:solidFill>
              </a:defRPr>
            </a:lvl4pPr>
            <a:lvl5pPr marL="2286000" lvl="4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○"/>
              <a:defRPr sz="1150">
                <a:solidFill>
                  <a:schemeClr val="lt1"/>
                </a:solidFill>
              </a:defRPr>
            </a:lvl5pPr>
            <a:lvl6pPr marL="2743200" lvl="5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■"/>
              <a:defRPr sz="1150">
                <a:solidFill>
                  <a:schemeClr val="lt1"/>
                </a:solidFill>
              </a:defRPr>
            </a:lvl6pPr>
            <a:lvl7pPr marL="3200400" lvl="6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●"/>
              <a:defRPr sz="1150">
                <a:solidFill>
                  <a:schemeClr val="lt1"/>
                </a:solidFill>
              </a:defRPr>
            </a:lvl7pPr>
            <a:lvl8pPr marL="3657600" lvl="7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○"/>
              <a:defRPr sz="1150">
                <a:solidFill>
                  <a:schemeClr val="lt1"/>
                </a:solidFill>
              </a:defRPr>
            </a:lvl8pPr>
            <a:lvl9pPr marL="4114800" lvl="8" indent="-301625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50"/>
              <a:buChar char="■"/>
              <a:defRPr sz="11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7641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title"/>
          </p:nvPr>
        </p:nvSpPr>
        <p:spPr>
          <a:xfrm>
            <a:off x="3538497" y="2615575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subTitle" idx="1"/>
          </p:nvPr>
        </p:nvSpPr>
        <p:spPr>
          <a:xfrm>
            <a:off x="3538497" y="3148075"/>
            <a:ext cx="206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title" idx="2"/>
          </p:nvPr>
        </p:nvSpPr>
        <p:spPr>
          <a:xfrm>
            <a:off x="6028553" y="2615575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ubTitle" idx="3"/>
          </p:nvPr>
        </p:nvSpPr>
        <p:spPr>
          <a:xfrm>
            <a:off x="6028553" y="3148075"/>
            <a:ext cx="206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title" idx="4"/>
          </p:nvPr>
        </p:nvSpPr>
        <p:spPr>
          <a:xfrm>
            <a:off x="1048447" y="2615575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subTitle" idx="5"/>
          </p:nvPr>
        </p:nvSpPr>
        <p:spPr>
          <a:xfrm>
            <a:off x="1048447" y="3148075"/>
            <a:ext cx="206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title" idx="6" hasCustomPrompt="1"/>
          </p:nvPr>
        </p:nvSpPr>
        <p:spPr>
          <a:xfrm>
            <a:off x="1048450" y="1770700"/>
            <a:ext cx="20670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4"/>
          <p:cNvSpPr txBox="1">
            <a:spLocks noGrp="1"/>
          </p:cNvSpPr>
          <p:nvPr>
            <p:ph type="title" idx="7" hasCustomPrompt="1"/>
          </p:nvPr>
        </p:nvSpPr>
        <p:spPr>
          <a:xfrm>
            <a:off x="3538500" y="1770700"/>
            <a:ext cx="20670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4"/>
          <p:cNvSpPr txBox="1">
            <a:spLocks noGrp="1"/>
          </p:cNvSpPr>
          <p:nvPr>
            <p:ph type="title" idx="8" hasCustomPrompt="1"/>
          </p:nvPr>
        </p:nvSpPr>
        <p:spPr>
          <a:xfrm>
            <a:off x="6028550" y="1770700"/>
            <a:ext cx="20670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441852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Big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ctrTitle"/>
          </p:nvPr>
        </p:nvSpPr>
        <p:spPr>
          <a:xfrm>
            <a:off x="4285500" y="2832875"/>
            <a:ext cx="3657300" cy="644700"/>
          </a:xfrm>
          <a:prstGeom prst="rect">
            <a:avLst/>
          </a:prstGeom>
          <a:effectLst>
            <a:outerShdw blurRad="57150" dist="19050" dir="5400000" algn="bl" rotWithShape="0">
              <a:srgbClr val="76A5AF">
                <a:alpha val="88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subTitle" idx="1"/>
          </p:nvPr>
        </p:nvSpPr>
        <p:spPr>
          <a:xfrm>
            <a:off x="4144050" y="3549850"/>
            <a:ext cx="39402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47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>
            <a:spLocks noGrp="1"/>
          </p:cNvSpPr>
          <p:nvPr>
            <p:ph type="ctrTitle"/>
          </p:nvPr>
        </p:nvSpPr>
        <p:spPr>
          <a:xfrm>
            <a:off x="1850525" y="1157925"/>
            <a:ext cx="5442900" cy="26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subTitle" idx="1"/>
          </p:nvPr>
        </p:nvSpPr>
        <p:spPr>
          <a:xfrm>
            <a:off x="2481900" y="3945600"/>
            <a:ext cx="41802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5957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>
            <a:spLocks noGrp="1"/>
          </p:cNvSpPr>
          <p:nvPr>
            <p:ph type="title"/>
          </p:nvPr>
        </p:nvSpPr>
        <p:spPr>
          <a:xfrm>
            <a:off x="1937338" y="2463175"/>
            <a:ext cx="23901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subTitle" idx="1"/>
          </p:nvPr>
        </p:nvSpPr>
        <p:spPr>
          <a:xfrm>
            <a:off x="1937338" y="3148075"/>
            <a:ext cx="2390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title" idx="2"/>
          </p:nvPr>
        </p:nvSpPr>
        <p:spPr>
          <a:xfrm>
            <a:off x="4816563" y="2463175"/>
            <a:ext cx="23901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ubTitle" idx="3"/>
          </p:nvPr>
        </p:nvSpPr>
        <p:spPr>
          <a:xfrm>
            <a:off x="4816563" y="3148075"/>
            <a:ext cx="2390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title" idx="4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5122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list">
  <p:cSld name="Title + lis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5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35"/>
          <p:cNvSpPr txBox="1">
            <a:spLocks noGrp="1"/>
          </p:cNvSpPr>
          <p:nvPr>
            <p:ph type="body" idx="1"/>
          </p:nvPr>
        </p:nvSpPr>
        <p:spPr>
          <a:xfrm>
            <a:off x="5037525" y="1659275"/>
            <a:ext cx="31869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112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d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 sz="2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93260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pexels.com/?utm_source=magicslides.app&amp;utm_medium=presentatio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pexels.com/?utm_source=magicslides.app&amp;utm_medium=presentatio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pexels.com/?utm_source=magicslides.app&amp;utm_medium=presentatio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pexels.com/?utm_source=magicslides.app&amp;utm_medium=presentation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"/>
          <p:cNvSpPr txBox="1">
            <a:spLocks noGrp="1"/>
          </p:cNvSpPr>
          <p:nvPr>
            <p:ph type="ctrTitle"/>
          </p:nvPr>
        </p:nvSpPr>
        <p:spPr>
          <a:xfrm>
            <a:off x="2110050" y="1927050"/>
            <a:ext cx="4923900" cy="644700"/>
          </a:xfrm>
          <a:prstGeom prst="rect">
            <a:avLst/>
          </a:prstGeom>
          <a:effectLst>
            <a:outerShdw blurRad="142875" dist="19050" dir="8760000" algn="bl" rotWithShape="0">
              <a:srgbClr val="76A5AF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200" dirty="0" smtClean="0"/>
              <a:t>DATA VS INFORMASI</a:t>
            </a:r>
            <a:endParaRPr lang="en-ID" sz="3200" dirty="0"/>
          </a:p>
        </p:txBody>
      </p:sp>
      <p:sp>
        <p:nvSpPr>
          <p:cNvPr id="164" name="Google Shape;164;p38"/>
          <p:cNvSpPr txBox="1">
            <a:spLocks noGrp="1"/>
          </p:cNvSpPr>
          <p:nvPr>
            <p:ph type="ctrTitle"/>
          </p:nvPr>
        </p:nvSpPr>
        <p:spPr>
          <a:xfrm>
            <a:off x="2389307" y="2905850"/>
            <a:ext cx="4365386" cy="464700"/>
          </a:xfrm>
          <a:prstGeom prst="rect">
            <a:avLst/>
          </a:prstGeom>
          <a:effectLst>
            <a:outerShdw blurRad="100013" dist="19050" dir="8460000" algn="bl" rotWithShape="0">
              <a:srgbClr val="76A5AF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b="0" dirty="0">
                <a:latin typeface="Montserrat ExtraLight"/>
                <a:ea typeface="Montserrat ExtraLight"/>
                <a:cs typeface="Montserrat ExtraLight"/>
                <a:sym typeface="Montserrat ExtraLight"/>
              </a:rPr>
              <a:t>Dr. Rita Mutiarni, SE, MM</a:t>
            </a:r>
            <a:br>
              <a:rPr lang="it-IT" sz="2200" b="0" dirty="0">
                <a:latin typeface="Montserrat ExtraLight"/>
                <a:ea typeface="Montserrat ExtraLight"/>
                <a:cs typeface="Montserrat ExtraLight"/>
                <a:sym typeface="Montserrat ExtraLight"/>
              </a:rPr>
            </a:br>
            <a:r>
              <a:rPr lang="it-IT" sz="2200" b="0" dirty="0">
                <a:latin typeface="Montserrat ExtraLight"/>
                <a:ea typeface="Montserrat ExtraLight"/>
                <a:cs typeface="Montserrat ExtraLight"/>
                <a:sym typeface="Montserrat ExtraLight"/>
              </a:rPr>
              <a:t>Dr. Nuri Purwanto, S.ST, MM</a:t>
            </a:r>
          </a:p>
        </p:txBody>
      </p:sp>
      <p:cxnSp>
        <p:nvCxnSpPr>
          <p:cNvPr id="165" name="Google Shape;165;p38"/>
          <p:cNvCxnSpPr/>
          <p:nvPr/>
        </p:nvCxnSpPr>
        <p:spPr>
          <a:xfrm>
            <a:off x="3190500" y="256517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ECA3C7E-CC58-DDDF-2893-949D3D6E8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93" y="146391"/>
            <a:ext cx="2425558" cy="6734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DCF46D-3BAD-74F6-1760-ACD448896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358" y="236704"/>
            <a:ext cx="924837" cy="4928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406B48E-AADE-7559-2D1F-F0D2BC1E6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8894" y="135807"/>
            <a:ext cx="648176" cy="64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11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0" y="0"/>
            <a:ext cx="381000" cy="5143500"/>
          </a:xfrm>
          <a:prstGeom prst="rect">
            <a:avLst/>
          </a:prstGeom>
          <a:solidFill>
            <a:srgbClr val="1A6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561859" y="508000"/>
            <a:ext cx="3128791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 sz="3200" dirty="0" smtClean="0">
                <a:solidFill>
                  <a:srgbClr val="1A6746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PEMBAHASAN</a:t>
            </a:r>
            <a:endParaRPr sz="3200" dirty="0">
              <a:solidFill>
                <a:srgbClr val="1A6746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3810000" y="508000"/>
            <a:ext cx="507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>
                <a:latin typeface="Outfit"/>
                <a:ea typeface="Outfit"/>
                <a:cs typeface="Outfit"/>
                <a:sym typeface="Outfit"/>
              </a:rPr>
              <a:t>01</a:t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4318000" y="508000"/>
            <a:ext cx="4572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>
                <a:latin typeface="Outfit"/>
                <a:ea typeface="Outfit"/>
                <a:cs typeface="Outfit"/>
                <a:sym typeface="Outfit"/>
              </a:rPr>
              <a:t>Memahami Data</a:t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3810000" y="1016000"/>
            <a:ext cx="507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>
                <a:latin typeface="Outfit"/>
                <a:ea typeface="Outfit"/>
                <a:cs typeface="Outfit"/>
                <a:sym typeface="Outfit"/>
              </a:rPr>
              <a:t>02</a:t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4318000" y="1016000"/>
            <a:ext cx="4572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>
                <a:latin typeface="Outfit"/>
                <a:ea typeface="Outfit"/>
                <a:cs typeface="Outfit"/>
                <a:sym typeface="Outfit"/>
              </a:rPr>
              <a:t>Mengekstraksi Informasi</a:t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3810000" y="1524000"/>
            <a:ext cx="507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>
                <a:latin typeface="Outfit"/>
                <a:ea typeface="Outfit"/>
                <a:cs typeface="Outfit"/>
                <a:sym typeface="Outfit"/>
              </a:rPr>
              <a:t>03</a:t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4318000" y="1524000"/>
            <a:ext cx="4572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>
                <a:latin typeface="Outfit"/>
                <a:ea typeface="Outfit"/>
                <a:cs typeface="Outfit"/>
                <a:sym typeface="Outfit"/>
              </a:rPr>
              <a:t>Contoh Data vs Informasi</a:t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3810000" y="2032000"/>
            <a:ext cx="507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>
                <a:latin typeface="Outfit"/>
                <a:ea typeface="Outfit"/>
                <a:cs typeface="Outfit"/>
                <a:sym typeface="Outfit"/>
              </a:rPr>
              <a:t>04</a:t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4318000" y="2032000"/>
            <a:ext cx="4572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>
                <a:latin typeface="Outfit"/>
                <a:ea typeface="Outfit"/>
                <a:cs typeface="Outfit"/>
                <a:sym typeface="Outfit"/>
              </a:rPr>
              <a:t>Signifikansi Perbedaan</a:t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3810000" y="2540000"/>
            <a:ext cx="507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>
                <a:latin typeface="Outfit"/>
                <a:ea typeface="Outfit"/>
                <a:cs typeface="Outfit"/>
                <a:sym typeface="Outfit"/>
              </a:rPr>
              <a:t>05</a:t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4318000" y="2540000"/>
            <a:ext cx="4572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>
                <a:latin typeface="Outfit"/>
                <a:ea typeface="Outfit"/>
                <a:cs typeface="Outfit"/>
                <a:sym typeface="Outfit"/>
              </a:rPr>
              <a:t>Dampak terhadap Pengambilan Keputusan</a:t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/>
          <p:nvPr/>
        </p:nvSpPr>
        <p:spPr>
          <a:xfrm>
            <a:off x="0" y="0"/>
            <a:ext cx="381000" cy="5143500"/>
          </a:xfrm>
          <a:prstGeom prst="rect">
            <a:avLst/>
          </a:prstGeom>
          <a:solidFill>
            <a:srgbClr val="1A6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0" name="Google Shape;80;p15"/>
          <p:cNvCxnSpPr/>
          <p:nvPr/>
        </p:nvCxnSpPr>
        <p:spPr>
          <a:xfrm>
            <a:off x="3460750" y="0"/>
            <a:ext cx="0" cy="1397100"/>
          </a:xfrm>
          <a:prstGeom prst="straightConnector1">
            <a:avLst/>
          </a:prstGeom>
          <a:noFill/>
          <a:ln w="63500" cap="flat" cmpd="sng">
            <a:solidFill>
              <a:srgbClr val="FFD6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1" name="Google Shape;81;p15"/>
          <p:cNvSpPr/>
          <p:nvPr/>
        </p:nvSpPr>
        <p:spPr>
          <a:xfrm>
            <a:off x="3937000" y="0"/>
            <a:ext cx="507900" cy="507900"/>
          </a:xfrm>
          <a:prstGeom prst="rect">
            <a:avLst/>
          </a:prstGeom>
          <a:solidFill>
            <a:srgbClr val="1A67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 sz="2000">
                <a:solidFill>
                  <a:srgbClr val="FFD600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1</a:t>
            </a:r>
            <a:endParaRPr sz="2000">
              <a:solidFill>
                <a:srgbClr val="FFD600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3746500" y="698550"/>
            <a:ext cx="5079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 sz="3200" dirty="0" smtClean="0">
                <a:solidFill>
                  <a:srgbClr val="1A6746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Data</a:t>
            </a:r>
            <a:endParaRPr sz="3200" dirty="0">
              <a:solidFill>
                <a:srgbClr val="1A6746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3374860" y="1206450"/>
            <a:ext cx="5532357" cy="349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utfit"/>
              <a:buChar char="●"/>
            </a:pPr>
            <a:r>
              <a:rPr lang="id" sz="1500" dirty="0">
                <a:latin typeface="Outfit"/>
                <a:ea typeface="Outfit"/>
                <a:cs typeface="Outfit"/>
                <a:sym typeface="Outfit"/>
              </a:rPr>
              <a:t>Data adalah fakta mentah yang belum diproses seperti angka, simbol, atau karakter tanpa konteks atau interpretasi.</a:t>
            </a:r>
            <a:endParaRPr sz="1500" dirty="0">
              <a:latin typeface="Outfit"/>
              <a:ea typeface="Outfit"/>
              <a:cs typeface="Outfit"/>
              <a:sym typeface="Outfit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utfit"/>
              <a:buChar char="●"/>
            </a:pPr>
            <a:r>
              <a:rPr lang="id" sz="1500" dirty="0">
                <a:latin typeface="Outfit"/>
                <a:ea typeface="Outfit"/>
                <a:cs typeface="Outfit"/>
                <a:sym typeface="Outfit"/>
              </a:rPr>
              <a:t>Data saja tidak mempunyai arti dan perlu diolah untuk menjadi informasi yang berguna.</a:t>
            </a:r>
            <a:endParaRPr sz="1500" dirty="0">
              <a:latin typeface="Outfit"/>
              <a:ea typeface="Outfit"/>
              <a:cs typeface="Outfit"/>
              <a:sym typeface="Outfit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utfit"/>
              <a:buChar char="●"/>
            </a:pPr>
            <a:r>
              <a:rPr lang="id" sz="1500" dirty="0">
                <a:latin typeface="Outfit"/>
                <a:ea typeface="Outfit"/>
                <a:cs typeface="Outfit"/>
                <a:sym typeface="Outfit"/>
              </a:rPr>
              <a:t>Data tidak akan relevan sampai terstruktur, terorganisir, dan dianalisis untuk tujuan pengambilan keputusan.</a:t>
            </a:r>
            <a:endParaRPr sz="1500" dirty="0">
              <a:latin typeface="Outfit"/>
              <a:ea typeface="Outfit"/>
              <a:cs typeface="Outfit"/>
              <a:sym typeface="Outfit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utfit"/>
              <a:buChar char="●"/>
            </a:pPr>
            <a:r>
              <a:rPr lang="id" sz="1500" dirty="0">
                <a:latin typeface="Outfit"/>
                <a:ea typeface="Outfit"/>
                <a:cs typeface="Outfit"/>
                <a:sym typeface="Outfit"/>
              </a:rPr>
              <a:t>Data harus diubah menjadi bentuk yang bermakna untuk menggambarkan tren, pola, dan wawasan secara efektif.</a:t>
            </a:r>
            <a:endParaRPr sz="1500" dirty="0"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0"/>
            <a:ext cx="304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2222500" y="469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 sz="800">
                <a:solidFill>
                  <a:srgbClr val="FFFFFF"/>
                </a:solidFill>
              </a:rPr>
              <a:t>Photo by </a:t>
            </a:r>
            <a:r>
              <a:rPr lang="id" sz="8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Pexels</a:t>
            </a:r>
            <a:endParaRPr sz="800" u="sng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/>
          <p:nvPr/>
        </p:nvSpPr>
        <p:spPr>
          <a:xfrm>
            <a:off x="0" y="0"/>
            <a:ext cx="381000" cy="5143500"/>
          </a:xfrm>
          <a:prstGeom prst="rect">
            <a:avLst/>
          </a:prstGeom>
          <a:solidFill>
            <a:srgbClr val="1A6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3" name="Google Shape;93;p16"/>
          <p:cNvCxnSpPr/>
          <p:nvPr/>
        </p:nvCxnSpPr>
        <p:spPr>
          <a:xfrm>
            <a:off x="3460750" y="0"/>
            <a:ext cx="0" cy="1397100"/>
          </a:xfrm>
          <a:prstGeom prst="straightConnector1">
            <a:avLst/>
          </a:prstGeom>
          <a:noFill/>
          <a:ln w="63500" cap="flat" cmpd="sng">
            <a:solidFill>
              <a:srgbClr val="FFD6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" name="Google Shape;94;p16"/>
          <p:cNvSpPr/>
          <p:nvPr/>
        </p:nvSpPr>
        <p:spPr>
          <a:xfrm>
            <a:off x="3937000" y="0"/>
            <a:ext cx="507900" cy="507900"/>
          </a:xfrm>
          <a:prstGeom prst="rect">
            <a:avLst/>
          </a:prstGeom>
          <a:solidFill>
            <a:srgbClr val="1A67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 sz="2000">
                <a:solidFill>
                  <a:srgbClr val="FFD600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2</a:t>
            </a:r>
            <a:endParaRPr sz="2000">
              <a:solidFill>
                <a:srgbClr val="FFD600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3810000" y="586342"/>
            <a:ext cx="5079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 sz="3200" dirty="0" smtClean="0">
                <a:solidFill>
                  <a:srgbClr val="1A6746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Informasi</a:t>
            </a:r>
            <a:endParaRPr sz="3200" dirty="0">
              <a:solidFill>
                <a:srgbClr val="1A6746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3360145" y="986567"/>
            <a:ext cx="5783855" cy="394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utfit"/>
              <a:buChar char="●"/>
            </a:pPr>
            <a:r>
              <a:rPr lang="id" sz="1500" dirty="0">
                <a:latin typeface="Outfit"/>
                <a:ea typeface="Outfit"/>
                <a:cs typeface="Outfit"/>
                <a:sym typeface="Outfit"/>
              </a:rPr>
              <a:t>Informasi adalah data yang telah dianalisis, diorganisasikan, atau distrukturkan untuk menyampaikan makna dalam suatu konteks.</a:t>
            </a:r>
            <a:endParaRPr sz="1500" dirty="0">
              <a:latin typeface="Outfit"/>
              <a:ea typeface="Outfit"/>
              <a:cs typeface="Outfit"/>
              <a:sym typeface="Outfit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utfit"/>
              <a:buChar char="●"/>
            </a:pPr>
            <a:r>
              <a:rPr lang="id" sz="1500" dirty="0">
                <a:latin typeface="Outfit"/>
                <a:ea typeface="Outfit"/>
                <a:cs typeface="Outfit"/>
                <a:sym typeface="Outfit"/>
              </a:rPr>
              <a:t>Informasi sangat berharga karena memberikan pemahaman yang lebih dalam dan membantu dalam membuat keputusan.</a:t>
            </a:r>
            <a:endParaRPr sz="1500" dirty="0">
              <a:latin typeface="Outfit"/>
              <a:ea typeface="Outfit"/>
              <a:cs typeface="Outfit"/>
              <a:sym typeface="Outfit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utfit"/>
              <a:buChar char="●"/>
            </a:pPr>
            <a:r>
              <a:rPr lang="id" sz="1500" dirty="0">
                <a:latin typeface="Outfit"/>
                <a:ea typeface="Outfit"/>
                <a:cs typeface="Outfit"/>
                <a:sym typeface="Outfit"/>
              </a:rPr>
              <a:t>Informasi memunculkan wawasan, kesimpulan, atau prediksi pasca-analisis data.</a:t>
            </a:r>
            <a:endParaRPr sz="1500" dirty="0">
              <a:latin typeface="Outfit"/>
              <a:ea typeface="Outfit"/>
              <a:cs typeface="Outfit"/>
              <a:sym typeface="Outfit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utfit"/>
              <a:buChar char="●"/>
            </a:pPr>
            <a:r>
              <a:rPr lang="id" sz="1500" dirty="0">
                <a:latin typeface="Outfit"/>
                <a:ea typeface="Outfit"/>
                <a:cs typeface="Outfit"/>
                <a:sym typeface="Outfit"/>
              </a:rPr>
              <a:t>Informasi mengubah data menjadi sumber daya yang dapat digunakan dan ditindaklanjuti untuk pengambilan keputusan dan pemecahan masalah.</a:t>
            </a:r>
            <a:endParaRPr sz="1500" dirty="0"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0"/>
            <a:ext cx="304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6"/>
          <p:cNvSpPr txBox="1"/>
          <p:nvPr/>
        </p:nvSpPr>
        <p:spPr>
          <a:xfrm>
            <a:off x="2222500" y="469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 sz="800">
                <a:solidFill>
                  <a:srgbClr val="FFFFFF"/>
                </a:solidFill>
              </a:rPr>
              <a:t>Photo by </a:t>
            </a:r>
            <a:r>
              <a:rPr lang="id" sz="8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Pexels</a:t>
            </a:r>
            <a:endParaRPr sz="800" u="sng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/>
          <p:nvPr/>
        </p:nvSpPr>
        <p:spPr>
          <a:xfrm>
            <a:off x="0" y="0"/>
            <a:ext cx="381000" cy="5143500"/>
          </a:xfrm>
          <a:prstGeom prst="rect">
            <a:avLst/>
          </a:prstGeom>
          <a:solidFill>
            <a:srgbClr val="1A6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6" name="Google Shape;106;p17"/>
          <p:cNvCxnSpPr/>
          <p:nvPr/>
        </p:nvCxnSpPr>
        <p:spPr>
          <a:xfrm>
            <a:off x="3460750" y="0"/>
            <a:ext cx="0" cy="1397100"/>
          </a:xfrm>
          <a:prstGeom prst="straightConnector1">
            <a:avLst/>
          </a:prstGeom>
          <a:noFill/>
          <a:ln w="63500" cap="flat" cmpd="sng">
            <a:solidFill>
              <a:srgbClr val="FFD6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Google Shape;107;p17"/>
          <p:cNvSpPr/>
          <p:nvPr/>
        </p:nvSpPr>
        <p:spPr>
          <a:xfrm>
            <a:off x="3937000" y="0"/>
            <a:ext cx="507900" cy="507900"/>
          </a:xfrm>
          <a:prstGeom prst="rect">
            <a:avLst/>
          </a:prstGeom>
          <a:solidFill>
            <a:srgbClr val="1A67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 sz="2000">
                <a:solidFill>
                  <a:srgbClr val="FFD600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3</a:t>
            </a:r>
            <a:endParaRPr sz="2000">
              <a:solidFill>
                <a:srgbClr val="FFD600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3810000" y="1016000"/>
            <a:ext cx="5079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 sz="3200">
                <a:solidFill>
                  <a:srgbClr val="1A6746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Contoh Data vs Informasi</a:t>
            </a:r>
            <a:endParaRPr sz="3200">
              <a:solidFill>
                <a:srgbClr val="1A6746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3746500" y="1438260"/>
            <a:ext cx="5079900" cy="3489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6213" lvl="0" indent="-23813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utfit"/>
              <a:buChar char="●"/>
            </a:pPr>
            <a:r>
              <a:rPr lang="id" sz="1500" dirty="0">
                <a:latin typeface="Outfit"/>
                <a:ea typeface="Outfit"/>
                <a:cs typeface="Outfit"/>
                <a:sym typeface="Outfit"/>
              </a:rPr>
              <a:t>Contoh ilustrasi data </a:t>
            </a:r>
            <a:r>
              <a:rPr lang="id" sz="1500" dirty="0" smtClean="0">
                <a:latin typeface="Outfit"/>
                <a:ea typeface="Outfit"/>
                <a:cs typeface="Outfit"/>
                <a:sym typeface="Outfit"/>
              </a:rPr>
              <a:t>adalah:  </a:t>
            </a:r>
            <a:r>
              <a:rPr lang="id" sz="1500" dirty="0">
                <a:latin typeface="Outfit"/>
                <a:ea typeface="Outfit"/>
                <a:cs typeface="Outfit"/>
                <a:sym typeface="Outfit"/>
              </a:rPr>
              <a:t>daftar suhu harian yang dicatat di berbagai lokasi.</a:t>
            </a:r>
            <a:endParaRPr sz="1500" dirty="0">
              <a:latin typeface="Outfit"/>
              <a:ea typeface="Outfit"/>
              <a:cs typeface="Outfit"/>
              <a:sym typeface="Outfit"/>
            </a:endParaRPr>
          </a:p>
          <a:p>
            <a:pPr marL="176213" lvl="0" indent="-23813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utfit"/>
              <a:buChar char="●"/>
            </a:pPr>
            <a:r>
              <a:rPr lang="id" sz="1500" dirty="0">
                <a:latin typeface="Outfit"/>
                <a:ea typeface="Outfit"/>
                <a:cs typeface="Outfit"/>
                <a:sym typeface="Outfit"/>
              </a:rPr>
              <a:t>Mengubah suhu harian menjadi laporan cuaca berarti mengubah data menjadi informasi yang berguna.</a:t>
            </a:r>
            <a:endParaRPr sz="1500" dirty="0">
              <a:latin typeface="Outfit"/>
              <a:ea typeface="Outfit"/>
              <a:cs typeface="Outfit"/>
              <a:sym typeface="Outfit"/>
            </a:endParaRPr>
          </a:p>
          <a:p>
            <a:pPr marL="176213" lvl="0" indent="-23813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utfit"/>
              <a:buChar char="●"/>
            </a:pPr>
            <a:r>
              <a:rPr lang="id" sz="1500" dirty="0">
                <a:latin typeface="Outfit"/>
                <a:ea typeface="Outfit"/>
                <a:cs typeface="Outfit"/>
                <a:sym typeface="Outfit"/>
              </a:rPr>
              <a:t>Laporan cuaca memberikan wawasan untuk merencanakan aktivitas berdasarkan tren dan prakiraan suhu.</a:t>
            </a:r>
            <a:endParaRPr sz="1500" dirty="0">
              <a:latin typeface="Outfit"/>
              <a:ea typeface="Outfit"/>
              <a:cs typeface="Outfit"/>
              <a:sym typeface="Outfit"/>
            </a:endParaRPr>
          </a:p>
          <a:p>
            <a:pPr marL="176213" lvl="0" indent="-23813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utfit"/>
              <a:buChar char="●"/>
            </a:pPr>
            <a:r>
              <a:rPr lang="id" sz="1500" dirty="0">
                <a:latin typeface="Outfit"/>
                <a:ea typeface="Outfit"/>
                <a:cs typeface="Outfit"/>
                <a:sym typeface="Outfit"/>
              </a:rPr>
              <a:t>Transformasi ini menunjukkan transisi dari data mentah menjadi informasi bermakna untuk penggunaan praktis.</a:t>
            </a:r>
            <a:endParaRPr sz="1500" dirty="0"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111" name="Google Shape;1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0"/>
            <a:ext cx="304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 txBox="1"/>
          <p:nvPr/>
        </p:nvSpPr>
        <p:spPr>
          <a:xfrm>
            <a:off x="2222500" y="469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 sz="800">
                <a:solidFill>
                  <a:srgbClr val="FFFFFF"/>
                </a:solidFill>
              </a:rPr>
              <a:t>Photo by </a:t>
            </a:r>
            <a:r>
              <a:rPr lang="id" sz="8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Pexels</a:t>
            </a:r>
            <a:endParaRPr sz="800" u="sng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/>
          <p:nvPr/>
        </p:nvSpPr>
        <p:spPr>
          <a:xfrm>
            <a:off x="0" y="0"/>
            <a:ext cx="381000" cy="5143500"/>
          </a:xfrm>
          <a:prstGeom prst="rect">
            <a:avLst/>
          </a:prstGeom>
          <a:solidFill>
            <a:srgbClr val="1A6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9" name="Google Shape;119;p18"/>
          <p:cNvCxnSpPr/>
          <p:nvPr/>
        </p:nvCxnSpPr>
        <p:spPr>
          <a:xfrm>
            <a:off x="3460750" y="0"/>
            <a:ext cx="0" cy="1397100"/>
          </a:xfrm>
          <a:prstGeom prst="straightConnector1">
            <a:avLst/>
          </a:prstGeom>
          <a:noFill/>
          <a:ln w="63500" cap="flat" cmpd="sng">
            <a:solidFill>
              <a:srgbClr val="FFD6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" name="Google Shape;120;p18"/>
          <p:cNvSpPr/>
          <p:nvPr/>
        </p:nvSpPr>
        <p:spPr>
          <a:xfrm>
            <a:off x="3937000" y="0"/>
            <a:ext cx="507900" cy="507900"/>
          </a:xfrm>
          <a:prstGeom prst="rect">
            <a:avLst/>
          </a:prstGeom>
          <a:solidFill>
            <a:srgbClr val="1A67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 sz="2000">
                <a:solidFill>
                  <a:srgbClr val="FFD600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4</a:t>
            </a:r>
            <a:endParaRPr sz="2000">
              <a:solidFill>
                <a:srgbClr val="FFD600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3746500" y="521565"/>
            <a:ext cx="5079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 sz="3200" dirty="0">
                <a:solidFill>
                  <a:srgbClr val="1A6746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Signifikansi Perbedaan</a:t>
            </a:r>
            <a:endParaRPr sz="3200" dirty="0">
              <a:solidFill>
                <a:srgbClr val="1A6746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3746500" y="1029466"/>
            <a:ext cx="5079900" cy="3983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6213" lvl="0" indent="-176213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utfit"/>
              <a:buChar char="●"/>
            </a:pPr>
            <a:r>
              <a:rPr lang="id" dirty="0">
                <a:latin typeface="Outfit"/>
                <a:ea typeface="Outfit"/>
                <a:cs typeface="Outfit"/>
                <a:sym typeface="Outfit"/>
              </a:rPr>
              <a:t>Memahami perbedaan data vs informasi sangat penting untuk pengambilan keputusan dan perumusan strategi yang efektif.</a:t>
            </a:r>
            <a:endParaRPr dirty="0">
              <a:latin typeface="Outfit"/>
              <a:ea typeface="Outfit"/>
              <a:cs typeface="Outfit"/>
              <a:sym typeface="Outfit"/>
            </a:endParaRPr>
          </a:p>
          <a:p>
            <a:pPr marL="176213" lvl="0" indent="-176213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utfit"/>
              <a:buChar char="●"/>
            </a:pPr>
            <a:r>
              <a:rPr lang="id" dirty="0">
                <a:latin typeface="Outfit"/>
                <a:ea typeface="Outfit"/>
                <a:cs typeface="Outfit"/>
                <a:sym typeface="Outfit"/>
              </a:rPr>
              <a:t>Membedakan data dari informasi meningkatkan ketepatan dan relevansi wawasan yang diperoleh dari analisis.</a:t>
            </a:r>
            <a:endParaRPr dirty="0">
              <a:latin typeface="Outfit"/>
              <a:ea typeface="Outfit"/>
              <a:cs typeface="Outfit"/>
              <a:sym typeface="Outfit"/>
            </a:endParaRPr>
          </a:p>
          <a:p>
            <a:pPr marL="176213" lvl="0" indent="-176213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utfit"/>
              <a:buChar char="●"/>
            </a:pPr>
            <a:r>
              <a:rPr lang="id" dirty="0">
                <a:latin typeface="Outfit"/>
                <a:ea typeface="Outfit"/>
                <a:cs typeface="Outfit"/>
                <a:sym typeface="Outfit"/>
              </a:rPr>
              <a:t>Kejelasan hubungan data-informasi menyempurnakan komunikasi dan membantu menyampaikan wawasan secara akurat di antara para pemangku kepentingan.</a:t>
            </a:r>
            <a:endParaRPr dirty="0">
              <a:latin typeface="Outfit"/>
              <a:ea typeface="Outfit"/>
              <a:cs typeface="Outfit"/>
              <a:sym typeface="Outfit"/>
            </a:endParaRPr>
          </a:p>
          <a:p>
            <a:pPr marL="176213" lvl="0" indent="-176213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utfit"/>
              <a:buChar char="●"/>
            </a:pPr>
            <a:r>
              <a:rPr lang="id" dirty="0">
                <a:latin typeface="Outfit"/>
                <a:ea typeface="Outfit"/>
                <a:cs typeface="Outfit"/>
                <a:sym typeface="Outfit"/>
              </a:rPr>
              <a:t>Perbedaan ini memberdayakan organisasi untuk memanfaatkan data mereka secara efektif demi keuntungan strategis dan efisiensi operasional.</a:t>
            </a:r>
            <a:endParaRPr dirty="0"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124" name="Google Shape;12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0"/>
            <a:ext cx="304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 txBox="1"/>
          <p:nvPr/>
        </p:nvSpPr>
        <p:spPr>
          <a:xfrm>
            <a:off x="2222500" y="4699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 sz="800">
                <a:solidFill>
                  <a:srgbClr val="FFFFFF"/>
                </a:solidFill>
              </a:rPr>
              <a:t>Photo by </a:t>
            </a:r>
            <a:r>
              <a:rPr lang="id" sz="8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Pexels</a:t>
            </a:r>
            <a:endParaRPr sz="800" u="sng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/>
          <p:nvPr/>
        </p:nvSpPr>
        <p:spPr>
          <a:xfrm>
            <a:off x="0" y="0"/>
            <a:ext cx="381000" cy="5143500"/>
          </a:xfrm>
          <a:prstGeom prst="rect">
            <a:avLst/>
          </a:prstGeom>
          <a:solidFill>
            <a:srgbClr val="1A67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2" name="Google Shape;132;p19"/>
          <p:cNvCxnSpPr/>
          <p:nvPr/>
        </p:nvCxnSpPr>
        <p:spPr>
          <a:xfrm>
            <a:off x="882803" y="0"/>
            <a:ext cx="0" cy="1397100"/>
          </a:xfrm>
          <a:prstGeom prst="straightConnector1">
            <a:avLst/>
          </a:prstGeom>
          <a:noFill/>
          <a:ln w="63500" cap="flat" cmpd="sng">
            <a:solidFill>
              <a:srgbClr val="FFD6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3" name="Google Shape;133;p19"/>
          <p:cNvSpPr/>
          <p:nvPr/>
        </p:nvSpPr>
        <p:spPr>
          <a:xfrm>
            <a:off x="1061598" y="110169"/>
            <a:ext cx="507900" cy="507900"/>
          </a:xfrm>
          <a:prstGeom prst="rect">
            <a:avLst/>
          </a:prstGeom>
          <a:solidFill>
            <a:srgbClr val="1A67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 sz="2000" dirty="0">
                <a:solidFill>
                  <a:srgbClr val="FFD600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5</a:t>
            </a:r>
            <a:endParaRPr sz="2000" dirty="0">
              <a:solidFill>
                <a:srgbClr val="FFD600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sp>
        <p:nvSpPr>
          <p:cNvPr id="134" name="Google Shape;134;p19"/>
          <p:cNvSpPr/>
          <p:nvPr/>
        </p:nvSpPr>
        <p:spPr>
          <a:xfrm>
            <a:off x="1061598" y="554719"/>
            <a:ext cx="5079900" cy="115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" sz="3200" dirty="0">
                <a:solidFill>
                  <a:srgbClr val="1A6746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Dampak terhadap Pengambilan Keputusan</a:t>
            </a:r>
            <a:endParaRPr sz="3200" dirty="0">
              <a:solidFill>
                <a:srgbClr val="1A6746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882803" y="1722610"/>
            <a:ext cx="7820522" cy="333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utfit"/>
              <a:buChar char="●"/>
            </a:pPr>
            <a:r>
              <a:rPr lang="id" dirty="0">
                <a:latin typeface="Outfit"/>
                <a:ea typeface="Outfit"/>
                <a:cs typeface="Outfit"/>
                <a:sym typeface="Outfit"/>
              </a:rPr>
              <a:t>Kemampuan untuk membedakan antara data dan informasi mengarahkan pengambil keputusan untuk memanfaatkan wawasan untuk strategi yang berdampak.</a:t>
            </a:r>
            <a:endParaRPr dirty="0">
              <a:latin typeface="Outfit"/>
              <a:ea typeface="Outfit"/>
              <a:cs typeface="Outfit"/>
              <a:sym typeface="Outfit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utfit"/>
              <a:buChar char="●"/>
            </a:pPr>
            <a:r>
              <a:rPr lang="id" dirty="0">
                <a:latin typeface="Outfit"/>
                <a:ea typeface="Outfit"/>
                <a:cs typeface="Outfit"/>
                <a:sym typeface="Outfit"/>
              </a:rPr>
              <a:t>Pemanfaatan informasi yang diperoleh dari data secara tepat akan menghasilkan keputusan yang tepat dan meningkatkan kinerja organisasi.</a:t>
            </a:r>
            <a:endParaRPr dirty="0">
              <a:latin typeface="Outfit"/>
              <a:ea typeface="Outfit"/>
              <a:cs typeface="Outfit"/>
              <a:sym typeface="Outfit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utfit"/>
              <a:buChar char="●"/>
            </a:pPr>
            <a:r>
              <a:rPr lang="id" dirty="0">
                <a:latin typeface="Outfit"/>
                <a:ea typeface="Outfit"/>
                <a:cs typeface="Outfit"/>
                <a:sym typeface="Outfit"/>
              </a:rPr>
              <a:t>Penggunaan data yang diubah menjadi informasi akan mengoptimalkan alokasi sumber daya, meminimalkan risiko, dan mendorong inovasi dan pertumbuhan.</a:t>
            </a:r>
            <a:endParaRPr dirty="0">
              <a:latin typeface="Outfit"/>
              <a:ea typeface="Outfit"/>
              <a:cs typeface="Outfit"/>
              <a:sym typeface="Outfit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utfit"/>
              <a:buChar char="●"/>
            </a:pPr>
            <a:r>
              <a:rPr lang="id" dirty="0">
                <a:latin typeface="Outfit"/>
                <a:ea typeface="Outfit"/>
                <a:cs typeface="Outfit"/>
                <a:sym typeface="Outfit"/>
              </a:rPr>
              <a:t>Pengambilan keputusan strategis berdasarkan informasi yang diperoleh dari data berkontribusi terhadap keunggulan kompetitif dan kesuksesan berkelanjutan di era digital.</a:t>
            </a:r>
            <a:endParaRPr dirty="0"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uturistic Background by Slidesgo">
  <a:themeElements>
    <a:clrScheme name="Simple Light">
      <a:dk1>
        <a:srgbClr val="001633"/>
      </a:dk1>
      <a:lt1>
        <a:srgbClr val="FFFFFF"/>
      </a:lt1>
      <a:dk2>
        <a:srgbClr val="85D5E6"/>
      </a:dk2>
      <a:lt2>
        <a:srgbClr val="FFAB40"/>
      </a:lt2>
      <a:accent1>
        <a:srgbClr val="FFAB40"/>
      </a:accent1>
      <a:accent2>
        <a:srgbClr val="85D5E6"/>
      </a:accent2>
      <a:accent3>
        <a:srgbClr val="78909C"/>
      </a:accent3>
      <a:accent4>
        <a:srgbClr val="FFAB40"/>
      </a:accent4>
      <a:accent5>
        <a:srgbClr val="0097A7"/>
      </a:accent5>
      <a:accent6>
        <a:srgbClr val="00163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385</Words>
  <Application>Microsoft Office PowerPoint</Application>
  <PresentationFormat>On-screen Show (16:9)</PresentationFormat>
  <Paragraphs>47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Montserrat ExtraLight</vt:lpstr>
      <vt:lpstr>Montserrat</vt:lpstr>
      <vt:lpstr>Montserrat ExtraBold</vt:lpstr>
      <vt:lpstr>Outfit</vt:lpstr>
      <vt:lpstr>Outfit SemiBold</vt:lpstr>
      <vt:lpstr>Simple Light</vt:lpstr>
      <vt:lpstr>Futuristic Background by Slidesgo</vt:lpstr>
      <vt:lpstr>DATA VS INFORMASI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VS INFORMASI</dc:title>
  <cp:lastModifiedBy>ACER</cp:lastModifiedBy>
  <cp:revision>2</cp:revision>
  <dcterms:modified xsi:type="dcterms:W3CDTF">2024-08-31T03:29:12Z</dcterms:modified>
</cp:coreProperties>
</file>