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63" r:id="rId6"/>
    <p:sldId id="259" r:id="rId7"/>
    <p:sldId id="260" r:id="rId8"/>
    <p:sldId id="261" r:id="rId9"/>
    <p:sldId id="262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2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3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9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11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24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3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5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D4C46-BC1D-4032-BF02-9852CE137355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A601C-5EC9-4646-8716-33441982B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3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egg.com/homework-help/questions-and-answers/case-analysis-boston-housing-data-history-data-dataset-compiled-david-harrison-harvard-dan-q2290218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Boston Housing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Scatterplot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31356"/>
            <a:ext cx="6922008" cy="62089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78992" y="240487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(using WEKA)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20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Scatterplot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235" y="128015"/>
            <a:ext cx="3168704" cy="31912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5003" y="128015"/>
            <a:ext cx="3157732" cy="31802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5235" y="3556382"/>
            <a:ext cx="3168704" cy="31912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5003" y="3545332"/>
            <a:ext cx="3169015" cy="31915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94" y="3959352"/>
            <a:ext cx="3107542" cy="10439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928" y="1503948"/>
            <a:ext cx="3071261" cy="144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10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 = Boston Housing Price</a:t>
            </a:r>
          </a:p>
          <a:p>
            <a:r>
              <a:rPr lang="en-US" dirty="0" smtClean="0"/>
              <a:t>X = All other features</a:t>
            </a:r>
          </a:p>
          <a:p>
            <a:r>
              <a:rPr lang="en-US" dirty="0" smtClean="0"/>
              <a:t>Predict Y=f(x1, x2, …) using regression</a:t>
            </a:r>
          </a:p>
          <a:p>
            <a:r>
              <a:rPr lang="en-US" dirty="0" smtClean="0"/>
              <a:t>Then create scatter plot for Y vs MEDV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687568"/>
            <a:ext cx="10015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medv</a:t>
            </a:r>
            <a:r>
              <a:rPr lang="en-US" dirty="0" smtClean="0"/>
              <a:t> = -0.1084 * </a:t>
            </a:r>
            <a:r>
              <a:rPr lang="en-US" dirty="0" err="1" smtClean="0"/>
              <a:t>crim</a:t>
            </a:r>
            <a:r>
              <a:rPr lang="en-US" dirty="0" smtClean="0"/>
              <a:t> + 0.0458 * </a:t>
            </a:r>
            <a:r>
              <a:rPr lang="en-US" dirty="0" err="1" smtClean="0"/>
              <a:t>zn</a:t>
            </a:r>
            <a:r>
              <a:rPr lang="en-US" dirty="0" smtClean="0"/>
              <a:t> + 2.7187 * </a:t>
            </a:r>
            <a:r>
              <a:rPr lang="en-US" dirty="0" err="1" smtClean="0"/>
              <a:t>chas</a:t>
            </a:r>
            <a:r>
              <a:rPr lang="en-US" dirty="0" smtClean="0"/>
              <a:t> + </a:t>
            </a:r>
            <a:r>
              <a:rPr lang="en-US" b="1" dirty="0" smtClean="0"/>
              <a:t>(-17.376)  * </a:t>
            </a:r>
            <a:r>
              <a:rPr lang="en-US" b="1" dirty="0" err="1" smtClean="0"/>
              <a:t>nox</a:t>
            </a:r>
            <a:r>
              <a:rPr lang="en-US" dirty="0" smtClean="0"/>
              <a:t> +  </a:t>
            </a:r>
            <a:r>
              <a:rPr lang="en-US" b="1" dirty="0" smtClean="0"/>
              <a:t>3.8016 * </a:t>
            </a:r>
            <a:r>
              <a:rPr lang="en-US" b="1" dirty="0" err="1" smtClean="0"/>
              <a:t>rm</a:t>
            </a:r>
            <a:r>
              <a:rPr lang="en-US" dirty="0" smtClean="0"/>
              <a:t> + (-1.4927) * dis + 0.2996 * rad + (-0.0118) * tax + </a:t>
            </a:r>
            <a:r>
              <a:rPr lang="en-US" b="1" dirty="0" smtClean="0"/>
              <a:t>(-0.9465) * </a:t>
            </a:r>
            <a:r>
              <a:rPr lang="en-US" b="1" dirty="0" err="1" smtClean="0"/>
              <a:t>ptratio</a:t>
            </a:r>
            <a:r>
              <a:rPr lang="en-US" dirty="0" smtClean="0"/>
              <a:t> +      0.0093 * b + </a:t>
            </a:r>
            <a:r>
              <a:rPr lang="en-US" b="1" dirty="0" smtClean="0"/>
              <a:t>(-0.5226) * </a:t>
            </a:r>
            <a:r>
              <a:rPr lang="en-US" b="1" dirty="0" err="1" smtClean="0"/>
              <a:t>lstat</a:t>
            </a:r>
            <a:r>
              <a:rPr lang="en-US" dirty="0" smtClean="0"/>
              <a:t> + 36.3411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23732" y="952024"/>
            <a:ext cx="2953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WEKA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Classify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Choose </a:t>
            </a:r>
            <a:r>
              <a:rPr lang="en-US" dirty="0" err="1" smtClean="0"/>
              <a:t>LinearRegression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Select </a:t>
            </a:r>
            <a:r>
              <a:rPr lang="en-US" dirty="0" err="1" smtClean="0"/>
              <a:t>medv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Click Start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0148" y="2636878"/>
            <a:ext cx="3901274" cy="29453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65320" y="4001294"/>
            <a:ext cx="3261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Ideally, the scatter plot should create a linear line. Since the model does not fit 100%, the scatter plot is not creating a linear line.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6512" y="56883"/>
            <a:ext cx="2696748" cy="27159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200" y="4137520"/>
            <a:ext cx="2373264" cy="134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71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Analysis of Boston Housing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dataset was compiled by David Harrison of Harvard and Daniel </a:t>
            </a:r>
            <a:r>
              <a:rPr lang="en-US" dirty="0" err="1" smtClean="0"/>
              <a:t>Rubenfeld</a:t>
            </a:r>
            <a:r>
              <a:rPr lang="en-US" dirty="0" smtClean="0"/>
              <a:t> of University of Michigan who in the late 1970’s investigated the </a:t>
            </a:r>
            <a:r>
              <a:rPr lang="en-US" b="1" dirty="0" smtClean="0"/>
              <a:t>relationship</a:t>
            </a:r>
            <a:r>
              <a:rPr lang="en-US" dirty="0" smtClean="0"/>
              <a:t> between </a:t>
            </a:r>
            <a:r>
              <a:rPr lang="en-US" b="1" dirty="0" smtClean="0"/>
              <a:t>housing values</a:t>
            </a:r>
            <a:r>
              <a:rPr lang="en-US" dirty="0" smtClean="0"/>
              <a:t> and the </a:t>
            </a:r>
            <a:r>
              <a:rPr lang="en-US" b="1" dirty="0" smtClean="0"/>
              <a:t>willingness to pay for clean air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hypothesis</a:t>
            </a:r>
            <a:r>
              <a:rPr lang="en-US" dirty="0" smtClean="0"/>
              <a:t> in this study proposes that </a:t>
            </a:r>
            <a:r>
              <a:rPr lang="en-US" b="1" dirty="0" smtClean="0"/>
              <a:t>environmental pollution</a:t>
            </a:r>
            <a:r>
              <a:rPr lang="en-US" dirty="0" smtClean="0"/>
              <a:t> should have a </a:t>
            </a:r>
            <a:r>
              <a:rPr lang="en-US" b="1" dirty="0" smtClean="0"/>
              <a:t>negative impact</a:t>
            </a:r>
            <a:r>
              <a:rPr lang="en-US" dirty="0" smtClean="0"/>
              <a:t> on house prices. The Boston Housing Dataset contains 506 observations and includes 14 non-constant independent variables, which are listed below.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7048" y="5650992"/>
            <a:ext cx="1008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https://www.chegg.com/homework-help/questions-and-answers/case-analysis-boston-housing-data-history-data-dataset-compiled-david-harrison-harvard-dan-q22902185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15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1. CRIM                      per capita crime rate by town</a:t>
            </a:r>
          </a:p>
          <a:p>
            <a:pPr marL="0" indent="0">
              <a:buNone/>
            </a:pPr>
            <a:r>
              <a:rPr lang="en-US" dirty="0" smtClean="0"/>
              <a:t>2. ZN                           proportion of residential land zoned for lots over 25,000 sq. ft.</a:t>
            </a:r>
          </a:p>
          <a:p>
            <a:pPr marL="0" indent="0">
              <a:buNone/>
            </a:pPr>
            <a:r>
              <a:rPr lang="en-US" dirty="0" smtClean="0"/>
              <a:t>3. INDUS                   proportion of non-retail business acres per town</a:t>
            </a:r>
          </a:p>
          <a:p>
            <a:pPr marL="0" indent="0">
              <a:buNone/>
            </a:pPr>
            <a:r>
              <a:rPr lang="en-US" dirty="0" smtClean="0"/>
              <a:t>4. CHAS                     Charles River dummy variable (= 1 if tract bounds river; 0 otherwise)</a:t>
            </a:r>
          </a:p>
          <a:p>
            <a:pPr marL="0" indent="0">
              <a:buNone/>
            </a:pPr>
            <a:r>
              <a:rPr lang="en-US" dirty="0" smtClean="0"/>
              <a:t>5. NOX                       nitric oxides concentration (parts per 10 million)</a:t>
            </a:r>
          </a:p>
          <a:p>
            <a:pPr marL="0" indent="0">
              <a:buNone/>
            </a:pPr>
            <a:r>
              <a:rPr lang="en-US" dirty="0" smtClean="0"/>
              <a:t>6. RM                          average number of rooms per dwelling</a:t>
            </a:r>
          </a:p>
          <a:p>
            <a:pPr marL="0" indent="0">
              <a:buNone/>
            </a:pPr>
            <a:r>
              <a:rPr lang="en-US" dirty="0" smtClean="0"/>
              <a:t>7. AGE                        proportion of owner-occupied units built prior to 1940</a:t>
            </a:r>
          </a:p>
          <a:p>
            <a:pPr marL="0" indent="0">
              <a:buNone/>
            </a:pPr>
            <a:r>
              <a:rPr lang="en-US" dirty="0" smtClean="0"/>
              <a:t>8. DIS                         weighted distances to five Boston employment centers</a:t>
            </a:r>
          </a:p>
          <a:p>
            <a:pPr marL="0" indent="0">
              <a:buNone/>
            </a:pPr>
            <a:r>
              <a:rPr lang="en-US" dirty="0" smtClean="0"/>
              <a:t>9. RAD                       index of accessibility to radial highways</a:t>
            </a:r>
          </a:p>
          <a:p>
            <a:pPr marL="0" indent="0">
              <a:buNone/>
            </a:pPr>
            <a:r>
              <a:rPr lang="en-US" dirty="0" smtClean="0"/>
              <a:t>10. TAX                      full-value property-tax rate per $10,000</a:t>
            </a:r>
          </a:p>
          <a:p>
            <a:pPr marL="0" indent="0">
              <a:buNone/>
            </a:pPr>
            <a:r>
              <a:rPr lang="en-US" dirty="0" smtClean="0"/>
              <a:t>11. PTRATIO              pupil-teacher ratio by town</a:t>
            </a:r>
          </a:p>
          <a:p>
            <a:pPr marL="0" indent="0">
              <a:buNone/>
            </a:pPr>
            <a:r>
              <a:rPr lang="en-US" dirty="0" smtClean="0"/>
              <a:t>12. B                         1000(Bk - 0.63) ^2 where Bk is the proportion of blacks by town</a:t>
            </a:r>
          </a:p>
          <a:p>
            <a:pPr marL="0" indent="0">
              <a:buNone/>
            </a:pPr>
            <a:r>
              <a:rPr lang="en-US" dirty="0" smtClean="0"/>
              <a:t>13. LSTAT                % lower status of the population</a:t>
            </a:r>
          </a:p>
          <a:p>
            <a:pPr marL="0" indent="0">
              <a:buNone/>
            </a:pPr>
            <a:r>
              <a:rPr lang="en-US" dirty="0" smtClean="0"/>
              <a:t>14. MEDV (Y)           Median value of owner-occupied homes in $1000's (response variable)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7837" y="457200"/>
            <a:ext cx="3934891" cy="304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554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275064" cy="435133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Dependent variable</a:t>
            </a:r>
            <a:r>
              <a:rPr lang="en-US" dirty="0" smtClean="0"/>
              <a:t>: </a:t>
            </a:r>
            <a:r>
              <a:rPr lang="en-US" b="1" dirty="0" err="1" smtClean="0"/>
              <a:t>medv</a:t>
            </a:r>
            <a:r>
              <a:rPr lang="en-US" dirty="0" smtClean="0"/>
              <a:t>, the median value of owner-occupied homes (in thousands of dollars).</a:t>
            </a:r>
          </a:p>
          <a:p>
            <a:r>
              <a:rPr lang="en-US" b="1" dirty="0" smtClean="0"/>
              <a:t>Structural variables</a:t>
            </a:r>
            <a:r>
              <a:rPr lang="en-US" dirty="0" smtClean="0"/>
              <a:t> indicating the house characteristics: </a:t>
            </a:r>
            <a:r>
              <a:rPr lang="en-US" b="1" dirty="0" err="1" smtClean="0"/>
              <a:t>rm</a:t>
            </a:r>
            <a:r>
              <a:rPr lang="en-US" dirty="0" smtClean="0"/>
              <a:t> (average number of rooms “in owner units”) and </a:t>
            </a:r>
            <a:r>
              <a:rPr lang="en-US" b="1" dirty="0" smtClean="0"/>
              <a:t>age</a:t>
            </a:r>
            <a:r>
              <a:rPr lang="en-US" dirty="0" smtClean="0"/>
              <a:t> (proportion of owner-occupied units built prior to 1940).</a:t>
            </a:r>
          </a:p>
          <a:p>
            <a:r>
              <a:rPr lang="en-US" b="1" dirty="0" smtClean="0"/>
              <a:t>Neighborhood variables</a:t>
            </a:r>
            <a:r>
              <a:rPr lang="en-US" dirty="0" smtClean="0"/>
              <a:t>: </a:t>
            </a:r>
            <a:r>
              <a:rPr lang="en-US" b="1" dirty="0" err="1" smtClean="0"/>
              <a:t>crim</a:t>
            </a:r>
            <a:r>
              <a:rPr lang="en-US" dirty="0" smtClean="0"/>
              <a:t> (crime rate), </a:t>
            </a:r>
            <a:r>
              <a:rPr lang="en-US" b="1" dirty="0" err="1" smtClean="0"/>
              <a:t>zn</a:t>
            </a:r>
            <a:r>
              <a:rPr lang="en-US" dirty="0" smtClean="0"/>
              <a:t> (proportion of residential areas), </a:t>
            </a:r>
            <a:r>
              <a:rPr lang="en-US" b="1" dirty="0" err="1" smtClean="0"/>
              <a:t>indus</a:t>
            </a:r>
            <a:r>
              <a:rPr lang="en-US" dirty="0" smtClean="0"/>
              <a:t> (proportion of non-retail business area), </a:t>
            </a:r>
            <a:r>
              <a:rPr lang="en-US" b="1" dirty="0" err="1" smtClean="0"/>
              <a:t>chas</a:t>
            </a:r>
            <a:r>
              <a:rPr lang="en-US" dirty="0" smtClean="0"/>
              <a:t> (river limitation), </a:t>
            </a:r>
            <a:r>
              <a:rPr lang="en-US" b="1" dirty="0" smtClean="0"/>
              <a:t>tax</a:t>
            </a:r>
            <a:r>
              <a:rPr lang="en-US" dirty="0" smtClean="0"/>
              <a:t> (cost of public services in each community), </a:t>
            </a:r>
            <a:r>
              <a:rPr lang="en-US" b="1" dirty="0" err="1" smtClean="0"/>
              <a:t>ptratio</a:t>
            </a:r>
            <a:r>
              <a:rPr lang="en-US" dirty="0" smtClean="0"/>
              <a:t> (pupil-teacher ratio), </a:t>
            </a:r>
            <a:r>
              <a:rPr lang="en-US" b="1" dirty="0" smtClean="0"/>
              <a:t>B</a:t>
            </a:r>
            <a:r>
              <a:rPr lang="en-US" dirty="0" smtClean="0"/>
              <a:t> =   1000(Bk – 0.63)^2                                    , where Bk is the black proportion of population – low and high values of  B increase housing prices) and </a:t>
            </a:r>
            <a:r>
              <a:rPr lang="en-US" b="1" dirty="0" err="1" smtClean="0"/>
              <a:t>lstat</a:t>
            </a:r>
            <a:r>
              <a:rPr lang="en-US" dirty="0" smtClean="0"/>
              <a:t> (percent of lower status of the population).</a:t>
            </a:r>
          </a:p>
          <a:p>
            <a:r>
              <a:rPr lang="en-US" b="1" dirty="0" err="1" smtClean="0"/>
              <a:t>Accesibility</a:t>
            </a:r>
            <a:r>
              <a:rPr lang="en-US" b="1" dirty="0" smtClean="0"/>
              <a:t> variables</a:t>
            </a:r>
            <a:r>
              <a:rPr lang="en-US" dirty="0" smtClean="0"/>
              <a:t>: </a:t>
            </a:r>
            <a:r>
              <a:rPr lang="en-US" b="1" dirty="0" smtClean="0"/>
              <a:t>dis</a:t>
            </a:r>
            <a:r>
              <a:rPr lang="en-US" dirty="0" smtClean="0"/>
              <a:t> (distances to five Boston employment centers) and </a:t>
            </a:r>
            <a:r>
              <a:rPr lang="en-US" b="1" dirty="0" smtClean="0"/>
              <a:t>rad</a:t>
            </a:r>
            <a:r>
              <a:rPr lang="en-US" dirty="0" smtClean="0"/>
              <a:t> (accessibility to radial highways – larger index denotes better accessibility).</a:t>
            </a:r>
          </a:p>
          <a:p>
            <a:r>
              <a:rPr lang="en-US" b="1" dirty="0" smtClean="0"/>
              <a:t>Air pollution variable</a:t>
            </a:r>
            <a:r>
              <a:rPr lang="en-US" dirty="0" smtClean="0"/>
              <a:t>: </a:t>
            </a:r>
            <a:r>
              <a:rPr lang="en-US" b="1" dirty="0" err="1" smtClean="0"/>
              <a:t>nox</a:t>
            </a:r>
            <a:r>
              <a:rPr lang="en-US" dirty="0" smtClean="0"/>
              <a:t>, the annual concentration of nitrogen oxide (in parts per ten million).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5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summary of the 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434" y="4726495"/>
            <a:ext cx="4867275" cy="16478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48" y="1864690"/>
            <a:ext cx="11021557" cy="213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60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a model to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</a:t>
            </a:r>
            <a:r>
              <a:rPr lang="en-US" dirty="0" smtClean="0"/>
              <a:t> </a:t>
            </a:r>
            <a:r>
              <a:rPr lang="en-US" b="1" dirty="0" smtClean="0"/>
              <a:t>hypothesis</a:t>
            </a:r>
            <a:r>
              <a:rPr lang="en-US" dirty="0" smtClean="0"/>
              <a:t> : environmental </a:t>
            </a:r>
            <a:r>
              <a:rPr lang="en-US" b="1" dirty="0" smtClean="0"/>
              <a:t>pollution</a:t>
            </a:r>
            <a:r>
              <a:rPr lang="en-US" dirty="0" smtClean="0"/>
              <a:t> should have a </a:t>
            </a:r>
            <a:r>
              <a:rPr lang="en-US" b="1" dirty="0" smtClean="0"/>
              <a:t>negative</a:t>
            </a:r>
            <a:r>
              <a:rPr lang="en-US" dirty="0" smtClean="0"/>
              <a:t> impact on </a:t>
            </a:r>
            <a:r>
              <a:rPr lang="en-US" b="1" dirty="0" smtClean="0"/>
              <a:t>house</a:t>
            </a:r>
            <a:r>
              <a:rPr lang="en-US" dirty="0" smtClean="0"/>
              <a:t> </a:t>
            </a:r>
            <a:r>
              <a:rPr lang="en-US" b="1" dirty="0" smtClean="0"/>
              <a:t>prices (</a:t>
            </a:r>
            <a:r>
              <a:rPr lang="en-US" b="1" dirty="0" err="1" smtClean="0"/>
              <a:t>medv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Is it true?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120" y="2977388"/>
            <a:ext cx="2987040" cy="298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370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hoose the </a:t>
            </a:r>
            <a:r>
              <a:rPr lang="en-US" b="1" dirty="0" smtClean="0"/>
              <a:t>dependent</a:t>
            </a:r>
            <a:r>
              <a:rPr lang="en-US" dirty="0" smtClean="0"/>
              <a:t> </a:t>
            </a:r>
            <a:r>
              <a:rPr lang="en-US" b="1" dirty="0" smtClean="0"/>
              <a:t>variable</a:t>
            </a:r>
            <a:r>
              <a:rPr lang="en-US" dirty="0" smtClean="0"/>
              <a:t> and the </a:t>
            </a:r>
            <a:r>
              <a:rPr lang="en-US" b="1" dirty="0" smtClean="0"/>
              <a:t>independent</a:t>
            </a:r>
            <a:r>
              <a:rPr lang="en-US" dirty="0" smtClean="0"/>
              <a:t> </a:t>
            </a:r>
            <a:r>
              <a:rPr lang="en-US" b="1" dirty="0" smtClean="0"/>
              <a:t>variable</a:t>
            </a:r>
            <a:r>
              <a:rPr lang="en-US" dirty="0" smtClean="0"/>
              <a:t> or variables.</a:t>
            </a:r>
          </a:p>
          <a:p>
            <a:r>
              <a:rPr lang="en-US" dirty="0" smtClean="0"/>
              <a:t>Justify whether you would expect the independent variable(s) to have a positive or negative effect on the dependent variable.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77840" y="4233672"/>
            <a:ext cx="5138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Independent</a:t>
            </a:r>
            <a:r>
              <a:rPr lang="en-US" dirty="0" smtClean="0"/>
              <a:t> </a:t>
            </a:r>
            <a:r>
              <a:rPr lang="en-US" b="1" dirty="0" smtClean="0"/>
              <a:t>variable</a:t>
            </a:r>
            <a:r>
              <a:rPr lang="en-US" dirty="0" smtClean="0"/>
              <a:t>: a variable that stands alone and isn't changed by the other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Dependent</a:t>
            </a:r>
            <a:r>
              <a:rPr lang="en-US" dirty="0" smtClean="0"/>
              <a:t> </a:t>
            </a:r>
            <a:r>
              <a:rPr lang="en-US" b="1" dirty="0" smtClean="0"/>
              <a:t>variable</a:t>
            </a:r>
            <a:r>
              <a:rPr lang="en-US" dirty="0" smtClean="0"/>
              <a:t>: a variable being affected by the other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28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predict the value of houses </a:t>
            </a:r>
            <a:r>
              <a:rPr lang="en-US" b="1" dirty="0" smtClean="0"/>
              <a:t>MEDV</a:t>
            </a:r>
            <a:r>
              <a:rPr lang="en-US" dirty="0" smtClean="0"/>
              <a:t>, a multiple regression model will be constructed with the following features (independent variables): </a:t>
            </a:r>
          </a:p>
          <a:p>
            <a:pPr lvl="1"/>
            <a:r>
              <a:rPr lang="en-US" b="1" dirty="0" smtClean="0"/>
              <a:t>RM</a:t>
            </a:r>
            <a:r>
              <a:rPr lang="en-US" dirty="0" smtClean="0"/>
              <a:t> (average number of rooms per dwelling) </a:t>
            </a:r>
          </a:p>
          <a:p>
            <a:pPr lvl="1"/>
            <a:r>
              <a:rPr lang="en-US" b="1" dirty="0" smtClean="0"/>
              <a:t>LSTAT</a:t>
            </a:r>
            <a:r>
              <a:rPr lang="en-US" dirty="0" smtClean="0"/>
              <a:t> (% lower status of the population)</a:t>
            </a:r>
          </a:p>
          <a:p>
            <a:pPr lvl="1"/>
            <a:r>
              <a:rPr lang="en-US" b="1" dirty="0" smtClean="0"/>
              <a:t>NOX</a:t>
            </a:r>
            <a:r>
              <a:rPr lang="en-US" dirty="0" smtClean="0"/>
              <a:t> (nitric oxides concentration (parts per 10 million)</a:t>
            </a:r>
          </a:p>
          <a:p>
            <a:pPr lvl="1"/>
            <a:r>
              <a:rPr lang="en-US" b="1" dirty="0" smtClean="0"/>
              <a:t>PTRATIO</a:t>
            </a:r>
            <a:r>
              <a:rPr lang="en-US" dirty="0" smtClean="0"/>
              <a:t> (pupil-teacher ratio by town)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31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Justify that 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Nitric Oxide (</a:t>
            </a:r>
            <a:r>
              <a:rPr lang="en-US" b="1" dirty="0" smtClean="0"/>
              <a:t>NOX</a:t>
            </a:r>
            <a:r>
              <a:rPr lang="en-US" dirty="0" smtClean="0"/>
              <a:t>) concentrations have a direct impact on housing prices (</a:t>
            </a:r>
            <a:r>
              <a:rPr lang="en-US" b="1" dirty="0" smtClean="0"/>
              <a:t>MEDV</a:t>
            </a:r>
            <a:r>
              <a:rPr lang="en-US" dirty="0" smtClean="0"/>
              <a:t>). Related to a </a:t>
            </a:r>
            <a:r>
              <a:rPr lang="en-US" b="1" dirty="0" smtClean="0"/>
              <a:t>negative</a:t>
            </a:r>
            <a:r>
              <a:rPr lang="en-US" dirty="0" smtClean="0"/>
              <a:t> impact on housing values.</a:t>
            </a:r>
          </a:p>
          <a:p>
            <a:r>
              <a:rPr lang="en-US" dirty="0" smtClean="0"/>
              <a:t>The  larger houses (more rooms </a:t>
            </a:r>
            <a:r>
              <a:rPr lang="en-US" b="1" dirty="0" smtClean="0"/>
              <a:t>RM</a:t>
            </a:r>
            <a:r>
              <a:rPr lang="en-US" dirty="0" smtClean="0"/>
              <a:t>) typically cost more and, therefore, have a </a:t>
            </a:r>
            <a:r>
              <a:rPr lang="en-US" b="1" dirty="0" smtClean="0"/>
              <a:t>positive</a:t>
            </a:r>
            <a:r>
              <a:rPr lang="en-US" dirty="0" smtClean="0"/>
              <a:t> impact on the MEDV.</a:t>
            </a:r>
          </a:p>
          <a:p>
            <a:r>
              <a:rPr lang="en-US" dirty="0" smtClean="0"/>
              <a:t>Higher LSTAT (or lower class citizens), one would expect to observe a lower MEDV. Has a </a:t>
            </a:r>
            <a:r>
              <a:rPr lang="en-US" b="1" dirty="0" smtClean="0"/>
              <a:t>negative</a:t>
            </a:r>
            <a:r>
              <a:rPr lang="en-US" dirty="0" smtClean="0"/>
              <a:t> impact on MEDV.</a:t>
            </a:r>
          </a:p>
          <a:p>
            <a:r>
              <a:rPr lang="en-US" dirty="0" smtClean="0"/>
              <a:t>A lower teacher-to-student ratio is related to lower performance in students, which is more typical for areas with lower housing costs. Has a </a:t>
            </a:r>
            <a:r>
              <a:rPr lang="en-US" b="1" dirty="0" smtClean="0"/>
              <a:t>negative</a:t>
            </a:r>
            <a:r>
              <a:rPr lang="en-US" dirty="0" smtClean="0"/>
              <a:t> impact on MEDV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72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810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Boston Housing</vt:lpstr>
      <vt:lpstr>Case Analysis of Boston Housing Data</vt:lpstr>
      <vt:lpstr>Variables</vt:lpstr>
      <vt:lpstr>Variables</vt:lpstr>
      <vt:lpstr>A quick summary of the data</vt:lpstr>
      <vt:lpstr>Build a model to test</vt:lpstr>
      <vt:lpstr>How can?</vt:lpstr>
      <vt:lpstr>The model</vt:lpstr>
      <vt:lpstr>Justify that … </vt:lpstr>
      <vt:lpstr>Scatterplot</vt:lpstr>
      <vt:lpstr>Scatterplot</vt:lpstr>
      <vt:lpstr>Using regression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Boston Housing</dc:title>
  <dc:creator>ACER</dc:creator>
  <cp:lastModifiedBy>ACER</cp:lastModifiedBy>
  <cp:revision>37</cp:revision>
  <dcterms:created xsi:type="dcterms:W3CDTF">2019-08-14T08:27:20Z</dcterms:created>
  <dcterms:modified xsi:type="dcterms:W3CDTF">2019-08-15T05:50:12Z</dcterms:modified>
</cp:coreProperties>
</file>