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8" r:id="rId3"/>
    <p:sldId id="259" r:id="rId4"/>
    <p:sldId id="260" r:id="rId5"/>
    <p:sldId id="261" r:id="rId6"/>
    <p:sldId id="262" r:id="rId7"/>
    <p:sldId id="271" r:id="rId8"/>
    <p:sldId id="27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FA99FB-5674-4BC5-949F-8D45EC167511}"/>
              </a:ext>
            </a:extLst>
          </p:cNvPr>
          <p:cNvSpPr>
            <a:spLocks noGrp="1"/>
          </p:cNvSpPr>
          <p:nvPr>
            <p:ph type="dt" sz="half" idx="10"/>
          </p:nvPr>
        </p:nvSpPr>
        <p:spPr/>
        <p:txBody>
          <a:bodyPr/>
          <a:lstStyle/>
          <a:p>
            <a:fld id="{76969C88-B244-455D-A017-012B25B1ACDD}" type="datetimeFigureOut">
              <a:rPr lang="en-US" smtClean="0"/>
              <a:t>08-Dec-20</a:t>
            </a:fld>
            <a:endParaRPr lang="en-US"/>
          </a:p>
        </p:txBody>
      </p:sp>
      <p:sp>
        <p:nvSpPr>
          <p:cNvPr id="5" name="Footer Placeholder 4">
            <a:extLst>
              <a:ext uri="{FF2B5EF4-FFF2-40B4-BE49-F238E27FC236}">
                <a16:creationId xmlns:a16="http://schemas.microsoft.com/office/drawing/2014/main"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5E934-32B6-44B1-9622-67F30BDA3F3A}"/>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136263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5B09-FC60-445F-8A12-79869BEC6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A219F7-87F2-409F-BB0B-8FE9270C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2BB8-59E0-4EB2-B3BE-59D8641EE133}"/>
              </a:ext>
            </a:extLst>
          </p:cNvPr>
          <p:cNvSpPr>
            <a:spLocks noGrp="1"/>
          </p:cNvSpPr>
          <p:nvPr>
            <p:ph type="dt" sz="half" idx="10"/>
          </p:nvPr>
        </p:nvSpPr>
        <p:spPr/>
        <p:txBody>
          <a:bodyPr/>
          <a:lstStyle/>
          <a:p>
            <a:fld id="{76969C88-B244-455D-A017-012B25B1ACDD}" type="datetimeFigureOut">
              <a:rPr lang="en-US" smtClean="0"/>
              <a:t>08-Dec-20</a:t>
            </a:fld>
            <a:endParaRPr lang="en-US"/>
          </a:p>
        </p:txBody>
      </p:sp>
      <p:sp>
        <p:nvSpPr>
          <p:cNvPr id="5" name="Footer Placeholder 4">
            <a:extLst>
              <a:ext uri="{FF2B5EF4-FFF2-40B4-BE49-F238E27FC236}">
                <a16:creationId xmlns:a16="http://schemas.microsoft.com/office/drawing/2014/main"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E7C03-68D3-445E-A5A2-8A935CFC97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470390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21F0D7-112D-48B1-B32B-170B1AA2B51E}"/>
              </a:ext>
            </a:extLst>
          </p:cNvPr>
          <p:cNvSpPr>
            <a:spLocks noGrp="1"/>
          </p:cNvSpPr>
          <p:nvPr>
            <p:ph type="title" orient="vert"/>
          </p:nvPr>
        </p:nvSpPr>
        <p:spPr>
          <a:xfrm>
            <a:off x="9143998" y="761999"/>
            <a:ext cx="2286000" cy="5334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7A7C1-8E5B-41DA-9802-F242D382B66B}"/>
              </a:ext>
            </a:extLst>
          </p:cNvPr>
          <p:cNvSpPr>
            <a:spLocks noGrp="1"/>
          </p:cNvSpPr>
          <p:nvPr>
            <p:ph type="body" orient="vert" idx="1"/>
          </p:nvPr>
        </p:nvSpPr>
        <p:spPr>
          <a:xfrm>
            <a:off x="762001" y="761999"/>
            <a:ext cx="7619999" cy="5334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61CC7-F5B1-464A-8127-60645FB21081}"/>
              </a:ext>
            </a:extLst>
          </p:cNvPr>
          <p:cNvSpPr>
            <a:spLocks noGrp="1"/>
          </p:cNvSpPr>
          <p:nvPr>
            <p:ph type="dt" sz="half" idx="10"/>
          </p:nvPr>
        </p:nvSpPr>
        <p:spPr/>
        <p:txBody>
          <a:bodyPr/>
          <a:lstStyle/>
          <a:p>
            <a:fld id="{76969C88-B244-455D-A017-012B25B1ACDD}" type="datetimeFigureOut">
              <a:rPr lang="en-US" smtClean="0"/>
              <a:t>08-Dec-20</a:t>
            </a:fld>
            <a:endParaRPr lang="en-US"/>
          </a:p>
        </p:txBody>
      </p:sp>
      <p:sp>
        <p:nvSpPr>
          <p:cNvPr id="5" name="Footer Placeholder 4">
            <a:extLst>
              <a:ext uri="{FF2B5EF4-FFF2-40B4-BE49-F238E27FC236}">
                <a16:creationId xmlns:a16="http://schemas.microsoft.com/office/drawing/2014/main"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07151-541F-4104-B989-83A9DCA6E61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832044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AF011-A499-4054-89BF-A4800A68F60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66FB6E8-D956-45B5-9B4A-9D31DF466B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DB9DB-9E62-4292-915C-1DD4134740DB}"/>
              </a:ext>
            </a:extLst>
          </p:cNvPr>
          <p:cNvSpPr>
            <a:spLocks noGrp="1"/>
          </p:cNvSpPr>
          <p:nvPr>
            <p:ph type="dt" sz="half" idx="10"/>
          </p:nvPr>
        </p:nvSpPr>
        <p:spPr/>
        <p:txBody>
          <a:bodyPr/>
          <a:lstStyle/>
          <a:p>
            <a:fld id="{76969C88-B244-455D-A017-012B25B1ACDD}" type="datetimeFigureOut">
              <a:rPr lang="en-US" smtClean="0"/>
              <a:t>08-Dec-20</a:t>
            </a:fld>
            <a:endParaRPr lang="en-US"/>
          </a:p>
        </p:txBody>
      </p:sp>
      <p:sp>
        <p:nvSpPr>
          <p:cNvPr id="5" name="Footer Placeholder 4">
            <a:extLst>
              <a:ext uri="{FF2B5EF4-FFF2-40B4-BE49-F238E27FC236}">
                <a16:creationId xmlns:a16="http://schemas.microsoft.com/office/drawing/2014/main"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2EE8A-96DF-4D7D-B434-778324756D04}"/>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6311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43B56-4DC7-490B-AEFD-55ED1ECFF82E}"/>
              </a:ext>
            </a:extLst>
          </p:cNvPr>
          <p:cNvSpPr>
            <a:spLocks noGrp="1"/>
          </p:cNvSpPr>
          <p:nvPr>
            <p:ph type="dt" sz="half" idx="10"/>
          </p:nvPr>
        </p:nvSpPr>
        <p:spPr/>
        <p:txBody>
          <a:bodyPr/>
          <a:lstStyle/>
          <a:p>
            <a:fld id="{76969C88-B244-455D-A017-012B25B1ACDD}" type="datetimeFigureOut">
              <a:rPr lang="en-US" smtClean="0"/>
              <a:t>08-Dec-20</a:t>
            </a:fld>
            <a:endParaRPr lang="en-US"/>
          </a:p>
        </p:txBody>
      </p:sp>
      <p:sp>
        <p:nvSpPr>
          <p:cNvPr id="5" name="Footer Placeholder 4">
            <a:extLst>
              <a:ext uri="{FF2B5EF4-FFF2-40B4-BE49-F238E27FC236}">
                <a16:creationId xmlns:a16="http://schemas.microsoft.com/office/drawing/2014/main"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43D49-23F8-4C4B-9C30-EDC030EE6F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266131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556D-6916-42E6-8820-8A0D328A5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747A5-C962-477F-89AA-A32385D57996}"/>
              </a:ext>
            </a:extLst>
          </p:cNvPr>
          <p:cNvSpPr>
            <a:spLocks noGrp="1"/>
          </p:cNvSpPr>
          <p:nvPr>
            <p:ph sz="half" idx="1"/>
          </p:nvPr>
        </p:nvSpPr>
        <p:spPr>
          <a:xfrm>
            <a:off x="762000" y="2285999"/>
            <a:ext cx="5151119"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D08312-30FC-44D8-B2A9-B5CAAD9F066F}"/>
              </a:ext>
            </a:extLst>
          </p:cNvPr>
          <p:cNvSpPr>
            <a:spLocks noGrp="1"/>
          </p:cNvSpPr>
          <p:nvPr>
            <p:ph sz="half" idx="2"/>
          </p:nvPr>
        </p:nvSpPr>
        <p:spPr>
          <a:xfrm>
            <a:off x="6278879" y="2285999"/>
            <a:ext cx="5151121"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D84EB-AF90-4F19-A376-0FE5E50F9EA5}"/>
              </a:ext>
            </a:extLst>
          </p:cNvPr>
          <p:cNvSpPr>
            <a:spLocks noGrp="1"/>
          </p:cNvSpPr>
          <p:nvPr>
            <p:ph type="dt" sz="half" idx="10"/>
          </p:nvPr>
        </p:nvSpPr>
        <p:spPr/>
        <p:txBody>
          <a:bodyPr/>
          <a:lstStyle/>
          <a:p>
            <a:fld id="{76969C88-B244-455D-A017-012B25B1ACDD}" type="datetimeFigureOut">
              <a:rPr lang="en-US" smtClean="0"/>
              <a:t>08-Dec-20</a:t>
            </a:fld>
            <a:endParaRPr lang="en-US"/>
          </a:p>
        </p:txBody>
      </p:sp>
      <p:sp>
        <p:nvSpPr>
          <p:cNvPr id="6" name="Footer Placeholder 5">
            <a:extLst>
              <a:ext uri="{FF2B5EF4-FFF2-40B4-BE49-F238E27FC236}">
                <a16:creationId xmlns:a16="http://schemas.microsoft.com/office/drawing/2014/main"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21A83-6D60-45F0-9173-5F6D2438BC3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027420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FAE2-03F4-4A94-86C4-9305B237CA89}"/>
              </a:ext>
            </a:extLst>
          </p:cNvPr>
          <p:cNvSpPr>
            <a:spLocks noGrp="1"/>
          </p:cNvSpPr>
          <p:nvPr>
            <p:ph type="title"/>
          </p:nvPr>
        </p:nvSpPr>
        <p:spPr>
          <a:xfrm>
            <a:off x="762000" y="762000"/>
            <a:ext cx="10668000" cy="1524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DCFE87-5D80-45CB-9D13-DFC9AFCEC7F9}"/>
              </a:ext>
            </a:extLst>
          </p:cNvPr>
          <p:cNvSpPr>
            <a:spLocks noGrp="1"/>
          </p:cNvSpPr>
          <p:nvPr>
            <p:ph sz="half" idx="2"/>
          </p:nvPr>
        </p:nvSpPr>
        <p:spPr>
          <a:xfrm>
            <a:off x="762000" y="3048000"/>
            <a:ext cx="5151119"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832AAA-4BB8-4A3D-9C79-516F82F8001D}"/>
              </a:ext>
            </a:extLst>
          </p:cNvPr>
          <p:cNvSpPr>
            <a:spLocks noGrp="1"/>
          </p:cNvSpPr>
          <p:nvPr>
            <p:ph sz="quarter" idx="4"/>
          </p:nvPr>
        </p:nvSpPr>
        <p:spPr>
          <a:xfrm>
            <a:off x="6278878" y="3048000"/>
            <a:ext cx="5151122"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0BEC63-51D3-4C70-B804-BE9EF765AD21}"/>
              </a:ext>
            </a:extLst>
          </p:cNvPr>
          <p:cNvSpPr>
            <a:spLocks noGrp="1"/>
          </p:cNvSpPr>
          <p:nvPr>
            <p:ph type="dt" sz="half" idx="10"/>
          </p:nvPr>
        </p:nvSpPr>
        <p:spPr/>
        <p:txBody>
          <a:bodyPr/>
          <a:lstStyle/>
          <a:p>
            <a:fld id="{76969C88-B244-455D-A017-012B25B1ACDD}" type="datetimeFigureOut">
              <a:rPr lang="en-US" smtClean="0"/>
              <a:t>08-Dec-20</a:t>
            </a:fld>
            <a:endParaRPr lang="en-US"/>
          </a:p>
        </p:txBody>
      </p:sp>
      <p:sp>
        <p:nvSpPr>
          <p:cNvPr id="8" name="Footer Placeholder 7">
            <a:extLst>
              <a:ext uri="{FF2B5EF4-FFF2-40B4-BE49-F238E27FC236}">
                <a16:creationId xmlns:a16="http://schemas.microsoft.com/office/drawing/2014/main"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FA5918-109D-4342-84C0-9774A52C9E7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144138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2662-CBD1-4498-9B6E-2961F5EF1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F739AE-8101-4C18-8CF3-911BDF3978A8}"/>
              </a:ext>
            </a:extLst>
          </p:cNvPr>
          <p:cNvSpPr>
            <a:spLocks noGrp="1"/>
          </p:cNvSpPr>
          <p:nvPr>
            <p:ph type="dt" sz="half" idx="10"/>
          </p:nvPr>
        </p:nvSpPr>
        <p:spPr/>
        <p:txBody>
          <a:bodyPr/>
          <a:lstStyle/>
          <a:p>
            <a:fld id="{76969C88-B244-455D-A017-012B25B1ACDD}" type="datetimeFigureOut">
              <a:rPr lang="en-US" smtClean="0"/>
              <a:t>08-Dec-20</a:t>
            </a:fld>
            <a:endParaRPr lang="en-US"/>
          </a:p>
        </p:txBody>
      </p:sp>
      <p:sp>
        <p:nvSpPr>
          <p:cNvPr id="4" name="Footer Placeholder 3">
            <a:extLst>
              <a:ext uri="{FF2B5EF4-FFF2-40B4-BE49-F238E27FC236}">
                <a16:creationId xmlns:a16="http://schemas.microsoft.com/office/drawing/2014/main"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38A2C9-E93B-4F0A-A021-9E3AEBC3FA8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083911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AE8D9-9B42-438E-ADA6-CCFE45788460}"/>
              </a:ext>
            </a:extLst>
          </p:cNvPr>
          <p:cNvSpPr>
            <a:spLocks noGrp="1"/>
          </p:cNvSpPr>
          <p:nvPr>
            <p:ph type="dt" sz="half" idx="10"/>
          </p:nvPr>
        </p:nvSpPr>
        <p:spPr/>
        <p:txBody>
          <a:bodyPr/>
          <a:lstStyle/>
          <a:p>
            <a:fld id="{76969C88-B244-455D-A017-012B25B1ACDD}" type="datetimeFigureOut">
              <a:rPr lang="en-US" smtClean="0"/>
              <a:t>08-Dec-20</a:t>
            </a:fld>
            <a:endParaRPr lang="en-US"/>
          </a:p>
        </p:txBody>
      </p:sp>
      <p:sp>
        <p:nvSpPr>
          <p:cNvPr id="3" name="Footer Placeholder 2">
            <a:extLst>
              <a:ext uri="{FF2B5EF4-FFF2-40B4-BE49-F238E27FC236}">
                <a16:creationId xmlns:a16="http://schemas.microsoft.com/office/drawing/2014/main"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3A2CF6-DBC5-4491-B213-B3CD09D3130C}"/>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376425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1D993-DEDD-470E-B48B-CB053A55A119}"/>
              </a:ext>
            </a:extLst>
          </p:cNvPr>
          <p:cNvSpPr>
            <a:spLocks noGrp="1"/>
          </p:cNvSpPr>
          <p:nvPr>
            <p:ph type="dt" sz="half" idx="10"/>
          </p:nvPr>
        </p:nvSpPr>
        <p:spPr/>
        <p:txBody>
          <a:bodyPr/>
          <a:lstStyle/>
          <a:p>
            <a:fld id="{76969C88-B244-455D-A017-012B25B1ACDD}" type="datetimeFigureOut">
              <a:rPr lang="en-US" smtClean="0"/>
              <a:t>08-Dec-20</a:t>
            </a:fld>
            <a:endParaRPr lang="en-US"/>
          </a:p>
        </p:txBody>
      </p:sp>
      <p:sp>
        <p:nvSpPr>
          <p:cNvPr id="6" name="Footer Placeholder 5">
            <a:extLst>
              <a:ext uri="{FF2B5EF4-FFF2-40B4-BE49-F238E27FC236}">
                <a16:creationId xmlns:a16="http://schemas.microsoft.com/office/drawing/2014/main"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08F41-F1F6-431C-9B45-8A447F188CB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924039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3918A-7F23-4C72-8E80-591324A3046C}"/>
              </a:ext>
            </a:extLst>
          </p:cNvPr>
          <p:cNvSpPr>
            <a:spLocks noGrp="1"/>
          </p:cNvSpPr>
          <p:nvPr>
            <p:ph type="dt" sz="half" idx="10"/>
          </p:nvPr>
        </p:nvSpPr>
        <p:spPr/>
        <p:txBody>
          <a:bodyPr/>
          <a:lstStyle/>
          <a:p>
            <a:fld id="{76969C88-B244-455D-A017-012B25B1ACDD}" type="datetimeFigureOut">
              <a:rPr lang="en-US" smtClean="0"/>
              <a:t>08-Dec-20</a:t>
            </a:fld>
            <a:endParaRPr lang="en-US"/>
          </a:p>
        </p:txBody>
      </p:sp>
      <p:sp>
        <p:nvSpPr>
          <p:cNvPr id="6" name="Footer Placeholder 5">
            <a:extLst>
              <a:ext uri="{FF2B5EF4-FFF2-40B4-BE49-F238E27FC236}">
                <a16:creationId xmlns:a16="http://schemas.microsoft.com/office/drawing/2014/main"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23681A-6F29-48FC-9409-319ED3E96635}"/>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656311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08-Dec-20</a:t>
            </a:fld>
            <a:endParaRPr lang="en-US"/>
          </a:p>
        </p:txBody>
      </p:sp>
      <p:sp>
        <p:nvSpPr>
          <p:cNvPr id="5" name="Footer Placeholder 4">
            <a:extLst>
              <a:ext uri="{FF2B5EF4-FFF2-40B4-BE49-F238E27FC236}">
                <a16:creationId xmlns:a16="http://schemas.microsoft.com/office/drawing/2014/main"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a:t>
            </a:fld>
            <a:endParaRPr lang="en-US"/>
          </a:p>
        </p:txBody>
      </p:sp>
    </p:spTree>
    <p:extLst>
      <p:ext uri="{BB962C8B-B14F-4D97-AF65-F5344CB8AC3E}">
        <p14:creationId xmlns:p14="http://schemas.microsoft.com/office/powerpoint/2010/main" val="2092990720"/>
      </p:ext>
    </p:extLst>
  </p:cSld>
  <p:clrMap bg1="dk1" tx1="lt1" bg2="dk2" tx2="lt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18" r:id="rId6"/>
    <p:sldLayoutId id="2147483714" r:id="rId7"/>
    <p:sldLayoutId id="2147483715" r:id="rId8"/>
    <p:sldLayoutId id="2147483716" r:id="rId9"/>
    <p:sldLayoutId id="2147483717"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9" name="Rectangle 8">
            <a:extLst>
              <a:ext uri="{FF2B5EF4-FFF2-40B4-BE49-F238E27FC236}">
                <a16:creationId xmlns:a16="http://schemas.microsoft.com/office/drawing/2014/main" id="{7A18C9FB-EC4C-4DAE-8F7D-C6E5AF607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3E7DA018-5234-4C10-AF11-37799AC75048}"/>
              </a:ext>
            </a:extLst>
          </p:cNvPr>
          <p:cNvSpPr>
            <a:spLocks noGrp="1"/>
          </p:cNvSpPr>
          <p:nvPr>
            <p:ph type="ctrTitle"/>
          </p:nvPr>
        </p:nvSpPr>
        <p:spPr>
          <a:xfrm>
            <a:off x="6096000" y="1524000"/>
            <a:ext cx="5334000" cy="2286000"/>
          </a:xfrm>
        </p:spPr>
        <p:txBody>
          <a:bodyPr>
            <a:normAutofit/>
          </a:bodyPr>
          <a:lstStyle/>
          <a:p>
            <a:pPr algn="l"/>
            <a:r>
              <a:rPr lang="en-US" sz="4400" dirty="0"/>
              <a:t>BASIS DATA</a:t>
            </a:r>
          </a:p>
        </p:txBody>
      </p:sp>
      <p:sp>
        <p:nvSpPr>
          <p:cNvPr id="3" name="Subtitle 2">
            <a:extLst>
              <a:ext uri="{FF2B5EF4-FFF2-40B4-BE49-F238E27FC236}">
                <a16:creationId xmlns:a16="http://schemas.microsoft.com/office/drawing/2014/main" id="{7333158C-DB18-4CC8-8F89-B2E3B70AB074}"/>
              </a:ext>
            </a:extLst>
          </p:cNvPr>
          <p:cNvSpPr>
            <a:spLocks noGrp="1"/>
          </p:cNvSpPr>
          <p:nvPr>
            <p:ph type="subTitle" idx="1"/>
          </p:nvPr>
        </p:nvSpPr>
        <p:spPr>
          <a:xfrm>
            <a:off x="6095999" y="4571999"/>
            <a:ext cx="5610225" cy="1524000"/>
          </a:xfrm>
        </p:spPr>
        <p:txBody>
          <a:bodyPr>
            <a:normAutofit/>
          </a:bodyPr>
          <a:lstStyle/>
          <a:p>
            <a:pPr algn="l"/>
            <a:r>
              <a:rPr lang="en-US" dirty="0"/>
              <a:t>PENGANTAR TEKNOLOGI INFORMASI</a:t>
            </a:r>
          </a:p>
        </p:txBody>
      </p:sp>
      <p:pic>
        <p:nvPicPr>
          <p:cNvPr id="20" name="Picture 3">
            <a:extLst>
              <a:ext uri="{FF2B5EF4-FFF2-40B4-BE49-F238E27FC236}">
                <a16:creationId xmlns:a16="http://schemas.microsoft.com/office/drawing/2014/main" id="{810C893E-E012-4AD8-B51A-BA70984D730C}"/>
              </a:ext>
            </a:extLst>
          </p:cNvPr>
          <p:cNvPicPr>
            <a:picLocks noChangeAspect="1"/>
          </p:cNvPicPr>
          <p:nvPr/>
        </p:nvPicPr>
        <p:blipFill rotWithShape="1">
          <a:blip r:embed="rId2"/>
          <a:srcRect l="5563" r="30434"/>
          <a:stretch/>
        </p:blipFill>
        <p:spPr>
          <a:xfrm>
            <a:off x="2" y="732510"/>
            <a:ext cx="5333999" cy="6125491"/>
          </a:xfrm>
          <a:custGeom>
            <a:avLst/>
            <a:gdLst/>
            <a:ahLst/>
            <a:cxnLst/>
            <a:rect l="l" t="t" r="r" b="b"/>
            <a:pathLst>
              <a:path w="5333999" h="6125491">
                <a:moveTo>
                  <a:pt x="0" y="0"/>
                </a:moveTo>
                <a:lnTo>
                  <a:pt x="201347" y="12133"/>
                </a:lnTo>
                <a:cubicBezTo>
                  <a:pt x="834520" y="59989"/>
                  <a:pt x="1489622" y="165274"/>
                  <a:pt x="2149412" y="288819"/>
                </a:cubicBezTo>
                <a:cubicBezTo>
                  <a:pt x="4194087" y="671477"/>
                  <a:pt x="4738431" y="1884930"/>
                  <a:pt x="5125148" y="3309606"/>
                </a:cubicBezTo>
                <a:cubicBezTo>
                  <a:pt x="5383961" y="4263563"/>
                  <a:pt x="5599841" y="5130569"/>
                  <a:pt x="4496734" y="5829050"/>
                </a:cubicBezTo>
                <a:cubicBezTo>
                  <a:pt x="4342061" y="5927011"/>
                  <a:pt x="4177261" y="6012425"/>
                  <a:pt x="4005032" y="6088102"/>
                </a:cubicBezTo>
                <a:lnTo>
                  <a:pt x="3915032" y="6125491"/>
                </a:lnTo>
                <a:lnTo>
                  <a:pt x="0" y="6125491"/>
                </a:lnTo>
                <a:close/>
              </a:path>
            </a:pathLst>
          </a:custGeom>
        </p:spPr>
      </p:pic>
      <p:sp>
        <p:nvSpPr>
          <p:cNvPr id="21" name="Freeform: Shape 10">
            <a:extLst>
              <a:ext uri="{FF2B5EF4-FFF2-40B4-BE49-F238E27FC236}">
                <a16:creationId xmlns:a16="http://schemas.microsoft.com/office/drawing/2014/main" id="{4EB7CBBE-178B-4DB3-AD92-DED458BAE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52425"/>
            <a:ext cx="5185830" cy="6505576"/>
          </a:xfrm>
          <a:custGeom>
            <a:avLst/>
            <a:gdLst>
              <a:gd name="connsiteX0" fmla="*/ 0 w 4033589"/>
              <a:gd name="connsiteY0" fmla="*/ 0 h 6858000"/>
              <a:gd name="connsiteX1" fmla="*/ 1878934 w 4033589"/>
              <a:gd name="connsiteY1" fmla="*/ 0 h 6858000"/>
              <a:gd name="connsiteX2" fmla="*/ 1882313 w 4033589"/>
              <a:gd name="connsiteY2" fmla="*/ 2021 h 6858000"/>
              <a:gd name="connsiteX3" fmla="*/ 3475371 w 4033589"/>
              <a:gd name="connsiteY3" fmla="*/ 1517967 h 6858000"/>
              <a:gd name="connsiteX4" fmla="*/ 3975977 w 4033589"/>
              <a:gd name="connsiteY4" fmla="*/ 4379386 h 6858000"/>
              <a:gd name="connsiteX5" fmla="*/ 3312864 w 4033589"/>
              <a:gd name="connsiteY5" fmla="*/ 6852362 h 6858000"/>
              <a:gd name="connsiteX6" fmla="*/ 3310593 w 4033589"/>
              <a:gd name="connsiteY6" fmla="*/ 6858000 h 6858000"/>
              <a:gd name="connsiteX7" fmla="*/ 0 w 4033589"/>
              <a:gd name="connsiteY7" fmla="*/ 6858000 h 6858000"/>
              <a:gd name="connsiteX8" fmla="*/ 0 w 4033589"/>
              <a:gd name="connsiteY8" fmla="*/ 0 h 6858000"/>
              <a:gd name="connsiteX0" fmla="*/ 0 w 4033589"/>
              <a:gd name="connsiteY0" fmla="*/ 6858000 h 6858000"/>
              <a:gd name="connsiteX1" fmla="*/ 1878934 w 4033589"/>
              <a:gd name="connsiteY1" fmla="*/ 0 h 6858000"/>
              <a:gd name="connsiteX2" fmla="*/ 1882313 w 4033589"/>
              <a:gd name="connsiteY2" fmla="*/ 2021 h 6858000"/>
              <a:gd name="connsiteX3" fmla="*/ 3475371 w 4033589"/>
              <a:gd name="connsiteY3" fmla="*/ 1517967 h 6858000"/>
              <a:gd name="connsiteX4" fmla="*/ 3975977 w 4033589"/>
              <a:gd name="connsiteY4" fmla="*/ 4379386 h 6858000"/>
              <a:gd name="connsiteX5" fmla="*/ 3312864 w 4033589"/>
              <a:gd name="connsiteY5" fmla="*/ 6852362 h 6858000"/>
              <a:gd name="connsiteX6" fmla="*/ 3310593 w 4033589"/>
              <a:gd name="connsiteY6" fmla="*/ 6858000 h 6858000"/>
              <a:gd name="connsiteX7" fmla="*/ 0 w 4033589"/>
              <a:gd name="connsiteY7" fmla="*/ 6858000 h 6858000"/>
              <a:gd name="connsiteX0" fmla="*/ 1787494 w 3942149"/>
              <a:gd name="connsiteY0" fmla="*/ 0 h 6949440"/>
              <a:gd name="connsiteX1" fmla="*/ 1790873 w 3942149"/>
              <a:gd name="connsiteY1" fmla="*/ 2021 h 6949440"/>
              <a:gd name="connsiteX2" fmla="*/ 3383931 w 3942149"/>
              <a:gd name="connsiteY2" fmla="*/ 1517967 h 6949440"/>
              <a:gd name="connsiteX3" fmla="*/ 3884537 w 3942149"/>
              <a:gd name="connsiteY3" fmla="*/ 4379386 h 6949440"/>
              <a:gd name="connsiteX4" fmla="*/ 3221424 w 3942149"/>
              <a:gd name="connsiteY4" fmla="*/ 6852362 h 6949440"/>
              <a:gd name="connsiteX5" fmla="*/ 3219153 w 3942149"/>
              <a:gd name="connsiteY5" fmla="*/ 6858000 h 6949440"/>
              <a:gd name="connsiteX6" fmla="*/ 0 w 3942149"/>
              <a:gd name="connsiteY6" fmla="*/ 6949440 h 6949440"/>
              <a:gd name="connsiteX0" fmla="*/ 1787494 w 3942149"/>
              <a:gd name="connsiteY0" fmla="*/ 0 h 6949440"/>
              <a:gd name="connsiteX1" fmla="*/ 1790873 w 3942149"/>
              <a:gd name="connsiteY1" fmla="*/ 2021 h 6949440"/>
              <a:gd name="connsiteX2" fmla="*/ 3383931 w 3942149"/>
              <a:gd name="connsiteY2" fmla="*/ 1517967 h 6949440"/>
              <a:gd name="connsiteX3" fmla="*/ 3884537 w 3942149"/>
              <a:gd name="connsiteY3" fmla="*/ 4379386 h 6949440"/>
              <a:gd name="connsiteX4" fmla="*/ 3221424 w 3942149"/>
              <a:gd name="connsiteY4" fmla="*/ 6852362 h 6949440"/>
              <a:gd name="connsiteX5" fmla="*/ 3219153 w 3942149"/>
              <a:gd name="connsiteY5" fmla="*/ 6858000 h 6949440"/>
              <a:gd name="connsiteX6" fmla="*/ 0 w 3942149"/>
              <a:gd name="connsiteY6" fmla="*/ 6949440 h 6949440"/>
              <a:gd name="connsiteX0" fmla="*/ 0 w 2154655"/>
              <a:gd name="connsiteY0" fmla="*/ 0 h 6858000"/>
              <a:gd name="connsiteX1" fmla="*/ 3379 w 2154655"/>
              <a:gd name="connsiteY1" fmla="*/ 2021 h 6858000"/>
              <a:gd name="connsiteX2" fmla="*/ 1596437 w 2154655"/>
              <a:gd name="connsiteY2" fmla="*/ 1517967 h 6858000"/>
              <a:gd name="connsiteX3" fmla="*/ 2097043 w 2154655"/>
              <a:gd name="connsiteY3" fmla="*/ 4379386 h 6858000"/>
              <a:gd name="connsiteX4" fmla="*/ 1433930 w 2154655"/>
              <a:gd name="connsiteY4" fmla="*/ 6852362 h 6858000"/>
              <a:gd name="connsiteX5" fmla="*/ 1431659 w 2154655"/>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54655" h="6858000">
                <a:moveTo>
                  <a:pt x="0" y="0"/>
                </a:moveTo>
                <a:lnTo>
                  <a:pt x="3379" y="2021"/>
                </a:lnTo>
                <a:cubicBezTo>
                  <a:pt x="667061" y="423753"/>
                  <a:pt x="1239365" y="963389"/>
                  <a:pt x="1596437" y="1517967"/>
                </a:cubicBezTo>
                <a:cubicBezTo>
                  <a:pt x="2133142" y="2350886"/>
                  <a:pt x="2239839" y="3395752"/>
                  <a:pt x="2097043" y="4379386"/>
                </a:cubicBezTo>
                <a:cubicBezTo>
                  <a:pt x="2032295" y="4824358"/>
                  <a:pt x="1812506" y="5869368"/>
                  <a:pt x="1433930" y="6852362"/>
                </a:cubicBezTo>
                <a:lnTo>
                  <a:pt x="1431659" y="685800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Light"/>
            </a:endParaRPr>
          </a:p>
        </p:txBody>
      </p:sp>
    </p:spTree>
    <p:extLst>
      <p:ext uri="{BB962C8B-B14F-4D97-AF65-F5344CB8AC3E}">
        <p14:creationId xmlns:p14="http://schemas.microsoft.com/office/powerpoint/2010/main" val="3071939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61E3BBC-11FF-4161-866A-B481504D1EB5}"/>
              </a:ext>
            </a:extLst>
          </p:cNvPr>
          <p:cNvSpPr>
            <a:spLocks noGrp="1" noChangeArrowheads="1"/>
          </p:cNvSpPr>
          <p:nvPr>
            <p:ph type="title"/>
          </p:nvPr>
        </p:nvSpPr>
        <p:spPr/>
        <p:txBody>
          <a:bodyPr/>
          <a:lstStyle/>
          <a:p>
            <a:r>
              <a:rPr lang="en-US" altLang="en-US" b="1">
                <a:latin typeface="Arial" panose="020B0604020202020204" pitchFamily="34" charset="0"/>
                <a:cs typeface="Arial" panose="020B0604020202020204" pitchFamily="34" charset="0"/>
              </a:rPr>
              <a:t>JENJANG DATA (2)</a:t>
            </a:r>
          </a:p>
        </p:txBody>
      </p:sp>
      <p:sp>
        <p:nvSpPr>
          <p:cNvPr id="11267" name="Rectangle 3">
            <a:extLst>
              <a:ext uri="{FF2B5EF4-FFF2-40B4-BE49-F238E27FC236}">
                <a16:creationId xmlns:a16="http://schemas.microsoft.com/office/drawing/2014/main" id="{0082C0C4-D6F7-4007-BDC4-7E388B005A9E}"/>
              </a:ext>
            </a:extLst>
          </p:cNvPr>
          <p:cNvSpPr>
            <a:spLocks noGrp="1" noChangeArrowheads="1"/>
          </p:cNvSpPr>
          <p:nvPr>
            <p:ph type="body" idx="1"/>
          </p:nvPr>
        </p:nvSpPr>
        <p:spPr/>
        <p:txBody>
          <a:bodyPr/>
          <a:lstStyle/>
          <a:p>
            <a:pPr>
              <a:lnSpc>
                <a:spcPct val="90000"/>
              </a:lnSpc>
              <a:buFontTx/>
              <a:buNone/>
            </a:pPr>
            <a:r>
              <a:rPr lang="en-US" altLang="en-US" sz="2400" b="1" u="sng">
                <a:latin typeface="Arial" panose="020B0604020202020204" pitchFamily="34" charset="0"/>
                <a:cs typeface="Arial" panose="020B0604020202020204" pitchFamily="34" charset="0"/>
              </a:rPr>
              <a:t>FIELD</a:t>
            </a:r>
          </a:p>
          <a:p>
            <a:pPr>
              <a:lnSpc>
                <a:spcPct val="90000"/>
              </a:lnSpc>
            </a:pPr>
            <a:r>
              <a:rPr lang="en-US" altLang="en-US" sz="2400" b="1">
                <a:latin typeface="Arial" panose="020B0604020202020204" pitchFamily="34" charset="0"/>
                <a:cs typeface="Arial" panose="020B0604020202020204" pitchFamily="34" charset="0"/>
              </a:rPr>
              <a:t>Menggambarkan suatu atribut dari record yang menunjukkan suatu item data, misalnya nama, alamat dan lain sebagainya.</a:t>
            </a:r>
          </a:p>
          <a:p>
            <a:pPr>
              <a:lnSpc>
                <a:spcPct val="90000"/>
              </a:lnSpc>
            </a:pPr>
            <a:r>
              <a:rPr lang="en-US" altLang="en-US" sz="2400" b="1">
                <a:latin typeface="Arial" panose="020B0604020202020204" pitchFamily="34" charset="0"/>
                <a:cs typeface="Arial" panose="020B0604020202020204" pitchFamily="34" charset="0"/>
              </a:rPr>
              <a:t> Misal: nama, alamat, dsb. </a:t>
            </a:r>
            <a:endParaRPr lang="en-US" altLang="en-US" sz="2400" b="1">
              <a:cs typeface="Times New Roman" panose="02020603050405020304" pitchFamily="18" charset="0"/>
            </a:endParaRPr>
          </a:p>
          <a:p>
            <a:pPr>
              <a:lnSpc>
                <a:spcPct val="90000"/>
              </a:lnSpc>
              <a:buFontTx/>
              <a:buNone/>
            </a:pPr>
            <a:r>
              <a:rPr lang="en-US" altLang="en-US" sz="2400" b="1" u="sng">
                <a:latin typeface="Arial" panose="020B0604020202020204" pitchFamily="34" charset="0"/>
                <a:cs typeface="Arial" panose="020B0604020202020204" pitchFamily="34" charset="0"/>
              </a:rPr>
              <a:t>RECORD</a:t>
            </a:r>
            <a:endParaRPr lang="en-US" altLang="en-US" sz="2400" b="1" u="sng">
              <a:cs typeface="Times New Roman" panose="02020603050405020304" pitchFamily="18" charset="0"/>
            </a:endParaRPr>
          </a:p>
          <a:p>
            <a:pPr>
              <a:lnSpc>
                <a:spcPct val="90000"/>
              </a:lnSpc>
            </a:pPr>
            <a:r>
              <a:rPr lang="en-US" altLang="en-US" sz="2400" b="1">
                <a:latin typeface="Arial" panose="020B0604020202020204" pitchFamily="34" charset="0"/>
                <a:cs typeface="Arial" panose="020B0604020202020204" pitchFamily="34" charset="0"/>
              </a:rPr>
              <a:t>Kumpulan dari suatu field membentuk suatu record. </a:t>
            </a:r>
          </a:p>
          <a:p>
            <a:pPr>
              <a:lnSpc>
                <a:spcPct val="90000"/>
              </a:lnSpc>
            </a:pPr>
            <a:r>
              <a:rPr lang="en-US" altLang="en-US" sz="2400" b="1">
                <a:latin typeface="Arial" panose="020B0604020202020204" pitchFamily="34" charset="0"/>
                <a:cs typeface="Arial" panose="020B0604020202020204" pitchFamily="34" charset="0"/>
              </a:rPr>
              <a:t>Record menggambarkan suatu unit data individu tertentu. </a:t>
            </a:r>
          </a:p>
          <a:p>
            <a:pPr>
              <a:lnSpc>
                <a:spcPct val="90000"/>
              </a:lnSpc>
            </a:pPr>
            <a:r>
              <a:rPr lang="en-US" altLang="en-US" sz="2400" b="1">
                <a:latin typeface="Arial" panose="020B0604020202020204" pitchFamily="34" charset="0"/>
                <a:cs typeface="Arial" panose="020B0604020202020204" pitchFamily="34" charset="0"/>
              </a:rPr>
              <a:t>Misal: file personalia, tiap-tipa record mewakili data tiap-tiap karyawan.</a:t>
            </a:r>
            <a:endParaRPr lang="en-US" altLang="en-US" sz="2400" b="1">
              <a:cs typeface="Times New Roman" panose="02020603050405020304" pitchFamily="18" charset="0"/>
            </a:endParaRPr>
          </a:p>
          <a:p>
            <a:pPr>
              <a:lnSpc>
                <a:spcPct val="90000"/>
              </a:lnSpc>
            </a:pPr>
            <a:endParaRPr lang="en-US" altLang="en-US" sz="2400"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4068A29-8CFE-49A1-9B64-9568F954EA21}"/>
              </a:ext>
            </a:extLst>
          </p:cNvPr>
          <p:cNvSpPr>
            <a:spLocks noGrp="1" noChangeArrowheads="1"/>
          </p:cNvSpPr>
          <p:nvPr>
            <p:ph type="title"/>
          </p:nvPr>
        </p:nvSpPr>
        <p:spPr/>
        <p:txBody>
          <a:bodyPr/>
          <a:lstStyle/>
          <a:p>
            <a:r>
              <a:rPr lang="en-US" altLang="en-US" b="1">
                <a:latin typeface="Arial" panose="020B0604020202020204" pitchFamily="34" charset="0"/>
                <a:cs typeface="Arial" panose="020B0604020202020204" pitchFamily="34" charset="0"/>
              </a:rPr>
              <a:t>JENJANG DATA (3)</a:t>
            </a:r>
          </a:p>
        </p:txBody>
      </p:sp>
      <p:sp>
        <p:nvSpPr>
          <p:cNvPr id="12291" name="Rectangle 3">
            <a:extLst>
              <a:ext uri="{FF2B5EF4-FFF2-40B4-BE49-F238E27FC236}">
                <a16:creationId xmlns:a16="http://schemas.microsoft.com/office/drawing/2014/main" id="{D2BF88F1-5CE8-445D-BAB4-02B052EFD82B}"/>
              </a:ext>
            </a:extLst>
          </p:cNvPr>
          <p:cNvSpPr>
            <a:spLocks noGrp="1" noChangeArrowheads="1"/>
          </p:cNvSpPr>
          <p:nvPr>
            <p:ph type="body" idx="1"/>
          </p:nvPr>
        </p:nvSpPr>
        <p:spPr/>
        <p:txBody>
          <a:bodyPr/>
          <a:lstStyle/>
          <a:p>
            <a:pPr>
              <a:lnSpc>
                <a:spcPct val="90000"/>
              </a:lnSpc>
              <a:buFontTx/>
              <a:buNone/>
            </a:pPr>
            <a:r>
              <a:rPr lang="en-US" altLang="en-US" b="1" u="sng">
                <a:latin typeface="Arial" panose="020B0604020202020204" pitchFamily="34" charset="0"/>
                <a:cs typeface="Arial" panose="020B0604020202020204" pitchFamily="34" charset="0"/>
              </a:rPr>
              <a:t>FILE</a:t>
            </a:r>
            <a:endParaRPr lang="en-US" altLang="en-US" u="sng">
              <a:cs typeface="Times New Roman" panose="02020603050405020304" pitchFamily="18" charset="0"/>
            </a:endParaRPr>
          </a:p>
          <a:p>
            <a:pPr>
              <a:lnSpc>
                <a:spcPct val="90000"/>
              </a:lnSpc>
            </a:pPr>
            <a:r>
              <a:rPr lang="en-US" altLang="en-US" b="1">
                <a:latin typeface="Arial" panose="020B0604020202020204" pitchFamily="34" charset="0"/>
                <a:cs typeface="Arial" panose="020B0604020202020204" pitchFamily="34" charset="0"/>
              </a:rPr>
              <a:t>File terdiri dari record-record yang menggambarkan suatu kesatuan data yang sejenis. Misal: file mata kuliah berisi data tentang  semua mata kuliah yang ada.</a:t>
            </a:r>
            <a:endParaRPr lang="en-US" altLang="en-US">
              <a:cs typeface="Times New Roman" panose="02020603050405020304" pitchFamily="18" charset="0"/>
            </a:endParaRPr>
          </a:p>
          <a:p>
            <a:pPr>
              <a:lnSpc>
                <a:spcPct val="90000"/>
              </a:lnSpc>
              <a:buFontTx/>
              <a:buNone/>
            </a:pPr>
            <a:r>
              <a:rPr lang="en-US" altLang="en-US" b="1" u="sng">
                <a:latin typeface="Arial" panose="020B0604020202020204" pitchFamily="34" charset="0"/>
                <a:cs typeface="Arial" panose="020B0604020202020204" pitchFamily="34" charset="0"/>
              </a:rPr>
              <a:t>DATABASE</a:t>
            </a:r>
            <a:endParaRPr lang="en-US" altLang="en-US" u="sng">
              <a:cs typeface="Times New Roman" panose="02020603050405020304" pitchFamily="18" charset="0"/>
            </a:endParaRPr>
          </a:p>
          <a:p>
            <a:pPr>
              <a:lnSpc>
                <a:spcPct val="90000"/>
              </a:lnSpc>
            </a:pPr>
            <a:r>
              <a:rPr lang="en-US" altLang="en-US" b="1">
                <a:latin typeface="Arial" panose="020B0604020202020204" pitchFamily="34" charset="0"/>
                <a:cs typeface="Arial" panose="020B0604020202020204" pitchFamily="34" charset="0"/>
              </a:rPr>
              <a:t>Kumpulan file membentuk suatu database</a:t>
            </a:r>
            <a:endParaRPr lang="en-US" altLang="en-US">
              <a:cs typeface="Times New Roman" panose="02020603050405020304" pitchFamily="18" charset="0"/>
            </a:endParaRPr>
          </a:p>
          <a:p>
            <a:pPr>
              <a:lnSpc>
                <a:spcPct val="90000"/>
              </a:lnSpc>
            </a:pP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0D5645B5-B53D-4685-A111-A70C5F9A9731}"/>
              </a:ext>
            </a:extLst>
          </p:cNvPr>
          <p:cNvSpPr>
            <a:spLocks noGrp="1" noChangeArrowheads="1"/>
          </p:cNvSpPr>
          <p:nvPr>
            <p:ph type="title"/>
          </p:nvPr>
        </p:nvSpPr>
        <p:spPr/>
        <p:txBody>
          <a:bodyPr/>
          <a:lstStyle/>
          <a:p>
            <a:r>
              <a:rPr lang="en-US" altLang="en-US" b="1">
                <a:latin typeface="Arial" panose="020B0604020202020204" pitchFamily="34" charset="0"/>
                <a:cs typeface="Arial" panose="020B0604020202020204" pitchFamily="34" charset="0"/>
              </a:rPr>
              <a:t>TIPE FILE</a:t>
            </a:r>
          </a:p>
        </p:txBody>
      </p:sp>
      <p:sp>
        <p:nvSpPr>
          <p:cNvPr id="13315" name="Rectangle 3">
            <a:extLst>
              <a:ext uri="{FF2B5EF4-FFF2-40B4-BE49-F238E27FC236}">
                <a16:creationId xmlns:a16="http://schemas.microsoft.com/office/drawing/2014/main" id="{7FF4CCEB-EF8E-41F0-A997-9AE95C36D309}"/>
              </a:ext>
            </a:extLst>
          </p:cNvPr>
          <p:cNvSpPr>
            <a:spLocks noGrp="1" noChangeArrowheads="1"/>
          </p:cNvSpPr>
          <p:nvPr>
            <p:ph type="body" idx="1"/>
          </p:nvPr>
        </p:nvSpPr>
        <p:spPr/>
        <p:txBody>
          <a:bodyPr/>
          <a:lstStyle/>
          <a:p>
            <a:pPr>
              <a:lnSpc>
                <a:spcPct val="90000"/>
              </a:lnSpc>
            </a:pPr>
            <a:r>
              <a:rPr lang="en-US" altLang="en-US" b="1">
                <a:latin typeface="Arial" panose="020B0604020202020204" pitchFamily="34" charset="0"/>
                <a:cs typeface="Arial" panose="020B0604020202020204" pitchFamily="34" charset="0"/>
              </a:rPr>
              <a:t>File di dalam pemrosesan aplikasi dapat dikategorikan ke dalam beberapa tipe tergantung dari kegunaannya.</a:t>
            </a:r>
          </a:p>
          <a:p>
            <a:pPr>
              <a:lnSpc>
                <a:spcPct val="90000"/>
              </a:lnSpc>
            </a:pPr>
            <a:endParaRPr lang="en-US" altLang="en-US" b="1">
              <a:latin typeface="Arial" panose="020B0604020202020204" pitchFamily="34" charset="0"/>
              <a:cs typeface="Arial" panose="020B0604020202020204" pitchFamily="34" charset="0"/>
            </a:endParaRPr>
          </a:p>
          <a:p>
            <a:pPr>
              <a:lnSpc>
                <a:spcPct val="90000"/>
              </a:lnSpc>
              <a:buFontTx/>
              <a:buNone/>
            </a:pPr>
            <a:r>
              <a:rPr lang="en-US" altLang="en-US" b="1" u="sng">
                <a:latin typeface="Arial" panose="020B0604020202020204" pitchFamily="34" charset="0"/>
                <a:cs typeface="Arial" panose="020B0604020202020204" pitchFamily="34" charset="0"/>
              </a:rPr>
              <a:t>1. File induk (master file).</a:t>
            </a:r>
            <a:endParaRPr lang="en-US" altLang="en-US" u="sng">
              <a:cs typeface="Times New Roman" panose="02020603050405020304" pitchFamily="18" charset="0"/>
            </a:endParaRPr>
          </a:p>
          <a:p>
            <a:pPr>
              <a:lnSpc>
                <a:spcPct val="90000"/>
              </a:lnSpc>
            </a:pPr>
            <a:r>
              <a:rPr lang="en-US" altLang="en-US" b="1">
                <a:latin typeface="Arial" panose="020B0604020202020204" pitchFamily="34" charset="0"/>
                <a:cs typeface="Arial" panose="020B0604020202020204" pitchFamily="34" charset="0"/>
              </a:rPr>
              <a:t>Di dalam aplikasi, file ini merupakan file yang penting, karena berisi record-record yang sangat perlu di dalam organisasi. </a:t>
            </a:r>
          </a:p>
          <a:p>
            <a:pPr>
              <a:lnSpc>
                <a:spcPct val="90000"/>
              </a:lnSpc>
            </a:pPr>
            <a:r>
              <a:rPr lang="en-US" altLang="en-US" b="1">
                <a:latin typeface="Arial" panose="020B0604020202020204" pitchFamily="34" charset="0"/>
                <a:cs typeface="Arial" panose="020B0604020202020204" pitchFamily="34" charset="0"/>
              </a:rPr>
              <a:t>File ini akan tetap terus ada selama hidup dari sistem.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68740D55-80DC-45AD-808A-78F03E05FD55}"/>
              </a:ext>
            </a:extLst>
          </p:cNvPr>
          <p:cNvSpPr>
            <a:spLocks noGrp="1" noChangeArrowheads="1"/>
          </p:cNvSpPr>
          <p:nvPr>
            <p:ph type="title"/>
          </p:nvPr>
        </p:nvSpPr>
        <p:spPr/>
        <p:txBody>
          <a:bodyPr/>
          <a:lstStyle/>
          <a:p>
            <a:r>
              <a:rPr lang="en-US" altLang="en-US" b="1">
                <a:latin typeface="Arial" panose="020B0604020202020204" pitchFamily="34" charset="0"/>
                <a:cs typeface="Arial" panose="020B0604020202020204" pitchFamily="34" charset="0"/>
              </a:rPr>
              <a:t>TIPE FILE (2)</a:t>
            </a:r>
          </a:p>
        </p:txBody>
      </p:sp>
      <p:sp>
        <p:nvSpPr>
          <p:cNvPr id="14339" name="Rectangle 3">
            <a:extLst>
              <a:ext uri="{FF2B5EF4-FFF2-40B4-BE49-F238E27FC236}">
                <a16:creationId xmlns:a16="http://schemas.microsoft.com/office/drawing/2014/main" id="{E1C0E244-D841-4A15-97CD-24F37934BE04}"/>
              </a:ext>
            </a:extLst>
          </p:cNvPr>
          <p:cNvSpPr>
            <a:spLocks noGrp="1" noChangeArrowheads="1"/>
          </p:cNvSpPr>
          <p:nvPr>
            <p:ph type="body" idx="1"/>
          </p:nvPr>
        </p:nvSpPr>
        <p:spPr/>
        <p:txBody>
          <a:bodyPr/>
          <a:lstStyle/>
          <a:p>
            <a:pPr marL="533400" indent="-533400">
              <a:lnSpc>
                <a:spcPct val="90000"/>
              </a:lnSpc>
            </a:pPr>
            <a:r>
              <a:rPr lang="en-US" altLang="en-US" sz="2400" b="1">
                <a:latin typeface="Arial" panose="020B0604020202020204" pitchFamily="34" charset="0"/>
                <a:cs typeface="Arial" panose="020B0604020202020204" pitchFamily="34" charset="0"/>
              </a:rPr>
              <a:t>File induk dapat dikategorikan lagi menjadi:</a:t>
            </a:r>
            <a:endParaRPr lang="en-US" altLang="en-US" sz="2400">
              <a:cs typeface="Times New Roman" panose="02020603050405020304" pitchFamily="18" charset="0"/>
            </a:endParaRPr>
          </a:p>
          <a:p>
            <a:pPr marL="533400" indent="-533400">
              <a:lnSpc>
                <a:spcPct val="90000"/>
              </a:lnSpc>
              <a:buFontTx/>
              <a:buAutoNum type="alphaLcPeriod"/>
            </a:pPr>
            <a:r>
              <a:rPr lang="en-US" altLang="en-US" sz="2400" b="1" i="1" u="sng">
                <a:latin typeface="Arial" panose="020B0604020202020204" pitchFamily="34" charset="0"/>
                <a:cs typeface="Arial" panose="020B0604020202020204" pitchFamily="34" charset="0"/>
              </a:rPr>
              <a:t>File induk acuan (reference master file),</a:t>
            </a:r>
            <a:r>
              <a:rPr lang="en-US" altLang="en-US" sz="2400" b="1" u="sng">
                <a:latin typeface="Arial" panose="020B0604020202020204" pitchFamily="34" charset="0"/>
                <a:cs typeface="Arial" panose="020B0604020202020204" pitchFamily="34" charset="0"/>
              </a:rPr>
              <a:t> </a:t>
            </a:r>
          </a:p>
          <a:p>
            <a:pPr marL="914400" lvl="1" indent="-457200">
              <a:lnSpc>
                <a:spcPct val="90000"/>
              </a:lnSpc>
            </a:pPr>
            <a:r>
              <a:rPr lang="en-US" altLang="en-US" sz="2200" b="1">
                <a:latin typeface="Arial" panose="020B0604020202020204" pitchFamily="34" charset="0"/>
                <a:cs typeface="Arial" panose="020B0604020202020204" pitchFamily="34" charset="0"/>
              </a:rPr>
              <a:t>yaitu file induk yang recordnya relatif statis, jarang berubah nilainya. </a:t>
            </a:r>
          </a:p>
          <a:p>
            <a:pPr marL="914400" lvl="1" indent="-457200">
              <a:lnSpc>
                <a:spcPct val="90000"/>
              </a:lnSpc>
            </a:pPr>
            <a:r>
              <a:rPr lang="en-US" altLang="en-US" sz="2200" b="1">
                <a:latin typeface="Arial" panose="020B0604020202020204" pitchFamily="34" charset="0"/>
                <a:cs typeface="Arial" panose="020B0604020202020204" pitchFamily="34" charset="0"/>
              </a:rPr>
              <a:t>Misalnya adalah file daftar gaji, file daftar mata kuliah.</a:t>
            </a:r>
            <a:endParaRPr lang="en-US" altLang="en-US" sz="2200">
              <a:cs typeface="Times New Roman" panose="02020603050405020304" pitchFamily="18" charset="0"/>
            </a:endParaRPr>
          </a:p>
          <a:p>
            <a:pPr marL="533400" indent="-533400">
              <a:lnSpc>
                <a:spcPct val="90000"/>
              </a:lnSpc>
              <a:buNone/>
            </a:pPr>
            <a:r>
              <a:rPr lang="en-US" altLang="en-US" sz="2400" b="1">
                <a:latin typeface="Arial" panose="020B0604020202020204" pitchFamily="34" charset="0"/>
                <a:cs typeface="Arial" panose="020B0604020202020204" pitchFamily="34" charset="0"/>
              </a:rPr>
              <a:t>b. </a:t>
            </a:r>
            <a:r>
              <a:rPr lang="en-US" altLang="en-US" sz="2400" b="1" i="1" u="sng">
                <a:latin typeface="Arial" panose="020B0604020202020204" pitchFamily="34" charset="0"/>
                <a:cs typeface="Arial" panose="020B0604020202020204" pitchFamily="34" charset="0"/>
              </a:rPr>
              <a:t>File induk dinamik (dynamic master file),</a:t>
            </a:r>
            <a:r>
              <a:rPr lang="en-US" altLang="en-US" sz="2400" b="1">
                <a:latin typeface="Arial" panose="020B0604020202020204" pitchFamily="34" charset="0"/>
                <a:cs typeface="Arial" panose="020B0604020202020204" pitchFamily="34" charset="0"/>
              </a:rPr>
              <a:t> </a:t>
            </a:r>
          </a:p>
          <a:p>
            <a:pPr marL="914400" lvl="1" indent="-457200">
              <a:lnSpc>
                <a:spcPct val="90000"/>
              </a:lnSpc>
            </a:pPr>
            <a:r>
              <a:rPr lang="en-US" altLang="en-US" sz="2200" b="1">
                <a:latin typeface="Arial" panose="020B0604020202020204" pitchFamily="34" charset="0"/>
                <a:cs typeface="Arial" panose="020B0604020202020204" pitchFamily="34" charset="0"/>
              </a:rPr>
              <a:t>yaitu file induk yang nilai dari record-recordnya sering berubah atau sering di-update sebagai hasil dari suatu transaksi. </a:t>
            </a:r>
          </a:p>
          <a:p>
            <a:pPr marL="914400" lvl="1" indent="-457200">
              <a:lnSpc>
                <a:spcPct val="90000"/>
              </a:lnSpc>
            </a:pPr>
            <a:r>
              <a:rPr lang="en-US" altLang="en-US" sz="2200" b="1">
                <a:latin typeface="Arial" panose="020B0604020202020204" pitchFamily="34" charset="0"/>
                <a:cs typeface="Arial" panose="020B0604020202020204" pitchFamily="34" charset="0"/>
              </a:rPr>
              <a:t>Misalnya adalah file induk data barang, yang setiap saat field unitnya harus di-update bila terjadi transaksi.</a:t>
            </a:r>
            <a:endParaRPr lang="en-US" altLang="en-US" sz="2200">
              <a:cs typeface="Times New Roman" panose="02020603050405020304" pitchFamily="18" charset="0"/>
            </a:endParaRPr>
          </a:p>
          <a:p>
            <a:pPr marL="533400" indent="-533400">
              <a:lnSpc>
                <a:spcPct val="90000"/>
              </a:lnSpc>
            </a:pPr>
            <a:endParaRPr lang="en-US" altLang="en-US" sz="2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34DA3BB-A4B2-4E51-ADBC-3E0BBBFC3FA0}"/>
              </a:ext>
            </a:extLst>
          </p:cNvPr>
          <p:cNvSpPr>
            <a:spLocks noGrp="1" noChangeArrowheads="1"/>
          </p:cNvSpPr>
          <p:nvPr>
            <p:ph type="title"/>
          </p:nvPr>
        </p:nvSpPr>
        <p:spPr/>
        <p:txBody>
          <a:bodyPr/>
          <a:lstStyle/>
          <a:p>
            <a:r>
              <a:rPr lang="en-US" altLang="en-US" b="1">
                <a:latin typeface="Arial" panose="020B0604020202020204" pitchFamily="34" charset="0"/>
                <a:cs typeface="Arial" panose="020B0604020202020204" pitchFamily="34" charset="0"/>
              </a:rPr>
              <a:t>TIPE FILE (3)</a:t>
            </a:r>
          </a:p>
        </p:txBody>
      </p:sp>
      <p:sp>
        <p:nvSpPr>
          <p:cNvPr id="15363" name="Rectangle 3">
            <a:extLst>
              <a:ext uri="{FF2B5EF4-FFF2-40B4-BE49-F238E27FC236}">
                <a16:creationId xmlns:a16="http://schemas.microsoft.com/office/drawing/2014/main" id="{5EA8748C-B0AF-47C4-A60B-DB79FFE66C3D}"/>
              </a:ext>
            </a:extLst>
          </p:cNvPr>
          <p:cNvSpPr>
            <a:spLocks noGrp="1" noChangeArrowheads="1"/>
          </p:cNvSpPr>
          <p:nvPr>
            <p:ph type="body" idx="1"/>
          </p:nvPr>
        </p:nvSpPr>
        <p:spPr/>
        <p:txBody>
          <a:bodyPr/>
          <a:lstStyle/>
          <a:p>
            <a:pPr>
              <a:lnSpc>
                <a:spcPct val="90000"/>
              </a:lnSpc>
              <a:buFontTx/>
              <a:buNone/>
            </a:pPr>
            <a:r>
              <a:rPr lang="en-US" altLang="en-US" sz="2400" b="1" u="sng">
                <a:latin typeface="Arial" panose="020B0604020202020204" pitchFamily="34" charset="0"/>
                <a:cs typeface="Arial" panose="020B0604020202020204" pitchFamily="34" charset="0"/>
              </a:rPr>
              <a:t>2. File transaksi (transaction file).</a:t>
            </a:r>
            <a:endParaRPr lang="en-US" altLang="en-US" sz="2400" u="sng">
              <a:cs typeface="Times New Roman" panose="02020603050405020304" pitchFamily="18" charset="0"/>
            </a:endParaRPr>
          </a:p>
          <a:p>
            <a:pPr lvl="1">
              <a:lnSpc>
                <a:spcPct val="90000"/>
              </a:lnSpc>
            </a:pPr>
            <a:r>
              <a:rPr lang="en-US" altLang="en-US" sz="2200" b="1">
                <a:latin typeface="Arial" panose="020B0604020202020204" pitchFamily="34" charset="0"/>
                <a:cs typeface="Arial" panose="020B0604020202020204" pitchFamily="34" charset="0"/>
              </a:rPr>
              <a:t>File transaksi disebut juga dengan nama input file. </a:t>
            </a:r>
          </a:p>
          <a:p>
            <a:pPr lvl="1">
              <a:lnSpc>
                <a:spcPct val="90000"/>
              </a:lnSpc>
            </a:pPr>
            <a:r>
              <a:rPr lang="en-US" altLang="en-US" sz="2200" b="1">
                <a:latin typeface="Arial" panose="020B0604020202020204" pitchFamily="34" charset="0"/>
                <a:cs typeface="Arial" panose="020B0604020202020204" pitchFamily="34" charset="0"/>
              </a:rPr>
              <a:t>File ini digunakan untuk merekam data hasil transaksi yang terjadi. </a:t>
            </a:r>
          </a:p>
          <a:p>
            <a:pPr lvl="1">
              <a:lnSpc>
                <a:spcPct val="90000"/>
              </a:lnSpc>
            </a:pPr>
            <a:r>
              <a:rPr lang="en-US" altLang="en-US" sz="2200" b="1">
                <a:latin typeface="Arial" panose="020B0604020202020204" pitchFamily="34" charset="0"/>
                <a:cs typeface="Arial" panose="020B0604020202020204" pitchFamily="34" charset="0"/>
              </a:rPr>
              <a:t>Contohnya adalah file penjualan, yang berisi data hasil transaksi penjualan.</a:t>
            </a:r>
            <a:endParaRPr lang="en-US" altLang="en-US" sz="2200">
              <a:cs typeface="Times New Roman" panose="02020603050405020304" pitchFamily="18" charset="0"/>
            </a:endParaRPr>
          </a:p>
          <a:p>
            <a:pPr>
              <a:lnSpc>
                <a:spcPct val="90000"/>
              </a:lnSpc>
              <a:buFontTx/>
              <a:buNone/>
            </a:pPr>
            <a:r>
              <a:rPr lang="en-US" altLang="en-US" sz="2400" b="1" u="sng">
                <a:latin typeface="Arial" panose="020B0604020202020204" pitchFamily="34" charset="0"/>
                <a:cs typeface="Arial" panose="020B0604020202020204" pitchFamily="34" charset="0"/>
              </a:rPr>
              <a:t>3. File laporan (report file).</a:t>
            </a:r>
            <a:endParaRPr lang="en-US" altLang="en-US" sz="2400" u="sng">
              <a:cs typeface="Times New Roman" panose="02020603050405020304" pitchFamily="18" charset="0"/>
            </a:endParaRPr>
          </a:p>
          <a:p>
            <a:pPr lvl="1">
              <a:lnSpc>
                <a:spcPct val="90000"/>
              </a:lnSpc>
            </a:pPr>
            <a:r>
              <a:rPr lang="en-US" altLang="en-US" sz="2200" b="1">
                <a:latin typeface="Arial" panose="020B0604020202020204" pitchFamily="34" charset="0"/>
                <a:cs typeface="Arial" panose="020B0604020202020204" pitchFamily="34" charset="0"/>
              </a:rPr>
              <a:t>File ini disebut juga dengan nama output file yaitu file yang berisi informasi yang akan ditampilkan. </a:t>
            </a:r>
          </a:p>
          <a:p>
            <a:pPr lvl="1">
              <a:lnSpc>
                <a:spcPct val="90000"/>
              </a:lnSpc>
            </a:pPr>
            <a:r>
              <a:rPr lang="en-US" altLang="en-US" sz="2200" b="1">
                <a:latin typeface="Arial" panose="020B0604020202020204" pitchFamily="34" charset="0"/>
                <a:cs typeface="Arial" panose="020B0604020202020204" pitchFamily="34" charset="0"/>
              </a:rPr>
              <a:t>Isi dari file ini biasanya diambilkan dari field di satu atau lebih master file untuk mempersiapkan pembuatan laporan.</a:t>
            </a:r>
            <a:endParaRPr lang="en-US" altLang="en-US" sz="2200">
              <a:cs typeface="Times New Roman" panose="02020603050405020304" pitchFamily="18" charset="0"/>
            </a:endParaRPr>
          </a:p>
          <a:p>
            <a:pPr>
              <a:lnSpc>
                <a:spcPct val="90000"/>
              </a:lnSpc>
            </a:pPr>
            <a:endParaRPr lang="en-US" altLang="en-US" sz="22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B481973A-D87A-476A-8FA0-984B6A778B3B}"/>
              </a:ext>
            </a:extLst>
          </p:cNvPr>
          <p:cNvSpPr>
            <a:spLocks noGrp="1" noChangeArrowheads="1"/>
          </p:cNvSpPr>
          <p:nvPr>
            <p:ph type="title"/>
          </p:nvPr>
        </p:nvSpPr>
        <p:spPr/>
        <p:txBody>
          <a:bodyPr/>
          <a:lstStyle/>
          <a:p>
            <a:r>
              <a:rPr lang="en-US" altLang="en-US" b="1">
                <a:latin typeface="Arial" panose="020B0604020202020204" pitchFamily="34" charset="0"/>
                <a:cs typeface="Arial" panose="020B0604020202020204" pitchFamily="34" charset="0"/>
              </a:rPr>
              <a:t>TIPE FILE (4)</a:t>
            </a:r>
          </a:p>
        </p:txBody>
      </p:sp>
      <p:sp>
        <p:nvSpPr>
          <p:cNvPr id="16387" name="Rectangle 3">
            <a:extLst>
              <a:ext uri="{FF2B5EF4-FFF2-40B4-BE49-F238E27FC236}">
                <a16:creationId xmlns:a16="http://schemas.microsoft.com/office/drawing/2014/main" id="{0C92F6B2-E70B-4965-BC54-4BF656603800}"/>
              </a:ext>
            </a:extLst>
          </p:cNvPr>
          <p:cNvSpPr>
            <a:spLocks noGrp="1" noChangeArrowheads="1"/>
          </p:cNvSpPr>
          <p:nvPr>
            <p:ph type="body" idx="1"/>
          </p:nvPr>
        </p:nvSpPr>
        <p:spPr/>
        <p:txBody>
          <a:bodyPr/>
          <a:lstStyle/>
          <a:p>
            <a:pPr>
              <a:lnSpc>
                <a:spcPct val="90000"/>
              </a:lnSpc>
              <a:buFontTx/>
              <a:buNone/>
            </a:pPr>
            <a:r>
              <a:rPr lang="en-US" altLang="en-US" sz="2400" b="1" u="sng">
                <a:latin typeface="Arial" panose="020B0604020202020204" pitchFamily="34" charset="0"/>
                <a:cs typeface="Arial" panose="020B0604020202020204" pitchFamily="34" charset="0"/>
              </a:rPr>
              <a:t>4. File sejarah (history file).</a:t>
            </a:r>
            <a:endParaRPr lang="en-US" altLang="en-US" sz="2400" u="sng">
              <a:cs typeface="Times New Roman" panose="02020603050405020304" pitchFamily="18" charset="0"/>
            </a:endParaRPr>
          </a:p>
          <a:p>
            <a:pPr>
              <a:lnSpc>
                <a:spcPct val="90000"/>
              </a:lnSpc>
            </a:pPr>
            <a:r>
              <a:rPr lang="en-US" altLang="en-US" sz="2400" b="1">
                <a:latin typeface="Arial" panose="020B0604020202020204" pitchFamily="34" charset="0"/>
                <a:cs typeface="Arial" panose="020B0604020202020204" pitchFamily="34" charset="0"/>
              </a:rPr>
              <a:t>File sejarah (history file) disebut juga dengan nama file arsip (archival file), merupakan file yang berisi data masa lalu yang sudah tidak aktif lagi, tetapi masih disimpan sebagai arsip.</a:t>
            </a:r>
            <a:endParaRPr lang="en-US" altLang="en-US" sz="2400">
              <a:cs typeface="Times New Roman" panose="02020603050405020304" pitchFamily="18" charset="0"/>
            </a:endParaRPr>
          </a:p>
          <a:p>
            <a:pPr>
              <a:lnSpc>
                <a:spcPct val="90000"/>
              </a:lnSpc>
              <a:buFontTx/>
              <a:buNone/>
            </a:pPr>
            <a:r>
              <a:rPr lang="en-US" altLang="en-US" sz="2400" b="1" u="sng">
                <a:latin typeface="Arial" panose="020B0604020202020204" pitchFamily="34" charset="0"/>
                <a:cs typeface="Arial" panose="020B0604020202020204" pitchFamily="34" charset="0"/>
              </a:rPr>
              <a:t>5. File pelindung (backup file).</a:t>
            </a:r>
            <a:endParaRPr lang="en-US" altLang="en-US" sz="2400" u="sng">
              <a:cs typeface="Times New Roman" panose="02020603050405020304" pitchFamily="18" charset="0"/>
            </a:endParaRPr>
          </a:p>
          <a:p>
            <a:pPr>
              <a:lnSpc>
                <a:spcPct val="90000"/>
              </a:lnSpc>
            </a:pPr>
            <a:r>
              <a:rPr lang="en-US" altLang="en-US" sz="2400" b="1">
                <a:latin typeface="Arial" panose="020B0604020202020204" pitchFamily="34" charset="0"/>
                <a:cs typeface="Arial" panose="020B0604020202020204" pitchFamily="34" charset="0"/>
              </a:rPr>
              <a:t>File pelindung merupakan salinan dari file-file yang masih aktif dalam database pada suatu saat tertentu. </a:t>
            </a:r>
          </a:p>
          <a:p>
            <a:pPr>
              <a:lnSpc>
                <a:spcPct val="90000"/>
              </a:lnSpc>
            </a:pPr>
            <a:r>
              <a:rPr lang="en-US" altLang="en-US" sz="2400" b="1">
                <a:latin typeface="Arial" panose="020B0604020202020204" pitchFamily="34" charset="0"/>
                <a:cs typeface="Arial" panose="020B0604020202020204" pitchFamily="34" charset="0"/>
              </a:rPr>
              <a:t>File ini digunakan sebagai pelindung atau cadangan bila file database yang aktif mengalami kerusakan atau hilang.</a:t>
            </a:r>
            <a:endParaRPr lang="en-US" altLang="en-US" sz="2400">
              <a:cs typeface="Times New Roman" panose="02020603050405020304" pitchFamily="18" charset="0"/>
            </a:endParaRPr>
          </a:p>
          <a:p>
            <a:pPr>
              <a:lnSpc>
                <a:spcPct val="90000"/>
              </a:lnSpc>
            </a:pPr>
            <a:endParaRPr lang="en-US" alt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CCDCF2E3-2004-4EBE-83A3-0AFAECAEF52C}"/>
              </a:ext>
            </a:extLst>
          </p:cNvPr>
          <p:cNvSpPr>
            <a:spLocks noGrp="1" noChangeArrowheads="1"/>
          </p:cNvSpPr>
          <p:nvPr>
            <p:ph type="title"/>
          </p:nvPr>
        </p:nvSpPr>
        <p:spPr>
          <a:xfrm>
            <a:off x="514905" y="762000"/>
            <a:ext cx="11594237" cy="1524000"/>
          </a:xfrm>
        </p:spPr>
        <p:txBody>
          <a:bodyPr/>
          <a:lstStyle/>
          <a:p>
            <a:r>
              <a:rPr lang="en-US" altLang="en-US" sz="3600" b="1" dirty="0">
                <a:latin typeface="Arial" panose="020B0604020202020204" pitchFamily="34" charset="0"/>
                <a:cs typeface="Arial" panose="020B0604020202020204" pitchFamily="34" charset="0"/>
              </a:rPr>
              <a:t>FILE SECARA FISIK &amp; SECARA LOGIKA</a:t>
            </a:r>
            <a:endParaRPr lang="en-US" altLang="en-US" sz="3600" dirty="0">
              <a:cs typeface="Times New Roman" panose="02020603050405020304" pitchFamily="18" charset="0"/>
            </a:endParaRPr>
          </a:p>
        </p:txBody>
      </p:sp>
      <p:sp>
        <p:nvSpPr>
          <p:cNvPr id="17411" name="Rectangle 3">
            <a:extLst>
              <a:ext uri="{FF2B5EF4-FFF2-40B4-BE49-F238E27FC236}">
                <a16:creationId xmlns:a16="http://schemas.microsoft.com/office/drawing/2014/main" id="{4900A33C-EDD4-41D2-9B56-36ABABA55ADA}"/>
              </a:ext>
            </a:extLst>
          </p:cNvPr>
          <p:cNvSpPr>
            <a:spLocks noGrp="1" noChangeArrowheads="1"/>
          </p:cNvSpPr>
          <p:nvPr>
            <p:ph type="body" idx="1"/>
          </p:nvPr>
        </p:nvSpPr>
        <p:spPr/>
        <p:txBody>
          <a:bodyPr/>
          <a:lstStyle/>
          <a:p>
            <a:pPr>
              <a:lnSpc>
                <a:spcPct val="90000"/>
              </a:lnSpc>
            </a:pPr>
            <a:r>
              <a:rPr lang="en-US" altLang="en-US" sz="2400" b="1">
                <a:latin typeface="Arial" panose="020B0604020202020204" pitchFamily="34" charset="0"/>
                <a:cs typeface="Arial" panose="020B0604020202020204" pitchFamily="34" charset="0"/>
              </a:rPr>
              <a:t>File secara fisik menunjukkan bagaimana file tersebut secara fisik disusun dan disimpan di media simpanan luar seperti misalnya pita magnetik atau disk magnetik.</a:t>
            </a:r>
          </a:p>
          <a:p>
            <a:pPr>
              <a:lnSpc>
                <a:spcPct val="90000"/>
              </a:lnSpc>
            </a:pPr>
            <a:r>
              <a:rPr lang="en-US" altLang="en-US" sz="2400" b="1">
                <a:latin typeface="Arial" panose="020B0604020202020204" pitchFamily="34" charset="0"/>
                <a:cs typeface="Arial" panose="020B0604020202020204" pitchFamily="34" charset="0"/>
              </a:rPr>
              <a:t> File secara logika menyangkut bagaimana hubungan antara data dipandang untuk menyediakan informasi kepada pemakai. </a:t>
            </a:r>
          </a:p>
          <a:p>
            <a:pPr>
              <a:lnSpc>
                <a:spcPct val="90000"/>
              </a:lnSpc>
            </a:pPr>
            <a:r>
              <a:rPr lang="en-US" altLang="en-US" sz="2400" b="1">
                <a:latin typeface="Arial" panose="020B0604020202020204" pitchFamily="34" charset="0"/>
                <a:cs typeface="Arial" panose="020B0604020202020204" pitchFamily="34" charset="0"/>
              </a:rPr>
              <a:t>Di dalam merancang suatu file, biasanya dirancang secara logika. </a:t>
            </a:r>
          </a:p>
          <a:p>
            <a:pPr>
              <a:lnSpc>
                <a:spcPct val="90000"/>
              </a:lnSpc>
            </a:pPr>
            <a:r>
              <a:rPr lang="en-US" altLang="en-US" sz="2400" b="1">
                <a:latin typeface="Arial" panose="020B0604020202020204" pitchFamily="34" charset="0"/>
                <a:cs typeface="Arial" panose="020B0604020202020204" pitchFamily="34" charset="0"/>
              </a:rPr>
              <a:t>Tugas pengubahan file secara logika ke bentuk nyata secara fisik diselesaikan dengan suatu perangkat lunak.</a:t>
            </a:r>
            <a:endParaRPr lang="en-US" altLang="en-US" sz="2400">
              <a:cs typeface="Times New Roman" panose="02020603050405020304" pitchFamily="18" charset="0"/>
            </a:endParaRPr>
          </a:p>
          <a:p>
            <a:pPr>
              <a:lnSpc>
                <a:spcPct val="90000"/>
              </a:lnSpc>
            </a:pPr>
            <a:endParaRPr lang="en-US" alt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D40A5E3-9F9D-4A4C-944C-AACDD1733D8D}"/>
              </a:ext>
            </a:extLst>
          </p:cNvPr>
          <p:cNvSpPr>
            <a:spLocks noGrp="1" noChangeArrowheads="1"/>
          </p:cNvSpPr>
          <p:nvPr>
            <p:ph type="title"/>
          </p:nvPr>
        </p:nvSpPr>
        <p:spPr/>
        <p:txBody>
          <a:bodyPr/>
          <a:lstStyle/>
          <a:p>
            <a:r>
              <a:rPr lang="en-US" altLang="en-US" sz="5400" b="1">
                <a:latin typeface="Arial" panose="020B0604020202020204" pitchFamily="34" charset="0"/>
                <a:cs typeface="Arial" panose="020B0604020202020204" pitchFamily="34" charset="0"/>
              </a:rPr>
              <a:t>PENDAHULUAN</a:t>
            </a:r>
            <a:endParaRPr lang="en-US" altLang="en-US" sz="5400">
              <a:cs typeface="Times New Roman" panose="02020603050405020304" pitchFamily="18" charset="0"/>
            </a:endParaRPr>
          </a:p>
        </p:txBody>
      </p:sp>
      <p:sp>
        <p:nvSpPr>
          <p:cNvPr id="1027" name="Rectangle 3">
            <a:extLst>
              <a:ext uri="{FF2B5EF4-FFF2-40B4-BE49-F238E27FC236}">
                <a16:creationId xmlns:a16="http://schemas.microsoft.com/office/drawing/2014/main" id="{FD0174C0-FA62-4DBE-9427-B39755430B8F}"/>
              </a:ext>
            </a:extLst>
          </p:cNvPr>
          <p:cNvSpPr>
            <a:spLocks noGrp="1" noChangeArrowheads="1"/>
          </p:cNvSpPr>
          <p:nvPr>
            <p:ph type="body" idx="1"/>
          </p:nvPr>
        </p:nvSpPr>
        <p:spPr/>
        <p:txBody>
          <a:bodyPr/>
          <a:lstStyle/>
          <a:p>
            <a:pPr>
              <a:lnSpc>
                <a:spcPct val="90000"/>
              </a:lnSpc>
            </a:pPr>
            <a:r>
              <a:rPr lang="en-US" altLang="en-US" sz="2400" b="1" i="1">
                <a:latin typeface="Arial" panose="020B0604020202020204" pitchFamily="34" charset="0"/>
                <a:cs typeface="Arial" panose="020B0604020202020204" pitchFamily="34" charset="0"/>
              </a:rPr>
              <a:t>Basis data</a:t>
            </a:r>
            <a:r>
              <a:rPr lang="en-US" altLang="en-US" sz="2400" b="1">
                <a:latin typeface="Arial" panose="020B0604020202020204" pitchFamily="34" charset="0"/>
                <a:cs typeface="Arial" panose="020B0604020202020204" pitchFamily="34" charset="0"/>
              </a:rPr>
              <a:t> (database) merupakan kumpulan dari data yang saling berhubungan satu dengan yang lainnya, tersimpan di perangkat keras komputer dan digunakan perangkat lunak untuk memanipulasinya. </a:t>
            </a:r>
          </a:p>
          <a:p>
            <a:pPr>
              <a:lnSpc>
                <a:spcPct val="90000"/>
              </a:lnSpc>
            </a:pPr>
            <a:r>
              <a:rPr lang="en-US" altLang="en-US" sz="2400" b="1">
                <a:latin typeface="Arial" panose="020B0604020202020204" pitchFamily="34" charset="0"/>
                <a:cs typeface="Arial" panose="020B0604020202020204" pitchFamily="34" charset="0"/>
              </a:rPr>
              <a:t>Database merupakan salah satu komponen yang penting dalam sistem informasi, karena merupakan basis dalam menyediakan informasi bagi para pemakai. </a:t>
            </a:r>
          </a:p>
          <a:p>
            <a:pPr>
              <a:lnSpc>
                <a:spcPct val="90000"/>
              </a:lnSpc>
            </a:pPr>
            <a:r>
              <a:rPr lang="en-US" altLang="en-US" sz="2400" b="1">
                <a:latin typeface="Arial" panose="020B0604020202020204" pitchFamily="34" charset="0"/>
                <a:cs typeface="Arial" panose="020B0604020202020204" pitchFamily="34" charset="0"/>
              </a:rPr>
              <a:t>Penerapan database dalam sistem informasi disebut dengan database system.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7A01AB9-5191-4AB9-BD77-B210FD7DEE4C}"/>
              </a:ext>
            </a:extLst>
          </p:cNvPr>
          <p:cNvSpPr>
            <a:spLocks noGrp="1" noChangeArrowheads="1"/>
          </p:cNvSpPr>
          <p:nvPr>
            <p:ph type="title"/>
          </p:nvPr>
        </p:nvSpPr>
        <p:spPr/>
        <p:txBody>
          <a:bodyPr/>
          <a:lstStyle/>
          <a:p>
            <a:r>
              <a:rPr lang="en-US" altLang="en-US" sz="5400" b="1">
                <a:latin typeface="Arial" panose="020B0604020202020204" pitchFamily="34" charset="0"/>
                <a:cs typeface="Arial" panose="020B0604020202020204" pitchFamily="34" charset="0"/>
              </a:rPr>
              <a:t>PENDAHULUAN (2)</a:t>
            </a:r>
          </a:p>
        </p:txBody>
      </p:sp>
      <p:sp>
        <p:nvSpPr>
          <p:cNvPr id="5123" name="Rectangle 3">
            <a:extLst>
              <a:ext uri="{FF2B5EF4-FFF2-40B4-BE49-F238E27FC236}">
                <a16:creationId xmlns:a16="http://schemas.microsoft.com/office/drawing/2014/main" id="{2821EE05-A32A-4FAF-BE51-0707984C1C9D}"/>
              </a:ext>
            </a:extLst>
          </p:cNvPr>
          <p:cNvSpPr>
            <a:spLocks noGrp="1" noChangeArrowheads="1"/>
          </p:cNvSpPr>
          <p:nvPr>
            <p:ph type="body" idx="1"/>
          </p:nvPr>
        </p:nvSpPr>
        <p:spPr/>
        <p:txBody>
          <a:bodyPr>
            <a:normAutofit lnSpcReduction="10000"/>
          </a:bodyPr>
          <a:lstStyle/>
          <a:p>
            <a:r>
              <a:rPr lang="en-US" altLang="en-US" b="1" dirty="0" err="1">
                <a:latin typeface="Arial" panose="020B0604020202020204" pitchFamily="34" charset="0"/>
                <a:cs typeface="Arial" panose="020B0604020202020204" pitchFamily="34" charset="0"/>
              </a:rPr>
              <a:t>Sistem</a:t>
            </a:r>
            <a:r>
              <a:rPr lang="en-US" altLang="en-US" b="1" dirty="0">
                <a:latin typeface="Arial" panose="020B0604020202020204" pitchFamily="34" charset="0"/>
                <a:cs typeface="Arial" panose="020B0604020202020204" pitchFamily="34" charset="0"/>
              </a:rPr>
              <a:t> basis data (database system) </a:t>
            </a:r>
            <a:r>
              <a:rPr lang="en-US" altLang="en-US" b="1" dirty="0" err="1">
                <a:latin typeface="Arial" panose="020B0604020202020204" pitchFamily="34" charset="0"/>
                <a:cs typeface="Arial" panose="020B0604020202020204" pitchFamily="34" charset="0"/>
              </a:rPr>
              <a:t>adalah</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suatu</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sistem</a:t>
            </a:r>
            <a:r>
              <a:rPr lang="en-US" altLang="en-US" b="1" dirty="0">
                <a:latin typeface="Arial" panose="020B0604020202020204" pitchFamily="34" charset="0"/>
                <a:cs typeface="Arial" panose="020B0604020202020204" pitchFamily="34" charset="0"/>
              </a:rPr>
              <a:t> yang </a:t>
            </a:r>
            <a:r>
              <a:rPr lang="en-US" altLang="en-US" b="1" dirty="0" err="1">
                <a:latin typeface="Arial" panose="020B0604020202020204" pitchFamily="34" charset="0"/>
                <a:cs typeface="Arial" panose="020B0604020202020204" pitchFamily="34" charset="0"/>
              </a:rPr>
              <a:t>mengintegrasikan</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kumpulan</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dari</a:t>
            </a:r>
            <a:r>
              <a:rPr lang="en-US" altLang="en-US" b="1" dirty="0">
                <a:latin typeface="Arial" panose="020B0604020202020204" pitchFamily="34" charset="0"/>
                <a:cs typeface="Arial" panose="020B0604020202020204" pitchFamily="34" charset="0"/>
              </a:rPr>
              <a:t> data yang </a:t>
            </a:r>
            <a:r>
              <a:rPr lang="en-US" altLang="en-US" b="1" dirty="0" err="1">
                <a:latin typeface="Arial" panose="020B0604020202020204" pitchFamily="34" charset="0"/>
                <a:cs typeface="Arial" panose="020B0604020202020204" pitchFamily="34" charset="0"/>
              </a:rPr>
              <a:t>saling</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berhubungan</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satu</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dengan</a:t>
            </a:r>
            <a:r>
              <a:rPr lang="en-US" altLang="en-US" b="1" dirty="0">
                <a:latin typeface="Arial" panose="020B0604020202020204" pitchFamily="34" charset="0"/>
                <a:cs typeface="Arial" panose="020B0604020202020204" pitchFamily="34" charset="0"/>
              </a:rPr>
              <a:t> yang </a:t>
            </a:r>
            <a:r>
              <a:rPr lang="en-US" altLang="en-US" b="1" dirty="0" err="1">
                <a:latin typeface="Arial" panose="020B0604020202020204" pitchFamily="34" charset="0"/>
                <a:cs typeface="Arial" panose="020B0604020202020204" pitchFamily="34" charset="0"/>
              </a:rPr>
              <a:t>lainnya</a:t>
            </a:r>
            <a:r>
              <a:rPr lang="en-US" altLang="en-US" b="1" dirty="0">
                <a:latin typeface="Arial" panose="020B0604020202020204" pitchFamily="34" charset="0"/>
                <a:cs typeface="Arial" panose="020B0604020202020204" pitchFamily="34" charset="0"/>
              </a:rPr>
              <a:t> dan </a:t>
            </a:r>
            <a:r>
              <a:rPr lang="en-US" altLang="en-US" b="1" dirty="0" err="1">
                <a:latin typeface="Arial" panose="020B0604020202020204" pitchFamily="34" charset="0"/>
                <a:cs typeface="Arial" panose="020B0604020202020204" pitchFamily="34" charset="0"/>
              </a:rPr>
              <a:t>membuatnya</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tersedia</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untuk</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beberapa</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aplikasi</a:t>
            </a:r>
            <a:r>
              <a:rPr lang="en-US" altLang="en-US" b="1" dirty="0">
                <a:latin typeface="Arial" panose="020B0604020202020204" pitchFamily="34" charset="0"/>
                <a:cs typeface="Arial" panose="020B0604020202020204" pitchFamily="34" charset="0"/>
              </a:rPr>
              <a:t> yang </a:t>
            </a:r>
            <a:r>
              <a:rPr lang="en-US" altLang="en-US" b="1" dirty="0" err="1">
                <a:latin typeface="Arial" panose="020B0604020202020204" pitchFamily="34" charset="0"/>
                <a:cs typeface="Arial" panose="020B0604020202020204" pitchFamily="34" charset="0"/>
              </a:rPr>
              <a:t>bermacam-macam</a:t>
            </a:r>
            <a:r>
              <a:rPr lang="en-US" altLang="en-US" b="1" dirty="0">
                <a:latin typeface="Arial" panose="020B0604020202020204" pitchFamily="34" charset="0"/>
                <a:cs typeface="Arial" panose="020B0604020202020204" pitchFamily="34" charset="0"/>
              </a:rPr>
              <a:t> di </a:t>
            </a:r>
            <a:r>
              <a:rPr lang="en-US" altLang="en-US" b="1" dirty="0" err="1">
                <a:latin typeface="Arial" panose="020B0604020202020204" pitchFamily="34" charset="0"/>
                <a:cs typeface="Arial" panose="020B0604020202020204" pitchFamily="34" charset="0"/>
              </a:rPr>
              <a:t>dalam</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suatu</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organisasi</a:t>
            </a:r>
            <a:r>
              <a:rPr lang="en-US" altLang="en-US" b="1" dirty="0">
                <a:latin typeface="Arial" panose="020B0604020202020204" pitchFamily="34" charset="0"/>
                <a:cs typeface="Arial" panose="020B0604020202020204" pitchFamily="34" charset="0"/>
              </a:rPr>
              <a:t>. </a:t>
            </a:r>
          </a:p>
          <a:p>
            <a:r>
              <a:rPr lang="en-US" altLang="en-US" b="1" dirty="0" err="1">
                <a:latin typeface="Arial" panose="020B0604020202020204" pitchFamily="34" charset="0"/>
                <a:cs typeface="Arial" panose="020B0604020202020204" pitchFamily="34" charset="0"/>
              </a:rPr>
              <a:t>Pendekatan</a:t>
            </a:r>
            <a:r>
              <a:rPr lang="en-US" altLang="en-US" b="1" dirty="0">
                <a:latin typeface="Arial" panose="020B0604020202020204" pitchFamily="34" charset="0"/>
                <a:cs typeface="Arial" panose="020B0604020202020204" pitchFamily="34" charset="0"/>
              </a:rPr>
              <a:t> database </a:t>
            </a:r>
            <a:r>
              <a:rPr lang="en-US" altLang="en-US" b="1" dirty="0" err="1">
                <a:latin typeface="Arial" panose="020B0604020202020204" pitchFamily="34" charset="0"/>
                <a:cs typeface="Arial" panose="020B0604020202020204" pitchFamily="34" charset="0"/>
              </a:rPr>
              <a:t>berbeda</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dengan</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pendekatan</a:t>
            </a:r>
            <a:r>
              <a:rPr lang="en-US" altLang="en-US" b="1" dirty="0">
                <a:latin typeface="Arial" panose="020B0604020202020204" pitchFamily="34" charset="0"/>
                <a:cs typeface="Arial" panose="020B0604020202020204" pitchFamily="34" charset="0"/>
              </a:rPr>
              <a:t> </a:t>
            </a:r>
            <a:r>
              <a:rPr lang="en-US" altLang="en-US" b="1" dirty="0" err="1">
                <a:latin typeface="Arial" panose="020B0604020202020204" pitchFamily="34" charset="0"/>
                <a:cs typeface="Arial" panose="020B0604020202020204" pitchFamily="34" charset="0"/>
              </a:rPr>
              <a:t>tradisional</a:t>
            </a:r>
            <a:r>
              <a:rPr lang="en-US" altLang="en-US" b="1" dirty="0">
                <a:latin typeface="Arial" panose="020B0604020202020204" pitchFamily="34" charset="0"/>
                <a:cs typeface="Arial" panose="020B0604020202020204" pitchFamily="34" charset="0"/>
              </a:rPr>
              <a:t>.</a:t>
            </a:r>
            <a:endParaRPr lang="en-US" altLang="en-US" dirty="0">
              <a:cs typeface="Times New Roman" panose="02020603050405020304" pitchFamily="18" charset="0"/>
            </a:endParaRPr>
          </a:p>
          <a:p>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934E9D5-D84C-45DF-8C52-C461CDBB7E8D}"/>
              </a:ext>
            </a:extLst>
          </p:cNvPr>
          <p:cNvSpPr>
            <a:spLocks noGrp="1" noChangeArrowheads="1"/>
          </p:cNvSpPr>
          <p:nvPr>
            <p:ph type="title"/>
          </p:nvPr>
        </p:nvSpPr>
        <p:spPr/>
        <p:txBody>
          <a:bodyPr/>
          <a:lstStyle/>
          <a:p>
            <a:r>
              <a:rPr lang="en-US" altLang="en-US" sz="4000" b="1">
                <a:latin typeface="Arial" panose="020B0604020202020204" pitchFamily="34" charset="0"/>
                <a:cs typeface="Arial" panose="020B0604020202020204" pitchFamily="34" charset="0"/>
              </a:rPr>
              <a:t>PENDEKATAN TRADISIONAL</a:t>
            </a:r>
          </a:p>
        </p:txBody>
      </p:sp>
      <p:sp>
        <p:nvSpPr>
          <p:cNvPr id="6147" name="Rectangle 3">
            <a:extLst>
              <a:ext uri="{FF2B5EF4-FFF2-40B4-BE49-F238E27FC236}">
                <a16:creationId xmlns:a16="http://schemas.microsoft.com/office/drawing/2014/main" id="{7B0F40B4-C5AF-431F-A1F6-EE1F04C710A1}"/>
              </a:ext>
            </a:extLst>
          </p:cNvPr>
          <p:cNvSpPr>
            <a:spLocks noGrp="1" noChangeArrowheads="1"/>
          </p:cNvSpPr>
          <p:nvPr>
            <p:ph type="body" idx="1"/>
          </p:nvPr>
        </p:nvSpPr>
        <p:spPr/>
        <p:txBody>
          <a:bodyPr/>
          <a:lstStyle/>
          <a:p>
            <a:pPr>
              <a:lnSpc>
                <a:spcPct val="90000"/>
              </a:lnSpc>
            </a:pPr>
            <a:r>
              <a:rPr lang="en-US" altLang="en-US" sz="2400" b="1">
                <a:latin typeface="Arial" panose="020B0604020202020204" pitchFamily="34" charset="0"/>
                <a:cs typeface="Arial" panose="020B0604020202020204" pitchFamily="34" charset="0"/>
              </a:rPr>
              <a:t>Pendekatan tradisional yang berhubungan dengan manajemen data, sumber data dikumpulkan dalam file-file yang tidak berhubungan satu dengan yang lainnya. Biasanya tiap-tiap file dirancang untuk aplikasi yang tertentu.</a:t>
            </a:r>
            <a:endParaRPr lang="en-US" altLang="en-US" sz="2400">
              <a:cs typeface="Times New Roman" panose="02020603050405020304" pitchFamily="18" charset="0"/>
            </a:endParaRPr>
          </a:p>
          <a:p>
            <a:pPr>
              <a:lnSpc>
                <a:spcPct val="90000"/>
              </a:lnSpc>
            </a:pPr>
            <a:r>
              <a:rPr lang="en-US" altLang="en-US" sz="2400" b="1">
                <a:latin typeface="Arial" panose="020B0604020202020204" pitchFamily="34" charset="0"/>
                <a:cs typeface="Arial" panose="020B0604020202020204" pitchFamily="34" charset="0"/>
              </a:rPr>
              <a:t>Pendekatan tradisional ini mempunyai beberapa kelemahan, yaitu:</a:t>
            </a:r>
            <a:endParaRPr lang="en-US" altLang="en-US" sz="2400">
              <a:cs typeface="Times New Roman" panose="02020603050405020304" pitchFamily="18" charset="0"/>
            </a:endParaRPr>
          </a:p>
          <a:p>
            <a:pPr lvl="1">
              <a:lnSpc>
                <a:spcPct val="90000"/>
              </a:lnSpc>
              <a:buFontTx/>
              <a:buNone/>
            </a:pPr>
            <a:r>
              <a:rPr lang="en-US" altLang="en-US" b="1">
                <a:latin typeface="Arial" panose="020B0604020202020204" pitchFamily="34" charset="0"/>
                <a:cs typeface="Arial" panose="020B0604020202020204" pitchFamily="34" charset="0"/>
              </a:rPr>
              <a:t>1.</a:t>
            </a:r>
            <a:r>
              <a:rPr lang="en-US" altLang="en-US" b="1" u="sng">
                <a:latin typeface="Arial" panose="020B0604020202020204" pitchFamily="34" charset="0"/>
                <a:cs typeface="Arial" panose="020B0604020202020204" pitchFamily="34" charset="0"/>
              </a:rPr>
              <a:t>Terjadi duplikasi data</a:t>
            </a:r>
            <a:endParaRPr lang="en-US" altLang="en-US" u="sng">
              <a:cs typeface="Times New Roman" panose="02020603050405020304" pitchFamily="18" charset="0"/>
            </a:endParaRPr>
          </a:p>
          <a:p>
            <a:pPr lvl="1">
              <a:lnSpc>
                <a:spcPct val="90000"/>
              </a:lnSpc>
              <a:buFontTx/>
              <a:buNone/>
            </a:pPr>
            <a:r>
              <a:rPr lang="en-US" altLang="en-US" b="1">
                <a:latin typeface="Arial" panose="020B0604020202020204" pitchFamily="34" charset="0"/>
                <a:cs typeface="Arial" panose="020B0604020202020204" pitchFamily="34" charset="0"/>
              </a:rPr>
              <a:t>   Karena tiap-tiap aplikasi membentuk file data tersendiri akan dapat menimbulkan duplikasi data yang sama.</a:t>
            </a:r>
            <a:endParaRPr lang="en-US" altLang="en-US">
              <a:cs typeface="Times New Roman" panose="02020603050405020304" pitchFamily="18" charset="0"/>
            </a:endParaRPr>
          </a:p>
          <a:p>
            <a:pPr>
              <a:lnSpc>
                <a:spcPct val="90000"/>
              </a:lnSpc>
            </a:pPr>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C8BBFF9-7808-494E-A16D-EFB3056BD709}"/>
              </a:ext>
            </a:extLst>
          </p:cNvPr>
          <p:cNvSpPr>
            <a:spLocks noGrp="1" noChangeArrowheads="1"/>
          </p:cNvSpPr>
          <p:nvPr>
            <p:ph type="title"/>
          </p:nvPr>
        </p:nvSpPr>
        <p:spPr/>
        <p:txBody>
          <a:bodyPr/>
          <a:lstStyle/>
          <a:p>
            <a:r>
              <a:rPr lang="en-US" altLang="en-US" sz="3600" b="1">
                <a:latin typeface="Arial" panose="020B0604020202020204" pitchFamily="34" charset="0"/>
                <a:cs typeface="Arial" panose="020B0604020202020204" pitchFamily="34" charset="0"/>
              </a:rPr>
              <a:t>PENDEKATAN TRADISIONAL(2)</a:t>
            </a:r>
          </a:p>
        </p:txBody>
      </p:sp>
      <p:sp>
        <p:nvSpPr>
          <p:cNvPr id="7171" name="Rectangle 3">
            <a:extLst>
              <a:ext uri="{FF2B5EF4-FFF2-40B4-BE49-F238E27FC236}">
                <a16:creationId xmlns:a16="http://schemas.microsoft.com/office/drawing/2014/main" id="{57CECEEB-6291-4B86-B324-6F4E19C14CB4}"/>
              </a:ext>
            </a:extLst>
          </p:cNvPr>
          <p:cNvSpPr>
            <a:spLocks noGrp="1" noChangeArrowheads="1"/>
          </p:cNvSpPr>
          <p:nvPr>
            <p:ph type="body" idx="1"/>
          </p:nvPr>
        </p:nvSpPr>
        <p:spPr/>
        <p:txBody>
          <a:bodyPr/>
          <a:lstStyle/>
          <a:p>
            <a:pPr lvl="1">
              <a:lnSpc>
                <a:spcPct val="90000"/>
              </a:lnSpc>
              <a:buFontTx/>
              <a:buNone/>
            </a:pPr>
            <a:r>
              <a:rPr lang="en-US" altLang="en-US" b="1">
                <a:latin typeface="Arial" panose="020B0604020202020204" pitchFamily="34" charset="0"/>
                <a:cs typeface="Arial" panose="020B0604020202020204" pitchFamily="34" charset="0"/>
              </a:rPr>
              <a:t>Akibat duplikasi data:</a:t>
            </a:r>
            <a:endParaRPr lang="en-US" altLang="en-US">
              <a:cs typeface="Times New Roman" panose="02020603050405020304" pitchFamily="18" charset="0"/>
            </a:endParaRPr>
          </a:p>
          <a:p>
            <a:pPr lvl="1">
              <a:lnSpc>
                <a:spcPct val="90000"/>
              </a:lnSpc>
              <a:buFontTx/>
              <a:buNone/>
            </a:pPr>
            <a:r>
              <a:rPr lang="en-US" altLang="en-US" b="1">
                <a:latin typeface="Arial" panose="020B0604020202020204" pitchFamily="34" charset="0"/>
                <a:cs typeface="Arial" panose="020B0604020202020204" pitchFamily="34" charset="0"/>
              </a:rPr>
              <a:t>a. Modifikasi dari data yang duplikat harus dilakukan untuk beberapa file, sehingga kurang efisien.</a:t>
            </a:r>
            <a:endParaRPr lang="en-US" altLang="en-US" b="1">
              <a:cs typeface="Times New Roman" panose="02020603050405020304" pitchFamily="18" charset="0"/>
            </a:endParaRPr>
          </a:p>
          <a:p>
            <a:pPr lvl="1">
              <a:lnSpc>
                <a:spcPct val="90000"/>
              </a:lnSpc>
              <a:buFontTx/>
              <a:buNone/>
            </a:pPr>
            <a:r>
              <a:rPr lang="en-US" altLang="en-US" b="1">
                <a:latin typeface="Arial" panose="020B0604020202020204" pitchFamily="34" charset="0"/>
                <a:cs typeface="Arial" panose="020B0604020202020204" pitchFamily="34" charset="0"/>
              </a:rPr>
              <a:t>b. Pemborosan tempat simpanan luar.</a:t>
            </a:r>
            <a:endParaRPr lang="en-US" altLang="en-US">
              <a:cs typeface="Times New Roman" panose="02020603050405020304" pitchFamily="18" charset="0"/>
            </a:endParaRPr>
          </a:p>
          <a:p>
            <a:pPr>
              <a:lnSpc>
                <a:spcPct val="90000"/>
              </a:lnSpc>
            </a:pPr>
            <a:r>
              <a:rPr lang="en-US" altLang="en-US" b="1">
                <a:latin typeface="Arial" panose="020B0604020202020204" pitchFamily="34" charset="0"/>
                <a:cs typeface="Arial" panose="020B0604020202020204" pitchFamily="34" charset="0"/>
              </a:rPr>
              <a:t>2. Tidak terjadi hubungan data (data reliability).</a:t>
            </a:r>
            <a:endParaRPr lang="en-US" altLang="en-US">
              <a:cs typeface="Times New Roman" panose="02020603050405020304" pitchFamily="18" charset="0"/>
            </a:endParaRPr>
          </a:p>
          <a:p>
            <a:pPr lvl="1">
              <a:lnSpc>
                <a:spcPct val="90000"/>
              </a:lnSpc>
            </a:pPr>
            <a:r>
              <a:rPr lang="en-US" altLang="en-US" b="1">
                <a:latin typeface="Arial" panose="020B0604020202020204" pitchFamily="34" charset="0"/>
                <a:cs typeface="Arial" panose="020B0604020202020204" pitchFamily="34" charset="0"/>
              </a:rPr>
              <a:t>Karena tiap-tiap aplikasi menyelenggarakan file tersendiri, maka hubungan data ke file di aplikasi yang lain tidak ada.</a:t>
            </a:r>
            <a:endParaRPr lang="en-US" altLang="en-US">
              <a:cs typeface="Times New Roman" panose="02020603050405020304" pitchFamily="18" charset="0"/>
            </a:endParaRPr>
          </a:p>
          <a:p>
            <a:pPr>
              <a:lnSpc>
                <a:spcPct val="90000"/>
              </a:lnSpc>
            </a:pP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26DC547-B8DC-4873-8D79-81267056E5F5}"/>
              </a:ext>
            </a:extLst>
          </p:cNvPr>
          <p:cNvSpPr>
            <a:spLocks noGrp="1" noChangeArrowheads="1"/>
          </p:cNvSpPr>
          <p:nvPr>
            <p:ph type="title"/>
          </p:nvPr>
        </p:nvSpPr>
        <p:spPr/>
        <p:txBody>
          <a:bodyPr/>
          <a:lstStyle/>
          <a:p>
            <a:r>
              <a:rPr lang="en-US" altLang="en-US" sz="3600" b="1">
                <a:latin typeface="Arial" panose="020B0604020202020204" pitchFamily="34" charset="0"/>
                <a:cs typeface="Arial" panose="020B0604020202020204" pitchFamily="34" charset="0"/>
              </a:rPr>
              <a:t>PENDEKATAN TRADISIONAL(3)</a:t>
            </a:r>
          </a:p>
        </p:txBody>
      </p:sp>
      <p:sp>
        <p:nvSpPr>
          <p:cNvPr id="8195" name="Rectangle 3">
            <a:extLst>
              <a:ext uri="{FF2B5EF4-FFF2-40B4-BE49-F238E27FC236}">
                <a16:creationId xmlns:a16="http://schemas.microsoft.com/office/drawing/2014/main" id="{BAF9EF22-C012-485E-B4D4-FB354C7B49B0}"/>
              </a:ext>
            </a:extLst>
          </p:cNvPr>
          <p:cNvSpPr>
            <a:spLocks noGrp="1" noChangeArrowheads="1"/>
          </p:cNvSpPr>
          <p:nvPr>
            <p:ph type="body" idx="1"/>
          </p:nvPr>
        </p:nvSpPr>
        <p:spPr/>
        <p:txBody>
          <a:bodyPr/>
          <a:lstStyle/>
          <a:p>
            <a:pPr>
              <a:lnSpc>
                <a:spcPct val="90000"/>
              </a:lnSpc>
              <a:buFontTx/>
              <a:buNone/>
            </a:pPr>
            <a:r>
              <a:rPr lang="en-US" altLang="en-US" sz="2400" b="1">
                <a:latin typeface="Arial" panose="020B0604020202020204" pitchFamily="34" charset="0"/>
                <a:cs typeface="Arial" panose="020B0604020202020204" pitchFamily="34" charset="0"/>
              </a:rPr>
              <a:t>Contoh:</a:t>
            </a:r>
            <a:endParaRPr lang="en-US" altLang="en-US" sz="2400" b="1">
              <a:cs typeface="Times New Roman" panose="02020603050405020304" pitchFamily="18" charset="0"/>
            </a:endParaRPr>
          </a:p>
          <a:p>
            <a:pPr>
              <a:lnSpc>
                <a:spcPct val="90000"/>
              </a:lnSpc>
            </a:pPr>
            <a:r>
              <a:rPr lang="en-US" altLang="en-US" sz="2400" b="1">
                <a:latin typeface="Arial" panose="020B0604020202020204" pitchFamily="34" charset="0"/>
                <a:cs typeface="Arial" panose="020B0604020202020204" pitchFamily="34" charset="0"/>
              </a:rPr>
              <a:t>Bila pada aplikasi ini diinginkan laporan penjualan yang menampilkan nama salesman yang menjual, maka tidak dapat dilakukan, karena data salesman tersebut tidak terdapat dalam file penjualan. </a:t>
            </a:r>
          </a:p>
          <a:p>
            <a:pPr>
              <a:lnSpc>
                <a:spcPct val="90000"/>
              </a:lnSpc>
            </a:pPr>
            <a:r>
              <a:rPr lang="en-US" altLang="en-US" sz="2400" b="1">
                <a:latin typeface="Arial" panose="020B0604020202020204" pitchFamily="34" charset="0"/>
                <a:cs typeface="Arial" panose="020B0604020202020204" pitchFamily="34" charset="0"/>
              </a:rPr>
              <a:t>Sebenarnya data salesman tersebut ada di file personalia, karena hubungan data untuk aplikasi lain tidak dapat dilakukan, terpaksa data salesman juga harus dimasukkan dalam file penjualan, sebagai akibatnya terjadi duplikasi data.</a:t>
            </a:r>
            <a:endParaRPr lang="en-US" altLang="en-US" sz="2400" b="1">
              <a:cs typeface="Times New Roman" panose="02020603050405020304" pitchFamily="18" charset="0"/>
            </a:endParaRPr>
          </a:p>
          <a:p>
            <a:pPr>
              <a:lnSpc>
                <a:spcPct val="90000"/>
              </a:lnSpc>
            </a:pPr>
            <a:endParaRPr lang="en-US" altLang="en-US" sz="24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7991527B-4C88-445B-9136-55BD7DBA1BB6}"/>
              </a:ext>
            </a:extLst>
          </p:cNvPr>
          <p:cNvSpPr>
            <a:spLocks noGrp="1" noChangeArrowheads="1"/>
          </p:cNvSpPr>
          <p:nvPr>
            <p:ph type="title"/>
          </p:nvPr>
        </p:nvSpPr>
        <p:spPr/>
        <p:txBody>
          <a:bodyPr/>
          <a:lstStyle/>
          <a:p>
            <a:r>
              <a:rPr lang="en-US" altLang="en-US" sz="3600" b="1">
                <a:latin typeface="Arial" panose="020B0604020202020204" pitchFamily="34" charset="0"/>
                <a:cs typeface="Arial" panose="020B0604020202020204" pitchFamily="34" charset="0"/>
              </a:rPr>
              <a:t>PENDEKATAN TRADISIONAL(4)</a:t>
            </a:r>
          </a:p>
        </p:txBody>
      </p:sp>
      <p:sp>
        <p:nvSpPr>
          <p:cNvPr id="20483" name="Text Box 3">
            <a:extLst>
              <a:ext uri="{FF2B5EF4-FFF2-40B4-BE49-F238E27FC236}">
                <a16:creationId xmlns:a16="http://schemas.microsoft.com/office/drawing/2014/main" id="{7591A39D-BDA3-462B-B588-BEE75BBAB0E1}"/>
              </a:ext>
            </a:extLst>
          </p:cNvPr>
          <p:cNvSpPr txBox="1">
            <a:spLocks noChangeArrowheads="1"/>
          </p:cNvSpPr>
          <p:nvPr/>
        </p:nvSpPr>
        <p:spPr bwMode="auto">
          <a:xfrm>
            <a:off x="3032126" y="2014539"/>
            <a:ext cx="2149475" cy="646331"/>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latin typeface="Tahoma" panose="020B0604030504040204" pitchFamily="34" charset="0"/>
              </a:rPr>
              <a:t>Aplikasi</a:t>
            </a:r>
          </a:p>
          <a:p>
            <a:pPr algn="ctr"/>
            <a:r>
              <a:rPr lang="en-US" altLang="en-US" b="1">
                <a:latin typeface="Tahoma" panose="020B0604030504040204" pitchFamily="34" charset="0"/>
              </a:rPr>
              <a:t> kredit</a:t>
            </a:r>
          </a:p>
        </p:txBody>
      </p:sp>
      <p:sp>
        <p:nvSpPr>
          <p:cNvPr id="20484" name="Text Box 4">
            <a:extLst>
              <a:ext uri="{FF2B5EF4-FFF2-40B4-BE49-F238E27FC236}">
                <a16:creationId xmlns:a16="http://schemas.microsoft.com/office/drawing/2014/main" id="{E5DC5E0D-07D4-4E0F-9A2F-718C12E46A21}"/>
              </a:ext>
            </a:extLst>
          </p:cNvPr>
          <p:cNvSpPr txBox="1">
            <a:spLocks noChangeArrowheads="1"/>
          </p:cNvSpPr>
          <p:nvPr/>
        </p:nvSpPr>
        <p:spPr bwMode="auto">
          <a:xfrm>
            <a:off x="3032126" y="3200401"/>
            <a:ext cx="2149475" cy="646331"/>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latin typeface="Tahoma" panose="020B0604030504040204" pitchFamily="34" charset="0"/>
              </a:rPr>
              <a:t>Aplikasi</a:t>
            </a:r>
          </a:p>
          <a:p>
            <a:pPr algn="ctr"/>
            <a:r>
              <a:rPr lang="en-US" altLang="en-US" b="1">
                <a:latin typeface="Tahoma" panose="020B0604030504040204" pitchFamily="34" charset="0"/>
              </a:rPr>
              <a:t> kredit</a:t>
            </a:r>
          </a:p>
        </p:txBody>
      </p:sp>
      <p:sp>
        <p:nvSpPr>
          <p:cNvPr id="20485" name="Text Box 5">
            <a:extLst>
              <a:ext uri="{FF2B5EF4-FFF2-40B4-BE49-F238E27FC236}">
                <a16:creationId xmlns:a16="http://schemas.microsoft.com/office/drawing/2014/main" id="{881627A1-5EB9-4AC1-90F5-20FEAA932ACD}"/>
              </a:ext>
            </a:extLst>
          </p:cNvPr>
          <p:cNvSpPr txBox="1">
            <a:spLocks noChangeArrowheads="1"/>
          </p:cNvSpPr>
          <p:nvPr/>
        </p:nvSpPr>
        <p:spPr bwMode="auto">
          <a:xfrm>
            <a:off x="3048001" y="4425951"/>
            <a:ext cx="2149475" cy="646331"/>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latin typeface="Tahoma" panose="020B0604030504040204" pitchFamily="34" charset="0"/>
              </a:rPr>
              <a:t>Aplikasi</a:t>
            </a:r>
          </a:p>
          <a:p>
            <a:pPr algn="ctr"/>
            <a:r>
              <a:rPr lang="en-US" altLang="en-US" b="1">
                <a:latin typeface="Tahoma" panose="020B0604030504040204" pitchFamily="34" charset="0"/>
              </a:rPr>
              <a:t> kredit</a:t>
            </a:r>
          </a:p>
        </p:txBody>
      </p:sp>
      <p:sp>
        <p:nvSpPr>
          <p:cNvPr id="20486" name="Text Box 6">
            <a:extLst>
              <a:ext uri="{FF2B5EF4-FFF2-40B4-BE49-F238E27FC236}">
                <a16:creationId xmlns:a16="http://schemas.microsoft.com/office/drawing/2014/main" id="{9CDEAD9E-9472-4B25-86CD-0FBA179C94E0}"/>
              </a:ext>
            </a:extLst>
          </p:cNvPr>
          <p:cNvSpPr txBox="1">
            <a:spLocks noChangeArrowheads="1"/>
          </p:cNvSpPr>
          <p:nvPr/>
        </p:nvSpPr>
        <p:spPr bwMode="auto">
          <a:xfrm>
            <a:off x="3048001" y="5645151"/>
            <a:ext cx="2149475" cy="646331"/>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latin typeface="Tahoma" panose="020B0604030504040204" pitchFamily="34" charset="0"/>
              </a:rPr>
              <a:t>Aplikasi</a:t>
            </a:r>
          </a:p>
          <a:p>
            <a:pPr algn="ctr"/>
            <a:r>
              <a:rPr lang="en-US" altLang="en-US" b="1">
                <a:latin typeface="Tahoma" panose="020B0604030504040204" pitchFamily="34" charset="0"/>
              </a:rPr>
              <a:t> kredit</a:t>
            </a:r>
          </a:p>
        </p:txBody>
      </p:sp>
      <p:sp>
        <p:nvSpPr>
          <p:cNvPr id="20487" name="AutoShape 7">
            <a:extLst>
              <a:ext uri="{FF2B5EF4-FFF2-40B4-BE49-F238E27FC236}">
                <a16:creationId xmlns:a16="http://schemas.microsoft.com/office/drawing/2014/main" id="{DA262A2F-A07F-44B8-8989-3F30A11DFE73}"/>
              </a:ext>
            </a:extLst>
          </p:cNvPr>
          <p:cNvSpPr>
            <a:spLocks noChangeArrowheads="1"/>
          </p:cNvSpPr>
          <p:nvPr/>
        </p:nvSpPr>
        <p:spPr bwMode="auto">
          <a:xfrm>
            <a:off x="6400800" y="1981200"/>
            <a:ext cx="2819400" cy="838200"/>
          </a:xfrm>
          <a:prstGeom prst="flowChartOnlineStora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1">
                <a:latin typeface="Tahoma" panose="020B0604030504040204" pitchFamily="34" charset="0"/>
              </a:rPr>
              <a:t>Data piutang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D6409E9-ED74-4A91-B8B9-C3CB6132A3BB}"/>
              </a:ext>
            </a:extLst>
          </p:cNvPr>
          <p:cNvSpPr>
            <a:spLocks noGrp="1" noChangeArrowheads="1"/>
          </p:cNvSpPr>
          <p:nvPr>
            <p:ph type="title"/>
          </p:nvPr>
        </p:nvSpPr>
        <p:spPr/>
        <p:txBody>
          <a:bodyPr/>
          <a:lstStyle/>
          <a:p>
            <a:r>
              <a:rPr lang="en-US" altLang="en-US" b="1">
                <a:latin typeface="Arial" panose="020B0604020202020204" pitchFamily="34" charset="0"/>
                <a:cs typeface="Arial" panose="020B0604020202020204" pitchFamily="34" charset="0"/>
              </a:rPr>
              <a:t>PENDEKATAN DATABASE</a:t>
            </a:r>
            <a:endParaRPr lang="en-US" altLang="en-US">
              <a:cs typeface="Times New Roman" panose="02020603050405020304" pitchFamily="18" charset="0"/>
            </a:endParaRPr>
          </a:p>
        </p:txBody>
      </p:sp>
      <p:sp>
        <p:nvSpPr>
          <p:cNvPr id="9219" name="Rectangle 3">
            <a:extLst>
              <a:ext uri="{FF2B5EF4-FFF2-40B4-BE49-F238E27FC236}">
                <a16:creationId xmlns:a16="http://schemas.microsoft.com/office/drawing/2014/main" id="{1AFA6C49-8F73-4F99-8B75-3E80FDD52847}"/>
              </a:ext>
            </a:extLst>
          </p:cNvPr>
          <p:cNvSpPr>
            <a:spLocks noGrp="1" noChangeArrowheads="1"/>
          </p:cNvSpPr>
          <p:nvPr>
            <p:ph type="body" idx="1"/>
          </p:nvPr>
        </p:nvSpPr>
        <p:spPr/>
        <p:txBody>
          <a:bodyPr/>
          <a:lstStyle/>
          <a:p>
            <a:pPr>
              <a:lnSpc>
                <a:spcPct val="90000"/>
              </a:lnSpc>
              <a:buFontTx/>
              <a:buNone/>
            </a:pPr>
            <a:r>
              <a:rPr lang="en-US" altLang="en-US" sz="2400" b="1" dirty="0">
                <a:latin typeface="Arial" panose="020B0604020202020204" pitchFamily="34" charset="0"/>
                <a:cs typeface="Arial" panose="020B0604020202020204" pitchFamily="34" charset="0"/>
              </a:rPr>
              <a:t>   </a:t>
            </a:r>
            <a:r>
              <a:rPr lang="en-US" altLang="en-US" sz="2400" b="1" dirty="0" err="1">
                <a:latin typeface="Arial" panose="020B0604020202020204" pitchFamily="34" charset="0"/>
                <a:cs typeface="Arial" panose="020B0604020202020204" pitchFamily="34" charset="0"/>
              </a:rPr>
              <a:t>Pendekatan</a:t>
            </a:r>
            <a:r>
              <a:rPr lang="en-US" altLang="en-US" sz="2400" b="1" dirty="0">
                <a:latin typeface="Arial" panose="020B0604020202020204" pitchFamily="34" charset="0"/>
                <a:cs typeface="Arial" panose="020B0604020202020204" pitchFamily="34" charset="0"/>
              </a:rPr>
              <a:t> database </a:t>
            </a:r>
            <a:r>
              <a:rPr lang="en-US" altLang="en-US" sz="2400" b="1" dirty="0" err="1">
                <a:latin typeface="Arial" panose="020B0604020202020204" pitchFamily="34" charset="0"/>
                <a:cs typeface="Arial" panose="020B0604020202020204" pitchFamily="34" charset="0"/>
              </a:rPr>
              <a:t>mencoba</a:t>
            </a:r>
            <a:r>
              <a:rPr lang="en-US" altLang="en-US" sz="2400" b="1" dirty="0">
                <a:latin typeface="Arial" panose="020B0604020202020204" pitchFamily="34" charset="0"/>
                <a:cs typeface="Arial" panose="020B0604020202020204" pitchFamily="34" charset="0"/>
              </a:rPr>
              <a:t> </a:t>
            </a:r>
            <a:r>
              <a:rPr lang="en-US" altLang="en-US" sz="2400" b="1" dirty="0" err="1">
                <a:latin typeface="Arial" panose="020B0604020202020204" pitchFamily="34" charset="0"/>
                <a:cs typeface="Arial" panose="020B0604020202020204" pitchFamily="34" charset="0"/>
              </a:rPr>
              <a:t>memperbaiki</a:t>
            </a:r>
            <a:r>
              <a:rPr lang="en-US" altLang="en-US" sz="2400" b="1" dirty="0">
                <a:latin typeface="Arial" panose="020B0604020202020204" pitchFamily="34" charset="0"/>
                <a:cs typeface="Arial" panose="020B0604020202020204" pitchFamily="34" charset="0"/>
              </a:rPr>
              <a:t> </a:t>
            </a:r>
            <a:r>
              <a:rPr lang="en-US" altLang="en-US" sz="2400" b="1" dirty="0" err="1">
                <a:latin typeface="Arial" panose="020B0604020202020204" pitchFamily="34" charset="0"/>
                <a:cs typeface="Arial" panose="020B0604020202020204" pitchFamily="34" charset="0"/>
              </a:rPr>
              <a:t>kelemahan-kelemahan</a:t>
            </a:r>
            <a:r>
              <a:rPr lang="en-US" altLang="en-US" sz="2400" b="1" dirty="0">
                <a:latin typeface="Arial" panose="020B0604020202020204" pitchFamily="34" charset="0"/>
                <a:cs typeface="Arial" panose="020B0604020202020204" pitchFamily="34" charset="0"/>
              </a:rPr>
              <a:t> yang </a:t>
            </a:r>
            <a:r>
              <a:rPr lang="en-US" altLang="en-US" sz="2400" b="1" dirty="0" err="1">
                <a:latin typeface="Arial" panose="020B0604020202020204" pitchFamily="34" charset="0"/>
                <a:cs typeface="Arial" panose="020B0604020202020204" pitchFamily="34" charset="0"/>
              </a:rPr>
              <a:t>terjadi</a:t>
            </a:r>
            <a:r>
              <a:rPr lang="en-US" altLang="en-US" sz="2400" b="1" dirty="0">
                <a:latin typeface="Arial" panose="020B0604020202020204" pitchFamily="34" charset="0"/>
                <a:cs typeface="Arial" panose="020B0604020202020204" pitchFamily="34" charset="0"/>
              </a:rPr>
              <a:t> di </a:t>
            </a:r>
            <a:r>
              <a:rPr lang="en-US" altLang="en-US" sz="2400" b="1" dirty="0" err="1">
                <a:latin typeface="Arial" panose="020B0604020202020204" pitchFamily="34" charset="0"/>
                <a:cs typeface="Arial" panose="020B0604020202020204" pitchFamily="34" charset="0"/>
              </a:rPr>
              <a:t>pendekatan</a:t>
            </a:r>
            <a:r>
              <a:rPr lang="en-US" altLang="en-US" sz="2400" b="1" dirty="0">
                <a:latin typeface="Arial" panose="020B0604020202020204" pitchFamily="34" charset="0"/>
                <a:cs typeface="Arial" panose="020B0604020202020204" pitchFamily="34" charset="0"/>
              </a:rPr>
              <a:t> </a:t>
            </a:r>
            <a:r>
              <a:rPr lang="en-US" altLang="en-US" sz="2400" b="1" dirty="0" err="1">
                <a:latin typeface="Arial" panose="020B0604020202020204" pitchFamily="34" charset="0"/>
                <a:cs typeface="Arial" panose="020B0604020202020204" pitchFamily="34" charset="0"/>
              </a:rPr>
              <a:t>tradisional</a:t>
            </a:r>
            <a:r>
              <a:rPr lang="en-US" altLang="en-US" sz="2400" b="1" dirty="0">
                <a:latin typeface="Arial" panose="020B0604020202020204" pitchFamily="34" charset="0"/>
                <a:cs typeface="Arial" panose="020B0604020202020204" pitchFamily="34" charset="0"/>
              </a:rPr>
              <a:t>, </a:t>
            </a:r>
            <a:r>
              <a:rPr lang="en-US" altLang="en-US" sz="2400" b="1" dirty="0" err="1">
                <a:latin typeface="Arial" panose="020B0604020202020204" pitchFamily="34" charset="0"/>
                <a:cs typeface="Arial" panose="020B0604020202020204" pitchFamily="34" charset="0"/>
              </a:rPr>
              <a:t>yaitu</a:t>
            </a:r>
            <a:r>
              <a:rPr lang="en-US" altLang="en-US" sz="2400" b="1" dirty="0">
                <a:latin typeface="Arial" panose="020B0604020202020204" pitchFamily="34" charset="0"/>
                <a:cs typeface="Arial" panose="020B0604020202020204" pitchFamily="34" charset="0"/>
              </a:rPr>
              <a:t>:</a:t>
            </a:r>
            <a:endParaRPr lang="en-US" altLang="en-US" sz="2400" dirty="0">
              <a:cs typeface="Times New Roman" panose="02020603050405020304" pitchFamily="18" charset="0"/>
            </a:endParaRPr>
          </a:p>
          <a:p>
            <a:pPr>
              <a:lnSpc>
                <a:spcPct val="90000"/>
              </a:lnSpc>
            </a:pPr>
            <a:r>
              <a:rPr lang="en-US" altLang="en-US" sz="2400" b="1" dirty="0">
                <a:latin typeface="Arial" panose="020B0604020202020204" pitchFamily="34" charset="0"/>
                <a:cs typeface="Arial" panose="020B0604020202020204" pitchFamily="34" charset="0"/>
              </a:rPr>
              <a:t>1.</a:t>
            </a:r>
            <a:r>
              <a:rPr lang="en-US" altLang="en-US" sz="2400" b="1" dirty="0">
                <a:cs typeface="Times New Roman" panose="02020603050405020304" pitchFamily="18" charset="0"/>
              </a:rPr>
              <a:t>   </a:t>
            </a:r>
            <a:r>
              <a:rPr lang="en-US" altLang="en-US" sz="2400" b="1" u="sng" dirty="0" err="1">
                <a:latin typeface="Arial" panose="020B0604020202020204" pitchFamily="34" charset="0"/>
                <a:cs typeface="Arial" panose="020B0604020202020204" pitchFamily="34" charset="0"/>
              </a:rPr>
              <a:t>Duplikasi</a:t>
            </a:r>
            <a:r>
              <a:rPr lang="en-US" altLang="en-US" sz="2400" b="1" u="sng" dirty="0">
                <a:latin typeface="Arial" panose="020B0604020202020204" pitchFamily="34" charset="0"/>
                <a:cs typeface="Arial" panose="020B0604020202020204" pitchFamily="34" charset="0"/>
              </a:rPr>
              <a:t> data (data redundancy) </a:t>
            </a:r>
            <a:r>
              <a:rPr lang="en-US" altLang="en-US" sz="2400" b="1" u="sng" dirty="0" err="1">
                <a:latin typeface="Arial" panose="020B0604020202020204" pitchFamily="34" charset="0"/>
                <a:cs typeface="Arial" panose="020B0604020202020204" pitchFamily="34" charset="0"/>
              </a:rPr>
              <a:t>dikurangi</a:t>
            </a:r>
            <a:endParaRPr lang="en-US" altLang="en-US" sz="2400" u="sng" dirty="0">
              <a:cs typeface="Times New Roman" panose="02020603050405020304" pitchFamily="18" charset="0"/>
            </a:endParaRPr>
          </a:p>
          <a:p>
            <a:pPr lvl="1">
              <a:lnSpc>
                <a:spcPct val="90000"/>
              </a:lnSpc>
            </a:pPr>
            <a:r>
              <a:rPr lang="en-US" altLang="en-US" sz="2200" b="1" dirty="0">
                <a:latin typeface="Arial" panose="020B0604020202020204" pitchFamily="34" charset="0"/>
                <a:cs typeface="Arial" panose="020B0604020202020204" pitchFamily="34" charset="0"/>
              </a:rPr>
              <a:t>Karena database </a:t>
            </a:r>
            <a:r>
              <a:rPr lang="en-US" altLang="en-US" sz="2200" b="1" dirty="0" err="1">
                <a:latin typeface="Arial" panose="020B0604020202020204" pitchFamily="34" charset="0"/>
                <a:cs typeface="Arial" panose="020B0604020202020204" pitchFamily="34" charset="0"/>
              </a:rPr>
              <a:t>merupakan</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kumpulan</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dari</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semua</a:t>
            </a:r>
            <a:r>
              <a:rPr lang="en-US" altLang="en-US" sz="2200" b="1" dirty="0">
                <a:latin typeface="Arial" panose="020B0604020202020204" pitchFamily="34" charset="0"/>
                <a:cs typeface="Arial" panose="020B0604020202020204" pitchFamily="34" charset="0"/>
              </a:rPr>
              <a:t> data </a:t>
            </a:r>
            <a:r>
              <a:rPr lang="en-US" altLang="en-US" sz="2200" b="1" dirty="0" err="1">
                <a:latin typeface="Arial" panose="020B0604020202020204" pitchFamily="34" charset="0"/>
                <a:cs typeface="Arial" panose="020B0604020202020204" pitchFamily="34" charset="0"/>
              </a:rPr>
              <a:t>secara</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umum</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maka</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dapat</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digunakan</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bersama-sama</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untuk</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semua</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aplikasi</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sehingga</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duplikasi</a:t>
            </a:r>
            <a:r>
              <a:rPr lang="en-US" altLang="en-US" sz="2200" b="1" dirty="0">
                <a:latin typeface="Arial" panose="020B0604020202020204" pitchFamily="34" charset="0"/>
                <a:cs typeface="Arial" panose="020B0604020202020204" pitchFamily="34" charset="0"/>
              </a:rPr>
              <a:t> data </a:t>
            </a:r>
            <a:r>
              <a:rPr lang="en-US" altLang="en-US" sz="2200" b="1" dirty="0" err="1">
                <a:latin typeface="Arial" panose="020B0604020202020204" pitchFamily="34" charset="0"/>
                <a:cs typeface="Arial" panose="020B0604020202020204" pitchFamily="34" charset="0"/>
              </a:rPr>
              <a:t>dapat</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dikurangi</a:t>
            </a:r>
            <a:r>
              <a:rPr lang="en-US" altLang="en-US" sz="2200" b="1" dirty="0">
                <a:latin typeface="Arial" panose="020B0604020202020204" pitchFamily="34" charset="0"/>
                <a:cs typeface="Arial" panose="020B0604020202020204" pitchFamily="34" charset="0"/>
              </a:rPr>
              <a:t>.</a:t>
            </a:r>
            <a:endParaRPr lang="en-US" altLang="en-US" sz="2200" dirty="0">
              <a:cs typeface="Times New Roman" panose="02020603050405020304" pitchFamily="18" charset="0"/>
            </a:endParaRPr>
          </a:p>
          <a:p>
            <a:pPr>
              <a:lnSpc>
                <a:spcPct val="90000"/>
              </a:lnSpc>
              <a:buFontTx/>
              <a:buNone/>
            </a:pPr>
            <a:r>
              <a:rPr lang="en-US" altLang="en-US" sz="2400" b="1" dirty="0">
                <a:latin typeface="Arial" panose="020B0604020202020204" pitchFamily="34" charset="0"/>
                <a:cs typeface="Arial" panose="020B0604020202020204" pitchFamily="34" charset="0"/>
              </a:rPr>
              <a:t>    2. </a:t>
            </a:r>
            <a:r>
              <a:rPr lang="en-US" altLang="en-US" sz="2400" b="1" u="sng" dirty="0" err="1">
                <a:latin typeface="Arial" panose="020B0604020202020204" pitchFamily="34" charset="0"/>
                <a:cs typeface="Arial" panose="020B0604020202020204" pitchFamily="34" charset="0"/>
              </a:rPr>
              <a:t>Hubungan</a:t>
            </a:r>
            <a:r>
              <a:rPr lang="en-US" altLang="en-US" sz="2400" b="1" u="sng" dirty="0">
                <a:latin typeface="Arial" panose="020B0604020202020204" pitchFamily="34" charset="0"/>
                <a:cs typeface="Arial" panose="020B0604020202020204" pitchFamily="34" charset="0"/>
              </a:rPr>
              <a:t> data (data relational) </a:t>
            </a:r>
            <a:r>
              <a:rPr lang="en-US" altLang="en-US" sz="2400" b="1" u="sng" dirty="0" err="1">
                <a:latin typeface="Arial" panose="020B0604020202020204" pitchFamily="34" charset="0"/>
                <a:cs typeface="Arial" panose="020B0604020202020204" pitchFamily="34" charset="0"/>
              </a:rPr>
              <a:t>dapat</a:t>
            </a:r>
            <a:r>
              <a:rPr lang="en-US" altLang="en-US" sz="2400" b="1" u="sng" dirty="0">
                <a:latin typeface="Arial" panose="020B0604020202020204" pitchFamily="34" charset="0"/>
                <a:cs typeface="Arial" panose="020B0604020202020204" pitchFamily="34" charset="0"/>
              </a:rPr>
              <a:t>   </a:t>
            </a:r>
            <a:r>
              <a:rPr lang="en-US" altLang="en-US" sz="2400" b="1" u="sng" dirty="0" err="1">
                <a:latin typeface="Arial" panose="020B0604020202020204" pitchFamily="34" charset="0"/>
                <a:cs typeface="Arial" panose="020B0604020202020204" pitchFamily="34" charset="0"/>
              </a:rPr>
              <a:t>ditingkatkan</a:t>
            </a:r>
            <a:r>
              <a:rPr lang="en-US" altLang="en-US" sz="2400" b="1" u="sng" dirty="0">
                <a:latin typeface="Arial" panose="020B0604020202020204" pitchFamily="34" charset="0"/>
                <a:cs typeface="Arial" panose="020B0604020202020204" pitchFamily="34" charset="0"/>
              </a:rPr>
              <a:t>.</a:t>
            </a:r>
            <a:endParaRPr lang="en-US" altLang="en-US" sz="2400" u="sng" dirty="0">
              <a:cs typeface="Times New Roman" panose="02020603050405020304" pitchFamily="18" charset="0"/>
            </a:endParaRPr>
          </a:p>
          <a:p>
            <a:pPr lvl="1">
              <a:lnSpc>
                <a:spcPct val="90000"/>
              </a:lnSpc>
            </a:pPr>
            <a:r>
              <a:rPr lang="en-US" altLang="en-US" sz="2200" b="1" dirty="0">
                <a:latin typeface="Arial" panose="020B0604020202020204" pitchFamily="34" charset="0"/>
                <a:cs typeface="Arial" panose="020B0604020202020204" pitchFamily="34" charset="0"/>
              </a:rPr>
              <a:t>Karena data </a:t>
            </a:r>
            <a:r>
              <a:rPr lang="en-US" altLang="en-US" sz="2200" b="1" dirty="0" err="1">
                <a:latin typeface="Arial" panose="020B0604020202020204" pitchFamily="34" charset="0"/>
                <a:cs typeface="Arial" panose="020B0604020202020204" pitchFamily="34" charset="0"/>
              </a:rPr>
              <a:t>dikumpulkan</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bersama-sama</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maka</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hubungan</a:t>
            </a:r>
            <a:r>
              <a:rPr lang="en-US" altLang="en-US" sz="2200" b="1" dirty="0">
                <a:latin typeface="Arial" panose="020B0604020202020204" pitchFamily="34" charset="0"/>
                <a:cs typeface="Arial" panose="020B0604020202020204" pitchFamily="34" charset="0"/>
              </a:rPr>
              <a:t> data </a:t>
            </a:r>
            <a:r>
              <a:rPr lang="en-US" altLang="en-US" sz="2200" b="1" dirty="0" err="1">
                <a:latin typeface="Arial" panose="020B0604020202020204" pitchFamily="34" charset="0"/>
                <a:cs typeface="Arial" panose="020B0604020202020204" pitchFamily="34" charset="0"/>
              </a:rPr>
              <a:t>dapat</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ditingkatkan</a:t>
            </a:r>
            <a:r>
              <a:rPr lang="en-US" altLang="en-US" sz="2200" b="1" dirty="0">
                <a:latin typeface="Arial" panose="020B0604020202020204" pitchFamily="34" charset="0"/>
                <a:cs typeface="Arial" panose="020B0604020202020204" pitchFamily="34" charset="0"/>
              </a:rPr>
              <a:t>, yang </a:t>
            </a:r>
            <a:r>
              <a:rPr lang="en-US" altLang="en-US" sz="2200" b="1" dirty="0" err="1">
                <a:latin typeface="Arial" panose="020B0604020202020204" pitchFamily="34" charset="0"/>
                <a:cs typeface="Arial" panose="020B0604020202020204" pitchFamily="34" charset="0"/>
              </a:rPr>
              <a:t>berarti</a:t>
            </a:r>
            <a:r>
              <a:rPr lang="en-US" altLang="en-US" sz="2200" b="1" dirty="0">
                <a:latin typeface="Arial" panose="020B0604020202020204" pitchFamily="34" charset="0"/>
                <a:cs typeface="Arial" panose="020B0604020202020204" pitchFamily="34" charset="0"/>
              </a:rPr>
              <a:t> data di file </a:t>
            </a:r>
            <a:r>
              <a:rPr lang="en-US" altLang="en-US" sz="2200" b="1" dirty="0" err="1">
                <a:latin typeface="Arial" panose="020B0604020202020204" pitchFamily="34" charset="0"/>
                <a:cs typeface="Arial" panose="020B0604020202020204" pitchFamily="34" charset="0"/>
              </a:rPr>
              <a:t>tertentu</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dapat</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dihubungkan</a:t>
            </a:r>
            <a:r>
              <a:rPr lang="en-US" altLang="en-US" sz="2200" b="1" dirty="0">
                <a:latin typeface="Arial" panose="020B0604020202020204" pitchFamily="34" charset="0"/>
                <a:cs typeface="Arial" panose="020B0604020202020204" pitchFamily="34" charset="0"/>
              </a:rPr>
              <a:t> </a:t>
            </a:r>
            <a:r>
              <a:rPr lang="en-US" altLang="en-US" sz="2200" b="1" dirty="0" err="1">
                <a:latin typeface="Arial" panose="020B0604020202020204" pitchFamily="34" charset="0"/>
                <a:cs typeface="Arial" panose="020B0604020202020204" pitchFamily="34" charset="0"/>
              </a:rPr>
              <a:t>dengan</a:t>
            </a:r>
            <a:r>
              <a:rPr lang="en-US" altLang="en-US" sz="2200" b="1" dirty="0">
                <a:latin typeface="Arial" panose="020B0604020202020204" pitchFamily="34" charset="0"/>
                <a:cs typeface="Arial" panose="020B0604020202020204" pitchFamily="34" charset="0"/>
              </a:rPr>
              <a:t> data di file-file </a:t>
            </a:r>
            <a:r>
              <a:rPr lang="en-US" altLang="en-US" sz="2200" b="1" dirty="0" err="1">
                <a:latin typeface="Arial" panose="020B0604020202020204" pitchFamily="34" charset="0"/>
                <a:cs typeface="Arial" panose="020B0604020202020204" pitchFamily="34" charset="0"/>
              </a:rPr>
              <a:t>lainnya</a:t>
            </a:r>
            <a:r>
              <a:rPr lang="en-US" altLang="en-US" sz="2000" b="1" dirty="0">
                <a:latin typeface="Arial" panose="020B0604020202020204" pitchFamily="34" charset="0"/>
                <a:cs typeface="Arial" panose="020B0604020202020204" pitchFamily="34" charset="0"/>
              </a:rPr>
              <a:t>.</a:t>
            </a:r>
            <a:endParaRPr lang="en-US" altLang="en-US" sz="2000" dirty="0">
              <a:cs typeface="Times New Roman" panose="02020603050405020304" pitchFamily="18" charset="0"/>
            </a:endParaRPr>
          </a:p>
          <a:p>
            <a:pPr>
              <a:lnSpc>
                <a:spcPct val="90000"/>
              </a:lnSpc>
            </a:pPr>
            <a:endParaRPr lang="en-US" alt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AC61ABE-27FF-4C72-99DE-CAB09F89963A}"/>
              </a:ext>
            </a:extLst>
          </p:cNvPr>
          <p:cNvSpPr>
            <a:spLocks noGrp="1" noChangeArrowheads="1"/>
          </p:cNvSpPr>
          <p:nvPr>
            <p:ph type="title"/>
          </p:nvPr>
        </p:nvSpPr>
        <p:spPr/>
        <p:txBody>
          <a:bodyPr/>
          <a:lstStyle/>
          <a:p>
            <a:r>
              <a:rPr lang="en-US" altLang="en-US" b="1">
                <a:latin typeface="Arial" panose="020B0604020202020204" pitchFamily="34" charset="0"/>
                <a:cs typeface="Arial" panose="020B0604020202020204" pitchFamily="34" charset="0"/>
              </a:rPr>
              <a:t>JENJANG DATA</a:t>
            </a:r>
            <a:endParaRPr lang="en-US" altLang="en-US">
              <a:cs typeface="Times New Roman" panose="02020603050405020304" pitchFamily="18" charset="0"/>
            </a:endParaRPr>
          </a:p>
        </p:txBody>
      </p:sp>
      <p:sp>
        <p:nvSpPr>
          <p:cNvPr id="10243" name="Rectangle 3">
            <a:extLst>
              <a:ext uri="{FF2B5EF4-FFF2-40B4-BE49-F238E27FC236}">
                <a16:creationId xmlns:a16="http://schemas.microsoft.com/office/drawing/2014/main" id="{2A014A85-5ABB-4BB7-A00A-05A373CC440A}"/>
              </a:ext>
            </a:extLst>
          </p:cNvPr>
          <p:cNvSpPr>
            <a:spLocks noGrp="1" noChangeArrowheads="1"/>
          </p:cNvSpPr>
          <p:nvPr>
            <p:ph type="body" idx="1"/>
          </p:nvPr>
        </p:nvSpPr>
        <p:spPr/>
        <p:txBody>
          <a:bodyPr/>
          <a:lstStyle/>
          <a:p>
            <a:pPr>
              <a:lnSpc>
                <a:spcPct val="90000"/>
              </a:lnSpc>
            </a:pPr>
            <a:r>
              <a:rPr lang="en-US" altLang="en-US" b="1">
                <a:latin typeface="Arial" panose="020B0604020202020204" pitchFamily="34" charset="0"/>
                <a:cs typeface="Arial" panose="020B0604020202020204" pitchFamily="34" charset="0"/>
              </a:rPr>
              <a:t>Sampai dengan membentuk suatu database data mempunyai jenjang mulai dari karakter-karakter (characters), item data (data item atau file record), file dan kemudian database. </a:t>
            </a:r>
          </a:p>
          <a:p>
            <a:pPr>
              <a:lnSpc>
                <a:spcPct val="90000"/>
              </a:lnSpc>
              <a:buFontTx/>
              <a:buNone/>
            </a:pPr>
            <a:r>
              <a:rPr lang="en-US" altLang="en-US" b="1" u="sng">
                <a:latin typeface="Arial" panose="020B0604020202020204" pitchFamily="34" charset="0"/>
                <a:cs typeface="Arial" panose="020B0604020202020204" pitchFamily="34" charset="0"/>
              </a:rPr>
              <a:t>KARAKTER</a:t>
            </a:r>
            <a:endParaRPr lang="en-US" altLang="en-US" u="sng">
              <a:cs typeface="Times New Roman" panose="02020603050405020304" pitchFamily="18" charset="0"/>
            </a:endParaRPr>
          </a:p>
          <a:p>
            <a:pPr>
              <a:lnSpc>
                <a:spcPct val="90000"/>
              </a:lnSpc>
            </a:pPr>
            <a:r>
              <a:rPr lang="en-US" altLang="en-US" b="1">
                <a:latin typeface="Arial" panose="020B0604020202020204" pitchFamily="34" charset="0"/>
                <a:cs typeface="Arial" panose="020B0604020202020204" pitchFamily="34" charset="0"/>
              </a:rPr>
              <a:t>Karakter merupakan bagian data yang terkecil, dapat berupa karakter numerik, huruf, atau karakter-karakter khusus (special characters) yang membentuk suatu item data</a:t>
            </a:r>
            <a:endParaRPr lang="en-US" altLang="en-US">
              <a:cs typeface="Times New Roman" panose="02020603050405020304" pitchFamily="18" charset="0"/>
            </a:endParaRPr>
          </a:p>
          <a:p>
            <a:pPr>
              <a:lnSpc>
                <a:spcPct val="90000"/>
              </a:lnSpc>
            </a:pPr>
            <a:endParaRPr lang="en-US" altLang="en-US"/>
          </a:p>
        </p:txBody>
      </p:sp>
    </p:spTree>
  </p:cSld>
  <p:clrMapOvr>
    <a:masterClrMapping/>
  </p:clrMapOvr>
</p:sld>
</file>

<file path=ppt/theme/theme1.xml><?xml version="1.0" encoding="utf-8"?>
<a:theme xmlns:a="http://schemas.openxmlformats.org/drawingml/2006/main" name="PebbleVTI">
  <a:themeElements>
    <a:clrScheme name="AnalogousFromRegularSeedLeftStep">
      <a:dk1>
        <a:srgbClr val="000000"/>
      </a:dk1>
      <a:lt1>
        <a:srgbClr val="FFFFFF"/>
      </a:lt1>
      <a:dk2>
        <a:srgbClr val="1C2B32"/>
      </a:dk2>
      <a:lt2>
        <a:srgbClr val="F0F2F3"/>
      </a:lt2>
      <a:accent1>
        <a:srgbClr val="E76129"/>
      </a:accent1>
      <a:accent2>
        <a:srgbClr val="D5172E"/>
      </a:accent2>
      <a:accent3>
        <a:srgbClr val="E7298F"/>
      </a:accent3>
      <a:accent4>
        <a:srgbClr val="D517CC"/>
      </a:accent4>
      <a:accent5>
        <a:srgbClr val="A029E7"/>
      </a:accent5>
      <a:accent6>
        <a:srgbClr val="5733DA"/>
      </a:accent6>
      <a:hlink>
        <a:srgbClr val="3D94B8"/>
      </a:hlink>
      <a:folHlink>
        <a:srgbClr val="7F7F7F"/>
      </a:folHlink>
    </a:clrScheme>
    <a:fontScheme name="Custom 4">
      <a:majorFont>
        <a:latin typeface="Sitka Subheading"/>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docProps/app.xml><?xml version="1.0" encoding="utf-8"?>
<Properties xmlns="http://schemas.openxmlformats.org/officeDocument/2006/extended-properties" xmlns:vt="http://schemas.openxmlformats.org/officeDocument/2006/docPropsVTypes">
  <TotalTime>4</TotalTime>
  <Words>966</Words>
  <Application>Microsoft Office PowerPoint</Application>
  <PresentationFormat>Widescreen</PresentationFormat>
  <Paragraphs>90</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Avenir Next LT Pro</vt:lpstr>
      <vt:lpstr>Avenir Next LT Pro Light</vt:lpstr>
      <vt:lpstr>Sitka Subheading</vt:lpstr>
      <vt:lpstr>Tahoma</vt:lpstr>
      <vt:lpstr>PebbleVTI</vt:lpstr>
      <vt:lpstr>BASIS DATA</vt:lpstr>
      <vt:lpstr>PENDAHULUAN</vt:lpstr>
      <vt:lpstr>PENDAHULUAN (2)</vt:lpstr>
      <vt:lpstr>PENDEKATAN TRADISIONAL</vt:lpstr>
      <vt:lpstr>PENDEKATAN TRADISIONAL(2)</vt:lpstr>
      <vt:lpstr>PENDEKATAN TRADISIONAL(3)</vt:lpstr>
      <vt:lpstr>PENDEKATAN TRADISIONAL(4)</vt:lpstr>
      <vt:lpstr>PENDEKATAN DATABASE</vt:lpstr>
      <vt:lpstr>JENJANG DATA</vt:lpstr>
      <vt:lpstr>JENJANG DATA (2)</vt:lpstr>
      <vt:lpstr>JENJANG DATA (3)</vt:lpstr>
      <vt:lpstr>TIPE FILE</vt:lpstr>
      <vt:lpstr>TIPE FILE (2)</vt:lpstr>
      <vt:lpstr>TIPE FILE (3)</vt:lpstr>
      <vt:lpstr>TIPE FILE (4)</vt:lpstr>
      <vt:lpstr>FILE SECARA FISIK &amp; SECARA LOGIKA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BASIS DATA</dc:title>
  <dc:creator>EMMY WAHYUNINGTYAS</dc:creator>
  <cp:lastModifiedBy>EMMY WAHYUNINGTYAS</cp:lastModifiedBy>
  <cp:revision>2</cp:revision>
  <dcterms:created xsi:type="dcterms:W3CDTF">2020-12-08T03:20:43Z</dcterms:created>
  <dcterms:modified xsi:type="dcterms:W3CDTF">2020-12-08T03:24:44Z</dcterms:modified>
</cp:coreProperties>
</file>