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8" r:id="rId3"/>
    <p:sldId id="259" r:id="rId4"/>
    <p:sldId id="260" r:id="rId5"/>
    <p:sldId id="261" r:id="rId6"/>
    <p:sldId id="262" r:id="rId7"/>
    <p:sldId id="271" r:id="rId8"/>
    <p:sldId id="272" r:id="rId9"/>
    <p:sldId id="263" r:id="rId10"/>
    <p:sldId id="264" r:id="rId11"/>
    <p:sldId id="265" r:id="rId12"/>
    <p:sldId id="266" r:id="rId13"/>
    <p:sldId id="267" r:id="rId14"/>
    <p:sldId id="268"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D129-A8C2-419E-B641-6CC90F50732D}"/>
              </a:ext>
            </a:extLst>
          </p:cNvPr>
          <p:cNvSpPr>
            <a:spLocks noGrp="1"/>
          </p:cNvSpPr>
          <p:nvPr>
            <p:ph type="ctrTitle"/>
          </p:nvPr>
        </p:nvSpPr>
        <p:spPr>
          <a:xfrm>
            <a:off x="762000" y="1524000"/>
            <a:ext cx="10668000" cy="22860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B33C04-8A23-4499-A6EF-1D190F0FB38E}"/>
              </a:ext>
            </a:extLst>
          </p:cNvPr>
          <p:cNvSpPr>
            <a:spLocks noGrp="1"/>
          </p:cNvSpPr>
          <p:nvPr>
            <p:ph type="subTitle" idx="1"/>
          </p:nvPr>
        </p:nvSpPr>
        <p:spPr>
          <a:xfrm>
            <a:off x="762000" y="4571999"/>
            <a:ext cx="10668000" cy="15240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FA99FB-5674-4BC5-949F-8D45EC167511}"/>
              </a:ext>
            </a:extLst>
          </p:cNvPr>
          <p:cNvSpPr>
            <a:spLocks noGrp="1"/>
          </p:cNvSpPr>
          <p:nvPr>
            <p:ph type="dt" sz="half" idx="10"/>
          </p:nvPr>
        </p:nvSpPr>
        <p:spPr/>
        <p:txBody>
          <a:bodyPr/>
          <a:lstStyle/>
          <a:p>
            <a:fld id="{76969C88-B244-455D-A017-012B25B1ACDD}" type="datetimeFigureOut">
              <a:rPr lang="en-US" smtClean="0"/>
              <a:t>08-Dec-20</a:t>
            </a:fld>
            <a:endParaRPr lang="en-US"/>
          </a:p>
        </p:txBody>
      </p:sp>
      <p:sp>
        <p:nvSpPr>
          <p:cNvPr id="5" name="Footer Placeholder 4">
            <a:extLst>
              <a:ext uri="{FF2B5EF4-FFF2-40B4-BE49-F238E27FC236}">
                <a16:creationId xmlns:a16="http://schemas.microsoft.com/office/drawing/2014/main" id="{0763CF93-DD67-4FE2-8083-864693FE8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05E934-32B6-44B1-9622-67F30BDA3F3A}"/>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136263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5B09-FC60-445F-8A12-79869BEC60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A219F7-87F2-409F-BB0B-8FE9270C98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C2BB8-59E0-4EB2-B3BE-59D8641EE133}"/>
              </a:ext>
            </a:extLst>
          </p:cNvPr>
          <p:cNvSpPr>
            <a:spLocks noGrp="1"/>
          </p:cNvSpPr>
          <p:nvPr>
            <p:ph type="dt" sz="half" idx="10"/>
          </p:nvPr>
        </p:nvSpPr>
        <p:spPr/>
        <p:txBody>
          <a:bodyPr/>
          <a:lstStyle/>
          <a:p>
            <a:fld id="{76969C88-B244-455D-A017-012B25B1ACDD}" type="datetimeFigureOut">
              <a:rPr lang="en-US" smtClean="0"/>
              <a:t>08-Dec-20</a:t>
            </a:fld>
            <a:endParaRPr lang="en-US"/>
          </a:p>
        </p:txBody>
      </p:sp>
      <p:sp>
        <p:nvSpPr>
          <p:cNvPr id="5" name="Footer Placeholder 4">
            <a:extLst>
              <a:ext uri="{FF2B5EF4-FFF2-40B4-BE49-F238E27FC236}">
                <a16:creationId xmlns:a16="http://schemas.microsoft.com/office/drawing/2014/main" id="{2D56984E-C0DE-461B-8011-8FC31B0EE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E7C03-68D3-445E-A5A2-8A935CFC97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470390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21F0D7-112D-48B1-B32B-170B1AA2B51E}"/>
              </a:ext>
            </a:extLst>
          </p:cNvPr>
          <p:cNvSpPr>
            <a:spLocks noGrp="1"/>
          </p:cNvSpPr>
          <p:nvPr>
            <p:ph type="title" orient="vert"/>
          </p:nvPr>
        </p:nvSpPr>
        <p:spPr>
          <a:xfrm>
            <a:off x="9143998" y="761999"/>
            <a:ext cx="2286000" cy="5334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7A7C1-8E5B-41DA-9802-F242D382B66B}"/>
              </a:ext>
            </a:extLst>
          </p:cNvPr>
          <p:cNvSpPr>
            <a:spLocks noGrp="1"/>
          </p:cNvSpPr>
          <p:nvPr>
            <p:ph type="body" orient="vert" idx="1"/>
          </p:nvPr>
        </p:nvSpPr>
        <p:spPr>
          <a:xfrm>
            <a:off x="762001" y="761999"/>
            <a:ext cx="7619999" cy="5334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61CC7-F5B1-464A-8127-60645FB21081}"/>
              </a:ext>
            </a:extLst>
          </p:cNvPr>
          <p:cNvSpPr>
            <a:spLocks noGrp="1"/>
          </p:cNvSpPr>
          <p:nvPr>
            <p:ph type="dt" sz="half" idx="10"/>
          </p:nvPr>
        </p:nvSpPr>
        <p:spPr/>
        <p:txBody>
          <a:bodyPr/>
          <a:lstStyle/>
          <a:p>
            <a:fld id="{76969C88-B244-455D-A017-012B25B1ACDD}" type="datetimeFigureOut">
              <a:rPr lang="en-US" smtClean="0"/>
              <a:t>08-Dec-20</a:t>
            </a:fld>
            <a:endParaRPr lang="en-US"/>
          </a:p>
        </p:txBody>
      </p:sp>
      <p:sp>
        <p:nvSpPr>
          <p:cNvPr id="5" name="Footer Placeholder 4">
            <a:extLst>
              <a:ext uri="{FF2B5EF4-FFF2-40B4-BE49-F238E27FC236}">
                <a16:creationId xmlns:a16="http://schemas.microsoft.com/office/drawing/2014/main" id="{53B94302-B381-4F37-A9FF-5CC551917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707151-541F-4104-B989-83A9DCA6E61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832044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AF011-A499-4054-89BF-A4800A68F60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66FB6E8-D956-45B5-9B4A-9D31DF466B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CDB9DB-9E62-4292-915C-1DD4134740DB}"/>
              </a:ext>
            </a:extLst>
          </p:cNvPr>
          <p:cNvSpPr>
            <a:spLocks noGrp="1"/>
          </p:cNvSpPr>
          <p:nvPr>
            <p:ph type="dt" sz="half" idx="10"/>
          </p:nvPr>
        </p:nvSpPr>
        <p:spPr/>
        <p:txBody>
          <a:bodyPr/>
          <a:lstStyle/>
          <a:p>
            <a:fld id="{76969C88-B244-455D-A017-012B25B1ACDD}" type="datetimeFigureOut">
              <a:rPr lang="en-US" smtClean="0"/>
              <a:t>08-Dec-20</a:t>
            </a:fld>
            <a:endParaRPr lang="en-US"/>
          </a:p>
        </p:txBody>
      </p:sp>
      <p:sp>
        <p:nvSpPr>
          <p:cNvPr id="5" name="Footer Placeholder 4">
            <a:extLst>
              <a:ext uri="{FF2B5EF4-FFF2-40B4-BE49-F238E27FC236}">
                <a16:creationId xmlns:a16="http://schemas.microsoft.com/office/drawing/2014/main" id="{2BD462F1-BC30-4172-8353-363123A1DB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2EE8A-96DF-4D7D-B434-778324756D04}"/>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63118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8453A-F2B4-4EDB-B8FA-150267BC1A9A}"/>
              </a:ext>
            </a:extLst>
          </p:cNvPr>
          <p:cNvSpPr>
            <a:spLocks noGrp="1"/>
          </p:cNvSpPr>
          <p:nvPr>
            <p:ph type="title"/>
          </p:nvPr>
        </p:nvSpPr>
        <p:spPr>
          <a:xfrm>
            <a:off x="762000" y="1524000"/>
            <a:ext cx="10668000" cy="3038475"/>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C46C51-ADF1-48FC-A4D9-38C369E78304}"/>
              </a:ext>
            </a:extLst>
          </p:cNvPr>
          <p:cNvSpPr>
            <a:spLocks noGrp="1"/>
          </p:cNvSpPr>
          <p:nvPr>
            <p:ph type="body" idx="1"/>
          </p:nvPr>
        </p:nvSpPr>
        <p:spPr>
          <a:xfrm>
            <a:off x="762000" y="4589463"/>
            <a:ext cx="10668000" cy="15065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C43B56-4DC7-490B-AEFD-55ED1ECFF82E}"/>
              </a:ext>
            </a:extLst>
          </p:cNvPr>
          <p:cNvSpPr>
            <a:spLocks noGrp="1"/>
          </p:cNvSpPr>
          <p:nvPr>
            <p:ph type="dt" sz="half" idx="10"/>
          </p:nvPr>
        </p:nvSpPr>
        <p:spPr/>
        <p:txBody>
          <a:bodyPr/>
          <a:lstStyle/>
          <a:p>
            <a:fld id="{76969C88-B244-455D-A017-012B25B1ACDD}" type="datetimeFigureOut">
              <a:rPr lang="en-US" smtClean="0"/>
              <a:t>08-Dec-20</a:t>
            </a:fld>
            <a:endParaRPr lang="en-US"/>
          </a:p>
        </p:txBody>
      </p:sp>
      <p:sp>
        <p:nvSpPr>
          <p:cNvPr id="5" name="Footer Placeholder 4">
            <a:extLst>
              <a:ext uri="{FF2B5EF4-FFF2-40B4-BE49-F238E27FC236}">
                <a16:creationId xmlns:a16="http://schemas.microsoft.com/office/drawing/2014/main" id="{454738F8-C4B2-41D8-B627-A6DDB24B2D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43D49-23F8-4C4B-9C30-EDC030EE6F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266131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556D-6916-42E6-8820-8A0D328A5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2747A5-C962-477F-89AA-A32385D57996}"/>
              </a:ext>
            </a:extLst>
          </p:cNvPr>
          <p:cNvSpPr>
            <a:spLocks noGrp="1"/>
          </p:cNvSpPr>
          <p:nvPr>
            <p:ph sz="half" idx="1"/>
          </p:nvPr>
        </p:nvSpPr>
        <p:spPr>
          <a:xfrm>
            <a:off x="762000" y="2285999"/>
            <a:ext cx="5151119"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D08312-30FC-44D8-B2A9-B5CAAD9F066F}"/>
              </a:ext>
            </a:extLst>
          </p:cNvPr>
          <p:cNvSpPr>
            <a:spLocks noGrp="1"/>
          </p:cNvSpPr>
          <p:nvPr>
            <p:ph sz="half" idx="2"/>
          </p:nvPr>
        </p:nvSpPr>
        <p:spPr>
          <a:xfrm>
            <a:off x="6278879" y="2285999"/>
            <a:ext cx="5151121"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ED84EB-AF90-4F19-A376-0FE5E50F9EA5}"/>
              </a:ext>
            </a:extLst>
          </p:cNvPr>
          <p:cNvSpPr>
            <a:spLocks noGrp="1"/>
          </p:cNvSpPr>
          <p:nvPr>
            <p:ph type="dt" sz="half" idx="10"/>
          </p:nvPr>
        </p:nvSpPr>
        <p:spPr/>
        <p:txBody>
          <a:bodyPr/>
          <a:lstStyle/>
          <a:p>
            <a:fld id="{76969C88-B244-455D-A017-012B25B1ACDD}" type="datetimeFigureOut">
              <a:rPr lang="en-US" smtClean="0"/>
              <a:t>08-Dec-20</a:t>
            </a:fld>
            <a:endParaRPr lang="en-US"/>
          </a:p>
        </p:txBody>
      </p:sp>
      <p:sp>
        <p:nvSpPr>
          <p:cNvPr id="6" name="Footer Placeholder 5">
            <a:extLst>
              <a:ext uri="{FF2B5EF4-FFF2-40B4-BE49-F238E27FC236}">
                <a16:creationId xmlns:a16="http://schemas.microsoft.com/office/drawing/2014/main" id="{7B838ED0-2789-41E4-A36E-83F92CA2E8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221A83-6D60-45F0-9173-5F6D2438BC3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4027420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FAE2-03F4-4A94-86C4-9305B237CA89}"/>
              </a:ext>
            </a:extLst>
          </p:cNvPr>
          <p:cNvSpPr>
            <a:spLocks noGrp="1"/>
          </p:cNvSpPr>
          <p:nvPr>
            <p:ph type="title"/>
          </p:nvPr>
        </p:nvSpPr>
        <p:spPr>
          <a:xfrm>
            <a:off x="762000" y="762000"/>
            <a:ext cx="10668000" cy="1524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BAC5A5-E184-46B6-8AB5-C8E132D3624B}"/>
              </a:ext>
            </a:extLst>
          </p:cNvPr>
          <p:cNvSpPr>
            <a:spLocks noGrp="1"/>
          </p:cNvSpPr>
          <p:nvPr>
            <p:ph type="body" idx="1"/>
          </p:nvPr>
        </p:nvSpPr>
        <p:spPr>
          <a:xfrm>
            <a:off x="762000" y="2285999"/>
            <a:ext cx="5151119"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DCFE87-5D80-45CB-9D13-DFC9AFCEC7F9}"/>
              </a:ext>
            </a:extLst>
          </p:cNvPr>
          <p:cNvSpPr>
            <a:spLocks noGrp="1"/>
          </p:cNvSpPr>
          <p:nvPr>
            <p:ph sz="half" idx="2"/>
          </p:nvPr>
        </p:nvSpPr>
        <p:spPr>
          <a:xfrm>
            <a:off x="762000" y="3048000"/>
            <a:ext cx="5151119"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AC1E5A-8423-4749-8EDA-E13425F69658}"/>
              </a:ext>
            </a:extLst>
          </p:cNvPr>
          <p:cNvSpPr>
            <a:spLocks noGrp="1"/>
          </p:cNvSpPr>
          <p:nvPr>
            <p:ph type="body" sz="quarter" idx="3"/>
          </p:nvPr>
        </p:nvSpPr>
        <p:spPr>
          <a:xfrm>
            <a:off x="6278878" y="2286000"/>
            <a:ext cx="5151122"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832AAA-4BB8-4A3D-9C79-516F82F8001D}"/>
              </a:ext>
            </a:extLst>
          </p:cNvPr>
          <p:cNvSpPr>
            <a:spLocks noGrp="1"/>
          </p:cNvSpPr>
          <p:nvPr>
            <p:ph sz="quarter" idx="4"/>
          </p:nvPr>
        </p:nvSpPr>
        <p:spPr>
          <a:xfrm>
            <a:off x="6278878" y="3048000"/>
            <a:ext cx="5151122"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0BEC63-51D3-4C70-B804-BE9EF765AD21}"/>
              </a:ext>
            </a:extLst>
          </p:cNvPr>
          <p:cNvSpPr>
            <a:spLocks noGrp="1"/>
          </p:cNvSpPr>
          <p:nvPr>
            <p:ph type="dt" sz="half" idx="10"/>
          </p:nvPr>
        </p:nvSpPr>
        <p:spPr/>
        <p:txBody>
          <a:bodyPr/>
          <a:lstStyle/>
          <a:p>
            <a:fld id="{76969C88-B244-455D-A017-012B25B1ACDD}" type="datetimeFigureOut">
              <a:rPr lang="en-US" smtClean="0"/>
              <a:t>08-Dec-20</a:t>
            </a:fld>
            <a:endParaRPr lang="en-US"/>
          </a:p>
        </p:txBody>
      </p:sp>
      <p:sp>
        <p:nvSpPr>
          <p:cNvPr id="8" name="Footer Placeholder 7">
            <a:extLst>
              <a:ext uri="{FF2B5EF4-FFF2-40B4-BE49-F238E27FC236}">
                <a16:creationId xmlns:a16="http://schemas.microsoft.com/office/drawing/2014/main" id="{735CA295-8563-402F-92C3-1F20C977C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FA5918-109D-4342-84C0-9774A52C9E7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144138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F2662-CBD1-4498-9B6E-2961F5EF1B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F739AE-8101-4C18-8CF3-911BDF3978A8}"/>
              </a:ext>
            </a:extLst>
          </p:cNvPr>
          <p:cNvSpPr>
            <a:spLocks noGrp="1"/>
          </p:cNvSpPr>
          <p:nvPr>
            <p:ph type="dt" sz="half" idx="10"/>
          </p:nvPr>
        </p:nvSpPr>
        <p:spPr/>
        <p:txBody>
          <a:bodyPr/>
          <a:lstStyle/>
          <a:p>
            <a:fld id="{76969C88-B244-455D-A017-012B25B1ACDD}" type="datetimeFigureOut">
              <a:rPr lang="en-US" smtClean="0"/>
              <a:t>08-Dec-20</a:t>
            </a:fld>
            <a:endParaRPr lang="en-US"/>
          </a:p>
        </p:txBody>
      </p:sp>
      <p:sp>
        <p:nvSpPr>
          <p:cNvPr id="4" name="Footer Placeholder 3">
            <a:extLst>
              <a:ext uri="{FF2B5EF4-FFF2-40B4-BE49-F238E27FC236}">
                <a16:creationId xmlns:a16="http://schemas.microsoft.com/office/drawing/2014/main" id="{66EB1C88-D181-449C-9BE1-E85068C188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38A2C9-E93B-4F0A-A021-9E3AEBC3FA8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083911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0AE8D9-9B42-438E-ADA6-CCFE45788460}"/>
              </a:ext>
            </a:extLst>
          </p:cNvPr>
          <p:cNvSpPr>
            <a:spLocks noGrp="1"/>
          </p:cNvSpPr>
          <p:nvPr>
            <p:ph type="dt" sz="half" idx="10"/>
          </p:nvPr>
        </p:nvSpPr>
        <p:spPr/>
        <p:txBody>
          <a:bodyPr/>
          <a:lstStyle/>
          <a:p>
            <a:fld id="{76969C88-B244-455D-A017-012B25B1ACDD}" type="datetimeFigureOut">
              <a:rPr lang="en-US" smtClean="0"/>
              <a:t>08-Dec-20</a:t>
            </a:fld>
            <a:endParaRPr lang="en-US"/>
          </a:p>
        </p:txBody>
      </p:sp>
      <p:sp>
        <p:nvSpPr>
          <p:cNvPr id="3" name="Footer Placeholder 2">
            <a:extLst>
              <a:ext uri="{FF2B5EF4-FFF2-40B4-BE49-F238E27FC236}">
                <a16:creationId xmlns:a16="http://schemas.microsoft.com/office/drawing/2014/main" id="{C4F792B9-A8AF-4E13-8A25-741E89691E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3A2CF6-DBC5-4491-B213-B3CD09D3130C}"/>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376425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27076-58C8-494C-B6B1-DC86F62DDC24}"/>
              </a:ext>
            </a:extLst>
          </p:cNvPr>
          <p:cNvSpPr>
            <a:spLocks noGrp="1"/>
          </p:cNvSpPr>
          <p:nvPr>
            <p:ph type="title"/>
          </p:nvPr>
        </p:nvSpPr>
        <p:spPr>
          <a:xfrm>
            <a:off x="762000" y="761998"/>
            <a:ext cx="3810000" cy="1524002"/>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F29E36-0340-452F-8D0A-1BC3F3A388CF}"/>
              </a:ext>
            </a:extLst>
          </p:cNvPr>
          <p:cNvSpPr>
            <a:spLocks noGrp="1"/>
          </p:cNvSpPr>
          <p:nvPr>
            <p:ph idx="1"/>
          </p:nvPr>
        </p:nvSpPr>
        <p:spPr>
          <a:xfrm>
            <a:off x="5334000" y="762001"/>
            <a:ext cx="609600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051C2E-E587-45E8-BDB1-DFF2F2791BF6}"/>
              </a:ext>
            </a:extLst>
          </p:cNvPr>
          <p:cNvSpPr>
            <a:spLocks noGrp="1"/>
          </p:cNvSpPr>
          <p:nvPr>
            <p:ph type="body" sz="half" idx="2"/>
          </p:nvPr>
        </p:nvSpPr>
        <p:spPr>
          <a:xfrm>
            <a:off x="762000" y="2286000"/>
            <a:ext cx="3810000" cy="38100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21D993-DEDD-470E-B48B-CB053A55A119}"/>
              </a:ext>
            </a:extLst>
          </p:cNvPr>
          <p:cNvSpPr>
            <a:spLocks noGrp="1"/>
          </p:cNvSpPr>
          <p:nvPr>
            <p:ph type="dt" sz="half" idx="10"/>
          </p:nvPr>
        </p:nvSpPr>
        <p:spPr/>
        <p:txBody>
          <a:bodyPr/>
          <a:lstStyle/>
          <a:p>
            <a:fld id="{76969C88-B244-455D-A017-012B25B1ACDD}" type="datetimeFigureOut">
              <a:rPr lang="en-US" smtClean="0"/>
              <a:t>08-Dec-20</a:t>
            </a:fld>
            <a:endParaRPr lang="en-US"/>
          </a:p>
        </p:txBody>
      </p:sp>
      <p:sp>
        <p:nvSpPr>
          <p:cNvPr id="6" name="Footer Placeholder 5">
            <a:extLst>
              <a:ext uri="{FF2B5EF4-FFF2-40B4-BE49-F238E27FC236}">
                <a16:creationId xmlns:a16="http://schemas.microsoft.com/office/drawing/2014/main" id="{67926C64-7401-4CA4-859F-74472AF869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108F41-F1F6-431C-9B45-8A447F188CB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924039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04FB-422C-4023-9381-EB12F1582D44}"/>
              </a:ext>
            </a:extLst>
          </p:cNvPr>
          <p:cNvSpPr>
            <a:spLocks noGrp="1"/>
          </p:cNvSpPr>
          <p:nvPr>
            <p:ph type="title"/>
          </p:nvPr>
        </p:nvSpPr>
        <p:spPr>
          <a:xfrm>
            <a:off x="762001" y="762000"/>
            <a:ext cx="3809999" cy="1524000"/>
          </a:xfrm>
        </p:spPr>
        <p:txBody>
          <a:bodyPr anchor="t" anchorCtr="0"/>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DBA3AA-DE44-4B1F-91D1-09F67B89B941}"/>
              </a:ext>
            </a:extLst>
          </p:cNvPr>
          <p:cNvSpPr>
            <a:spLocks noGrp="1"/>
          </p:cNvSpPr>
          <p:nvPr>
            <p:ph type="pic" idx="1"/>
          </p:nvPr>
        </p:nvSpPr>
        <p:spPr>
          <a:xfrm>
            <a:off x="5334000" y="762001"/>
            <a:ext cx="6021388" cy="533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A27B131-5117-4106-80DB-2AB208C4C953}"/>
              </a:ext>
            </a:extLst>
          </p:cNvPr>
          <p:cNvSpPr>
            <a:spLocks noGrp="1"/>
          </p:cNvSpPr>
          <p:nvPr>
            <p:ph type="body" sz="half" idx="2"/>
          </p:nvPr>
        </p:nvSpPr>
        <p:spPr>
          <a:xfrm>
            <a:off x="762001" y="2286000"/>
            <a:ext cx="3809999" cy="3810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13918A-7F23-4C72-8E80-591324A3046C}"/>
              </a:ext>
            </a:extLst>
          </p:cNvPr>
          <p:cNvSpPr>
            <a:spLocks noGrp="1"/>
          </p:cNvSpPr>
          <p:nvPr>
            <p:ph type="dt" sz="half" idx="10"/>
          </p:nvPr>
        </p:nvSpPr>
        <p:spPr/>
        <p:txBody>
          <a:bodyPr/>
          <a:lstStyle/>
          <a:p>
            <a:fld id="{76969C88-B244-455D-A017-012B25B1ACDD}" type="datetimeFigureOut">
              <a:rPr lang="en-US" smtClean="0"/>
              <a:t>08-Dec-20</a:t>
            </a:fld>
            <a:endParaRPr lang="en-US"/>
          </a:p>
        </p:txBody>
      </p:sp>
      <p:sp>
        <p:nvSpPr>
          <p:cNvPr id="6" name="Footer Placeholder 5">
            <a:extLst>
              <a:ext uri="{FF2B5EF4-FFF2-40B4-BE49-F238E27FC236}">
                <a16:creationId xmlns:a16="http://schemas.microsoft.com/office/drawing/2014/main" id="{181071C8-76FE-4B83-8317-BD53C7C844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23681A-6F29-48FC-9409-319ED3E96635}"/>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656311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6EF5A53-0A64-4CA5-B9C7-1CB97CB5CF1C}"/>
              </a:ext>
            </a:extLst>
          </p:cNvPr>
          <p:cNvSpPr/>
          <p:nvPr/>
        </p:nvSpPr>
        <p:spPr>
          <a:xfrm>
            <a:off x="8157843" y="6244836"/>
            <a:ext cx="4034156" cy="613164"/>
          </a:xfrm>
          <a:custGeom>
            <a:avLst/>
            <a:gdLst>
              <a:gd name="connsiteX0" fmla="*/ 1479137 w 4034156"/>
              <a:gd name="connsiteY0" fmla="*/ 230 h 613164"/>
              <a:gd name="connsiteX1" fmla="*/ 3482844 w 4034156"/>
              <a:gd name="connsiteY1" fmla="*/ 298555 h 613164"/>
              <a:gd name="connsiteX2" fmla="*/ 3831590 w 4034156"/>
              <a:gd name="connsiteY2" fmla="*/ 425010 h 613164"/>
              <a:gd name="connsiteX3" fmla="*/ 4034156 w 4034156"/>
              <a:gd name="connsiteY3" fmla="*/ 494088 h 613164"/>
              <a:gd name="connsiteX4" fmla="*/ 4034156 w 4034156"/>
              <a:gd name="connsiteY4" fmla="*/ 613164 h 613164"/>
              <a:gd name="connsiteX5" fmla="*/ 0 w 4034156"/>
              <a:gd name="connsiteY5" fmla="*/ 613164 h 613164"/>
              <a:gd name="connsiteX6" fmla="*/ 54792 w 4034156"/>
              <a:gd name="connsiteY6" fmla="*/ 512415 h 613164"/>
              <a:gd name="connsiteX7" fmla="*/ 168327 w 4034156"/>
              <a:gd name="connsiteY7" fmla="*/ 366637 h 613164"/>
              <a:gd name="connsiteX8" fmla="*/ 1192562 w 4034156"/>
              <a:gd name="connsiteY8" fmla="*/ 1522 h 613164"/>
              <a:gd name="connsiteX9" fmla="*/ 1479137 w 4034156"/>
              <a:gd name="connsiteY9" fmla="*/ 230 h 61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34156" h="613164">
                <a:moveTo>
                  <a:pt x="1479137" y="230"/>
                </a:moveTo>
                <a:cubicBezTo>
                  <a:pt x="2152575" y="4287"/>
                  <a:pt x="2854487" y="63583"/>
                  <a:pt x="3482844" y="298555"/>
                </a:cubicBezTo>
                <a:cubicBezTo>
                  <a:pt x="3599338" y="342114"/>
                  <a:pt x="3715540" y="384216"/>
                  <a:pt x="3831590" y="425010"/>
                </a:cubicBezTo>
                <a:lnTo>
                  <a:pt x="4034156" y="494088"/>
                </a:lnTo>
                <a:lnTo>
                  <a:pt x="4034156" y="613164"/>
                </a:lnTo>
                <a:lnTo>
                  <a:pt x="0" y="613164"/>
                </a:lnTo>
                <a:lnTo>
                  <a:pt x="54792" y="512415"/>
                </a:lnTo>
                <a:cubicBezTo>
                  <a:pt x="88888" y="459433"/>
                  <a:pt x="126502" y="410480"/>
                  <a:pt x="168327" y="366637"/>
                </a:cubicBezTo>
                <a:cubicBezTo>
                  <a:pt x="428292" y="94062"/>
                  <a:pt x="821899" y="6565"/>
                  <a:pt x="1192562" y="1522"/>
                </a:cubicBezTo>
                <a:cubicBezTo>
                  <a:pt x="1287308" y="198"/>
                  <a:pt x="1382932" y="-349"/>
                  <a:pt x="1479137" y="23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Avenir Next LT Pro" panose="020B0504020202020204" pitchFamily="34" charset="0"/>
              <a:ea typeface="+mn-ea"/>
              <a:cs typeface="+mn-cs"/>
            </a:endParaRPr>
          </a:p>
        </p:txBody>
      </p:sp>
      <p:sp>
        <p:nvSpPr>
          <p:cNvPr id="11" name="Freeform: Shape 10">
            <a:extLst>
              <a:ext uri="{FF2B5EF4-FFF2-40B4-BE49-F238E27FC236}">
                <a16:creationId xmlns:a16="http://schemas.microsoft.com/office/drawing/2014/main" id="{34ABFBEA-4EB0-4D02-A2C0-1733CD3D6F12}"/>
              </a:ext>
            </a:extLst>
          </p:cNvPr>
          <p:cNvSpPr/>
          <p:nvPr/>
        </p:nvSpPr>
        <p:spPr>
          <a:xfrm>
            <a:off x="1" y="688126"/>
            <a:ext cx="448491" cy="1634252"/>
          </a:xfrm>
          <a:custGeom>
            <a:avLst/>
            <a:gdLst>
              <a:gd name="connsiteX0" fmla="*/ 0 w 448491"/>
              <a:gd name="connsiteY0" fmla="*/ 0 h 1634252"/>
              <a:gd name="connsiteX1" fmla="*/ 12983 w 448491"/>
              <a:gd name="connsiteY1" fmla="*/ 10508 h 1634252"/>
              <a:gd name="connsiteX2" fmla="*/ 441611 w 448491"/>
              <a:gd name="connsiteY2" fmla="*/ 863751 h 1634252"/>
              <a:gd name="connsiteX3" fmla="*/ 251011 w 448491"/>
              <a:gd name="connsiteY3" fmla="*/ 1302895 h 1634252"/>
              <a:gd name="connsiteX4" fmla="*/ 74605 w 448491"/>
              <a:gd name="connsiteY4" fmla="*/ 1543249 h 1634252"/>
              <a:gd name="connsiteX5" fmla="*/ 0 w 448491"/>
              <a:gd name="connsiteY5" fmla="*/ 1634252 h 1634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491" h="1634252">
                <a:moveTo>
                  <a:pt x="0" y="0"/>
                </a:moveTo>
                <a:lnTo>
                  <a:pt x="12983" y="10508"/>
                </a:lnTo>
                <a:cubicBezTo>
                  <a:pt x="278410" y="241022"/>
                  <a:pt x="489787" y="530267"/>
                  <a:pt x="441611" y="863751"/>
                </a:cubicBezTo>
                <a:cubicBezTo>
                  <a:pt x="418542" y="1022632"/>
                  <a:pt x="337007" y="1166302"/>
                  <a:pt x="251011" y="1302895"/>
                </a:cubicBezTo>
                <a:cubicBezTo>
                  <a:pt x="215138" y="1359902"/>
                  <a:pt x="154723" y="1442480"/>
                  <a:pt x="74605" y="1543249"/>
                </a:cubicBezTo>
                <a:lnTo>
                  <a:pt x="0" y="163425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a:solidFill>
                <a:prstClr val="white"/>
              </a:solidFill>
              <a:latin typeface="Avenir Next LT Pro" panose="020B0504020202020204" pitchFamily="34" charset="0"/>
            </a:endParaRPr>
          </a:p>
        </p:txBody>
      </p:sp>
      <p:sp>
        <p:nvSpPr>
          <p:cNvPr id="12" name="Freeform: Shape 11">
            <a:extLst>
              <a:ext uri="{FF2B5EF4-FFF2-40B4-BE49-F238E27FC236}">
                <a16:creationId xmlns:a16="http://schemas.microsoft.com/office/drawing/2014/main" id="{19E083F6-57F4-487B-A766-EA0462B1EED8}"/>
              </a:ext>
            </a:extLst>
          </p:cNvPr>
          <p:cNvSpPr/>
          <p:nvPr/>
        </p:nvSpPr>
        <p:spPr>
          <a:xfrm>
            <a:off x="7309459" y="6144069"/>
            <a:ext cx="4418271" cy="718159"/>
          </a:xfrm>
          <a:custGeom>
            <a:avLst/>
            <a:gdLst>
              <a:gd name="connsiteX0" fmla="*/ 1421452 w 4590626"/>
              <a:gd name="connsiteY0" fmla="*/ 0 h 713930"/>
              <a:gd name="connsiteX1" fmla="*/ 3247781 w 4590626"/>
              <a:gd name="connsiteY1" fmla="*/ 271915 h 713930"/>
              <a:gd name="connsiteX2" fmla="*/ 4517331 w 4590626"/>
              <a:gd name="connsiteY2" fmla="*/ 693394 h 713930"/>
              <a:gd name="connsiteX3" fmla="*/ 4590626 w 4590626"/>
              <a:gd name="connsiteY3" fmla="*/ 713930 h 713930"/>
              <a:gd name="connsiteX4" fmla="*/ 0 w 4590626"/>
              <a:gd name="connsiteY4" fmla="*/ 713930 h 713930"/>
              <a:gd name="connsiteX5" fmla="*/ 2854 w 4590626"/>
              <a:gd name="connsiteY5" fmla="*/ 705624 h 713930"/>
              <a:gd name="connsiteX6" fmla="*/ 226680 w 4590626"/>
              <a:gd name="connsiteY6" fmla="*/ 333970 h 713930"/>
              <a:gd name="connsiteX7" fmla="*/ 1160245 w 4590626"/>
              <a:gd name="connsiteY7" fmla="*/ 1178 h 713930"/>
              <a:gd name="connsiteX8" fmla="*/ 1421452 w 4590626"/>
              <a:gd name="connsiteY8" fmla="*/ 0 h 713930"/>
              <a:gd name="connsiteX0" fmla="*/ 1421452 w 4517331"/>
              <a:gd name="connsiteY0" fmla="*/ 0 h 713930"/>
              <a:gd name="connsiteX1" fmla="*/ 3247781 w 4517331"/>
              <a:gd name="connsiteY1" fmla="*/ 271915 h 713930"/>
              <a:gd name="connsiteX2" fmla="*/ 4517331 w 4517331"/>
              <a:gd name="connsiteY2" fmla="*/ 693394 h 713930"/>
              <a:gd name="connsiteX3" fmla="*/ 0 w 4517331"/>
              <a:gd name="connsiteY3" fmla="*/ 713930 h 713930"/>
              <a:gd name="connsiteX4" fmla="*/ 2854 w 4517331"/>
              <a:gd name="connsiteY4" fmla="*/ 705624 h 713930"/>
              <a:gd name="connsiteX5" fmla="*/ 226680 w 4517331"/>
              <a:gd name="connsiteY5" fmla="*/ 333970 h 713930"/>
              <a:gd name="connsiteX6" fmla="*/ 1160245 w 4517331"/>
              <a:gd name="connsiteY6" fmla="*/ 1178 h 713930"/>
              <a:gd name="connsiteX7" fmla="*/ 1421452 w 4517331"/>
              <a:gd name="connsiteY7" fmla="*/ 0 h 713930"/>
              <a:gd name="connsiteX0" fmla="*/ 0 w 4608771"/>
              <a:gd name="connsiteY0" fmla="*/ 713930 h 784834"/>
              <a:gd name="connsiteX1" fmla="*/ 2854 w 4608771"/>
              <a:gd name="connsiteY1" fmla="*/ 705624 h 784834"/>
              <a:gd name="connsiteX2" fmla="*/ 226680 w 4608771"/>
              <a:gd name="connsiteY2" fmla="*/ 333970 h 784834"/>
              <a:gd name="connsiteX3" fmla="*/ 1160245 w 4608771"/>
              <a:gd name="connsiteY3" fmla="*/ 1178 h 784834"/>
              <a:gd name="connsiteX4" fmla="*/ 1421452 w 4608771"/>
              <a:gd name="connsiteY4" fmla="*/ 0 h 784834"/>
              <a:gd name="connsiteX5" fmla="*/ 3247781 w 4608771"/>
              <a:gd name="connsiteY5" fmla="*/ 271915 h 784834"/>
              <a:gd name="connsiteX6" fmla="*/ 4608771 w 4608771"/>
              <a:gd name="connsiteY6" fmla="*/ 784834 h 784834"/>
              <a:gd name="connsiteX0" fmla="*/ 0 w 4418271"/>
              <a:gd name="connsiteY0" fmla="*/ 713930 h 718159"/>
              <a:gd name="connsiteX1" fmla="*/ 2854 w 4418271"/>
              <a:gd name="connsiteY1" fmla="*/ 705624 h 718159"/>
              <a:gd name="connsiteX2" fmla="*/ 226680 w 4418271"/>
              <a:gd name="connsiteY2" fmla="*/ 333970 h 718159"/>
              <a:gd name="connsiteX3" fmla="*/ 1160245 w 4418271"/>
              <a:gd name="connsiteY3" fmla="*/ 1178 h 718159"/>
              <a:gd name="connsiteX4" fmla="*/ 1421452 w 4418271"/>
              <a:gd name="connsiteY4" fmla="*/ 0 h 718159"/>
              <a:gd name="connsiteX5" fmla="*/ 3247781 w 4418271"/>
              <a:gd name="connsiteY5" fmla="*/ 271915 h 718159"/>
              <a:gd name="connsiteX6" fmla="*/ 4418271 w 4418271"/>
              <a:gd name="connsiteY6" fmla="*/ 718159 h 71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271" h="718159">
                <a:moveTo>
                  <a:pt x="0" y="713930"/>
                </a:moveTo>
                <a:lnTo>
                  <a:pt x="2854" y="705624"/>
                </a:lnTo>
                <a:cubicBezTo>
                  <a:pt x="60059" y="562888"/>
                  <a:pt x="131373" y="433874"/>
                  <a:pt x="226680" y="333970"/>
                </a:cubicBezTo>
                <a:cubicBezTo>
                  <a:pt x="463632" y="85526"/>
                  <a:pt x="822395" y="5774"/>
                  <a:pt x="1160245" y="1178"/>
                </a:cubicBezTo>
                <a:lnTo>
                  <a:pt x="1421452" y="0"/>
                </a:lnTo>
                <a:cubicBezTo>
                  <a:pt x="2035274" y="3698"/>
                  <a:pt x="2748311" y="152222"/>
                  <a:pt x="3247781" y="271915"/>
                </a:cubicBezTo>
                <a:cubicBezTo>
                  <a:pt x="3747251" y="391608"/>
                  <a:pt x="3902480" y="501606"/>
                  <a:pt x="4418271" y="718159"/>
                </a:cubicBezTo>
              </a:path>
            </a:pathLst>
          </a:cu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 name="Title Placeholder 1">
            <a:extLst>
              <a:ext uri="{FF2B5EF4-FFF2-40B4-BE49-F238E27FC236}">
                <a16:creationId xmlns:a16="http://schemas.microsoft.com/office/drawing/2014/main" id="{A3A2F988-7148-4375-83D8-12EE5EBC7BE0}"/>
              </a:ext>
            </a:extLst>
          </p:cNvPr>
          <p:cNvSpPr>
            <a:spLocks noGrp="1"/>
          </p:cNvSpPr>
          <p:nvPr>
            <p:ph type="title"/>
          </p:nvPr>
        </p:nvSpPr>
        <p:spPr>
          <a:xfrm>
            <a:off x="762000" y="762000"/>
            <a:ext cx="106680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896238-C5B3-4F3C-97FA-890E1A51A203}"/>
              </a:ext>
            </a:extLst>
          </p:cNvPr>
          <p:cNvSpPr>
            <a:spLocks noGrp="1"/>
          </p:cNvSpPr>
          <p:nvPr>
            <p:ph type="body" idx="1"/>
          </p:nvPr>
        </p:nvSpPr>
        <p:spPr>
          <a:xfrm>
            <a:off x="762000" y="2286000"/>
            <a:ext cx="10668000" cy="3818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D6E4474-0442-4E4B-9E5B-CA7B3951C1DA}"/>
              </a:ext>
            </a:extLst>
          </p:cNvPr>
          <p:cNvSpPr>
            <a:spLocks noGrp="1"/>
          </p:cNvSpPr>
          <p:nvPr>
            <p:ph type="dt" sz="half" idx="2"/>
          </p:nvPr>
        </p:nvSpPr>
        <p:spPr>
          <a:xfrm>
            <a:off x="9389165" y="194320"/>
            <a:ext cx="2040835"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76969C88-B244-455D-A017-012B25B1ACDD}" type="datetimeFigureOut">
              <a:rPr lang="en-US" smtClean="0"/>
              <a:pPr/>
              <a:t>08-Dec-20</a:t>
            </a:fld>
            <a:endParaRPr lang="en-US"/>
          </a:p>
        </p:txBody>
      </p:sp>
      <p:sp>
        <p:nvSpPr>
          <p:cNvPr id="5" name="Footer Placeholder 4">
            <a:extLst>
              <a:ext uri="{FF2B5EF4-FFF2-40B4-BE49-F238E27FC236}">
                <a16:creationId xmlns:a16="http://schemas.microsoft.com/office/drawing/2014/main" id="{E0626A98-F887-40E1-B9BA-9D93DE90E022}"/>
              </a:ext>
            </a:extLst>
          </p:cNvPr>
          <p:cNvSpPr>
            <a:spLocks noGrp="1"/>
          </p:cNvSpPr>
          <p:nvPr>
            <p:ph type="ftr" sz="quarter" idx="3"/>
          </p:nvPr>
        </p:nvSpPr>
        <p:spPr>
          <a:xfrm>
            <a:off x="761999" y="6356350"/>
            <a:ext cx="6612835" cy="365125"/>
          </a:xfrm>
          <a:prstGeom prst="rect">
            <a:avLst/>
          </a:prstGeom>
        </p:spPr>
        <p:txBody>
          <a:bodyPr vert="horz" lIns="91440" tIns="45720" rIns="91440" bIns="45720" rtlCol="0" anchor="ctr"/>
          <a:lstStyle>
            <a:lvl1pPr algn="l">
              <a:defRPr sz="1200">
                <a:solidFill>
                  <a:schemeClr val="tx1">
                    <a:tint val="75000"/>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482C8119-73F6-4713-9AD3-3628DCDFB8F2}"/>
              </a:ext>
            </a:extLst>
          </p:cNvPr>
          <p:cNvSpPr>
            <a:spLocks noGrp="1"/>
          </p:cNvSpPr>
          <p:nvPr>
            <p:ph type="sldNum" sz="quarter" idx="4"/>
          </p:nvPr>
        </p:nvSpPr>
        <p:spPr>
          <a:xfrm>
            <a:off x="9906000" y="6356350"/>
            <a:ext cx="1524000"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07CE569E-9B7C-4CB9-AB80-C0841F922CFF}" type="slidenum">
              <a:rPr lang="en-US" smtClean="0"/>
              <a:pPr/>
              <a:t>‹#›</a:t>
            </a:fld>
            <a:endParaRPr lang="en-US"/>
          </a:p>
        </p:txBody>
      </p:sp>
    </p:spTree>
    <p:extLst>
      <p:ext uri="{BB962C8B-B14F-4D97-AF65-F5344CB8AC3E}">
        <p14:creationId xmlns:p14="http://schemas.microsoft.com/office/powerpoint/2010/main" val="2092990720"/>
      </p:ext>
    </p:extLst>
  </p:cSld>
  <p:clrMap bg1="dk1" tx1="lt1" bg2="dk2" tx2="lt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18" r:id="rId6"/>
    <p:sldLayoutId id="2147483714" r:id="rId7"/>
    <p:sldLayoutId id="2147483715" r:id="rId8"/>
    <p:sldLayoutId id="2147483716" r:id="rId9"/>
    <p:sldLayoutId id="2147483717"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sz="2800" kern="1200">
          <a:solidFill>
            <a:schemeClr val="tx1">
              <a:alpha val="70000"/>
            </a:schemeClr>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sz="2400" kern="1200">
          <a:solidFill>
            <a:schemeClr val="tx1">
              <a:alpha val="70000"/>
            </a:schemeClr>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sz="2000" kern="1200">
          <a:solidFill>
            <a:schemeClr val="tx1">
              <a:alpha val="70000"/>
            </a:schemeClr>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8">
            <a:extLst>
              <a:ext uri="{FF2B5EF4-FFF2-40B4-BE49-F238E27FC236}">
                <a16:creationId xmlns:a16="http://schemas.microsoft.com/office/drawing/2014/main" id="{7A18C9FB-EC4C-4DAE-8F7D-C6E5AF607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3E7DA018-5234-4C10-AF11-37799AC75048}"/>
              </a:ext>
            </a:extLst>
          </p:cNvPr>
          <p:cNvSpPr>
            <a:spLocks noGrp="1"/>
          </p:cNvSpPr>
          <p:nvPr>
            <p:ph type="ctrTitle"/>
          </p:nvPr>
        </p:nvSpPr>
        <p:spPr>
          <a:xfrm>
            <a:off x="6096000" y="1524000"/>
            <a:ext cx="5334000" cy="2286000"/>
          </a:xfrm>
        </p:spPr>
        <p:txBody>
          <a:bodyPr>
            <a:normAutofit/>
          </a:bodyPr>
          <a:lstStyle/>
          <a:p>
            <a:pPr algn="l"/>
            <a:r>
              <a:rPr lang="en-US" sz="4400" dirty="0"/>
              <a:t>BASIS DATA</a:t>
            </a:r>
          </a:p>
        </p:txBody>
      </p:sp>
      <p:sp>
        <p:nvSpPr>
          <p:cNvPr id="3" name="Subtitle 2">
            <a:extLst>
              <a:ext uri="{FF2B5EF4-FFF2-40B4-BE49-F238E27FC236}">
                <a16:creationId xmlns:a16="http://schemas.microsoft.com/office/drawing/2014/main" id="{7333158C-DB18-4CC8-8F89-B2E3B70AB074}"/>
              </a:ext>
            </a:extLst>
          </p:cNvPr>
          <p:cNvSpPr>
            <a:spLocks noGrp="1"/>
          </p:cNvSpPr>
          <p:nvPr>
            <p:ph type="subTitle" idx="1"/>
          </p:nvPr>
        </p:nvSpPr>
        <p:spPr>
          <a:xfrm>
            <a:off x="6095999" y="4571999"/>
            <a:ext cx="5610225" cy="1524000"/>
          </a:xfrm>
        </p:spPr>
        <p:txBody>
          <a:bodyPr>
            <a:normAutofit/>
          </a:bodyPr>
          <a:lstStyle/>
          <a:p>
            <a:pPr algn="l"/>
            <a:r>
              <a:rPr lang="en-US" dirty="0"/>
              <a:t>PENGANTAR TEKNOLOGI INFORMASI</a:t>
            </a:r>
          </a:p>
        </p:txBody>
      </p:sp>
      <p:pic>
        <p:nvPicPr>
          <p:cNvPr id="20" name="Picture 3">
            <a:extLst>
              <a:ext uri="{FF2B5EF4-FFF2-40B4-BE49-F238E27FC236}">
                <a16:creationId xmlns:a16="http://schemas.microsoft.com/office/drawing/2014/main" id="{810C893E-E012-4AD8-B51A-BA70984D730C}"/>
              </a:ext>
            </a:extLst>
          </p:cNvPr>
          <p:cNvPicPr>
            <a:picLocks noChangeAspect="1"/>
          </p:cNvPicPr>
          <p:nvPr/>
        </p:nvPicPr>
        <p:blipFill rotWithShape="1">
          <a:blip r:embed="rId2"/>
          <a:srcRect l="5563" r="30434"/>
          <a:stretch/>
        </p:blipFill>
        <p:spPr>
          <a:xfrm>
            <a:off x="2" y="732510"/>
            <a:ext cx="5333999" cy="6125491"/>
          </a:xfrm>
          <a:custGeom>
            <a:avLst/>
            <a:gdLst/>
            <a:ahLst/>
            <a:cxnLst/>
            <a:rect l="l" t="t" r="r" b="b"/>
            <a:pathLst>
              <a:path w="5333999" h="6125491">
                <a:moveTo>
                  <a:pt x="0" y="0"/>
                </a:moveTo>
                <a:lnTo>
                  <a:pt x="201347" y="12133"/>
                </a:lnTo>
                <a:cubicBezTo>
                  <a:pt x="834520" y="59989"/>
                  <a:pt x="1489622" y="165274"/>
                  <a:pt x="2149412" y="288819"/>
                </a:cubicBezTo>
                <a:cubicBezTo>
                  <a:pt x="4194087" y="671477"/>
                  <a:pt x="4738431" y="1884930"/>
                  <a:pt x="5125148" y="3309606"/>
                </a:cubicBezTo>
                <a:cubicBezTo>
                  <a:pt x="5383961" y="4263563"/>
                  <a:pt x="5599841" y="5130569"/>
                  <a:pt x="4496734" y="5829050"/>
                </a:cubicBezTo>
                <a:cubicBezTo>
                  <a:pt x="4342061" y="5927011"/>
                  <a:pt x="4177261" y="6012425"/>
                  <a:pt x="4005032" y="6088102"/>
                </a:cubicBezTo>
                <a:lnTo>
                  <a:pt x="3915032" y="6125491"/>
                </a:lnTo>
                <a:lnTo>
                  <a:pt x="0" y="6125491"/>
                </a:lnTo>
                <a:close/>
              </a:path>
            </a:pathLst>
          </a:custGeom>
        </p:spPr>
      </p:pic>
      <p:sp>
        <p:nvSpPr>
          <p:cNvPr id="21" name="Freeform: Shape 10">
            <a:extLst>
              <a:ext uri="{FF2B5EF4-FFF2-40B4-BE49-F238E27FC236}">
                <a16:creationId xmlns:a16="http://schemas.microsoft.com/office/drawing/2014/main" id="{4EB7CBBE-178B-4DB3-AD92-DED458BAE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52425"/>
            <a:ext cx="5185830" cy="6505576"/>
          </a:xfrm>
          <a:custGeom>
            <a:avLst/>
            <a:gdLst>
              <a:gd name="connsiteX0" fmla="*/ 0 w 4033589"/>
              <a:gd name="connsiteY0" fmla="*/ 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8" fmla="*/ 0 w 4033589"/>
              <a:gd name="connsiteY8" fmla="*/ 0 h 6858000"/>
              <a:gd name="connsiteX0" fmla="*/ 0 w 4033589"/>
              <a:gd name="connsiteY0" fmla="*/ 6858000 h 6858000"/>
              <a:gd name="connsiteX1" fmla="*/ 1878934 w 4033589"/>
              <a:gd name="connsiteY1" fmla="*/ 0 h 6858000"/>
              <a:gd name="connsiteX2" fmla="*/ 1882313 w 4033589"/>
              <a:gd name="connsiteY2" fmla="*/ 2021 h 6858000"/>
              <a:gd name="connsiteX3" fmla="*/ 3475371 w 4033589"/>
              <a:gd name="connsiteY3" fmla="*/ 1517967 h 6858000"/>
              <a:gd name="connsiteX4" fmla="*/ 3975977 w 4033589"/>
              <a:gd name="connsiteY4" fmla="*/ 4379386 h 6858000"/>
              <a:gd name="connsiteX5" fmla="*/ 3312864 w 4033589"/>
              <a:gd name="connsiteY5" fmla="*/ 6852362 h 6858000"/>
              <a:gd name="connsiteX6" fmla="*/ 3310593 w 4033589"/>
              <a:gd name="connsiteY6" fmla="*/ 6858000 h 6858000"/>
              <a:gd name="connsiteX7" fmla="*/ 0 w 4033589"/>
              <a:gd name="connsiteY7" fmla="*/ 6858000 h 685800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1787494 w 3942149"/>
              <a:gd name="connsiteY0" fmla="*/ 0 h 6949440"/>
              <a:gd name="connsiteX1" fmla="*/ 1790873 w 3942149"/>
              <a:gd name="connsiteY1" fmla="*/ 2021 h 6949440"/>
              <a:gd name="connsiteX2" fmla="*/ 3383931 w 3942149"/>
              <a:gd name="connsiteY2" fmla="*/ 1517967 h 6949440"/>
              <a:gd name="connsiteX3" fmla="*/ 3884537 w 3942149"/>
              <a:gd name="connsiteY3" fmla="*/ 4379386 h 6949440"/>
              <a:gd name="connsiteX4" fmla="*/ 3221424 w 3942149"/>
              <a:gd name="connsiteY4" fmla="*/ 6852362 h 6949440"/>
              <a:gd name="connsiteX5" fmla="*/ 3219153 w 3942149"/>
              <a:gd name="connsiteY5" fmla="*/ 6858000 h 6949440"/>
              <a:gd name="connsiteX6" fmla="*/ 0 w 3942149"/>
              <a:gd name="connsiteY6" fmla="*/ 6949440 h 6949440"/>
              <a:gd name="connsiteX0" fmla="*/ 0 w 2154655"/>
              <a:gd name="connsiteY0" fmla="*/ 0 h 6858000"/>
              <a:gd name="connsiteX1" fmla="*/ 3379 w 2154655"/>
              <a:gd name="connsiteY1" fmla="*/ 2021 h 6858000"/>
              <a:gd name="connsiteX2" fmla="*/ 1596437 w 2154655"/>
              <a:gd name="connsiteY2" fmla="*/ 1517967 h 6858000"/>
              <a:gd name="connsiteX3" fmla="*/ 2097043 w 2154655"/>
              <a:gd name="connsiteY3" fmla="*/ 4379386 h 6858000"/>
              <a:gd name="connsiteX4" fmla="*/ 1433930 w 2154655"/>
              <a:gd name="connsiteY4" fmla="*/ 6852362 h 6858000"/>
              <a:gd name="connsiteX5" fmla="*/ 1431659 w 215465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4655" h="6858000">
                <a:moveTo>
                  <a:pt x="0" y="0"/>
                </a:moveTo>
                <a:lnTo>
                  <a:pt x="3379" y="2021"/>
                </a:lnTo>
                <a:cubicBezTo>
                  <a:pt x="667061" y="423753"/>
                  <a:pt x="1239365" y="963389"/>
                  <a:pt x="1596437" y="1517967"/>
                </a:cubicBezTo>
                <a:cubicBezTo>
                  <a:pt x="2133142" y="2350886"/>
                  <a:pt x="2239839" y="3395752"/>
                  <a:pt x="2097043" y="4379386"/>
                </a:cubicBezTo>
                <a:cubicBezTo>
                  <a:pt x="2032295" y="4824358"/>
                  <a:pt x="1812506" y="5869368"/>
                  <a:pt x="1433930" y="6852362"/>
                </a:cubicBezTo>
                <a:lnTo>
                  <a:pt x="1431659" y="6858000"/>
                </a:lnTo>
              </a:path>
            </a:pathLst>
          </a:cu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venir Next LT Pro Light"/>
            </a:endParaRPr>
          </a:p>
        </p:txBody>
      </p:sp>
    </p:spTree>
    <p:extLst>
      <p:ext uri="{BB962C8B-B14F-4D97-AF65-F5344CB8AC3E}">
        <p14:creationId xmlns:p14="http://schemas.microsoft.com/office/powerpoint/2010/main" val="3071939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61E3BBC-11FF-4161-866A-B481504D1EB5}"/>
              </a:ext>
            </a:extLst>
          </p:cNvPr>
          <p:cNvSpPr>
            <a:spLocks noGrp="1" noChangeArrowheads="1"/>
          </p:cNvSpPr>
          <p:nvPr>
            <p:ph type="title"/>
          </p:nvPr>
        </p:nvSpPr>
        <p:spPr/>
        <p:txBody>
          <a:bodyPr/>
          <a:lstStyle/>
          <a:p>
            <a:r>
              <a:rPr lang="en-US" altLang="en-US" b="1">
                <a:latin typeface="Arial" panose="020B0604020202020204" pitchFamily="34" charset="0"/>
                <a:cs typeface="Arial" panose="020B0604020202020204" pitchFamily="34" charset="0"/>
              </a:rPr>
              <a:t>JENJANG DATA (2)</a:t>
            </a:r>
          </a:p>
        </p:txBody>
      </p:sp>
      <p:sp>
        <p:nvSpPr>
          <p:cNvPr id="11267" name="Rectangle 3">
            <a:extLst>
              <a:ext uri="{FF2B5EF4-FFF2-40B4-BE49-F238E27FC236}">
                <a16:creationId xmlns:a16="http://schemas.microsoft.com/office/drawing/2014/main" id="{0082C0C4-D6F7-4007-BDC4-7E388B005A9E}"/>
              </a:ext>
            </a:extLst>
          </p:cNvPr>
          <p:cNvSpPr>
            <a:spLocks noGrp="1" noChangeArrowheads="1"/>
          </p:cNvSpPr>
          <p:nvPr>
            <p:ph type="body" idx="1"/>
          </p:nvPr>
        </p:nvSpPr>
        <p:spPr/>
        <p:txBody>
          <a:bodyPr/>
          <a:lstStyle/>
          <a:p>
            <a:pPr>
              <a:lnSpc>
                <a:spcPct val="90000"/>
              </a:lnSpc>
              <a:buFontTx/>
              <a:buNone/>
            </a:pPr>
            <a:r>
              <a:rPr lang="en-US" altLang="en-US" sz="2400" b="1" u="sng">
                <a:latin typeface="Arial" panose="020B0604020202020204" pitchFamily="34" charset="0"/>
                <a:cs typeface="Arial" panose="020B0604020202020204" pitchFamily="34" charset="0"/>
              </a:rPr>
              <a:t>FIELD</a:t>
            </a:r>
          </a:p>
          <a:p>
            <a:pPr>
              <a:lnSpc>
                <a:spcPct val="90000"/>
              </a:lnSpc>
            </a:pPr>
            <a:r>
              <a:rPr lang="en-US" altLang="en-US" sz="2400" b="1">
                <a:latin typeface="Arial" panose="020B0604020202020204" pitchFamily="34" charset="0"/>
                <a:cs typeface="Arial" panose="020B0604020202020204" pitchFamily="34" charset="0"/>
              </a:rPr>
              <a:t>Menggambarkan suatu atribut dari record yang menunjukkan suatu item data, misalnya nama, alamat dan lain sebagainya.</a:t>
            </a:r>
          </a:p>
          <a:p>
            <a:pPr>
              <a:lnSpc>
                <a:spcPct val="90000"/>
              </a:lnSpc>
            </a:pPr>
            <a:r>
              <a:rPr lang="en-US" altLang="en-US" sz="2400" b="1">
                <a:latin typeface="Arial" panose="020B0604020202020204" pitchFamily="34" charset="0"/>
                <a:cs typeface="Arial" panose="020B0604020202020204" pitchFamily="34" charset="0"/>
              </a:rPr>
              <a:t> Misal: nama, alamat, dsb. </a:t>
            </a:r>
            <a:endParaRPr lang="en-US" altLang="en-US" sz="2400" b="1">
              <a:cs typeface="Times New Roman" panose="02020603050405020304" pitchFamily="18" charset="0"/>
            </a:endParaRPr>
          </a:p>
          <a:p>
            <a:pPr>
              <a:lnSpc>
                <a:spcPct val="90000"/>
              </a:lnSpc>
              <a:buFontTx/>
              <a:buNone/>
            </a:pPr>
            <a:r>
              <a:rPr lang="en-US" altLang="en-US" sz="2400" b="1" u="sng">
                <a:latin typeface="Arial" panose="020B0604020202020204" pitchFamily="34" charset="0"/>
                <a:cs typeface="Arial" panose="020B0604020202020204" pitchFamily="34" charset="0"/>
              </a:rPr>
              <a:t>RECORD</a:t>
            </a:r>
            <a:endParaRPr lang="en-US" altLang="en-US" sz="2400" b="1" u="sng">
              <a:cs typeface="Times New Roman" panose="02020603050405020304" pitchFamily="18" charset="0"/>
            </a:endParaRPr>
          </a:p>
          <a:p>
            <a:pPr>
              <a:lnSpc>
                <a:spcPct val="90000"/>
              </a:lnSpc>
            </a:pPr>
            <a:r>
              <a:rPr lang="en-US" altLang="en-US" sz="2400" b="1">
                <a:latin typeface="Arial" panose="020B0604020202020204" pitchFamily="34" charset="0"/>
                <a:cs typeface="Arial" panose="020B0604020202020204" pitchFamily="34" charset="0"/>
              </a:rPr>
              <a:t>Kumpulan dari suatu field membentuk suatu record. </a:t>
            </a:r>
          </a:p>
          <a:p>
            <a:pPr>
              <a:lnSpc>
                <a:spcPct val="90000"/>
              </a:lnSpc>
            </a:pPr>
            <a:r>
              <a:rPr lang="en-US" altLang="en-US" sz="2400" b="1">
                <a:latin typeface="Arial" panose="020B0604020202020204" pitchFamily="34" charset="0"/>
                <a:cs typeface="Arial" panose="020B0604020202020204" pitchFamily="34" charset="0"/>
              </a:rPr>
              <a:t>Record menggambarkan suatu unit data individu tertentu. </a:t>
            </a:r>
          </a:p>
          <a:p>
            <a:pPr>
              <a:lnSpc>
                <a:spcPct val="90000"/>
              </a:lnSpc>
            </a:pPr>
            <a:r>
              <a:rPr lang="en-US" altLang="en-US" sz="2400" b="1">
                <a:latin typeface="Arial" panose="020B0604020202020204" pitchFamily="34" charset="0"/>
                <a:cs typeface="Arial" panose="020B0604020202020204" pitchFamily="34" charset="0"/>
              </a:rPr>
              <a:t>Misal: file personalia, tiap-tipa record mewakili data tiap-tiap karyawan.</a:t>
            </a:r>
            <a:endParaRPr lang="en-US" altLang="en-US" sz="2400" b="1">
              <a:cs typeface="Times New Roman" panose="02020603050405020304" pitchFamily="18" charset="0"/>
            </a:endParaRPr>
          </a:p>
          <a:p>
            <a:pPr>
              <a:lnSpc>
                <a:spcPct val="90000"/>
              </a:lnSpc>
            </a:pPr>
            <a:endParaRPr lang="en-US" altLang="en-US" sz="2400"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64068A29-8CFE-49A1-9B64-9568F954EA21}"/>
              </a:ext>
            </a:extLst>
          </p:cNvPr>
          <p:cNvSpPr>
            <a:spLocks noGrp="1" noChangeArrowheads="1"/>
          </p:cNvSpPr>
          <p:nvPr>
            <p:ph type="title"/>
          </p:nvPr>
        </p:nvSpPr>
        <p:spPr/>
        <p:txBody>
          <a:bodyPr/>
          <a:lstStyle/>
          <a:p>
            <a:r>
              <a:rPr lang="en-US" altLang="en-US" b="1">
                <a:latin typeface="Arial" panose="020B0604020202020204" pitchFamily="34" charset="0"/>
                <a:cs typeface="Arial" panose="020B0604020202020204" pitchFamily="34" charset="0"/>
              </a:rPr>
              <a:t>JENJANG DATA (3)</a:t>
            </a:r>
          </a:p>
        </p:txBody>
      </p:sp>
      <p:sp>
        <p:nvSpPr>
          <p:cNvPr id="12291" name="Rectangle 3">
            <a:extLst>
              <a:ext uri="{FF2B5EF4-FFF2-40B4-BE49-F238E27FC236}">
                <a16:creationId xmlns:a16="http://schemas.microsoft.com/office/drawing/2014/main" id="{D2BF88F1-5CE8-445D-BAB4-02B052EFD82B}"/>
              </a:ext>
            </a:extLst>
          </p:cNvPr>
          <p:cNvSpPr>
            <a:spLocks noGrp="1" noChangeArrowheads="1"/>
          </p:cNvSpPr>
          <p:nvPr>
            <p:ph type="body" idx="1"/>
          </p:nvPr>
        </p:nvSpPr>
        <p:spPr/>
        <p:txBody>
          <a:bodyPr/>
          <a:lstStyle/>
          <a:p>
            <a:pPr>
              <a:lnSpc>
                <a:spcPct val="90000"/>
              </a:lnSpc>
              <a:buFontTx/>
              <a:buNone/>
            </a:pPr>
            <a:r>
              <a:rPr lang="en-US" altLang="en-US" b="1" u="sng">
                <a:latin typeface="Arial" panose="020B0604020202020204" pitchFamily="34" charset="0"/>
                <a:cs typeface="Arial" panose="020B0604020202020204" pitchFamily="34" charset="0"/>
              </a:rPr>
              <a:t>FILE</a:t>
            </a:r>
            <a:endParaRPr lang="en-US" altLang="en-US" u="sng">
              <a:cs typeface="Times New Roman" panose="02020603050405020304" pitchFamily="18" charset="0"/>
            </a:endParaRPr>
          </a:p>
          <a:p>
            <a:pPr>
              <a:lnSpc>
                <a:spcPct val="90000"/>
              </a:lnSpc>
            </a:pPr>
            <a:r>
              <a:rPr lang="en-US" altLang="en-US" b="1">
                <a:latin typeface="Arial" panose="020B0604020202020204" pitchFamily="34" charset="0"/>
                <a:cs typeface="Arial" panose="020B0604020202020204" pitchFamily="34" charset="0"/>
              </a:rPr>
              <a:t>File terdiri dari record-record yang menggambarkan suatu kesatuan data yang sejenis. Misal: file mata kuliah berisi data tentang  semua mata kuliah yang ada.</a:t>
            </a:r>
            <a:endParaRPr lang="en-US" altLang="en-US">
              <a:cs typeface="Times New Roman" panose="02020603050405020304" pitchFamily="18" charset="0"/>
            </a:endParaRPr>
          </a:p>
          <a:p>
            <a:pPr>
              <a:lnSpc>
                <a:spcPct val="90000"/>
              </a:lnSpc>
              <a:buFontTx/>
              <a:buNone/>
            </a:pPr>
            <a:r>
              <a:rPr lang="en-US" altLang="en-US" b="1" u="sng">
                <a:latin typeface="Arial" panose="020B0604020202020204" pitchFamily="34" charset="0"/>
                <a:cs typeface="Arial" panose="020B0604020202020204" pitchFamily="34" charset="0"/>
              </a:rPr>
              <a:t>DATABASE</a:t>
            </a:r>
            <a:endParaRPr lang="en-US" altLang="en-US" u="sng">
              <a:cs typeface="Times New Roman" panose="02020603050405020304" pitchFamily="18" charset="0"/>
            </a:endParaRPr>
          </a:p>
          <a:p>
            <a:pPr>
              <a:lnSpc>
                <a:spcPct val="90000"/>
              </a:lnSpc>
            </a:pPr>
            <a:r>
              <a:rPr lang="en-US" altLang="en-US" b="1">
                <a:latin typeface="Arial" panose="020B0604020202020204" pitchFamily="34" charset="0"/>
                <a:cs typeface="Arial" panose="020B0604020202020204" pitchFamily="34" charset="0"/>
              </a:rPr>
              <a:t>Kumpulan file membentuk suatu database</a:t>
            </a:r>
            <a:endParaRPr lang="en-US" altLang="en-US">
              <a:cs typeface="Times New Roman" panose="02020603050405020304" pitchFamily="18" charset="0"/>
            </a:endParaRPr>
          </a:p>
          <a:p>
            <a:pPr>
              <a:lnSpc>
                <a:spcPct val="90000"/>
              </a:lnSpc>
            </a:pPr>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0D5645B5-B53D-4685-A111-A70C5F9A9731}"/>
              </a:ext>
            </a:extLst>
          </p:cNvPr>
          <p:cNvSpPr>
            <a:spLocks noGrp="1" noChangeArrowheads="1"/>
          </p:cNvSpPr>
          <p:nvPr>
            <p:ph type="title"/>
          </p:nvPr>
        </p:nvSpPr>
        <p:spPr/>
        <p:txBody>
          <a:bodyPr/>
          <a:lstStyle/>
          <a:p>
            <a:r>
              <a:rPr lang="en-US" altLang="en-US" b="1">
                <a:latin typeface="Arial" panose="020B0604020202020204" pitchFamily="34" charset="0"/>
                <a:cs typeface="Arial" panose="020B0604020202020204" pitchFamily="34" charset="0"/>
              </a:rPr>
              <a:t>TIPE FILE</a:t>
            </a:r>
          </a:p>
        </p:txBody>
      </p:sp>
      <p:sp>
        <p:nvSpPr>
          <p:cNvPr id="13315" name="Rectangle 3">
            <a:extLst>
              <a:ext uri="{FF2B5EF4-FFF2-40B4-BE49-F238E27FC236}">
                <a16:creationId xmlns:a16="http://schemas.microsoft.com/office/drawing/2014/main" id="{7FF4CCEB-EF8E-41F0-A997-9AE95C36D309}"/>
              </a:ext>
            </a:extLst>
          </p:cNvPr>
          <p:cNvSpPr>
            <a:spLocks noGrp="1" noChangeArrowheads="1"/>
          </p:cNvSpPr>
          <p:nvPr>
            <p:ph type="body" idx="1"/>
          </p:nvPr>
        </p:nvSpPr>
        <p:spPr/>
        <p:txBody>
          <a:bodyPr/>
          <a:lstStyle/>
          <a:p>
            <a:pPr>
              <a:lnSpc>
                <a:spcPct val="90000"/>
              </a:lnSpc>
            </a:pPr>
            <a:r>
              <a:rPr lang="en-US" altLang="en-US" b="1">
                <a:latin typeface="Arial" panose="020B0604020202020204" pitchFamily="34" charset="0"/>
                <a:cs typeface="Arial" panose="020B0604020202020204" pitchFamily="34" charset="0"/>
              </a:rPr>
              <a:t>File di dalam pemrosesan aplikasi dapat dikategorikan ke dalam beberapa tipe tergantung dari kegunaannya.</a:t>
            </a:r>
          </a:p>
          <a:p>
            <a:pPr>
              <a:lnSpc>
                <a:spcPct val="90000"/>
              </a:lnSpc>
            </a:pPr>
            <a:endParaRPr lang="en-US" altLang="en-US" b="1">
              <a:latin typeface="Arial" panose="020B0604020202020204" pitchFamily="34" charset="0"/>
              <a:cs typeface="Arial" panose="020B0604020202020204" pitchFamily="34" charset="0"/>
            </a:endParaRPr>
          </a:p>
          <a:p>
            <a:pPr>
              <a:lnSpc>
                <a:spcPct val="90000"/>
              </a:lnSpc>
              <a:buFontTx/>
              <a:buNone/>
            </a:pPr>
            <a:r>
              <a:rPr lang="en-US" altLang="en-US" b="1" u="sng">
                <a:latin typeface="Arial" panose="020B0604020202020204" pitchFamily="34" charset="0"/>
                <a:cs typeface="Arial" panose="020B0604020202020204" pitchFamily="34" charset="0"/>
              </a:rPr>
              <a:t>1. File induk (master file).</a:t>
            </a:r>
            <a:endParaRPr lang="en-US" altLang="en-US" u="sng">
              <a:cs typeface="Times New Roman" panose="02020603050405020304" pitchFamily="18" charset="0"/>
            </a:endParaRPr>
          </a:p>
          <a:p>
            <a:pPr>
              <a:lnSpc>
                <a:spcPct val="90000"/>
              </a:lnSpc>
            </a:pPr>
            <a:r>
              <a:rPr lang="en-US" altLang="en-US" b="1">
                <a:latin typeface="Arial" panose="020B0604020202020204" pitchFamily="34" charset="0"/>
                <a:cs typeface="Arial" panose="020B0604020202020204" pitchFamily="34" charset="0"/>
              </a:rPr>
              <a:t>Di dalam aplikasi, file ini merupakan file yang penting, karena berisi record-record yang sangat perlu di dalam organisasi. </a:t>
            </a:r>
          </a:p>
          <a:p>
            <a:pPr>
              <a:lnSpc>
                <a:spcPct val="90000"/>
              </a:lnSpc>
            </a:pPr>
            <a:r>
              <a:rPr lang="en-US" altLang="en-US" b="1">
                <a:latin typeface="Arial" panose="020B0604020202020204" pitchFamily="34" charset="0"/>
                <a:cs typeface="Arial" panose="020B0604020202020204" pitchFamily="34" charset="0"/>
              </a:rPr>
              <a:t>File ini akan tetap terus ada selama hidup dari sistem.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68740D55-80DC-45AD-808A-78F03E05FD55}"/>
              </a:ext>
            </a:extLst>
          </p:cNvPr>
          <p:cNvSpPr>
            <a:spLocks noGrp="1" noChangeArrowheads="1"/>
          </p:cNvSpPr>
          <p:nvPr>
            <p:ph type="title"/>
          </p:nvPr>
        </p:nvSpPr>
        <p:spPr/>
        <p:txBody>
          <a:bodyPr/>
          <a:lstStyle/>
          <a:p>
            <a:r>
              <a:rPr lang="en-US" altLang="en-US" b="1">
                <a:latin typeface="Arial" panose="020B0604020202020204" pitchFamily="34" charset="0"/>
                <a:cs typeface="Arial" panose="020B0604020202020204" pitchFamily="34" charset="0"/>
              </a:rPr>
              <a:t>TIPE FILE (2)</a:t>
            </a:r>
          </a:p>
        </p:txBody>
      </p:sp>
      <p:sp>
        <p:nvSpPr>
          <p:cNvPr id="14339" name="Rectangle 3">
            <a:extLst>
              <a:ext uri="{FF2B5EF4-FFF2-40B4-BE49-F238E27FC236}">
                <a16:creationId xmlns:a16="http://schemas.microsoft.com/office/drawing/2014/main" id="{E1C0E244-D841-4A15-97CD-24F37934BE04}"/>
              </a:ext>
            </a:extLst>
          </p:cNvPr>
          <p:cNvSpPr>
            <a:spLocks noGrp="1" noChangeArrowheads="1"/>
          </p:cNvSpPr>
          <p:nvPr>
            <p:ph type="body" idx="1"/>
          </p:nvPr>
        </p:nvSpPr>
        <p:spPr/>
        <p:txBody>
          <a:bodyPr/>
          <a:lstStyle/>
          <a:p>
            <a:pPr marL="533400" indent="-533400">
              <a:lnSpc>
                <a:spcPct val="90000"/>
              </a:lnSpc>
            </a:pPr>
            <a:r>
              <a:rPr lang="en-US" altLang="en-US" sz="2400" b="1">
                <a:latin typeface="Arial" panose="020B0604020202020204" pitchFamily="34" charset="0"/>
                <a:cs typeface="Arial" panose="020B0604020202020204" pitchFamily="34" charset="0"/>
              </a:rPr>
              <a:t>File induk dapat dikategorikan lagi menjadi:</a:t>
            </a:r>
            <a:endParaRPr lang="en-US" altLang="en-US" sz="2400">
              <a:cs typeface="Times New Roman" panose="02020603050405020304" pitchFamily="18" charset="0"/>
            </a:endParaRPr>
          </a:p>
          <a:p>
            <a:pPr marL="533400" indent="-533400">
              <a:lnSpc>
                <a:spcPct val="90000"/>
              </a:lnSpc>
              <a:buFontTx/>
              <a:buAutoNum type="alphaLcPeriod"/>
            </a:pPr>
            <a:r>
              <a:rPr lang="en-US" altLang="en-US" sz="2400" b="1" i="1" u="sng">
                <a:latin typeface="Arial" panose="020B0604020202020204" pitchFamily="34" charset="0"/>
                <a:cs typeface="Arial" panose="020B0604020202020204" pitchFamily="34" charset="0"/>
              </a:rPr>
              <a:t>File induk acuan (reference master file),</a:t>
            </a:r>
            <a:r>
              <a:rPr lang="en-US" altLang="en-US" sz="2400" b="1" u="sng">
                <a:latin typeface="Arial" panose="020B0604020202020204" pitchFamily="34" charset="0"/>
                <a:cs typeface="Arial" panose="020B0604020202020204" pitchFamily="34" charset="0"/>
              </a:rPr>
              <a:t> </a:t>
            </a:r>
          </a:p>
          <a:p>
            <a:pPr marL="914400" lvl="1" indent="-457200">
              <a:lnSpc>
                <a:spcPct val="90000"/>
              </a:lnSpc>
            </a:pPr>
            <a:r>
              <a:rPr lang="en-US" altLang="en-US" sz="2200" b="1">
                <a:latin typeface="Arial" panose="020B0604020202020204" pitchFamily="34" charset="0"/>
                <a:cs typeface="Arial" panose="020B0604020202020204" pitchFamily="34" charset="0"/>
              </a:rPr>
              <a:t>yaitu file induk yang recordnya relatif statis, jarang berubah nilainya. </a:t>
            </a:r>
          </a:p>
          <a:p>
            <a:pPr marL="914400" lvl="1" indent="-457200">
              <a:lnSpc>
                <a:spcPct val="90000"/>
              </a:lnSpc>
            </a:pPr>
            <a:r>
              <a:rPr lang="en-US" altLang="en-US" sz="2200" b="1">
                <a:latin typeface="Arial" panose="020B0604020202020204" pitchFamily="34" charset="0"/>
                <a:cs typeface="Arial" panose="020B0604020202020204" pitchFamily="34" charset="0"/>
              </a:rPr>
              <a:t>Misalnya adalah file daftar gaji, file daftar mata kuliah.</a:t>
            </a:r>
            <a:endParaRPr lang="en-US" altLang="en-US" sz="2200">
              <a:cs typeface="Times New Roman" panose="02020603050405020304" pitchFamily="18" charset="0"/>
            </a:endParaRPr>
          </a:p>
          <a:p>
            <a:pPr marL="533400" indent="-533400">
              <a:lnSpc>
                <a:spcPct val="90000"/>
              </a:lnSpc>
              <a:buNone/>
            </a:pPr>
            <a:r>
              <a:rPr lang="en-US" altLang="en-US" sz="2400" b="1">
                <a:latin typeface="Arial" panose="020B0604020202020204" pitchFamily="34" charset="0"/>
                <a:cs typeface="Arial" panose="020B0604020202020204" pitchFamily="34" charset="0"/>
              </a:rPr>
              <a:t>b. </a:t>
            </a:r>
            <a:r>
              <a:rPr lang="en-US" altLang="en-US" sz="2400" b="1" i="1" u="sng">
                <a:latin typeface="Arial" panose="020B0604020202020204" pitchFamily="34" charset="0"/>
                <a:cs typeface="Arial" panose="020B0604020202020204" pitchFamily="34" charset="0"/>
              </a:rPr>
              <a:t>File induk dinamik (dynamic master file),</a:t>
            </a:r>
            <a:r>
              <a:rPr lang="en-US" altLang="en-US" sz="2400" b="1">
                <a:latin typeface="Arial" panose="020B0604020202020204" pitchFamily="34" charset="0"/>
                <a:cs typeface="Arial" panose="020B0604020202020204" pitchFamily="34" charset="0"/>
              </a:rPr>
              <a:t> </a:t>
            </a:r>
          </a:p>
          <a:p>
            <a:pPr marL="914400" lvl="1" indent="-457200">
              <a:lnSpc>
                <a:spcPct val="90000"/>
              </a:lnSpc>
            </a:pPr>
            <a:r>
              <a:rPr lang="en-US" altLang="en-US" sz="2200" b="1">
                <a:latin typeface="Arial" panose="020B0604020202020204" pitchFamily="34" charset="0"/>
                <a:cs typeface="Arial" panose="020B0604020202020204" pitchFamily="34" charset="0"/>
              </a:rPr>
              <a:t>yaitu file induk yang nilai dari record-recordnya sering berubah atau sering di-update sebagai hasil dari suatu transaksi. </a:t>
            </a:r>
          </a:p>
          <a:p>
            <a:pPr marL="914400" lvl="1" indent="-457200">
              <a:lnSpc>
                <a:spcPct val="90000"/>
              </a:lnSpc>
            </a:pPr>
            <a:r>
              <a:rPr lang="en-US" altLang="en-US" sz="2200" b="1">
                <a:latin typeface="Arial" panose="020B0604020202020204" pitchFamily="34" charset="0"/>
                <a:cs typeface="Arial" panose="020B0604020202020204" pitchFamily="34" charset="0"/>
              </a:rPr>
              <a:t>Misalnya adalah file induk data barang, yang setiap saat field unitnya harus di-update bila terjadi transaksi.</a:t>
            </a:r>
            <a:endParaRPr lang="en-US" altLang="en-US" sz="2200">
              <a:cs typeface="Times New Roman" panose="02020603050405020304" pitchFamily="18" charset="0"/>
            </a:endParaRPr>
          </a:p>
          <a:p>
            <a:pPr marL="533400" indent="-533400">
              <a:lnSpc>
                <a:spcPct val="90000"/>
              </a:lnSpc>
            </a:pPr>
            <a:endParaRPr lang="en-US" altLang="en-US" sz="2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34DA3BB-A4B2-4E51-ADBC-3E0BBBFC3FA0}"/>
              </a:ext>
            </a:extLst>
          </p:cNvPr>
          <p:cNvSpPr>
            <a:spLocks noGrp="1" noChangeArrowheads="1"/>
          </p:cNvSpPr>
          <p:nvPr>
            <p:ph type="title"/>
          </p:nvPr>
        </p:nvSpPr>
        <p:spPr/>
        <p:txBody>
          <a:bodyPr/>
          <a:lstStyle/>
          <a:p>
            <a:r>
              <a:rPr lang="en-US" altLang="en-US" b="1">
                <a:latin typeface="Arial" panose="020B0604020202020204" pitchFamily="34" charset="0"/>
                <a:cs typeface="Arial" panose="020B0604020202020204" pitchFamily="34" charset="0"/>
              </a:rPr>
              <a:t>TIPE FILE (3)</a:t>
            </a:r>
          </a:p>
        </p:txBody>
      </p:sp>
      <p:sp>
        <p:nvSpPr>
          <p:cNvPr id="15363" name="Rectangle 3">
            <a:extLst>
              <a:ext uri="{FF2B5EF4-FFF2-40B4-BE49-F238E27FC236}">
                <a16:creationId xmlns:a16="http://schemas.microsoft.com/office/drawing/2014/main" id="{5EA8748C-B0AF-47C4-A60B-DB79FFE66C3D}"/>
              </a:ext>
            </a:extLst>
          </p:cNvPr>
          <p:cNvSpPr>
            <a:spLocks noGrp="1" noChangeArrowheads="1"/>
          </p:cNvSpPr>
          <p:nvPr>
            <p:ph type="body" idx="1"/>
          </p:nvPr>
        </p:nvSpPr>
        <p:spPr/>
        <p:txBody>
          <a:bodyPr/>
          <a:lstStyle/>
          <a:p>
            <a:pPr>
              <a:lnSpc>
                <a:spcPct val="90000"/>
              </a:lnSpc>
              <a:buFontTx/>
              <a:buNone/>
            </a:pPr>
            <a:r>
              <a:rPr lang="en-US" altLang="en-US" sz="2400" b="1" u="sng">
                <a:latin typeface="Arial" panose="020B0604020202020204" pitchFamily="34" charset="0"/>
                <a:cs typeface="Arial" panose="020B0604020202020204" pitchFamily="34" charset="0"/>
              </a:rPr>
              <a:t>2. File transaksi (transaction file).</a:t>
            </a:r>
            <a:endParaRPr lang="en-US" altLang="en-US" sz="2400" u="sng">
              <a:cs typeface="Times New Roman" panose="02020603050405020304" pitchFamily="18" charset="0"/>
            </a:endParaRPr>
          </a:p>
          <a:p>
            <a:pPr lvl="1">
              <a:lnSpc>
                <a:spcPct val="90000"/>
              </a:lnSpc>
            </a:pPr>
            <a:r>
              <a:rPr lang="en-US" altLang="en-US" sz="2200" b="1">
                <a:latin typeface="Arial" panose="020B0604020202020204" pitchFamily="34" charset="0"/>
                <a:cs typeface="Arial" panose="020B0604020202020204" pitchFamily="34" charset="0"/>
              </a:rPr>
              <a:t>File transaksi disebut juga dengan nama input file. </a:t>
            </a:r>
          </a:p>
          <a:p>
            <a:pPr lvl="1">
              <a:lnSpc>
                <a:spcPct val="90000"/>
              </a:lnSpc>
            </a:pPr>
            <a:r>
              <a:rPr lang="en-US" altLang="en-US" sz="2200" b="1">
                <a:latin typeface="Arial" panose="020B0604020202020204" pitchFamily="34" charset="0"/>
                <a:cs typeface="Arial" panose="020B0604020202020204" pitchFamily="34" charset="0"/>
              </a:rPr>
              <a:t>File ini digunakan untuk merekam data hasil transaksi yang terjadi. </a:t>
            </a:r>
          </a:p>
          <a:p>
            <a:pPr lvl="1">
              <a:lnSpc>
                <a:spcPct val="90000"/>
              </a:lnSpc>
            </a:pPr>
            <a:r>
              <a:rPr lang="en-US" altLang="en-US" sz="2200" b="1">
                <a:latin typeface="Arial" panose="020B0604020202020204" pitchFamily="34" charset="0"/>
                <a:cs typeface="Arial" panose="020B0604020202020204" pitchFamily="34" charset="0"/>
              </a:rPr>
              <a:t>Contohnya adalah file penjualan, yang berisi data hasil transaksi penjualan.</a:t>
            </a:r>
            <a:endParaRPr lang="en-US" altLang="en-US" sz="2200">
              <a:cs typeface="Times New Roman" panose="02020603050405020304" pitchFamily="18" charset="0"/>
            </a:endParaRPr>
          </a:p>
          <a:p>
            <a:pPr>
              <a:lnSpc>
                <a:spcPct val="90000"/>
              </a:lnSpc>
              <a:buFontTx/>
              <a:buNone/>
            </a:pPr>
            <a:r>
              <a:rPr lang="en-US" altLang="en-US" sz="2400" b="1" u="sng">
                <a:latin typeface="Arial" panose="020B0604020202020204" pitchFamily="34" charset="0"/>
                <a:cs typeface="Arial" panose="020B0604020202020204" pitchFamily="34" charset="0"/>
              </a:rPr>
              <a:t>3. File laporan (report file).</a:t>
            </a:r>
            <a:endParaRPr lang="en-US" altLang="en-US" sz="2400" u="sng">
              <a:cs typeface="Times New Roman" panose="02020603050405020304" pitchFamily="18" charset="0"/>
            </a:endParaRPr>
          </a:p>
          <a:p>
            <a:pPr lvl="1">
              <a:lnSpc>
                <a:spcPct val="90000"/>
              </a:lnSpc>
            </a:pPr>
            <a:r>
              <a:rPr lang="en-US" altLang="en-US" sz="2200" b="1">
                <a:latin typeface="Arial" panose="020B0604020202020204" pitchFamily="34" charset="0"/>
                <a:cs typeface="Arial" panose="020B0604020202020204" pitchFamily="34" charset="0"/>
              </a:rPr>
              <a:t>File ini disebut juga dengan nama output file yaitu file yang berisi informasi yang akan ditampilkan. </a:t>
            </a:r>
          </a:p>
          <a:p>
            <a:pPr lvl="1">
              <a:lnSpc>
                <a:spcPct val="90000"/>
              </a:lnSpc>
            </a:pPr>
            <a:r>
              <a:rPr lang="en-US" altLang="en-US" sz="2200" b="1">
                <a:latin typeface="Arial" panose="020B0604020202020204" pitchFamily="34" charset="0"/>
                <a:cs typeface="Arial" panose="020B0604020202020204" pitchFamily="34" charset="0"/>
              </a:rPr>
              <a:t>Isi dari file ini biasanya diambilkan dari field di satu atau lebih master file untuk mempersiapkan pembuatan laporan.</a:t>
            </a:r>
            <a:endParaRPr lang="en-US" altLang="en-US" sz="2200">
              <a:cs typeface="Times New Roman" panose="02020603050405020304" pitchFamily="18" charset="0"/>
            </a:endParaRPr>
          </a:p>
          <a:p>
            <a:pPr>
              <a:lnSpc>
                <a:spcPct val="90000"/>
              </a:lnSpc>
            </a:pPr>
            <a:endParaRPr lang="en-US" altLang="en-US" sz="22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481973A-D87A-476A-8FA0-984B6A778B3B}"/>
              </a:ext>
            </a:extLst>
          </p:cNvPr>
          <p:cNvSpPr>
            <a:spLocks noGrp="1" noChangeArrowheads="1"/>
          </p:cNvSpPr>
          <p:nvPr>
            <p:ph type="title"/>
          </p:nvPr>
        </p:nvSpPr>
        <p:spPr/>
        <p:txBody>
          <a:bodyPr/>
          <a:lstStyle/>
          <a:p>
            <a:r>
              <a:rPr lang="en-US" altLang="en-US" b="1">
                <a:latin typeface="Arial" panose="020B0604020202020204" pitchFamily="34" charset="0"/>
                <a:cs typeface="Arial" panose="020B0604020202020204" pitchFamily="34" charset="0"/>
              </a:rPr>
              <a:t>TIPE FILE (4)</a:t>
            </a:r>
          </a:p>
        </p:txBody>
      </p:sp>
      <p:sp>
        <p:nvSpPr>
          <p:cNvPr id="16387" name="Rectangle 3">
            <a:extLst>
              <a:ext uri="{FF2B5EF4-FFF2-40B4-BE49-F238E27FC236}">
                <a16:creationId xmlns:a16="http://schemas.microsoft.com/office/drawing/2014/main" id="{0C92F6B2-E70B-4965-BC54-4BF656603800}"/>
              </a:ext>
            </a:extLst>
          </p:cNvPr>
          <p:cNvSpPr>
            <a:spLocks noGrp="1" noChangeArrowheads="1"/>
          </p:cNvSpPr>
          <p:nvPr>
            <p:ph type="body" idx="1"/>
          </p:nvPr>
        </p:nvSpPr>
        <p:spPr/>
        <p:txBody>
          <a:bodyPr/>
          <a:lstStyle/>
          <a:p>
            <a:pPr>
              <a:lnSpc>
                <a:spcPct val="90000"/>
              </a:lnSpc>
              <a:buFontTx/>
              <a:buNone/>
            </a:pPr>
            <a:r>
              <a:rPr lang="en-US" altLang="en-US" sz="2400" b="1" u="sng">
                <a:latin typeface="Arial" panose="020B0604020202020204" pitchFamily="34" charset="0"/>
                <a:cs typeface="Arial" panose="020B0604020202020204" pitchFamily="34" charset="0"/>
              </a:rPr>
              <a:t>4. File sejarah (history file).</a:t>
            </a:r>
            <a:endParaRPr lang="en-US" altLang="en-US" sz="2400" u="sng">
              <a:cs typeface="Times New Roman" panose="02020603050405020304" pitchFamily="18" charset="0"/>
            </a:endParaRPr>
          </a:p>
          <a:p>
            <a:pPr>
              <a:lnSpc>
                <a:spcPct val="90000"/>
              </a:lnSpc>
            </a:pPr>
            <a:r>
              <a:rPr lang="en-US" altLang="en-US" sz="2400" b="1">
                <a:latin typeface="Arial" panose="020B0604020202020204" pitchFamily="34" charset="0"/>
                <a:cs typeface="Arial" panose="020B0604020202020204" pitchFamily="34" charset="0"/>
              </a:rPr>
              <a:t>File sejarah (history file) disebut juga dengan nama file arsip (archival file), merupakan file yang berisi data masa lalu yang sudah tidak aktif lagi, tetapi masih disimpan sebagai arsip.</a:t>
            </a:r>
            <a:endParaRPr lang="en-US" altLang="en-US" sz="2400">
              <a:cs typeface="Times New Roman" panose="02020603050405020304" pitchFamily="18" charset="0"/>
            </a:endParaRPr>
          </a:p>
          <a:p>
            <a:pPr>
              <a:lnSpc>
                <a:spcPct val="90000"/>
              </a:lnSpc>
              <a:buFontTx/>
              <a:buNone/>
            </a:pPr>
            <a:r>
              <a:rPr lang="en-US" altLang="en-US" sz="2400" b="1" u="sng">
                <a:latin typeface="Arial" panose="020B0604020202020204" pitchFamily="34" charset="0"/>
                <a:cs typeface="Arial" panose="020B0604020202020204" pitchFamily="34" charset="0"/>
              </a:rPr>
              <a:t>5. File pelindung (backup file).</a:t>
            </a:r>
            <a:endParaRPr lang="en-US" altLang="en-US" sz="2400" u="sng">
              <a:cs typeface="Times New Roman" panose="02020603050405020304" pitchFamily="18" charset="0"/>
            </a:endParaRPr>
          </a:p>
          <a:p>
            <a:pPr>
              <a:lnSpc>
                <a:spcPct val="90000"/>
              </a:lnSpc>
            </a:pPr>
            <a:r>
              <a:rPr lang="en-US" altLang="en-US" sz="2400" b="1">
                <a:latin typeface="Arial" panose="020B0604020202020204" pitchFamily="34" charset="0"/>
                <a:cs typeface="Arial" panose="020B0604020202020204" pitchFamily="34" charset="0"/>
              </a:rPr>
              <a:t>File pelindung merupakan salinan dari file-file yang masih aktif dalam database pada suatu saat tertentu. </a:t>
            </a:r>
          </a:p>
          <a:p>
            <a:pPr>
              <a:lnSpc>
                <a:spcPct val="90000"/>
              </a:lnSpc>
            </a:pPr>
            <a:r>
              <a:rPr lang="en-US" altLang="en-US" sz="2400" b="1">
                <a:latin typeface="Arial" panose="020B0604020202020204" pitchFamily="34" charset="0"/>
                <a:cs typeface="Arial" panose="020B0604020202020204" pitchFamily="34" charset="0"/>
              </a:rPr>
              <a:t>File ini digunakan sebagai pelindung atau cadangan bila file database yang aktif mengalami kerusakan atau hilang.</a:t>
            </a:r>
            <a:endParaRPr lang="en-US" altLang="en-US" sz="2400">
              <a:cs typeface="Times New Roman" panose="02020603050405020304" pitchFamily="18" charset="0"/>
            </a:endParaRPr>
          </a:p>
          <a:p>
            <a:pPr>
              <a:lnSpc>
                <a:spcPct val="90000"/>
              </a:lnSpc>
            </a:pPr>
            <a:endParaRPr lang="en-US" altLang="en-US"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CCDCF2E3-2004-4EBE-83A3-0AFAECAEF52C}"/>
              </a:ext>
            </a:extLst>
          </p:cNvPr>
          <p:cNvSpPr>
            <a:spLocks noGrp="1" noChangeArrowheads="1"/>
          </p:cNvSpPr>
          <p:nvPr>
            <p:ph type="title"/>
          </p:nvPr>
        </p:nvSpPr>
        <p:spPr>
          <a:xfrm>
            <a:off x="514905" y="762000"/>
            <a:ext cx="11594237" cy="1524000"/>
          </a:xfrm>
        </p:spPr>
        <p:txBody>
          <a:bodyPr/>
          <a:lstStyle/>
          <a:p>
            <a:r>
              <a:rPr lang="en-US" altLang="en-US" sz="3600" b="1" dirty="0">
                <a:latin typeface="Arial" panose="020B0604020202020204" pitchFamily="34" charset="0"/>
                <a:cs typeface="Arial" panose="020B0604020202020204" pitchFamily="34" charset="0"/>
              </a:rPr>
              <a:t>FILE SECARA FISIK &amp; SECARA LOGIKA</a:t>
            </a:r>
            <a:endParaRPr lang="en-US" altLang="en-US" sz="3600" dirty="0">
              <a:cs typeface="Times New Roman" panose="02020603050405020304" pitchFamily="18" charset="0"/>
            </a:endParaRPr>
          </a:p>
        </p:txBody>
      </p:sp>
      <p:sp>
        <p:nvSpPr>
          <p:cNvPr id="17411" name="Rectangle 3">
            <a:extLst>
              <a:ext uri="{FF2B5EF4-FFF2-40B4-BE49-F238E27FC236}">
                <a16:creationId xmlns:a16="http://schemas.microsoft.com/office/drawing/2014/main" id="{4900A33C-EDD4-41D2-9B56-36ABABA55ADA}"/>
              </a:ext>
            </a:extLst>
          </p:cNvPr>
          <p:cNvSpPr>
            <a:spLocks noGrp="1" noChangeArrowheads="1"/>
          </p:cNvSpPr>
          <p:nvPr>
            <p:ph type="body" idx="1"/>
          </p:nvPr>
        </p:nvSpPr>
        <p:spPr/>
        <p:txBody>
          <a:bodyPr/>
          <a:lstStyle/>
          <a:p>
            <a:pPr>
              <a:lnSpc>
                <a:spcPct val="90000"/>
              </a:lnSpc>
            </a:pPr>
            <a:r>
              <a:rPr lang="en-US" altLang="en-US" sz="2400" b="1">
                <a:latin typeface="Arial" panose="020B0604020202020204" pitchFamily="34" charset="0"/>
                <a:cs typeface="Arial" panose="020B0604020202020204" pitchFamily="34" charset="0"/>
              </a:rPr>
              <a:t>File secara fisik menunjukkan bagaimana file tersebut secara fisik disusun dan disimpan di media simpanan luar seperti misalnya pita magnetik atau disk magnetik.</a:t>
            </a:r>
          </a:p>
          <a:p>
            <a:pPr>
              <a:lnSpc>
                <a:spcPct val="90000"/>
              </a:lnSpc>
            </a:pPr>
            <a:r>
              <a:rPr lang="en-US" altLang="en-US" sz="2400" b="1">
                <a:latin typeface="Arial" panose="020B0604020202020204" pitchFamily="34" charset="0"/>
                <a:cs typeface="Arial" panose="020B0604020202020204" pitchFamily="34" charset="0"/>
              </a:rPr>
              <a:t> File secara logika menyangkut bagaimana hubungan antara data dipandang untuk menyediakan informasi kepada pemakai. </a:t>
            </a:r>
          </a:p>
          <a:p>
            <a:pPr>
              <a:lnSpc>
                <a:spcPct val="90000"/>
              </a:lnSpc>
            </a:pPr>
            <a:r>
              <a:rPr lang="en-US" altLang="en-US" sz="2400" b="1">
                <a:latin typeface="Arial" panose="020B0604020202020204" pitchFamily="34" charset="0"/>
                <a:cs typeface="Arial" panose="020B0604020202020204" pitchFamily="34" charset="0"/>
              </a:rPr>
              <a:t>Di dalam merancang suatu file, biasanya dirancang secara logika. </a:t>
            </a:r>
          </a:p>
          <a:p>
            <a:pPr>
              <a:lnSpc>
                <a:spcPct val="90000"/>
              </a:lnSpc>
            </a:pPr>
            <a:r>
              <a:rPr lang="en-US" altLang="en-US" sz="2400" b="1">
                <a:latin typeface="Arial" panose="020B0604020202020204" pitchFamily="34" charset="0"/>
                <a:cs typeface="Arial" panose="020B0604020202020204" pitchFamily="34" charset="0"/>
              </a:rPr>
              <a:t>Tugas pengubahan file secara logika ke bentuk nyata secara fisik diselesaikan dengan suatu perangkat lunak.</a:t>
            </a:r>
            <a:endParaRPr lang="en-US" altLang="en-US" sz="2400">
              <a:cs typeface="Times New Roman" panose="02020603050405020304" pitchFamily="18" charset="0"/>
            </a:endParaRPr>
          </a:p>
          <a:p>
            <a:pPr>
              <a:lnSpc>
                <a:spcPct val="90000"/>
              </a:lnSpc>
            </a:pPr>
            <a:endParaRPr lang="en-US" altLang="en-US"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D40A5E3-9F9D-4A4C-944C-AACDD1733D8D}"/>
              </a:ext>
            </a:extLst>
          </p:cNvPr>
          <p:cNvSpPr>
            <a:spLocks noGrp="1" noChangeArrowheads="1"/>
          </p:cNvSpPr>
          <p:nvPr>
            <p:ph type="title"/>
          </p:nvPr>
        </p:nvSpPr>
        <p:spPr/>
        <p:txBody>
          <a:bodyPr/>
          <a:lstStyle/>
          <a:p>
            <a:r>
              <a:rPr lang="en-US" altLang="en-US" sz="5400" b="1">
                <a:latin typeface="Arial" panose="020B0604020202020204" pitchFamily="34" charset="0"/>
                <a:cs typeface="Arial" panose="020B0604020202020204" pitchFamily="34" charset="0"/>
              </a:rPr>
              <a:t>PENDAHULUAN</a:t>
            </a:r>
            <a:endParaRPr lang="en-US" altLang="en-US" sz="5400">
              <a:cs typeface="Times New Roman" panose="02020603050405020304" pitchFamily="18" charset="0"/>
            </a:endParaRPr>
          </a:p>
        </p:txBody>
      </p:sp>
      <p:sp>
        <p:nvSpPr>
          <p:cNvPr id="1027" name="Rectangle 3">
            <a:extLst>
              <a:ext uri="{FF2B5EF4-FFF2-40B4-BE49-F238E27FC236}">
                <a16:creationId xmlns:a16="http://schemas.microsoft.com/office/drawing/2014/main" id="{FD0174C0-FA62-4DBE-9427-B39755430B8F}"/>
              </a:ext>
            </a:extLst>
          </p:cNvPr>
          <p:cNvSpPr>
            <a:spLocks noGrp="1" noChangeArrowheads="1"/>
          </p:cNvSpPr>
          <p:nvPr>
            <p:ph type="body" idx="1"/>
          </p:nvPr>
        </p:nvSpPr>
        <p:spPr/>
        <p:txBody>
          <a:bodyPr/>
          <a:lstStyle/>
          <a:p>
            <a:pPr>
              <a:lnSpc>
                <a:spcPct val="90000"/>
              </a:lnSpc>
            </a:pPr>
            <a:r>
              <a:rPr lang="en-US" altLang="en-US" sz="2400" b="1" i="1">
                <a:latin typeface="Arial" panose="020B0604020202020204" pitchFamily="34" charset="0"/>
                <a:cs typeface="Arial" panose="020B0604020202020204" pitchFamily="34" charset="0"/>
              </a:rPr>
              <a:t>Basis data</a:t>
            </a:r>
            <a:r>
              <a:rPr lang="en-US" altLang="en-US" sz="2400" b="1">
                <a:latin typeface="Arial" panose="020B0604020202020204" pitchFamily="34" charset="0"/>
                <a:cs typeface="Arial" panose="020B0604020202020204" pitchFamily="34" charset="0"/>
              </a:rPr>
              <a:t> (database) merupakan kumpulan dari data yang saling berhubungan satu dengan yang lainnya, tersimpan di perangkat keras komputer dan digunakan perangkat lunak untuk memanipulasinya. </a:t>
            </a:r>
          </a:p>
          <a:p>
            <a:pPr>
              <a:lnSpc>
                <a:spcPct val="90000"/>
              </a:lnSpc>
            </a:pPr>
            <a:r>
              <a:rPr lang="en-US" altLang="en-US" sz="2400" b="1">
                <a:latin typeface="Arial" panose="020B0604020202020204" pitchFamily="34" charset="0"/>
                <a:cs typeface="Arial" panose="020B0604020202020204" pitchFamily="34" charset="0"/>
              </a:rPr>
              <a:t>Database merupakan salah satu komponen yang penting dalam sistem informasi, karena merupakan basis dalam menyediakan informasi bagi para pemakai. </a:t>
            </a:r>
          </a:p>
          <a:p>
            <a:pPr>
              <a:lnSpc>
                <a:spcPct val="90000"/>
              </a:lnSpc>
            </a:pPr>
            <a:r>
              <a:rPr lang="en-US" altLang="en-US" sz="2400" b="1">
                <a:latin typeface="Arial" panose="020B0604020202020204" pitchFamily="34" charset="0"/>
                <a:cs typeface="Arial" panose="020B0604020202020204" pitchFamily="34" charset="0"/>
              </a:rPr>
              <a:t>Penerapan database dalam sistem informasi disebut dengan database system.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7A01AB9-5191-4AB9-BD77-B210FD7DEE4C}"/>
              </a:ext>
            </a:extLst>
          </p:cNvPr>
          <p:cNvSpPr>
            <a:spLocks noGrp="1" noChangeArrowheads="1"/>
          </p:cNvSpPr>
          <p:nvPr>
            <p:ph type="title"/>
          </p:nvPr>
        </p:nvSpPr>
        <p:spPr/>
        <p:txBody>
          <a:bodyPr/>
          <a:lstStyle/>
          <a:p>
            <a:r>
              <a:rPr lang="en-US" altLang="en-US" sz="5400" b="1">
                <a:latin typeface="Arial" panose="020B0604020202020204" pitchFamily="34" charset="0"/>
                <a:cs typeface="Arial" panose="020B0604020202020204" pitchFamily="34" charset="0"/>
              </a:rPr>
              <a:t>PENDAHULUAN (2)</a:t>
            </a:r>
          </a:p>
        </p:txBody>
      </p:sp>
      <p:sp>
        <p:nvSpPr>
          <p:cNvPr id="5123" name="Rectangle 3">
            <a:extLst>
              <a:ext uri="{FF2B5EF4-FFF2-40B4-BE49-F238E27FC236}">
                <a16:creationId xmlns:a16="http://schemas.microsoft.com/office/drawing/2014/main" id="{2821EE05-A32A-4FAF-BE51-0707984C1C9D}"/>
              </a:ext>
            </a:extLst>
          </p:cNvPr>
          <p:cNvSpPr>
            <a:spLocks noGrp="1" noChangeArrowheads="1"/>
          </p:cNvSpPr>
          <p:nvPr>
            <p:ph type="body" idx="1"/>
          </p:nvPr>
        </p:nvSpPr>
        <p:spPr/>
        <p:txBody>
          <a:bodyPr>
            <a:normAutofit lnSpcReduction="10000"/>
          </a:bodyPr>
          <a:lstStyle/>
          <a:p>
            <a:r>
              <a:rPr lang="en-US" altLang="en-US" b="1" dirty="0" err="1">
                <a:latin typeface="Arial" panose="020B0604020202020204" pitchFamily="34" charset="0"/>
                <a:cs typeface="Arial" panose="020B0604020202020204" pitchFamily="34" charset="0"/>
              </a:rPr>
              <a:t>Sistem</a:t>
            </a:r>
            <a:r>
              <a:rPr lang="en-US" altLang="en-US" b="1" dirty="0">
                <a:latin typeface="Arial" panose="020B0604020202020204" pitchFamily="34" charset="0"/>
                <a:cs typeface="Arial" panose="020B0604020202020204" pitchFamily="34" charset="0"/>
              </a:rPr>
              <a:t> basis data (database system) </a:t>
            </a:r>
            <a:r>
              <a:rPr lang="en-US" altLang="en-US" b="1" dirty="0" err="1">
                <a:latin typeface="Arial" panose="020B0604020202020204" pitchFamily="34" charset="0"/>
                <a:cs typeface="Arial" panose="020B0604020202020204" pitchFamily="34" charset="0"/>
              </a:rPr>
              <a:t>adalah</a:t>
            </a:r>
            <a:r>
              <a:rPr lang="en-US" altLang="en-US" b="1" dirty="0">
                <a:latin typeface="Arial" panose="020B0604020202020204" pitchFamily="34" charset="0"/>
                <a:cs typeface="Arial" panose="020B0604020202020204" pitchFamily="34" charset="0"/>
              </a:rPr>
              <a:t> </a:t>
            </a:r>
            <a:r>
              <a:rPr lang="en-US" altLang="en-US" b="1" dirty="0" err="1">
                <a:latin typeface="Arial" panose="020B0604020202020204" pitchFamily="34" charset="0"/>
                <a:cs typeface="Arial" panose="020B0604020202020204" pitchFamily="34" charset="0"/>
              </a:rPr>
              <a:t>suatu</a:t>
            </a:r>
            <a:r>
              <a:rPr lang="en-US" altLang="en-US" b="1" dirty="0">
                <a:latin typeface="Arial" panose="020B0604020202020204" pitchFamily="34" charset="0"/>
                <a:cs typeface="Arial" panose="020B0604020202020204" pitchFamily="34" charset="0"/>
              </a:rPr>
              <a:t> </a:t>
            </a:r>
            <a:r>
              <a:rPr lang="en-US" altLang="en-US" b="1" dirty="0" err="1">
                <a:latin typeface="Arial" panose="020B0604020202020204" pitchFamily="34" charset="0"/>
                <a:cs typeface="Arial" panose="020B0604020202020204" pitchFamily="34" charset="0"/>
              </a:rPr>
              <a:t>sistem</a:t>
            </a:r>
            <a:r>
              <a:rPr lang="en-US" altLang="en-US" b="1" dirty="0">
                <a:latin typeface="Arial" panose="020B0604020202020204" pitchFamily="34" charset="0"/>
                <a:cs typeface="Arial" panose="020B0604020202020204" pitchFamily="34" charset="0"/>
              </a:rPr>
              <a:t> yang </a:t>
            </a:r>
            <a:r>
              <a:rPr lang="en-US" altLang="en-US" b="1" dirty="0" err="1">
                <a:latin typeface="Arial" panose="020B0604020202020204" pitchFamily="34" charset="0"/>
                <a:cs typeface="Arial" panose="020B0604020202020204" pitchFamily="34" charset="0"/>
              </a:rPr>
              <a:t>mengintegrasikan</a:t>
            </a:r>
            <a:r>
              <a:rPr lang="en-US" altLang="en-US" b="1" dirty="0">
                <a:latin typeface="Arial" panose="020B0604020202020204" pitchFamily="34" charset="0"/>
                <a:cs typeface="Arial" panose="020B0604020202020204" pitchFamily="34" charset="0"/>
              </a:rPr>
              <a:t> </a:t>
            </a:r>
            <a:r>
              <a:rPr lang="en-US" altLang="en-US" b="1" dirty="0" err="1">
                <a:latin typeface="Arial" panose="020B0604020202020204" pitchFamily="34" charset="0"/>
                <a:cs typeface="Arial" panose="020B0604020202020204" pitchFamily="34" charset="0"/>
              </a:rPr>
              <a:t>kumpulan</a:t>
            </a:r>
            <a:r>
              <a:rPr lang="en-US" altLang="en-US" b="1" dirty="0">
                <a:latin typeface="Arial" panose="020B0604020202020204" pitchFamily="34" charset="0"/>
                <a:cs typeface="Arial" panose="020B0604020202020204" pitchFamily="34" charset="0"/>
              </a:rPr>
              <a:t> </a:t>
            </a:r>
            <a:r>
              <a:rPr lang="en-US" altLang="en-US" b="1" dirty="0" err="1">
                <a:latin typeface="Arial" panose="020B0604020202020204" pitchFamily="34" charset="0"/>
                <a:cs typeface="Arial" panose="020B0604020202020204" pitchFamily="34" charset="0"/>
              </a:rPr>
              <a:t>dari</a:t>
            </a:r>
            <a:r>
              <a:rPr lang="en-US" altLang="en-US" b="1" dirty="0">
                <a:latin typeface="Arial" panose="020B0604020202020204" pitchFamily="34" charset="0"/>
                <a:cs typeface="Arial" panose="020B0604020202020204" pitchFamily="34" charset="0"/>
              </a:rPr>
              <a:t> data yang </a:t>
            </a:r>
            <a:r>
              <a:rPr lang="en-US" altLang="en-US" b="1" dirty="0" err="1">
                <a:latin typeface="Arial" panose="020B0604020202020204" pitchFamily="34" charset="0"/>
                <a:cs typeface="Arial" panose="020B0604020202020204" pitchFamily="34" charset="0"/>
              </a:rPr>
              <a:t>saling</a:t>
            </a:r>
            <a:r>
              <a:rPr lang="en-US" altLang="en-US" b="1" dirty="0">
                <a:latin typeface="Arial" panose="020B0604020202020204" pitchFamily="34" charset="0"/>
                <a:cs typeface="Arial" panose="020B0604020202020204" pitchFamily="34" charset="0"/>
              </a:rPr>
              <a:t> </a:t>
            </a:r>
            <a:r>
              <a:rPr lang="en-US" altLang="en-US" b="1" dirty="0" err="1">
                <a:latin typeface="Arial" panose="020B0604020202020204" pitchFamily="34" charset="0"/>
                <a:cs typeface="Arial" panose="020B0604020202020204" pitchFamily="34" charset="0"/>
              </a:rPr>
              <a:t>berhubungan</a:t>
            </a:r>
            <a:r>
              <a:rPr lang="en-US" altLang="en-US" b="1" dirty="0">
                <a:latin typeface="Arial" panose="020B0604020202020204" pitchFamily="34" charset="0"/>
                <a:cs typeface="Arial" panose="020B0604020202020204" pitchFamily="34" charset="0"/>
              </a:rPr>
              <a:t> </a:t>
            </a:r>
            <a:r>
              <a:rPr lang="en-US" altLang="en-US" b="1" dirty="0" err="1">
                <a:latin typeface="Arial" panose="020B0604020202020204" pitchFamily="34" charset="0"/>
                <a:cs typeface="Arial" panose="020B0604020202020204" pitchFamily="34" charset="0"/>
              </a:rPr>
              <a:t>satu</a:t>
            </a:r>
            <a:r>
              <a:rPr lang="en-US" altLang="en-US" b="1" dirty="0">
                <a:latin typeface="Arial" panose="020B0604020202020204" pitchFamily="34" charset="0"/>
                <a:cs typeface="Arial" panose="020B0604020202020204" pitchFamily="34" charset="0"/>
              </a:rPr>
              <a:t> </a:t>
            </a:r>
            <a:r>
              <a:rPr lang="en-US" altLang="en-US" b="1" dirty="0" err="1">
                <a:latin typeface="Arial" panose="020B0604020202020204" pitchFamily="34" charset="0"/>
                <a:cs typeface="Arial" panose="020B0604020202020204" pitchFamily="34" charset="0"/>
              </a:rPr>
              <a:t>dengan</a:t>
            </a:r>
            <a:r>
              <a:rPr lang="en-US" altLang="en-US" b="1" dirty="0">
                <a:latin typeface="Arial" panose="020B0604020202020204" pitchFamily="34" charset="0"/>
                <a:cs typeface="Arial" panose="020B0604020202020204" pitchFamily="34" charset="0"/>
              </a:rPr>
              <a:t> yang </a:t>
            </a:r>
            <a:r>
              <a:rPr lang="en-US" altLang="en-US" b="1" dirty="0" err="1">
                <a:latin typeface="Arial" panose="020B0604020202020204" pitchFamily="34" charset="0"/>
                <a:cs typeface="Arial" panose="020B0604020202020204" pitchFamily="34" charset="0"/>
              </a:rPr>
              <a:t>lainnya</a:t>
            </a:r>
            <a:r>
              <a:rPr lang="en-US" altLang="en-US" b="1" dirty="0">
                <a:latin typeface="Arial" panose="020B0604020202020204" pitchFamily="34" charset="0"/>
                <a:cs typeface="Arial" panose="020B0604020202020204" pitchFamily="34" charset="0"/>
              </a:rPr>
              <a:t> dan </a:t>
            </a:r>
            <a:r>
              <a:rPr lang="en-US" altLang="en-US" b="1" dirty="0" err="1">
                <a:latin typeface="Arial" panose="020B0604020202020204" pitchFamily="34" charset="0"/>
                <a:cs typeface="Arial" panose="020B0604020202020204" pitchFamily="34" charset="0"/>
              </a:rPr>
              <a:t>membuatnya</a:t>
            </a:r>
            <a:r>
              <a:rPr lang="en-US" altLang="en-US" b="1" dirty="0">
                <a:latin typeface="Arial" panose="020B0604020202020204" pitchFamily="34" charset="0"/>
                <a:cs typeface="Arial" panose="020B0604020202020204" pitchFamily="34" charset="0"/>
              </a:rPr>
              <a:t> </a:t>
            </a:r>
            <a:r>
              <a:rPr lang="en-US" altLang="en-US" b="1" dirty="0" err="1">
                <a:latin typeface="Arial" panose="020B0604020202020204" pitchFamily="34" charset="0"/>
                <a:cs typeface="Arial" panose="020B0604020202020204" pitchFamily="34" charset="0"/>
              </a:rPr>
              <a:t>tersedia</a:t>
            </a:r>
            <a:r>
              <a:rPr lang="en-US" altLang="en-US" b="1" dirty="0">
                <a:latin typeface="Arial" panose="020B0604020202020204" pitchFamily="34" charset="0"/>
                <a:cs typeface="Arial" panose="020B0604020202020204" pitchFamily="34" charset="0"/>
              </a:rPr>
              <a:t> </a:t>
            </a:r>
            <a:r>
              <a:rPr lang="en-US" altLang="en-US" b="1" dirty="0" err="1">
                <a:latin typeface="Arial" panose="020B0604020202020204" pitchFamily="34" charset="0"/>
                <a:cs typeface="Arial" panose="020B0604020202020204" pitchFamily="34" charset="0"/>
              </a:rPr>
              <a:t>untuk</a:t>
            </a:r>
            <a:r>
              <a:rPr lang="en-US" altLang="en-US" b="1" dirty="0">
                <a:latin typeface="Arial" panose="020B0604020202020204" pitchFamily="34" charset="0"/>
                <a:cs typeface="Arial" panose="020B0604020202020204" pitchFamily="34" charset="0"/>
              </a:rPr>
              <a:t> </a:t>
            </a:r>
            <a:r>
              <a:rPr lang="en-US" altLang="en-US" b="1" dirty="0" err="1">
                <a:latin typeface="Arial" panose="020B0604020202020204" pitchFamily="34" charset="0"/>
                <a:cs typeface="Arial" panose="020B0604020202020204" pitchFamily="34" charset="0"/>
              </a:rPr>
              <a:t>beberapa</a:t>
            </a:r>
            <a:r>
              <a:rPr lang="en-US" altLang="en-US" b="1" dirty="0">
                <a:latin typeface="Arial" panose="020B0604020202020204" pitchFamily="34" charset="0"/>
                <a:cs typeface="Arial" panose="020B0604020202020204" pitchFamily="34" charset="0"/>
              </a:rPr>
              <a:t> </a:t>
            </a:r>
            <a:r>
              <a:rPr lang="en-US" altLang="en-US" b="1" dirty="0" err="1">
                <a:latin typeface="Arial" panose="020B0604020202020204" pitchFamily="34" charset="0"/>
                <a:cs typeface="Arial" panose="020B0604020202020204" pitchFamily="34" charset="0"/>
              </a:rPr>
              <a:t>aplikasi</a:t>
            </a:r>
            <a:r>
              <a:rPr lang="en-US" altLang="en-US" b="1" dirty="0">
                <a:latin typeface="Arial" panose="020B0604020202020204" pitchFamily="34" charset="0"/>
                <a:cs typeface="Arial" panose="020B0604020202020204" pitchFamily="34" charset="0"/>
              </a:rPr>
              <a:t> yang </a:t>
            </a:r>
            <a:r>
              <a:rPr lang="en-US" altLang="en-US" b="1" dirty="0" err="1">
                <a:latin typeface="Arial" panose="020B0604020202020204" pitchFamily="34" charset="0"/>
                <a:cs typeface="Arial" panose="020B0604020202020204" pitchFamily="34" charset="0"/>
              </a:rPr>
              <a:t>bermacam-macam</a:t>
            </a:r>
            <a:r>
              <a:rPr lang="en-US" altLang="en-US" b="1" dirty="0">
                <a:latin typeface="Arial" panose="020B0604020202020204" pitchFamily="34" charset="0"/>
                <a:cs typeface="Arial" panose="020B0604020202020204" pitchFamily="34" charset="0"/>
              </a:rPr>
              <a:t> di </a:t>
            </a:r>
            <a:r>
              <a:rPr lang="en-US" altLang="en-US" b="1" dirty="0" err="1">
                <a:latin typeface="Arial" panose="020B0604020202020204" pitchFamily="34" charset="0"/>
                <a:cs typeface="Arial" panose="020B0604020202020204" pitchFamily="34" charset="0"/>
              </a:rPr>
              <a:t>dalam</a:t>
            </a:r>
            <a:r>
              <a:rPr lang="en-US" altLang="en-US" b="1" dirty="0">
                <a:latin typeface="Arial" panose="020B0604020202020204" pitchFamily="34" charset="0"/>
                <a:cs typeface="Arial" panose="020B0604020202020204" pitchFamily="34" charset="0"/>
              </a:rPr>
              <a:t> </a:t>
            </a:r>
            <a:r>
              <a:rPr lang="en-US" altLang="en-US" b="1" dirty="0" err="1">
                <a:latin typeface="Arial" panose="020B0604020202020204" pitchFamily="34" charset="0"/>
                <a:cs typeface="Arial" panose="020B0604020202020204" pitchFamily="34" charset="0"/>
              </a:rPr>
              <a:t>suatu</a:t>
            </a:r>
            <a:r>
              <a:rPr lang="en-US" altLang="en-US" b="1" dirty="0">
                <a:latin typeface="Arial" panose="020B0604020202020204" pitchFamily="34" charset="0"/>
                <a:cs typeface="Arial" panose="020B0604020202020204" pitchFamily="34" charset="0"/>
              </a:rPr>
              <a:t> </a:t>
            </a:r>
            <a:r>
              <a:rPr lang="en-US" altLang="en-US" b="1" dirty="0" err="1">
                <a:latin typeface="Arial" panose="020B0604020202020204" pitchFamily="34" charset="0"/>
                <a:cs typeface="Arial" panose="020B0604020202020204" pitchFamily="34" charset="0"/>
              </a:rPr>
              <a:t>organisasi</a:t>
            </a:r>
            <a:r>
              <a:rPr lang="en-US" altLang="en-US" b="1" dirty="0">
                <a:latin typeface="Arial" panose="020B0604020202020204" pitchFamily="34" charset="0"/>
                <a:cs typeface="Arial" panose="020B0604020202020204" pitchFamily="34" charset="0"/>
              </a:rPr>
              <a:t>. </a:t>
            </a:r>
          </a:p>
          <a:p>
            <a:r>
              <a:rPr lang="en-US" altLang="en-US" b="1" dirty="0" err="1">
                <a:latin typeface="Arial" panose="020B0604020202020204" pitchFamily="34" charset="0"/>
                <a:cs typeface="Arial" panose="020B0604020202020204" pitchFamily="34" charset="0"/>
              </a:rPr>
              <a:t>Pendekatan</a:t>
            </a:r>
            <a:r>
              <a:rPr lang="en-US" altLang="en-US" b="1" dirty="0">
                <a:latin typeface="Arial" panose="020B0604020202020204" pitchFamily="34" charset="0"/>
                <a:cs typeface="Arial" panose="020B0604020202020204" pitchFamily="34" charset="0"/>
              </a:rPr>
              <a:t> database </a:t>
            </a:r>
            <a:r>
              <a:rPr lang="en-US" altLang="en-US" b="1" dirty="0" err="1">
                <a:latin typeface="Arial" panose="020B0604020202020204" pitchFamily="34" charset="0"/>
                <a:cs typeface="Arial" panose="020B0604020202020204" pitchFamily="34" charset="0"/>
              </a:rPr>
              <a:t>berbeda</a:t>
            </a:r>
            <a:r>
              <a:rPr lang="en-US" altLang="en-US" b="1" dirty="0">
                <a:latin typeface="Arial" panose="020B0604020202020204" pitchFamily="34" charset="0"/>
                <a:cs typeface="Arial" panose="020B0604020202020204" pitchFamily="34" charset="0"/>
              </a:rPr>
              <a:t> </a:t>
            </a:r>
            <a:r>
              <a:rPr lang="en-US" altLang="en-US" b="1" dirty="0" err="1">
                <a:latin typeface="Arial" panose="020B0604020202020204" pitchFamily="34" charset="0"/>
                <a:cs typeface="Arial" panose="020B0604020202020204" pitchFamily="34" charset="0"/>
              </a:rPr>
              <a:t>dengan</a:t>
            </a:r>
            <a:r>
              <a:rPr lang="en-US" altLang="en-US" b="1" dirty="0">
                <a:latin typeface="Arial" panose="020B0604020202020204" pitchFamily="34" charset="0"/>
                <a:cs typeface="Arial" panose="020B0604020202020204" pitchFamily="34" charset="0"/>
              </a:rPr>
              <a:t> </a:t>
            </a:r>
            <a:r>
              <a:rPr lang="en-US" altLang="en-US" b="1" dirty="0" err="1">
                <a:latin typeface="Arial" panose="020B0604020202020204" pitchFamily="34" charset="0"/>
                <a:cs typeface="Arial" panose="020B0604020202020204" pitchFamily="34" charset="0"/>
              </a:rPr>
              <a:t>pendekatan</a:t>
            </a:r>
            <a:r>
              <a:rPr lang="en-US" altLang="en-US" b="1" dirty="0">
                <a:latin typeface="Arial" panose="020B0604020202020204" pitchFamily="34" charset="0"/>
                <a:cs typeface="Arial" panose="020B0604020202020204" pitchFamily="34" charset="0"/>
              </a:rPr>
              <a:t> </a:t>
            </a:r>
            <a:r>
              <a:rPr lang="en-US" altLang="en-US" b="1" dirty="0" err="1">
                <a:latin typeface="Arial" panose="020B0604020202020204" pitchFamily="34" charset="0"/>
                <a:cs typeface="Arial" panose="020B0604020202020204" pitchFamily="34" charset="0"/>
              </a:rPr>
              <a:t>tradisional</a:t>
            </a:r>
            <a:r>
              <a:rPr lang="en-US" altLang="en-US" b="1" dirty="0">
                <a:latin typeface="Arial" panose="020B0604020202020204" pitchFamily="34" charset="0"/>
                <a:cs typeface="Arial" panose="020B0604020202020204" pitchFamily="34" charset="0"/>
              </a:rPr>
              <a:t>.</a:t>
            </a:r>
            <a:endParaRPr lang="en-US" altLang="en-US" dirty="0">
              <a:cs typeface="Times New Roman" panose="02020603050405020304" pitchFamily="18" charset="0"/>
            </a:endParaRPr>
          </a:p>
          <a:p>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F934E9D5-D84C-45DF-8C52-C461CDBB7E8D}"/>
              </a:ext>
            </a:extLst>
          </p:cNvPr>
          <p:cNvSpPr>
            <a:spLocks noGrp="1" noChangeArrowheads="1"/>
          </p:cNvSpPr>
          <p:nvPr>
            <p:ph type="title"/>
          </p:nvPr>
        </p:nvSpPr>
        <p:spPr/>
        <p:txBody>
          <a:bodyPr/>
          <a:lstStyle/>
          <a:p>
            <a:r>
              <a:rPr lang="en-US" altLang="en-US" sz="4000" b="1">
                <a:latin typeface="Arial" panose="020B0604020202020204" pitchFamily="34" charset="0"/>
                <a:cs typeface="Arial" panose="020B0604020202020204" pitchFamily="34" charset="0"/>
              </a:rPr>
              <a:t>PENDEKATAN TRADISIONAL</a:t>
            </a:r>
          </a:p>
        </p:txBody>
      </p:sp>
      <p:sp>
        <p:nvSpPr>
          <p:cNvPr id="6147" name="Rectangle 3">
            <a:extLst>
              <a:ext uri="{FF2B5EF4-FFF2-40B4-BE49-F238E27FC236}">
                <a16:creationId xmlns:a16="http://schemas.microsoft.com/office/drawing/2014/main" id="{7B0F40B4-C5AF-431F-A1F6-EE1F04C710A1}"/>
              </a:ext>
            </a:extLst>
          </p:cNvPr>
          <p:cNvSpPr>
            <a:spLocks noGrp="1" noChangeArrowheads="1"/>
          </p:cNvSpPr>
          <p:nvPr>
            <p:ph type="body" idx="1"/>
          </p:nvPr>
        </p:nvSpPr>
        <p:spPr/>
        <p:txBody>
          <a:bodyPr/>
          <a:lstStyle/>
          <a:p>
            <a:pPr>
              <a:lnSpc>
                <a:spcPct val="90000"/>
              </a:lnSpc>
            </a:pPr>
            <a:r>
              <a:rPr lang="en-US" altLang="en-US" sz="2400" b="1">
                <a:latin typeface="Arial" panose="020B0604020202020204" pitchFamily="34" charset="0"/>
                <a:cs typeface="Arial" panose="020B0604020202020204" pitchFamily="34" charset="0"/>
              </a:rPr>
              <a:t>Pendekatan tradisional yang berhubungan dengan manajemen data, sumber data dikumpulkan dalam file-file yang tidak berhubungan satu dengan yang lainnya. Biasanya tiap-tiap file dirancang untuk aplikasi yang tertentu.</a:t>
            </a:r>
            <a:endParaRPr lang="en-US" altLang="en-US" sz="2400">
              <a:cs typeface="Times New Roman" panose="02020603050405020304" pitchFamily="18" charset="0"/>
            </a:endParaRPr>
          </a:p>
          <a:p>
            <a:pPr>
              <a:lnSpc>
                <a:spcPct val="90000"/>
              </a:lnSpc>
            </a:pPr>
            <a:r>
              <a:rPr lang="en-US" altLang="en-US" sz="2400" b="1">
                <a:latin typeface="Arial" panose="020B0604020202020204" pitchFamily="34" charset="0"/>
                <a:cs typeface="Arial" panose="020B0604020202020204" pitchFamily="34" charset="0"/>
              </a:rPr>
              <a:t>Pendekatan tradisional ini mempunyai beberapa kelemahan, yaitu:</a:t>
            </a:r>
            <a:endParaRPr lang="en-US" altLang="en-US" sz="2400">
              <a:cs typeface="Times New Roman" panose="02020603050405020304" pitchFamily="18" charset="0"/>
            </a:endParaRPr>
          </a:p>
          <a:p>
            <a:pPr lvl="1">
              <a:lnSpc>
                <a:spcPct val="90000"/>
              </a:lnSpc>
              <a:buFontTx/>
              <a:buNone/>
            </a:pPr>
            <a:r>
              <a:rPr lang="en-US" altLang="en-US" b="1">
                <a:latin typeface="Arial" panose="020B0604020202020204" pitchFamily="34" charset="0"/>
                <a:cs typeface="Arial" panose="020B0604020202020204" pitchFamily="34" charset="0"/>
              </a:rPr>
              <a:t>1.</a:t>
            </a:r>
            <a:r>
              <a:rPr lang="en-US" altLang="en-US" b="1" u="sng">
                <a:latin typeface="Arial" panose="020B0604020202020204" pitchFamily="34" charset="0"/>
                <a:cs typeface="Arial" panose="020B0604020202020204" pitchFamily="34" charset="0"/>
              </a:rPr>
              <a:t>Terjadi duplikasi data</a:t>
            </a:r>
            <a:endParaRPr lang="en-US" altLang="en-US" u="sng">
              <a:cs typeface="Times New Roman" panose="02020603050405020304" pitchFamily="18" charset="0"/>
            </a:endParaRPr>
          </a:p>
          <a:p>
            <a:pPr lvl="1">
              <a:lnSpc>
                <a:spcPct val="90000"/>
              </a:lnSpc>
              <a:buFontTx/>
              <a:buNone/>
            </a:pPr>
            <a:r>
              <a:rPr lang="en-US" altLang="en-US" b="1">
                <a:latin typeface="Arial" panose="020B0604020202020204" pitchFamily="34" charset="0"/>
                <a:cs typeface="Arial" panose="020B0604020202020204" pitchFamily="34" charset="0"/>
              </a:rPr>
              <a:t>   Karena tiap-tiap aplikasi membentuk file data tersendiri akan dapat menimbulkan duplikasi data yang sama.</a:t>
            </a:r>
            <a:endParaRPr lang="en-US" altLang="en-US">
              <a:cs typeface="Times New Roman" panose="02020603050405020304" pitchFamily="18" charset="0"/>
            </a:endParaRPr>
          </a:p>
          <a:p>
            <a:pPr>
              <a:lnSpc>
                <a:spcPct val="90000"/>
              </a:lnSpc>
            </a:pPr>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C8BBFF9-7808-494E-A16D-EFB3056BD709}"/>
              </a:ext>
            </a:extLst>
          </p:cNvPr>
          <p:cNvSpPr>
            <a:spLocks noGrp="1" noChangeArrowheads="1"/>
          </p:cNvSpPr>
          <p:nvPr>
            <p:ph type="title"/>
          </p:nvPr>
        </p:nvSpPr>
        <p:spPr/>
        <p:txBody>
          <a:bodyPr/>
          <a:lstStyle/>
          <a:p>
            <a:r>
              <a:rPr lang="en-US" altLang="en-US" sz="3600" b="1">
                <a:latin typeface="Arial" panose="020B0604020202020204" pitchFamily="34" charset="0"/>
                <a:cs typeface="Arial" panose="020B0604020202020204" pitchFamily="34" charset="0"/>
              </a:rPr>
              <a:t>PENDEKATAN TRADISIONAL(2)</a:t>
            </a:r>
          </a:p>
        </p:txBody>
      </p:sp>
      <p:sp>
        <p:nvSpPr>
          <p:cNvPr id="7171" name="Rectangle 3">
            <a:extLst>
              <a:ext uri="{FF2B5EF4-FFF2-40B4-BE49-F238E27FC236}">
                <a16:creationId xmlns:a16="http://schemas.microsoft.com/office/drawing/2014/main" id="{57CECEEB-6291-4B86-B324-6F4E19C14CB4}"/>
              </a:ext>
            </a:extLst>
          </p:cNvPr>
          <p:cNvSpPr>
            <a:spLocks noGrp="1" noChangeArrowheads="1"/>
          </p:cNvSpPr>
          <p:nvPr>
            <p:ph type="body" idx="1"/>
          </p:nvPr>
        </p:nvSpPr>
        <p:spPr/>
        <p:txBody>
          <a:bodyPr/>
          <a:lstStyle/>
          <a:p>
            <a:pPr lvl="1">
              <a:lnSpc>
                <a:spcPct val="90000"/>
              </a:lnSpc>
              <a:buFontTx/>
              <a:buNone/>
            </a:pPr>
            <a:r>
              <a:rPr lang="en-US" altLang="en-US" b="1">
                <a:latin typeface="Arial" panose="020B0604020202020204" pitchFamily="34" charset="0"/>
                <a:cs typeface="Arial" panose="020B0604020202020204" pitchFamily="34" charset="0"/>
              </a:rPr>
              <a:t>Akibat duplikasi data:</a:t>
            </a:r>
            <a:endParaRPr lang="en-US" altLang="en-US">
              <a:cs typeface="Times New Roman" panose="02020603050405020304" pitchFamily="18" charset="0"/>
            </a:endParaRPr>
          </a:p>
          <a:p>
            <a:pPr lvl="1">
              <a:lnSpc>
                <a:spcPct val="90000"/>
              </a:lnSpc>
              <a:buFontTx/>
              <a:buNone/>
            </a:pPr>
            <a:r>
              <a:rPr lang="en-US" altLang="en-US" b="1">
                <a:latin typeface="Arial" panose="020B0604020202020204" pitchFamily="34" charset="0"/>
                <a:cs typeface="Arial" panose="020B0604020202020204" pitchFamily="34" charset="0"/>
              </a:rPr>
              <a:t>a. Modifikasi dari data yang duplikat harus dilakukan untuk beberapa file, sehingga kurang efisien.</a:t>
            </a:r>
            <a:endParaRPr lang="en-US" altLang="en-US" b="1">
              <a:cs typeface="Times New Roman" panose="02020603050405020304" pitchFamily="18" charset="0"/>
            </a:endParaRPr>
          </a:p>
          <a:p>
            <a:pPr lvl="1">
              <a:lnSpc>
                <a:spcPct val="90000"/>
              </a:lnSpc>
              <a:buFontTx/>
              <a:buNone/>
            </a:pPr>
            <a:r>
              <a:rPr lang="en-US" altLang="en-US" b="1">
                <a:latin typeface="Arial" panose="020B0604020202020204" pitchFamily="34" charset="0"/>
                <a:cs typeface="Arial" panose="020B0604020202020204" pitchFamily="34" charset="0"/>
              </a:rPr>
              <a:t>b. Pemborosan tempat simpanan luar.</a:t>
            </a:r>
            <a:endParaRPr lang="en-US" altLang="en-US">
              <a:cs typeface="Times New Roman" panose="02020603050405020304" pitchFamily="18" charset="0"/>
            </a:endParaRPr>
          </a:p>
          <a:p>
            <a:pPr>
              <a:lnSpc>
                <a:spcPct val="90000"/>
              </a:lnSpc>
            </a:pPr>
            <a:r>
              <a:rPr lang="en-US" altLang="en-US" b="1">
                <a:latin typeface="Arial" panose="020B0604020202020204" pitchFamily="34" charset="0"/>
                <a:cs typeface="Arial" panose="020B0604020202020204" pitchFamily="34" charset="0"/>
              </a:rPr>
              <a:t>2. Tidak terjadi hubungan data (data reliability).</a:t>
            </a:r>
            <a:endParaRPr lang="en-US" altLang="en-US">
              <a:cs typeface="Times New Roman" panose="02020603050405020304" pitchFamily="18" charset="0"/>
            </a:endParaRPr>
          </a:p>
          <a:p>
            <a:pPr lvl="1">
              <a:lnSpc>
                <a:spcPct val="90000"/>
              </a:lnSpc>
            </a:pPr>
            <a:r>
              <a:rPr lang="en-US" altLang="en-US" b="1">
                <a:latin typeface="Arial" panose="020B0604020202020204" pitchFamily="34" charset="0"/>
                <a:cs typeface="Arial" panose="020B0604020202020204" pitchFamily="34" charset="0"/>
              </a:rPr>
              <a:t>Karena tiap-tiap aplikasi menyelenggarakan file tersendiri, maka hubungan data ke file di aplikasi yang lain tidak ada.</a:t>
            </a:r>
            <a:endParaRPr lang="en-US" altLang="en-US">
              <a:cs typeface="Times New Roman" panose="02020603050405020304" pitchFamily="18" charset="0"/>
            </a:endParaRPr>
          </a:p>
          <a:p>
            <a:pPr>
              <a:lnSpc>
                <a:spcPct val="90000"/>
              </a:lnSpc>
            </a:pPr>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226DC547-B8DC-4873-8D79-81267056E5F5}"/>
              </a:ext>
            </a:extLst>
          </p:cNvPr>
          <p:cNvSpPr>
            <a:spLocks noGrp="1" noChangeArrowheads="1"/>
          </p:cNvSpPr>
          <p:nvPr>
            <p:ph type="title"/>
          </p:nvPr>
        </p:nvSpPr>
        <p:spPr/>
        <p:txBody>
          <a:bodyPr/>
          <a:lstStyle/>
          <a:p>
            <a:r>
              <a:rPr lang="en-US" altLang="en-US" sz="3600" b="1">
                <a:latin typeface="Arial" panose="020B0604020202020204" pitchFamily="34" charset="0"/>
                <a:cs typeface="Arial" panose="020B0604020202020204" pitchFamily="34" charset="0"/>
              </a:rPr>
              <a:t>PENDEKATAN TRADISIONAL(3)</a:t>
            </a:r>
          </a:p>
        </p:txBody>
      </p:sp>
      <p:sp>
        <p:nvSpPr>
          <p:cNvPr id="8195" name="Rectangle 3">
            <a:extLst>
              <a:ext uri="{FF2B5EF4-FFF2-40B4-BE49-F238E27FC236}">
                <a16:creationId xmlns:a16="http://schemas.microsoft.com/office/drawing/2014/main" id="{BAF9EF22-C012-485E-B4D4-FB354C7B49B0}"/>
              </a:ext>
            </a:extLst>
          </p:cNvPr>
          <p:cNvSpPr>
            <a:spLocks noGrp="1" noChangeArrowheads="1"/>
          </p:cNvSpPr>
          <p:nvPr>
            <p:ph type="body" idx="1"/>
          </p:nvPr>
        </p:nvSpPr>
        <p:spPr/>
        <p:txBody>
          <a:bodyPr/>
          <a:lstStyle/>
          <a:p>
            <a:pPr>
              <a:lnSpc>
                <a:spcPct val="90000"/>
              </a:lnSpc>
              <a:buFontTx/>
              <a:buNone/>
            </a:pPr>
            <a:r>
              <a:rPr lang="en-US" altLang="en-US" sz="2400" b="1">
                <a:latin typeface="Arial" panose="020B0604020202020204" pitchFamily="34" charset="0"/>
                <a:cs typeface="Arial" panose="020B0604020202020204" pitchFamily="34" charset="0"/>
              </a:rPr>
              <a:t>Contoh:</a:t>
            </a:r>
            <a:endParaRPr lang="en-US" altLang="en-US" sz="2400" b="1">
              <a:cs typeface="Times New Roman" panose="02020603050405020304" pitchFamily="18" charset="0"/>
            </a:endParaRPr>
          </a:p>
          <a:p>
            <a:pPr>
              <a:lnSpc>
                <a:spcPct val="90000"/>
              </a:lnSpc>
            </a:pPr>
            <a:r>
              <a:rPr lang="en-US" altLang="en-US" sz="2400" b="1">
                <a:latin typeface="Arial" panose="020B0604020202020204" pitchFamily="34" charset="0"/>
                <a:cs typeface="Arial" panose="020B0604020202020204" pitchFamily="34" charset="0"/>
              </a:rPr>
              <a:t>Bila pada aplikasi ini diinginkan laporan penjualan yang menampilkan nama salesman yang menjual, maka tidak dapat dilakukan, karena data salesman tersebut tidak terdapat dalam file penjualan. </a:t>
            </a:r>
          </a:p>
          <a:p>
            <a:pPr>
              <a:lnSpc>
                <a:spcPct val="90000"/>
              </a:lnSpc>
            </a:pPr>
            <a:r>
              <a:rPr lang="en-US" altLang="en-US" sz="2400" b="1">
                <a:latin typeface="Arial" panose="020B0604020202020204" pitchFamily="34" charset="0"/>
                <a:cs typeface="Arial" panose="020B0604020202020204" pitchFamily="34" charset="0"/>
              </a:rPr>
              <a:t>Sebenarnya data salesman tersebut ada di file personalia, karena hubungan data untuk aplikasi lain tidak dapat dilakukan, terpaksa data salesman juga harus dimasukkan dalam file penjualan, sebagai akibatnya terjadi duplikasi data.</a:t>
            </a:r>
            <a:endParaRPr lang="en-US" altLang="en-US" sz="2400" b="1">
              <a:cs typeface="Times New Roman" panose="02020603050405020304" pitchFamily="18" charset="0"/>
            </a:endParaRPr>
          </a:p>
          <a:p>
            <a:pPr>
              <a:lnSpc>
                <a:spcPct val="90000"/>
              </a:lnSpc>
            </a:pPr>
            <a:endParaRPr lang="en-US" altLang="en-US" sz="24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7991527B-4C88-445B-9136-55BD7DBA1BB6}"/>
              </a:ext>
            </a:extLst>
          </p:cNvPr>
          <p:cNvSpPr>
            <a:spLocks noGrp="1" noChangeArrowheads="1"/>
          </p:cNvSpPr>
          <p:nvPr>
            <p:ph type="title"/>
          </p:nvPr>
        </p:nvSpPr>
        <p:spPr/>
        <p:txBody>
          <a:bodyPr/>
          <a:lstStyle/>
          <a:p>
            <a:r>
              <a:rPr lang="en-US" altLang="en-US" sz="3600" b="1">
                <a:latin typeface="Arial" panose="020B0604020202020204" pitchFamily="34" charset="0"/>
                <a:cs typeface="Arial" panose="020B0604020202020204" pitchFamily="34" charset="0"/>
              </a:rPr>
              <a:t>PENDEKATAN TRADISIONAL(4)</a:t>
            </a:r>
          </a:p>
        </p:txBody>
      </p:sp>
      <p:sp>
        <p:nvSpPr>
          <p:cNvPr id="20483" name="Text Box 3">
            <a:extLst>
              <a:ext uri="{FF2B5EF4-FFF2-40B4-BE49-F238E27FC236}">
                <a16:creationId xmlns:a16="http://schemas.microsoft.com/office/drawing/2014/main" id="{7591A39D-BDA3-462B-B588-BEE75BBAB0E1}"/>
              </a:ext>
            </a:extLst>
          </p:cNvPr>
          <p:cNvSpPr txBox="1">
            <a:spLocks noChangeArrowheads="1"/>
          </p:cNvSpPr>
          <p:nvPr/>
        </p:nvSpPr>
        <p:spPr bwMode="auto">
          <a:xfrm>
            <a:off x="3032126" y="2014539"/>
            <a:ext cx="2149475" cy="646331"/>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latin typeface="Tahoma" panose="020B0604030504040204" pitchFamily="34" charset="0"/>
              </a:rPr>
              <a:t>Aplikasi</a:t>
            </a:r>
          </a:p>
          <a:p>
            <a:pPr algn="ctr"/>
            <a:r>
              <a:rPr lang="en-US" altLang="en-US" b="1">
                <a:latin typeface="Tahoma" panose="020B0604030504040204" pitchFamily="34" charset="0"/>
              </a:rPr>
              <a:t> kredit</a:t>
            </a:r>
          </a:p>
        </p:txBody>
      </p:sp>
      <p:sp>
        <p:nvSpPr>
          <p:cNvPr id="20484" name="Text Box 4">
            <a:extLst>
              <a:ext uri="{FF2B5EF4-FFF2-40B4-BE49-F238E27FC236}">
                <a16:creationId xmlns:a16="http://schemas.microsoft.com/office/drawing/2014/main" id="{E5DC5E0D-07D4-4E0F-9A2F-718C12E46A21}"/>
              </a:ext>
            </a:extLst>
          </p:cNvPr>
          <p:cNvSpPr txBox="1">
            <a:spLocks noChangeArrowheads="1"/>
          </p:cNvSpPr>
          <p:nvPr/>
        </p:nvSpPr>
        <p:spPr bwMode="auto">
          <a:xfrm>
            <a:off x="3032126" y="3200401"/>
            <a:ext cx="2149475" cy="646331"/>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latin typeface="Tahoma" panose="020B0604030504040204" pitchFamily="34" charset="0"/>
              </a:rPr>
              <a:t>Aplikasi</a:t>
            </a:r>
          </a:p>
          <a:p>
            <a:pPr algn="ctr"/>
            <a:r>
              <a:rPr lang="en-US" altLang="en-US" b="1">
                <a:latin typeface="Tahoma" panose="020B0604030504040204" pitchFamily="34" charset="0"/>
              </a:rPr>
              <a:t> kredit</a:t>
            </a:r>
          </a:p>
        </p:txBody>
      </p:sp>
      <p:sp>
        <p:nvSpPr>
          <p:cNvPr id="20485" name="Text Box 5">
            <a:extLst>
              <a:ext uri="{FF2B5EF4-FFF2-40B4-BE49-F238E27FC236}">
                <a16:creationId xmlns:a16="http://schemas.microsoft.com/office/drawing/2014/main" id="{881627A1-5EB9-4AC1-90F5-20FEAA932ACD}"/>
              </a:ext>
            </a:extLst>
          </p:cNvPr>
          <p:cNvSpPr txBox="1">
            <a:spLocks noChangeArrowheads="1"/>
          </p:cNvSpPr>
          <p:nvPr/>
        </p:nvSpPr>
        <p:spPr bwMode="auto">
          <a:xfrm>
            <a:off x="3048001" y="4425951"/>
            <a:ext cx="2149475" cy="646331"/>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latin typeface="Tahoma" panose="020B0604030504040204" pitchFamily="34" charset="0"/>
              </a:rPr>
              <a:t>Aplikasi</a:t>
            </a:r>
          </a:p>
          <a:p>
            <a:pPr algn="ctr"/>
            <a:r>
              <a:rPr lang="en-US" altLang="en-US" b="1">
                <a:latin typeface="Tahoma" panose="020B0604030504040204" pitchFamily="34" charset="0"/>
              </a:rPr>
              <a:t> kredit</a:t>
            </a:r>
          </a:p>
        </p:txBody>
      </p:sp>
      <p:sp>
        <p:nvSpPr>
          <p:cNvPr id="20486" name="Text Box 6">
            <a:extLst>
              <a:ext uri="{FF2B5EF4-FFF2-40B4-BE49-F238E27FC236}">
                <a16:creationId xmlns:a16="http://schemas.microsoft.com/office/drawing/2014/main" id="{9CDEAD9E-9472-4B25-86CD-0FBA179C94E0}"/>
              </a:ext>
            </a:extLst>
          </p:cNvPr>
          <p:cNvSpPr txBox="1">
            <a:spLocks noChangeArrowheads="1"/>
          </p:cNvSpPr>
          <p:nvPr/>
        </p:nvSpPr>
        <p:spPr bwMode="auto">
          <a:xfrm>
            <a:off x="3048001" y="5645151"/>
            <a:ext cx="2149475" cy="646331"/>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a:latin typeface="Tahoma" panose="020B0604030504040204" pitchFamily="34" charset="0"/>
              </a:rPr>
              <a:t>Aplikasi</a:t>
            </a:r>
          </a:p>
          <a:p>
            <a:pPr algn="ctr"/>
            <a:r>
              <a:rPr lang="en-US" altLang="en-US" b="1">
                <a:latin typeface="Tahoma" panose="020B0604030504040204" pitchFamily="34" charset="0"/>
              </a:rPr>
              <a:t> kredit</a:t>
            </a:r>
          </a:p>
        </p:txBody>
      </p:sp>
      <p:sp>
        <p:nvSpPr>
          <p:cNvPr id="20487" name="AutoShape 7">
            <a:extLst>
              <a:ext uri="{FF2B5EF4-FFF2-40B4-BE49-F238E27FC236}">
                <a16:creationId xmlns:a16="http://schemas.microsoft.com/office/drawing/2014/main" id="{DA262A2F-A07F-44B8-8989-3F30A11DFE73}"/>
              </a:ext>
            </a:extLst>
          </p:cNvPr>
          <p:cNvSpPr>
            <a:spLocks noChangeArrowheads="1"/>
          </p:cNvSpPr>
          <p:nvPr/>
        </p:nvSpPr>
        <p:spPr bwMode="auto">
          <a:xfrm>
            <a:off x="6400800" y="1981200"/>
            <a:ext cx="2819400" cy="838200"/>
          </a:xfrm>
          <a:prstGeom prst="flowChartOnlineStora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a:latin typeface="Tahoma" panose="020B0604030504040204" pitchFamily="34" charset="0"/>
              </a:rPr>
              <a:t>Data piutang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D6409E9-ED74-4A91-B8B9-C3CB6132A3BB}"/>
              </a:ext>
            </a:extLst>
          </p:cNvPr>
          <p:cNvSpPr>
            <a:spLocks noGrp="1" noChangeArrowheads="1"/>
          </p:cNvSpPr>
          <p:nvPr>
            <p:ph type="title"/>
          </p:nvPr>
        </p:nvSpPr>
        <p:spPr/>
        <p:txBody>
          <a:bodyPr/>
          <a:lstStyle/>
          <a:p>
            <a:r>
              <a:rPr lang="en-US" altLang="en-US" b="1">
                <a:latin typeface="Arial" panose="020B0604020202020204" pitchFamily="34" charset="0"/>
                <a:cs typeface="Arial" panose="020B0604020202020204" pitchFamily="34" charset="0"/>
              </a:rPr>
              <a:t>PENDEKATAN DATABASE</a:t>
            </a:r>
            <a:endParaRPr lang="en-US" altLang="en-US">
              <a:cs typeface="Times New Roman" panose="02020603050405020304" pitchFamily="18" charset="0"/>
            </a:endParaRPr>
          </a:p>
        </p:txBody>
      </p:sp>
      <p:sp>
        <p:nvSpPr>
          <p:cNvPr id="9219" name="Rectangle 3">
            <a:extLst>
              <a:ext uri="{FF2B5EF4-FFF2-40B4-BE49-F238E27FC236}">
                <a16:creationId xmlns:a16="http://schemas.microsoft.com/office/drawing/2014/main" id="{1AFA6C49-8F73-4F99-8B75-3E80FDD52847}"/>
              </a:ext>
            </a:extLst>
          </p:cNvPr>
          <p:cNvSpPr>
            <a:spLocks noGrp="1" noChangeArrowheads="1"/>
          </p:cNvSpPr>
          <p:nvPr>
            <p:ph type="body" idx="1"/>
          </p:nvPr>
        </p:nvSpPr>
        <p:spPr/>
        <p:txBody>
          <a:bodyPr/>
          <a:lstStyle/>
          <a:p>
            <a:pPr>
              <a:lnSpc>
                <a:spcPct val="90000"/>
              </a:lnSpc>
              <a:buFontTx/>
              <a:buNone/>
            </a:pPr>
            <a:r>
              <a:rPr lang="en-US" altLang="en-US" sz="2400" b="1" dirty="0">
                <a:latin typeface="Arial" panose="020B0604020202020204" pitchFamily="34" charset="0"/>
                <a:cs typeface="Arial" panose="020B0604020202020204" pitchFamily="34" charset="0"/>
              </a:rPr>
              <a:t>   </a:t>
            </a:r>
            <a:r>
              <a:rPr lang="en-US" altLang="en-US" sz="2400" b="1" dirty="0" err="1">
                <a:latin typeface="Arial" panose="020B0604020202020204" pitchFamily="34" charset="0"/>
                <a:cs typeface="Arial" panose="020B0604020202020204" pitchFamily="34" charset="0"/>
              </a:rPr>
              <a:t>Pendekatan</a:t>
            </a:r>
            <a:r>
              <a:rPr lang="en-US" altLang="en-US" sz="2400" b="1" dirty="0">
                <a:latin typeface="Arial" panose="020B0604020202020204" pitchFamily="34" charset="0"/>
                <a:cs typeface="Arial" panose="020B0604020202020204" pitchFamily="34" charset="0"/>
              </a:rPr>
              <a:t> database </a:t>
            </a:r>
            <a:r>
              <a:rPr lang="en-US" altLang="en-US" sz="2400" b="1" dirty="0" err="1">
                <a:latin typeface="Arial" panose="020B0604020202020204" pitchFamily="34" charset="0"/>
                <a:cs typeface="Arial" panose="020B0604020202020204" pitchFamily="34" charset="0"/>
              </a:rPr>
              <a:t>mencoba</a:t>
            </a:r>
            <a:r>
              <a:rPr lang="en-US" altLang="en-US" sz="2400" b="1" dirty="0">
                <a:latin typeface="Arial" panose="020B0604020202020204" pitchFamily="34" charset="0"/>
                <a:cs typeface="Arial" panose="020B0604020202020204" pitchFamily="34" charset="0"/>
              </a:rPr>
              <a:t> </a:t>
            </a:r>
            <a:r>
              <a:rPr lang="en-US" altLang="en-US" sz="2400" b="1" dirty="0" err="1">
                <a:latin typeface="Arial" panose="020B0604020202020204" pitchFamily="34" charset="0"/>
                <a:cs typeface="Arial" panose="020B0604020202020204" pitchFamily="34" charset="0"/>
              </a:rPr>
              <a:t>memperbaiki</a:t>
            </a:r>
            <a:r>
              <a:rPr lang="en-US" altLang="en-US" sz="2400" b="1" dirty="0">
                <a:latin typeface="Arial" panose="020B0604020202020204" pitchFamily="34" charset="0"/>
                <a:cs typeface="Arial" panose="020B0604020202020204" pitchFamily="34" charset="0"/>
              </a:rPr>
              <a:t> </a:t>
            </a:r>
            <a:r>
              <a:rPr lang="en-US" altLang="en-US" sz="2400" b="1" dirty="0" err="1">
                <a:latin typeface="Arial" panose="020B0604020202020204" pitchFamily="34" charset="0"/>
                <a:cs typeface="Arial" panose="020B0604020202020204" pitchFamily="34" charset="0"/>
              </a:rPr>
              <a:t>kelemahan-kelemahan</a:t>
            </a:r>
            <a:r>
              <a:rPr lang="en-US" altLang="en-US" sz="2400" b="1" dirty="0">
                <a:latin typeface="Arial" panose="020B0604020202020204" pitchFamily="34" charset="0"/>
                <a:cs typeface="Arial" panose="020B0604020202020204" pitchFamily="34" charset="0"/>
              </a:rPr>
              <a:t> yang </a:t>
            </a:r>
            <a:r>
              <a:rPr lang="en-US" altLang="en-US" sz="2400" b="1" dirty="0" err="1">
                <a:latin typeface="Arial" panose="020B0604020202020204" pitchFamily="34" charset="0"/>
                <a:cs typeface="Arial" panose="020B0604020202020204" pitchFamily="34" charset="0"/>
              </a:rPr>
              <a:t>terjadi</a:t>
            </a:r>
            <a:r>
              <a:rPr lang="en-US" altLang="en-US" sz="2400" b="1" dirty="0">
                <a:latin typeface="Arial" panose="020B0604020202020204" pitchFamily="34" charset="0"/>
                <a:cs typeface="Arial" panose="020B0604020202020204" pitchFamily="34" charset="0"/>
              </a:rPr>
              <a:t> di </a:t>
            </a:r>
            <a:r>
              <a:rPr lang="en-US" altLang="en-US" sz="2400" b="1" dirty="0" err="1">
                <a:latin typeface="Arial" panose="020B0604020202020204" pitchFamily="34" charset="0"/>
                <a:cs typeface="Arial" panose="020B0604020202020204" pitchFamily="34" charset="0"/>
              </a:rPr>
              <a:t>pendekatan</a:t>
            </a:r>
            <a:r>
              <a:rPr lang="en-US" altLang="en-US" sz="2400" b="1" dirty="0">
                <a:latin typeface="Arial" panose="020B0604020202020204" pitchFamily="34" charset="0"/>
                <a:cs typeface="Arial" panose="020B0604020202020204" pitchFamily="34" charset="0"/>
              </a:rPr>
              <a:t> </a:t>
            </a:r>
            <a:r>
              <a:rPr lang="en-US" altLang="en-US" sz="2400" b="1" dirty="0" err="1">
                <a:latin typeface="Arial" panose="020B0604020202020204" pitchFamily="34" charset="0"/>
                <a:cs typeface="Arial" panose="020B0604020202020204" pitchFamily="34" charset="0"/>
              </a:rPr>
              <a:t>tradisional</a:t>
            </a:r>
            <a:r>
              <a:rPr lang="en-US" altLang="en-US" sz="2400" b="1" dirty="0">
                <a:latin typeface="Arial" panose="020B0604020202020204" pitchFamily="34" charset="0"/>
                <a:cs typeface="Arial" panose="020B0604020202020204" pitchFamily="34" charset="0"/>
              </a:rPr>
              <a:t>, </a:t>
            </a:r>
            <a:r>
              <a:rPr lang="en-US" altLang="en-US" sz="2400" b="1" dirty="0" err="1">
                <a:latin typeface="Arial" panose="020B0604020202020204" pitchFamily="34" charset="0"/>
                <a:cs typeface="Arial" panose="020B0604020202020204" pitchFamily="34" charset="0"/>
              </a:rPr>
              <a:t>yaitu</a:t>
            </a:r>
            <a:r>
              <a:rPr lang="en-US" altLang="en-US" sz="2400" b="1" dirty="0">
                <a:latin typeface="Arial" panose="020B0604020202020204" pitchFamily="34" charset="0"/>
                <a:cs typeface="Arial" panose="020B0604020202020204" pitchFamily="34" charset="0"/>
              </a:rPr>
              <a:t>:</a:t>
            </a:r>
            <a:endParaRPr lang="en-US" altLang="en-US" sz="2400" dirty="0">
              <a:cs typeface="Times New Roman" panose="02020603050405020304" pitchFamily="18" charset="0"/>
            </a:endParaRPr>
          </a:p>
          <a:p>
            <a:pPr>
              <a:lnSpc>
                <a:spcPct val="90000"/>
              </a:lnSpc>
            </a:pPr>
            <a:r>
              <a:rPr lang="en-US" altLang="en-US" sz="2400" b="1" dirty="0">
                <a:latin typeface="Arial" panose="020B0604020202020204" pitchFamily="34" charset="0"/>
                <a:cs typeface="Arial" panose="020B0604020202020204" pitchFamily="34" charset="0"/>
              </a:rPr>
              <a:t>1.</a:t>
            </a:r>
            <a:r>
              <a:rPr lang="en-US" altLang="en-US" sz="2400" b="1" dirty="0">
                <a:cs typeface="Times New Roman" panose="02020603050405020304" pitchFamily="18" charset="0"/>
              </a:rPr>
              <a:t>   </a:t>
            </a:r>
            <a:r>
              <a:rPr lang="en-US" altLang="en-US" sz="2400" b="1" u="sng" dirty="0" err="1">
                <a:latin typeface="Arial" panose="020B0604020202020204" pitchFamily="34" charset="0"/>
                <a:cs typeface="Arial" panose="020B0604020202020204" pitchFamily="34" charset="0"/>
              </a:rPr>
              <a:t>Duplikasi</a:t>
            </a:r>
            <a:r>
              <a:rPr lang="en-US" altLang="en-US" sz="2400" b="1" u="sng" dirty="0">
                <a:latin typeface="Arial" panose="020B0604020202020204" pitchFamily="34" charset="0"/>
                <a:cs typeface="Arial" panose="020B0604020202020204" pitchFamily="34" charset="0"/>
              </a:rPr>
              <a:t> data (data redundancy) </a:t>
            </a:r>
            <a:r>
              <a:rPr lang="en-US" altLang="en-US" sz="2400" b="1" u="sng" dirty="0" err="1">
                <a:latin typeface="Arial" panose="020B0604020202020204" pitchFamily="34" charset="0"/>
                <a:cs typeface="Arial" panose="020B0604020202020204" pitchFamily="34" charset="0"/>
              </a:rPr>
              <a:t>dikurangi</a:t>
            </a:r>
            <a:endParaRPr lang="en-US" altLang="en-US" sz="2400" u="sng" dirty="0">
              <a:cs typeface="Times New Roman" panose="02020603050405020304" pitchFamily="18" charset="0"/>
            </a:endParaRPr>
          </a:p>
          <a:p>
            <a:pPr lvl="1">
              <a:lnSpc>
                <a:spcPct val="90000"/>
              </a:lnSpc>
            </a:pPr>
            <a:r>
              <a:rPr lang="en-US" altLang="en-US" sz="2200" b="1" dirty="0">
                <a:latin typeface="Arial" panose="020B0604020202020204" pitchFamily="34" charset="0"/>
                <a:cs typeface="Arial" panose="020B0604020202020204" pitchFamily="34" charset="0"/>
              </a:rPr>
              <a:t>Karena database </a:t>
            </a:r>
            <a:r>
              <a:rPr lang="en-US" altLang="en-US" sz="2200" b="1" dirty="0" err="1">
                <a:latin typeface="Arial" panose="020B0604020202020204" pitchFamily="34" charset="0"/>
                <a:cs typeface="Arial" panose="020B0604020202020204" pitchFamily="34" charset="0"/>
              </a:rPr>
              <a:t>merupakan</a:t>
            </a:r>
            <a:r>
              <a:rPr lang="en-US" altLang="en-US" sz="2200" b="1" dirty="0">
                <a:latin typeface="Arial" panose="020B0604020202020204" pitchFamily="34" charset="0"/>
                <a:cs typeface="Arial" panose="020B0604020202020204" pitchFamily="34" charset="0"/>
              </a:rPr>
              <a:t> </a:t>
            </a:r>
            <a:r>
              <a:rPr lang="en-US" altLang="en-US" sz="2200" b="1" dirty="0" err="1">
                <a:latin typeface="Arial" panose="020B0604020202020204" pitchFamily="34" charset="0"/>
                <a:cs typeface="Arial" panose="020B0604020202020204" pitchFamily="34" charset="0"/>
              </a:rPr>
              <a:t>kumpulan</a:t>
            </a:r>
            <a:r>
              <a:rPr lang="en-US" altLang="en-US" sz="2200" b="1" dirty="0">
                <a:latin typeface="Arial" panose="020B0604020202020204" pitchFamily="34" charset="0"/>
                <a:cs typeface="Arial" panose="020B0604020202020204" pitchFamily="34" charset="0"/>
              </a:rPr>
              <a:t> </a:t>
            </a:r>
            <a:r>
              <a:rPr lang="en-US" altLang="en-US" sz="2200" b="1" dirty="0" err="1">
                <a:latin typeface="Arial" panose="020B0604020202020204" pitchFamily="34" charset="0"/>
                <a:cs typeface="Arial" panose="020B0604020202020204" pitchFamily="34" charset="0"/>
              </a:rPr>
              <a:t>dari</a:t>
            </a:r>
            <a:r>
              <a:rPr lang="en-US" altLang="en-US" sz="2200" b="1" dirty="0">
                <a:latin typeface="Arial" panose="020B0604020202020204" pitchFamily="34" charset="0"/>
                <a:cs typeface="Arial" panose="020B0604020202020204" pitchFamily="34" charset="0"/>
              </a:rPr>
              <a:t> </a:t>
            </a:r>
            <a:r>
              <a:rPr lang="en-US" altLang="en-US" sz="2200" b="1" dirty="0" err="1">
                <a:latin typeface="Arial" panose="020B0604020202020204" pitchFamily="34" charset="0"/>
                <a:cs typeface="Arial" panose="020B0604020202020204" pitchFamily="34" charset="0"/>
              </a:rPr>
              <a:t>semua</a:t>
            </a:r>
            <a:r>
              <a:rPr lang="en-US" altLang="en-US" sz="2200" b="1" dirty="0">
                <a:latin typeface="Arial" panose="020B0604020202020204" pitchFamily="34" charset="0"/>
                <a:cs typeface="Arial" panose="020B0604020202020204" pitchFamily="34" charset="0"/>
              </a:rPr>
              <a:t> data </a:t>
            </a:r>
            <a:r>
              <a:rPr lang="en-US" altLang="en-US" sz="2200" b="1" dirty="0" err="1">
                <a:latin typeface="Arial" panose="020B0604020202020204" pitchFamily="34" charset="0"/>
                <a:cs typeface="Arial" panose="020B0604020202020204" pitchFamily="34" charset="0"/>
              </a:rPr>
              <a:t>secara</a:t>
            </a:r>
            <a:r>
              <a:rPr lang="en-US" altLang="en-US" sz="2200" b="1" dirty="0">
                <a:latin typeface="Arial" panose="020B0604020202020204" pitchFamily="34" charset="0"/>
                <a:cs typeface="Arial" panose="020B0604020202020204" pitchFamily="34" charset="0"/>
              </a:rPr>
              <a:t> </a:t>
            </a:r>
            <a:r>
              <a:rPr lang="en-US" altLang="en-US" sz="2200" b="1" dirty="0" err="1">
                <a:latin typeface="Arial" panose="020B0604020202020204" pitchFamily="34" charset="0"/>
                <a:cs typeface="Arial" panose="020B0604020202020204" pitchFamily="34" charset="0"/>
              </a:rPr>
              <a:t>umum</a:t>
            </a:r>
            <a:r>
              <a:rPr lang="en-US" altLang="en-US" sz="2200" b="1" dirty="0">
                <a:latin typeface="Arial" panose="020B0604020202020204" pitchFamily="34" charset="0"/>
                <a:cs typeface="Arial" panose="020B0604020202020204" pitchFamily="34" charset="0"/>
              </a:rPr>
              <a:t>, </a:t>
            </a:r>
            <a:r>
              <a:rPr lang="en-US" altLang="en-US" sz="2200" b="1" dirty="0" err="1">
                <a:latin typeface="Arial" panose="020B0604020202020204" pitchFamily="34" charset="0"/>
                <a:cs typeface="Arial" panose="020B0604020202020204" pitchFamily="34" charset="0"/>
              </a:rPr>
              <a:t>maka</a:t>
            </a:r>
            <a:r>
              <a:rPr lang="en-US" altLang="en-US" sz="2200" b="1" dirty="0">
                <a:latin typeface="Arial" panose="020B0604020202020204" pitchFamily="34" charset="0"/>
                <a:cs typeface="Arial" panose="020B0604020202020204" pitchFamily="34" charset="0"/>
              </a:rPr>
              <a:t> </a:t>
            </a:r>
            <a:r>
              <a:rPr lang="en-US" altLang="en-US" sz="2200" b="1" dirty="0" err="1">
                <a:latin typeface="Arial" panose="020B0604020202020204" pitchFamily="34" charset="0"/>
                <a:cs typeface="Arial" panose="020B0604020202020204" pitchFamily="34" charset="0"/>
              </a:rPr>
              <a:t>dapat</a:t>
            </a:r>
            <a:r>
              <a:rPr lang="en-US" altLang="en-US" sz="2200" b="1" dirty="0">
                <a:latin typeface="Arial" panose="020B0604020202020204" pitchFamily="34" charset="0"/>
                <a:cs typeface="Arial" panose="020B0604020202020204" pitchFamily="34" charset="0"/>
              </a:rPr>
              <a:t> </a:t>
            </a:r>
            <a:r>
              <a:rPr lang="en-US" altLang="en-US" sz="2200" b="1" dirty="0" err="1">
                <a:latin typeface="Arial" panose="020B0604020202020204" pitchFamily="34" charset="0"/>
                <a:cs typeface="Arial" panose="020B0604020202020204" pitchFamily="34" charset="0"/>
              </a:rPr>
              <a:t>digunakan</a:t>
            </a:r>
            <a:r>
              <a:rPr lang="en-US" altLang="en-US" sz="2200" b="1" dirty="0">
                <a:latin typeface="Arial" panose="020B0604020202020204" pitchFamily="34" charset="0"/>
                <a:cs typeface="Arial" panose="020B0604020202020204" pitchFamily="34" charset="0"/>
              </a:rPr>
              <a:t> </a:t>
            </a:r>
            <a:r>
              <a:rPr lang="en-US" altLang="en-US" sz="2200" b="1" dirty="0" err="1">
                <a:latin typeface="Arial" panose="020B0604020202020204" pitchFamily="34" charset="0"/>
                <a:cs typeface="Arial" panose="020B0604020202020204" pitchFamily="34" charset="0"/>
              </a:rPr>
              <a:t>bersama-sama</a:t>
            </a:r>
            <a:r>
              <a:rPr lang="en-US" altLang="en-US" sz="2200" b="1" dirty="0">
                <a:latin typeface="Arial" panose="020B0604020202020204" pitchFamily="34" charset="0"/>
                <a:cs typeface="Arial" panose="020B0604020202020204" pitchFamily="34" charset="0"/>
              </a:rPr>
              <a:t> </a:t>
            </a:r>
            <a:r>
              <a:rPr lang="en-US" altLang="en-US" sz="2200" b="1" dirty="0" err="1">
                <a:latin typeface="Arial" panose="020B0604020202020204" pitchFamily="34" charset="0"/>
                <a:cs typeface="Arial" panose="020B0604020202020204" pitchFamily="34" charset="0"/>
              </a:rPr>
              <a:t>untuk</a:t>
            </a:r>
            <a:r>
              <a:rPr lang="en-US" altLang="en-US" sz="2200" b="1" dirty="0">
                <a:latin typeface="Arial" panose="020B0604020202020204" pitchFamily="34" charset="0"/>
                <a:cs typeface="Arial" panose="020B0604020202020204" pitchFamily="34" charset="0"/>
              </a:rPr>
              <a:t> </a:t>
            </a:r>
            <a:r>
              <a:rPr lang="en-US" altLang="en-US" sz="2200" b="1" dirty="0" err="1">
                <a:latin typeface="Arial" panose="020B0604020202020204" pitchFamily="34" charset="0"/>
                <a:cs typeface="Arial" panose="020B0604020202020204" pitchFamily="34" charset="0"/>
              </a:rPr>
              <a:t>semua</a:t>
            </a:r>
            <a:r>
              <a:rPr lang="en-US" altLang="en-US" sz="2200" b="1" dirty="0">
                <a:latin typeface="Arial" panose="020B0604020202020204" pitchFamily="34" charset="0"/>
                <a:cs typeface="Arial" panose="020B0604020202020204" pitchFamily="34" charset="0"/>
              </a:rPr>
              <a:t> </a:t>
            </a:r>
            <a:r>
              <a:rPr lang="en-US" altLang="en-US" sz="2200" b="1" dirty="0" err="1">
                <a:latin typeface="Arial" panose="020B0604020202020204" pitchFamily="34" charset="0"/>
                <a:cs typeface="Arial" panose="020B0604020202020204" pitchFamily="34" charset="0"/>
              </a:rPr>
              <a:t>aplikasi</a:t>
            </a:r>
            <a:r>
              <a:rPr lang="en-US" altLang="en-US" sz="2200" b="1" dirty="0">
                <a:latin typeface="Arial" panose="020B0604020202020204" pitchFamily="34" charset="0"/>
                <a:cs typeface="Arial" panose="020B0604020202020204" pitchFamily="34" charset="0"/>
              </a:rPr>
              <a:t>, </a:t>
            </a:r>
            <a:r>
              <a:rPr lang="en-US" altLang="en-US" sz="2200" b="1" dirty="0" err="1">
                <a:latin typeface="Arial" panose="020B0604020202020204" pitchFamily="34" charset="0"/>
                <a:cs typeface="Arial" panose="020B0604020202020204" pitchFamily="34" charset="0"/>
              </a:rPr>
              <a:t>sehingga</a:t>
            </a:r>
            <a:r>
              <a:rPr lang="en-US" altLang="en-US" sz="2200" b="1" dirty="0">
                <a:latin typeface="Arial" panose="020B0604020202020204" pitchFamily="34" charset="0"/>
                <a:cs typeface="Arial" panose="020B0604020202020204" pitchFamily="34" charset="0"/>
              </a:rPr>
              <a:t> </a:t>
            </a:r>
            <a:r>
              <a:rPr lang="en-US" altLang="en-US" sz="2200" b="1" dirty="0" err="1">
                <a:latin typeface="Arial" panose="020B0604020202020204" pitchFamily="34" charset="0"/>
                <a:cs typeface="Arial" panose="020B0604020202020204" pitchFamily="34" charset="0"/>
              </a:rPr>
              <a:t>duplikasi</a:t>
            </a:r>
            <a:r>
              <a:rPr lang="en-US" altLang="en-US" sz="2200" b="1" dirty="0">
                <a:latin typeface="Arial" panose="020B0604020202020204" pitchFamily="34" charset="0"/>
                <a:cs typeface="Arial" panose="020B0604020202020204" pitchFamily="34" charset="0"/>
              </a:rPr>
              <a:t> data </a:t>
            </a:r>
            <a:r>
              <a:rPr lang="en-US" altLang="en-US" sz="2200" b="1" dirty="0" err="1">
                <a:latin typeface="Arial" panose="020B0604020202020204" pitchFamily="34" charset="0"/>
                <a:cs typeface="Arial" panose="020B0604020202020204" pitchFamily="34" charset="0"/>
              </a:rPr>
              <a:t>dapat</a:t>
            </a:r>
            <a:r>
              <a:rPr lang="en-US" altLang="en-US" sz="2200" b="1" dirty="0">
                <a:latin typeface="Arial" panose="020B0604020202020204" pitchFamily="34" charset="0"/>
                <a:cs typeface="Arial" panose="020B0604020202020204" pitchFamily="34" charset="0"/>
              </a:rPr>
              <a:t> </a:t>
            </a:r>
            <a:r>
              <a:rPr lang="en-US" altLang="en-US" sz="2200" b="1" dirty="0" err="1">
                <a:latin typeface="Arial" panose="020B0604020202020204" pitchFamily="34" charset="0"/>
                <a:cs typeface="Arial" panose="020B0604020202020204" pitchFamily="34" charset="0"/>
              </a:rPr>
              <a:t>dikurangi</a:t>
            </a:r>
            <a:r>
              <a:rPr lang="en-US" altLang="en-US" sz="2200" b="1" dirty="0">
                <a:latin typeface="Arial" panose="020B0604020202020204" pitchFamily="34" charset="0"/>
                <a:cs typeface="Arial" panose="020B0604020202020204" pitchFamily="34" charset="0"/>
              </a:rPr>
              <a:t>.</a:t>
            </a:r>
            <a:endParaRPr lang="en-US" altLang="en-US" sz="2200" dirty="0">
              <a:cs typeface="Times New Roman" panose="02020603050405020304" pitchFamily="18" charset="0"/>
            </a:endParaRPr>
          </a:p>
          <a:p>
            <a:pPr>
              <a:lnSpc>
                <a:spcPct val="90000"/>
              </a:lnSpc>
              <a:buFontTx/>
              <a:buNone/>
            </a:pPr>
            <a:r>
              <a:rPr lang="en-US" altLang="en-US" sz="2400" b="1" dirty="0">
                <a:latin typeface="Arial" panose="020B0604020202020204" pitchFamily="34" charset="0"/>
                <a:cs typeface="Arial" panose="020B0604020202020204" pitchFamily="34" charset="0"/>
              </a:rPr>
              <a:t>    2. </a:t>
            </a:r>
            <a:r>
              <a:rPr lang="en-US" altLang="en-US" sz="2400" b="1" u="sng" dirty="0" err="1">
                <a:latin typeface="Arial" panose="020B0604020202020204" pitchFamily="34" charset="0"/>
                <a:cs typeface="Arial" panose="020B0604020202020204" pitchFamily="34" charset="0"/>
              </a:rPr>
              <a:t>Hubungan</a:t>
            </a:r>
            <a:r>
              <a:rPr lang="en-US" altLang="en-US" sz="2400" b="1" u="sng" dirty="0">
                <a:latin typeface="Arial" panose="020B0604020202020204" pitchFamily="34" charset="0"/>
                <a:cs typeface="Arial" panose="020B0604020202020204" pitchFamily="34" charset="0"/>
              </a:rPr>
              <a:t> data (data relational) </a:t>
            </a:r>
            <a:r>
              <a:rPr lang="en-US" altLang="en-US" sz="2400" b="1" u="sng" dirty="0" err="1">
                <a:latin typeface="Arial" panose="020B0604020202020204" pitchFamily="34" charset="0"/>
                <a:cs typeface="Arial" panose="020B0604020202020204" pitchFamily="34" charset="0"/>
              </a:rPr>
              <a:t>dapat</a:t>
            </a:r>
            <a:r>
              <a:rPr lang="en-US" altLang="en-US" sz="2400" b="1" u="sng" dirty="0">
                <a:latin typeface="Arial" panose="020B0604020202020204" pitchFamily="34" charset="0"/>
                <a:cs typeface="Arial" panose="020B0604020202020204" pitchFamily="34" charset="0"/>
              </a:rPr>
              <a:t>   </a:t>
            </a:r>
            <a:r>
              <a:rPr lang="en-US" altLang="en-US" sz="2400" b="1" u="sng" dirty="0" err="1">
                <a:latin typeface="Arial" panose="020B0604020202020204" pitchFamily="34" charset="0"/>
                <a:cs typeface="Arial" panose="020B0604020202020204" pitchFamily="34" charset="0"/>
              </a:rPr>
              <a:t>ditingkatkan</a:t>
            </a:r>
            <a:r>
              <a:rPr lang="en-US" altLang="en-US" sz="2400" b="1" u="sng" dirty="0">
                <a:latin typeface="Arial" panose="020B0604020202020204" pitchFamily="34" charset="0"/>
                <a:cs typeface="Arial" panose="020B0604020202020204" pitchFamily="34" charset="0"/>
              </a:rPr>
              <a:t>.</a:t>
            </a:r>
            <a:endParaRPr lang="en-US" altLang="en-US" sz="2400" u="sng" dirty="0">
              <a:cs typeface="Times New Roman" panose="02020603050405020304" pitchFamily="18" charset="0"/>
            </a:endParaRPr>
          </a:p>
          <a:p>
            <a:pPr lvl="1">
              <a:lnSpc>
                <a:spcPct val="90000"/>
              </a:lnSpc>
            </a:pPr>
            <a:r>
              <a:rPr lang="en-US" altLang="en-US" sz="2200" b="1" dirty="0">
                <a:latin typeface="Arial" panose="020B0604020202020204" pitchFamily="34" charset="0"/>
                <a:cs typeface="Arial" panose="020B0604020202020204" pitchFamily="34" charset="0"/>
              </a:rPr>
              <a:t>Karena data </a:t>
            </a:r>
            <a:r>
              <a:rPr lang="en-US" altLang="en-US" sz="2200" b="1" dirty="0" err="1">
                <a:latin typeface="Arial" panose="020B0604020202020204" pitchFamily="34" charset="0"/>
                <a:cs typeface="Arial" panose="020B0604020202020204" pitchFamily="34" charset="0"/>
              </a:rPr>
              <a:t>dikumpulkan</a:t>
            </a:r>
            <a:r>
              <a:rPr lang="en-US" altLang="en-US" sz="2200" b="1" dirty="0">
                <a:latin typeface="Arial" panose="020B0604020202020204" pitchFamily="34" charset="0"/>
                <a:cs typeface="Arial" panose="020B0604020202020204" pitchFamily="34" charset="0"/>
              </a:rPr>
              <a:t> </a:t>
            </a:r>
            <a:r>
              <a:rPr lang="en-US" altLang="en-US" sz="2200" b="1" dirty="0" err="1">
                <a:latin typeface="Arial" panose="020B0604020202020204" pitchFamily="34" charset="0"/>
                <a:cs typeface="Arial" panose="020B0604020202020204" pitchFamily="34" charset="0"/>
              </a:rPr>
              <a:t>bersama-sama</a:t>
            </a:r>
            <a:r>
              <a:rPr lang="en-US" altLang="en-US" sz="2200" b="1" dirty="0">
                <a:latin typeface="Arial" panose="020B0604020202020204" pitchFamily="34" charset="0"/>
                <a:cs typeface="Arial" panose="020B0604020202020204" pitchFamily="34" charset="0"/>
              </a:rPr>
              <a:t> </a:t>
            </a:r>
            <a:r>
              <a:rPr lang="en-US" altLang="en-US" sz="2200" b="1" dirty="0" err="1">
                <a:latin typeface="Arial" panose="020B0604020202020204" pitchFamily="34" charset="0"/>
                <a:cs typeface="Arial" panose="020B0604020202020204" pitchFamily="34" charset="0"/>
              </a:rPr>
              <a:t>maka</a:t>
            </a:r>
            <a:r>
              <a:rPr lang="en-US" altLang="en-US" sz="2200" b="1" dirty="0">
                <a:latin typeface="Arial" panose="020B0604020202020204" pitchFamily="34" charset="0"/>
                <a:cs typeface="Arial" panose="020B0604020202020204" pitchFamily="34" charset="0"/>
              </a:rPr>
              <a:t> </a:t>
            </a:r>
            <a:r>
              <a:rPr lang="en-US" altLang="en-US" sz="2200" b="1" dirty="0" err="1">
                <a:latin typeface="Arial" panose="020B0604020202020204" pitchFamily="34" charset="0"/>
                <a:cs typeface="Arial" panose="020B0604020202020204" pitchFamily="34" charset="0"/>
              </a:rPr>
              <a:t>hubungan</a:t>
            </a:r>
            <a:r>
              <a:rPr lang="en-US" altLang="en-US" sz="2200" b="1" dirty="0">
                <a:latin typeface="Arial" panose="020B0604020202020204" pitchFamily="34" charset="0"/>
                <a:cs typeface="Arial" panose="020B0604020202020204" pitchFamily="34" charset="0"/>
              </a:rPr>
              <a:t> data </a:t>
            </a:r>
            <a:r>
              <a:rPr lang="en-US" altLang="en-US" sz="2200" b="1" dirty="0" err="1">
                <a:latin typeface="Arial" panose="020B0604020202020204" pitchFamily="34" charset="0"/>
                <a:cs typeface="Arial" panose="020B0604020202020204" pitchFamily="34" charset="0"/>
              </a:rPr>
              <a:t>dapat</a:t>
            </a:r>
            <a:r>
              <a:rPr lang="en-US" altLang="en-US" sz="2200" b="1" dirty="0">
                <a:latin typeface="Arial" panose="020B0604020202020204" pitchFamily="34" charset="0"/>
                <a:cs typeface="Arial" panose="020B0604020202020204" pitchFamily="34" charset="0"/>
              </a:rPr>
              <a:t> </a:t>
            </a:r>
            <a:r>
              <a:rPr lang="en-US" altLang="en-US" sz="2200" b="1" dirty="0" err="1">
                <a:latin typeface="Arial" panose="020B0604020202020204" pitchFamily="34" charset="0"/>
                <a:cs typeface="Arial" panose="020B0604020202020204" pitchFamily="34" charset="0"/>
              </a:rPr>
              <a:t>ditingkatkan</a:t>
            </a:r>
            <a:r>
              <a:rPr lang="en-US" altLang="en-US" sz="2200" b="1" dirty="0">
                <a:latin typeface="Arial" panose="020B0604020202020204" pitchFamily="34" charset="0"/>
                <a:cs typeface="Arial" panose="020B0604020202020204" pitchFamily="34" charset="0"/>
              </a:rPr>
              <a:t>, yang </a:t>
            </a:r>
            <a:r>
              <a:rPr lang="en-US" altLang="en-US" sz="2200" b="1" dirty="0" err="1">
                <a:latin typeface="Arial" panose="020B0604020202020204" pitchFamily="34" charset="0"/>
                <a:cs typeface="Arial" panose="020B0604020202020204" pitchFamily="34" charset="0"/>
              </a:rPr>
              <a:t>berarti</a:t>
            </a:r>
            <a:r>
              <a:rPr lang="en-US" altLang="en-US" sz="2200" b="1" dirty="0">
                <a:latin typeface="Arial" panose="020B0604020202020204" pitchFamily="34" charset="0"/>
                <a:cs typeface="Arial" panose="020B0604020202020204" pitchFamily="34" charset="0"/>
              </a:rPr>
              <a:t> data di file </a:t>
            </a:r>
            <a:r>
              <a:rPr lang="en-US" altLang="en-US" sz="2200" b="1" dirty="0" err="1">
                <a:latin typeface="Arial" panose="020B0604020202020204" pitchFamily="34" charset="0"/>
                <a:cs typeface="Arial" panose="020B0604020202020204" pitchFamily="34" charset="0"/>
              </a:rPr>
              <a:t>tertentu</a:t>
            </a:r>
            <a:r>
              <a:rPr lang="en-US" altLang="en-US" sz="2200" b="1" dirty="0">
                <a:latin typeface="Arial" panose="020B0604020202020204" pitchFamily="34" charset="0"/>
                <a:cs typeface="Arial" panose="020B0604020202020204" pitchFamily="34" charset="0"/>
              </a:rPr>
              <a:t> </a:t>
            </a:r>
            <a:r>
              <a:rPr lang="en-US" altLang="en-US" sz="2200" b="1" dirty="0" err="1">
                <a:latin typeface="Arial" panose="020B0604020202020204" pitchFamily="34" charset="0"/>
                <a:cs typeface="Arial" panose="020B0604020202020204" pitchFamily="34" charset="0"/>
              </a:rPr>
              <a:t>dapat</a:t>
            </a:r>
            <a:r>
              <a:rPr lang="en-US" altLang="en-US" sz="2200" b="1" dirty="0">
                <a:latin typeface="Arial" panose="020B0604020202020204" pitchFamily="34" charset="0"/>
                <a:cs typeface="Arial" panose="020B0604020202020204" pitchFamily="34" charset="0"/>
              </a:rPr>
              <a:t> </a:t>
            </a:r>
            <a:r>
              <a:rPr lang="en-US" altLang="en-US" sz="2200" b="1" dirty="0" err="1">
                <a:latin typeface="Arial" panose="020B0604020202020204" pitchFamily="34" charset="0"/>
                <a:cs typeface="Arial" panose="020B0604020202020204" pitchFamily="34" charset="0"/>
              </a:rPr>
              <a:t>dihubungkan</a:t>
            </a:r>
            <a:r>
              <a:rPr lang="en-US" altLang="en-US" sz="2200" b="1" dirty="0">
                <a:latin typeface="Arial" panose="020B0604020202020204" pitchFamily="34" charset="0"/>
                <a:cs typeface="Arial" panose="020B0604020202020204" pitchFamily="34" charset="0"/>
              </a:rPr>
              <a:t> </a:t>
            </a:r>
            <a:r>
              <a:rPr lang="en-US" altLang="en-US" sz="2200" b="1" dirty="0" err="1">
                <a:latin typeface="Arial" panose="020B0604020202020204" pitchFamily="34" charset="0"/>
                <a:cs typeface="Arial" panose="020B0604020202020204" pitchFamily="34" charset="0"/>
              </a:rPr>
              <a:t>dengan</a:t>
            </a:r>
            <a:r>
              <a:rPr lang="en-US" altLang="en-US" sz="2200" b="1" dirty="0">
                <a:latin typeface="Arial" panose="020B0604020202020204" pitchFamily="34" charset="0"/>
                <a:cs typeface="Arial" panose="020B0604020202020204" pitchFamily="34" charset="0"/>
              </a:rPr>
              <a:t> data di file-file </a:t>
            </a:r>
            <a:r>
              <a:rPr lang="en-US" altLang="en-US" sz="2200" b="1" dirty="0" err="1">
                <a:latin typeface="Arial" panose="020B0604020202020204" pitchFamily="34" charset="0"/>
                <a:cs typeface="Arial" panose="020B0604020202020204" pitchFamily="34" charset="0"/>
              </a:rPr>
              <a:t>lainnya</a:t>
            </a:r>
            <a:r>
              <a:rPr lang="en-US" altLang="en-US" sz="2000" b="1" dirty="0">
                <a:latin typeface="Arial" panose="020B0604020202020204" pitchFamily="34" charset="0"/>
                <a:cs typeface="Arial" panose="020B0604020202020204" pitchFamily="34" charset="0"/>
              </a:rPr>
              <a:t>.</a:t>
            </a:r>
            <a:endParaRPr lang="en-US" altLang="en-US" sz="2000" dirty="0">
              <a:cs typeface="Times New Roman" panose="02020603050405020304" pitchFamily="18" charset="0"/>
            </a:endParaRPr>
          </a:p>
          <a:p>
            <a:pPr>
              <a:lnSpc>
                <a:spcPct val="90000"/>
              </a:lnSpc>
            </a:pPr>
            <a:endParaRPr lang="en-US" alt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5AC61ABE-27FF-4C72-99DE-CAB09F89963A}"/>
              </a:ext>
            </a:extLst>
          </p:cNvPr>
          <p:cNvSpPr>
            <a:spLocks noGrp="1" noChangeArrowheads="1"/>
          </p:cNvSpPr>
          <p:nvPr>
            <p:ph type="title"/>
          </p:nvPr>
        </p:nvSpPr>
        <p:spPr/>
        <p:txBody>
          <a:bodyPr/>
          <a:lstStyle/>
          <a:p>
            <a:r>
              <a:rPr lang="en-US" altLang="en-US" b="1">
                <a:latin typeface="Arial" panose="020B0604020202020204" pitchFamily="34" charset="0"/>
                <a:cs typeface="Arial" panose="020B0604020202020204" pitchFamily="34" charset="0"/>
              </a:rPr>
              <a:t>JENJANG DATA</a:t>
            </a:r>
            <a:endParaRPr lang="en-US" altLang="en-US">
              <a:cs typeface="Times New Roman" panose="02020603050405020304" pitchFamily="18" charset="0"/>
            </a:endParaRPr>
          </a:p>
        </p:txBody>
      </p:sp>
      <p:sp>
        <p:nvSpPr>
          <p:cNvPr id="10243" name="Rectangle 3">
            <a:extLst>
              <a:ext uri="{FF2B5EF4-FFF2-40B4-BE49-F238E27FC236}">
                <a16:creationId xmlns:a16="http://schemas.microsoft.com/office/drawing/2014/main" id="{2A014A85-5ABB-4BB7-A00A-05A373CC440A}"/>
              </a:ext>
            </a:extLst>
          </p:cNvPr>
          <p:cNvSpPr>
            <a:spLocks noGrp="1" noChangeArrowheads="1"/>
          </p:cNvSpPr>
          <p:nvPr>
            <p:ph type="body" idx="1"/>
          </p:nvPr>
        </p:nvSpPr>
        <p:spPr/>
        <p:txBody>
          <a:bodyPr/>
          <a:lstStyle/>
          <a:p>
            <a:pPr>
              <a:lnSpc>
                <a:spcPct val="90000"/>
              </a:lnSpc>
            </a:pPr>
            <a:r>
              <a:rPr lang="en-US" altLang="en-US" b="1">
                <a:latin typeface="Arial" panose="020B0604020202020204" pitchFamily="34" charset="0"/>
                <a:cs typeface="Arial" panose="020B0604020202020204" pitchFamily="34" charset="0"/>
              </a:rPr>
              <a:t>Sampai dengan membentuk suatu database data mempunyai jenjang mulai dari karakter-karakter (characters), item data (data item atau file record), file dan kemudian database. </a:t>
            </a:r>
          </a:p>
          <a:p>
            <a:pPr>
              <a:lnSpc>
                <a:spcPct val="90000"/>
              </a:lnSpc>
              <a:buFontTx/>
              <a:buNone/>
            </a:pPr>
            <a:r>
              <a:rPr lang="en-US" altLang="en-US" b="1" u="sng">
                <a:latin typeface="Arial" panose="020B0604020202020204" pitchFamily="34" charset="0"/>
                <a:cs typeface="Arial" panose="020B0604020202020204" pitchFamily="34" charset="0"/>
              </a:rPr>
              <a:t>KARAKTER</a:t>
            </a:r>
            <a:endParaRPr lang="en-US" altLang="en-US" u="sng">
              <a:cs typeface="Times New Roman" panose="02020603050405020304" pitchFamily="18" charset="0"/>
            </a:endParaRPr>
          </a:p>
          <a:p>
            <a:pPr>
              <a:lnSpc>
                <a:spcPct val="90000"/>
              </a:lnSpc>
            </a:pPr>
            <a:r>
              <a:rPr lang="en-US" altLang="en-US" b="1">
                <a:latin typeface="Arial" panose="020B0604020202020204" pitchFamily="34" charset="0"/>
                <a:cs typeface="Arial" panose="020B0604020202020204" pitchFamily="34" charset="0"/>
              </a:rPr>
              <a:t>Karakter merupakan bagian data yang terkecil, dapat berupa karakter numerik, huruf, atau karakter-karakter khusus (special characters) yang membentuk suatu item data</a:t>
            </a:r>
            <a:endParaRPr lang="en-US" altLang="en-US">
              <a:cs typeface="Times New Roman" panose="02020603050405020304" pitchFamily="18" charset="0"/>
            </a:endParaRPr>
          </a:p>
          <a:p>
            <a:pPr>
              <a:lnSpc>
                <a:spcPct val="90000"/>
              </a:lnSpc>
            </a:pPr>
            <a:endParaRPr lang="en-US" altLang="en-US"/>
          </a:p>
        </p:txBody>
      </p:sp>
    </p:spTree>
  </p:cSld>
  <p:clrMapOvr>
    <a:masterClrMapping/>
  </p:clrMapOvr>
</p:sld>
</file>

<file path=ppt/theme/theme1.xml><?xml version="1.0" encoding="utf-8"?>
<a:theme xmlns:a="http://schemas.openxmlformats.org/drawingml/2006/main" name="PebbleVTI">
  <a:themeElements>
    <a:clrScheme name="AnalogousFromRegularSeedLeftStep">
      <a:dk1>
        <a:srgbClr val="000000"/>
      </a:dk1>
      <a:lt1>
        <a:srgbClr val="FFFFFF"/>
      </a:lt1>
      <a:dk2>
        <a:srgbClr val="1C2B32"/>
      </a:dk2>
      <a:lt2>
        <a:srgbClr val="F0F2F3"/>
      </a:lt2>
      <a:accent1>
        <a:srgbClr val="E76129"/>
      </a:accent1>
      <a:accent2>
        <a:srgbClr val="D5172E"/>
      </a:accent2>
      <a:accent3>
        <a:srgbClr val="E7298F"/>
      </a:accent3>
      <a:accent4>
        <a:srgbClr val="D517CC"/>
      </a:accent4>
      <a:accent5>
        <a:srgbClr val="A029E7"/>
      </a:accent5>
      <a:accent6>
        <a:srgbClr val="5733DA"/>
      </a:accent6>
      <a:hlink>
        <a:srgbClr val="3D94B8"/>
      </a:hlink>
      <a:folHlink>
        <a:srgbClr val="7F7F7F"/>
      </a:folHlink>
    </a:clrScheme>
    <a:fontScheme name="Custom 4">
      <a:majorFont>
        <a:latin typeface="Sitka Subheading"/>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bleVTI" id="{8B4DB91D-6BB4-4BA3-973A-733D3AF2680E}" vid="{9A19CF0D-2077-4BF4-BAA5-86934C336D59}"/>
    </a:ext>
  </a:extLst>
</a:theme>
</file>

<file path=docProps/app.xml><?xml version="1.0" encoding="utf-8"?>
<Properties xmlns="http://schemas.openxmlformats.org/officeDocument/2006/extended-properties" xmlns:vt="http://schemas.openxmlformats.org/officeDocument/2006/docPropsVTypes">
  <TotalTime>4</TotalTime>
  <Words>966</Words>
  <Application>Microsoft Office PowerPoint</Application>
  <PresentationFormat>Widescreen</PresentationFormat>
  <Paragraphs>90</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Avenir Next LT Pro</vt:lpstr>
      <vt:lpstr>Avenir Next LT Pro Light</vt:lpstr>
      <vt:lpstr>Sitka Subheading</vt:lpstr>
      <vt:lpstr>Tahoma</vt:lpstr>
      <vt:lpstr>PebbleVTI</vt:lpstr>
      <vt:lpstr>BASIS DATA</vt:lpstr>
      <vt:lpstr>PENDAHULUAN</vt:lpstr>
      <vt:lpstr>PENDAHULUAN (2)</vt:lpstr>
      <vt:lpstr>PENDEKATAN TRADISIONAL</vt:lpstr>
      <vt:lpstr>PENDEKATAN TRADISIONAL(2)</vt:lpstr>
      <vt:lpstr>PENDEKATAN TRADISIONAL(3)</vt:lpstr>
      <vt:lpstr>PENDEKATAN TRADISIONAL(4)</vt:lpstr>
      <vt:lpstr>PENDEKATAN DATABASE</vt:lpstr>
      <vt:lpstr>JENJANG DATA</vt:lpstr>
      <vt:lpstr>JENJANG DATA (2)</vt:lpstr>
      <vt:lpstr>JENJANG DATA (3)</vt:lpstr>
      <vt:lpstr>TIPE FILE</vt:lpstr>
      <vt:lpstr>TIPE FILE (2)</vt:lpstr>
      <vt:lpstr>TIPE FILE (3)</vt:lpstr>
      <vt:lpstr>TIPE FILE (4)</vt:lpstr>
      <vt:lpstr>FILE SECARA FISIK &amp; SECARA LOGIKA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BASIS DATA</dc:title>
  <dc:creator>EMMY WAHYUNINGTYAS</dc:creator>
  <cp:lastModifiedBy>EMMY WAHYUNINGTYAS</cp:lastModifiedBy>
  <cp:revision>2</cp:revision>
  <dcterms:created xsi:type="dcterms:W3CDTF">2020-12-08T03:20:43Z</dcterms:created>
  <dcterms:modified xsi:type="dcterms:W3CDTF">2020-12-08T03:24:44Z</dcterms:modified>
</cp:coreProperties>
</file>