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69" r:id="rId4"/>
  </p:sldMasterIdLst>
  <p:notesMasterIdLst>
    <p:notesMasterId r:id="rId32"/>
  </p:notesMasterIdLst>
  <p:sldIdLst>
    <p:sldId id="256" r:id="rId5"/>
    <p:sldId id="258" r:id="rId6"/>
    <p:sldId id="259" r:id="rId7"/>
    <p:sldId id="260" r:id="rId8"/>
    <p:sldId id="283" r:id="rId9"/>
    <p:sldId id="261" r:id="rId10"/>
    <p:sldId id="262" r:id="rId11"/>
    <p:sldId id="284" r:id="rId12"/>
    <p:sldId id="263" r:id="rId13"/>
    <p:sldId id="265" r:id="rId14"/>
    <p:sldId id="266" r:id="rId15"/>
    <p:sldId id="267" r:id="rId16"/>
    <p:sldId id="268" r:id="rId17"/>
    <p:sldId id="264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8" r:id="rId26"/>
    <p:sldId id="279" r:id="rId27"/>
    <p:sldId id="280" r:id="rId28"/>
    <p:sldId id="281" r:id="rId29"/>
    <p:sldId id="282" r:id="rId30"/>
    <p:sldId id="277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56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0A0D5-8F98-4CC1-A28E-021F0B6B475C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3C52C-5E29-41AF-BAA3-8217E886DA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961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3A750590-9F9A-443B-9295-A3931D8194B1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868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805F-452B-497C-9BD6-2CDB6902F369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48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D3F7C6B-C82D-4D42-9929-D6E7E11D9A64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1384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0CF4779-62E8-4B21-A5D7-0AFB9DBD4358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7230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F9D3375-5CD0-4576-BF96-ADFF24726FF8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174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CD1F8-971E-4F8C-8737-750C12E93E08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0259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D1621-FA30-4D98-85E5-1409E6BEECDC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66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6F347-1B2F-4097-AEB5-4A26FB45D67A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50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CC1DEE0-34E5-4E0F-BEC1-4B8835F82CD1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063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B4BE-627A-4EC1-99E1-6F1AA97AB802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861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8BFACF8-E63D-4673-A128-83547867BB7A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879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ED6AC-4FBA-40BD-BE75-20DB64DA4BAD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688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3C87-D201-458A-93C0-8EDD9AC92D93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625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E6829-5A25-485A-91B1-5D6D58BB9F23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97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2F5CD-23D0-4DD1-85B1-71F1825FB3EC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42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A5035-C284-496A-B076-BA73A8FA5D8B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151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EB420-1875-490A-8C4B-7AAB939FBE08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678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59126-4846-4E88-BDD9-5585CC877E47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830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5CD8D-E704-46A1-BC3E-9A644A9FF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2483" y="821265"/>
            <a:ext cx="6098705" cy="5222117"/>
          </a:xfrm>
        </p:spPr>
        <p:txBody>
          <a:bodyPr anchor="ctr">
            <a:normAutofit/>
          </a:bodyPr>
          <a:lstStyle/>
          <a:p>
            <a:pPr algn="ctr"/>
            <a:r>
              <a:rPr lang="en-US" sz="4000" b="1" dirty="0"/>
              <a:t>Media </a:t>
            </a:r>
            <a:r>
              <a:rPr lang="en-US" sz="4000" b="1" dirty="0" err="1"/>
              <a:t>pembelajaran</a:t>
            </a:r>
            <a:r>
              <a:rPr lang="en-US" sz="4000" b="1" dirty="0"/>
              <a:t> </a:t>
            </a:r>
            <a:r>
              <a:rPr lang="en-US" sz="4000" b="1" dirty="0" err="1"/>
              <a:t>sederhana</a:t>
            </a:r>
            <a:endParaRPr lang="en-US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09A740-48C5-4AE5-879B-F567D3D7AC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46936" y="821265"/>
            <a:ext cx="3721805" cy="5222117"/>
          </a:xfrm>
        </p:spPr>
        <p:txBody>
          <a:bodyPr anchor="ctr">
            <a:normAutofit/>
          </a:bodyPr>
          <a:lstStyle/>
          <a:p>
            <a:r>
              <a:rPr lang="en-US" dirty="0"/>
              <a:t>Present By : Yeni Raini, </a:t>
            </a:r>
            <a:r>
              <a:rPr lang="en-US" dirty="0" err="1"/>
              <a:t>M.Pd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4664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095375" y="1238250"/>
            <a:ext cx="1276350" cy="9525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BIDANG 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0" y="1238250"/>
            <a:ext cx="8763000" cy="193899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Bidang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ialah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bangun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dataran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permukaan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mempunyai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ukuran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panjang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lebar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luas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dibatasi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oleh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garis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bagian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terluar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kelilingnya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Bidang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terdiri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unsur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titik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garis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unsur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garis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misalnya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panjang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lebar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tinggi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ruju-ruji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dll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dasarnya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bidang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mempunyai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bentuk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dasar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lingkaran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segitiga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bujur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sangkar</a:t>
            </a:r>
            <a:endParaRPr lang="en-US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095375" y="4424122"/>
            <a:ext cx="1276350" cy="9239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RUANG 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0" y="4416621"/>
            <a:ext cx="8686800" cy="18628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+mj-lt"/>
              <a:buAutoNum type="arabicPeriod"/>
            </a:pP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Ruang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massa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mempunyai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dimensi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atas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bawah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kiri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kanan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belakang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Unsur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ruang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hubungannya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unsur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bentuk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oleh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karena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bentuk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seperti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boneka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model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tiruan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pasti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mempunyai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ruang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tertentu</a:t>
            </a:r>
            <a:endParaRPr lang="en-US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81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  <p:bldP spid="6" grpId="0" animBg="1"/>
      <p:bldP spid="7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42975" y="3409949"/>
            <a:ext cx="1476375" cy="10953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BENTUK </a:t>
            </a:r>
          </a:p>
        </p:txBody>
      </p:sp>
      <p:sp>
        <p:nvSpPr>
          <p:cNvPr id="5" name="Rectangle 4"/>
          <p:cNvSpPr/>
          <p:nvPr/>
        </p:nvSpPr>
        <p:spPr>
          <a:xfrm>
            <a:off x="2790825" y="2705100"/>
            <a:ext cx="8763000" cy="27546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Bentuk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ialah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wujud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bangun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isi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volume,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sifatnya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 dimensional,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pasti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pula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unsur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bentuk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memerlukan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adanya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ruang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contoh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misalnya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model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tiruan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orang,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hewan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benda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menempati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ruang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diorama</a:t>
            </a: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Fungsi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unsur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bentuk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media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sederhana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misalnya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wujud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tengkorak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tulang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punggung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tulang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hasta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dll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Ikut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menentukan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terwujudnya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model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kerangka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manusia</a:t>
            </a:r>
            <a:endParaRPr lang="en-US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59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962025" y="1651392"/>
            <a:ext cx="1276350" cy="9239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WARNA</a:t>
            </a:r>
          </a:p>
        </p:txBody>
      </p:sp>
      <p:sp>
        <p:nvSpPr>
          <p:cNvPr id="7" name="Rectangle 6"/>
          <p:cNvSpPr/>
          <p:nvPr/>
        </p:nvSpPr>
        <p:spPr>
          <a:xfrm>
            <a:off x="2486025" y="1651392"/>
            <a:ext cx="8496300" cy="9239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Warna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ialah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kesan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ditimbulkan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oleh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cahaya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fisika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warna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ialah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pigmen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zat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warna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itu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sendiri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486025" y="2762250"/>
            <a:ext cx="2009775" cy="13335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Dalam</a:t>
            </a:r>
            <a:r>
              <a:rPr lang="en-US" dirty="0"/>
              <a:t> media </a:t>
            </a:r>
            <a:r>
              <a:rPr lang="en-US" dirty="0" err="1"/>
              <a:t>sederhana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fungsi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610099" y="2771775"/>
            <a:ext cx="6372226" cy="36009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Simbol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Misalnya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Warna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Digunakan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Peta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Timbul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Peniruan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Warna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Digunakan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Mempresentasikan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Alam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Benda,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Obyek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Ataupun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Suasana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Menjadi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Realistis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Kongkrit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Contoh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Warna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Digunakan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Gambar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Seri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Ritatoon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Bertujuan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Agar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Gambar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Serealistis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Mungkin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Warna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Digunakan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Menggambarkan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Suasana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Perang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Diorama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Bertujuan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Agar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Memberikan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Gambaran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Kongkrit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; </a:t>
            </a: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Menimbulkan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Emosional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43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uild="p" animBg="1"/>
      <p:bldP spid="3" grpId="0" animBg="1"/>
      <p:bldP spid="8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66775" y="1485901"/>
            <a:ext cx="1276350" cy="9239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TEKSTUR</a:t>
            </a:r>
          </a:p>
        </p:txBody>
      </p:sp>
      <p:sp>
        <p:nvSpPr>
          <p:cNvPr id="7" name="Rectangle 6"/>
          <p:cNvSpPr/>
          <p:nvPr/>
        </p:nvSpPr>
        <p:spPr>
          <a:xfrm>
            <a:off x="2505075" y="1485902"/>
            <a:ext cx="8496300" cy="14477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Tekstur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ialah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penampakan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bidang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permukaan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benda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Permukaan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benda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halus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licin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kasar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tampak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buram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berkilau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Adanya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tekstur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diketahui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meraba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kesan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pengamatan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mata</a:t>
            </a:r>
            <a:endParaRPr lang="en-US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505075" y="3181350"/>
            <a:ext cx="2009775" cy="1333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Ada 2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macam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tekstur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10100" y="3181350"/>
            <a:ext cx="6391275" cy="332398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Tekstur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nyata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misalnya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kasarnya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batu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padas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halusnya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kaca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jendela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saat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tangan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kita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merabanya</a:t>
            </a:r>
            <a:endParaRPr lang="en-US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tekstur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semu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ialah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kesan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kasar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halusnya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permukaan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gambar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kesan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tekstur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semata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terciptanya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karena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ketrampilan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tehnis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semata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Pemanfaatan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tekstur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nyata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tekstur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semu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media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sederhana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misalnya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penggambaran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hamparan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pasir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pembuatan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model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diorama,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kesan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dicapai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juga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mengarsir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titik-titik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disebut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pointilis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7238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uild="p" animBg="1"/>
      <p:bldP spid="3" grpId="0" animBg="1"/>
      <p:bldP spid="8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ctr"/>
            <a:r>
              <a:rPr lang="en-US" sz="5400" b="1" cap="none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Kriteria</a:t>
            </a:r>
            <a:r>
              <a:rPr lang="en-US" sz="5400" b="1" cap="none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5400" b="1" cap="none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Pembuatan</a:t>
            </a:r>
            <a:r>
              <a:rPr lang="en-US" sz="5400" b="1" cap="none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Media </a:t>
            </a:r>
            <a:r>
              <a:rPr lang="en-US" sz="5400" b="1" cap="none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Sederhana</a:t>
            </a:r>
            <a:endParaRPr lang="en-US" sz="5400" b="1" cap="none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5626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Kesederhanaan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(Simplicity)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94560"/>
            <a:ext cx="10896600" cy="4472940"/>
          </a:xfrm>
        </p:spPr>
        <p:txBody>
          <a:bodyPr anchor="ctr">
            <a:noAutofit/>
          </a:bodyPr>
          <a:lstStyle/>
          <a:p>
            <a:pPr algn="just"/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Pembuatan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media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umumnya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diupayakan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sederhana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sehingga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mudah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dipahami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membingungkan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murid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kemungkinan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misalnya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menyajikan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hal-hal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penting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Cara lain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misalnya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mengusahakan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pesan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disajikan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media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sederhana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memuat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berisi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masalah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kompleks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/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Bila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memang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masalah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kompleks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itu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disajikan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maka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cara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mengatasinya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jalan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membagi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masalah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menjadi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beberapa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bagian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beberapa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sub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masalah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Begitu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juga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pesan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instruksional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rumit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maka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penyajiannya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media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sederhana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menyederhanakan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menghilangkan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bagian-bagian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penting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mungkin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juga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membagi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beberapa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bagian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6345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Kesatuan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(Unity)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just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mengolah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pesan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menyusun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unsur-unsur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visual media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sederhana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diusahakan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agar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produk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/media yang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dihasilkan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merupakan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satu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kesatuan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bulat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utuh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atas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unsur-unsur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visualnya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Media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sederhana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mempunyai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bagian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gambar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tulisan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teks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diorganisir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sehingga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antar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bagian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terdapat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hubungan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saling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mendukung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bersatu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padu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menyajikan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pesan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begitu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juga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media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sederhana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mempunyai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unsur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visual lain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seperti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warna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tekstur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bentuk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dll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335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Keseimbangan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(Balance)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just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mengatur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unsur-unsur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visual media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sederhana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agar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susunan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serasi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diperlukan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dukungan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komposisi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mantap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Kemantapan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komposisi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dicapai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melalui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keseimbangan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menyusun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unsur-unsur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visual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tersebut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Keseimbangan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komposisi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dimaksud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ialah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mengatur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menyusun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unsur-unsur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visual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seimbang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antara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bagian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bagian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lain,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samping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menyamping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kiri-kanan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atas-bawah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sudut-menyudut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depan-belakang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ataupun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seimbang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berkeliling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bepolakan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lingkaran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66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Penonjolan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(Centre of Interest)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just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Penonjolan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salah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satu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unsur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bagian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obyek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seni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rupa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merupakan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pusat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daya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tarik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karya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seni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rupa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bersangkutan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Penonjolan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dilakukan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perbedaan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bentuk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ukuran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warna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dll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membuat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media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sederhana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penonjolan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dilakukan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Memilih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menentukan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bagian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pokok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penting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pesan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disajikan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sehingga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penonjolan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sekedar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pusat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daya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tarik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tetapi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berfungsi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mencapai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tujuan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instruksionalnya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345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Irama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(Rhythm)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just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Unsur-unsur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relatif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banyak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jumlahnya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disusun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berkesinambungan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ada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hubungan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antara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unsur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hingga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bulat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menyatu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Agar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susunan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monoton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membosankan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perlu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adanya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variasi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misalnya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mencipta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kesan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gerak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meninggi-rendah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gradasi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tekanan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bagai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irama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musik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media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sederhana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irama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diterapkan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membuat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gambar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seri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rotatoon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bila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urutan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beberapa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gambar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obyek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sama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94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Pengertian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Media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Sederhana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Media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sederhana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sesuatu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alat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sarana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media yang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sederhana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berfungsi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saluran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perantara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komunikasi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kegiatan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pendidikan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agar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berlangsung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efisien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efektif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45870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Keindahan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Estetika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just"/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Beberapa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asas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komposisi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telah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disebutkan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tadi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dasarnya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sangat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menentukan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tercapainya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harmoni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dimana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harmoni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merupakan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prinsip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estetika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membuat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media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sederhana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agar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nilai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keindahan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tentu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saja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memperhatikan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juga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segi-segi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lain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seperti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kerapian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kebersihan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kecermatan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61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050" y="1069173"/>
            <a:ext cx="8610600" cy="129302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cap="none" dirty="0"/>
              <a:t>Hal-Hal Yang </a:t>
            </a:r>
            <a:r>
              <a:rPr lang="en-US" b="1" cap="none" dirty="0" err="1"/>
              <a:t>Perlu</a:t>
            </a:r>
            <a:r>
              <a:rPr lang="en-US" b="1" cap="none" dirty="0"/>
              <a:t> </a:t>
            </a:r>
            <a:r>
              <a:rPr lang="en-US" b="1" cap="none" dirty="0" err="1"/>
              <a:t>Diperhatikan</a:t>
            </a:r>
            <a:r>
              <a:rPr lang="en-US" b="1" cap="none" dirty="0"/>
              <a:t> </a:t>
            </a:r>
            <a:r>
              <a:rPr lang="en-US" b="1" cap="none" dirty="0" err="1"/>
              <a:t>Dalam</a:t>
            </a:r>
            <a:r>
              <a:rPr lang="en-US" b="1" cap="none" dirty="0"/>
              <a:t> </a:t>
            </a:r>
            <a:r>
              <a:rPr lang="en-US" b="1" cap="none" dirty="0" err="1"/>
              <a:t>Produksi</a:t>
            </a:r>
            <a:r>
              <a:rPr lang="en-US" b="1" cap="none" dirty="0"/>
              <a:t> Media </a:t>
            </a:r>
            <a:r>
              <a:rPr lang="en-US" b="1" cap="none" dirty="0" err="1"/>
              <a:t>Sederhana</a:t>
            </a:r>
            <a:endParaRPr lang="en-US" b="1" cap="none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85800" y="2527935"/>
            <a:ext cx="10820400" cy="4024125"/>
          </a:xfrm>
        </p:spPr>
        <p:txBody>
          <a:bodyPr anchor="ctr">
            <a:normAutofit/>
          </a:bodyPr>
          <a:lstStyle/>
          <a:p>
            <a:pPr algn="just"/>
            <a:r>
              <a:rPr lang="fi-FI" sz="3200" dirty="0">
                <a:latin typeface="Arial" panose="020B0604020202020204" pitchFamily="34" charset="0"/>
                <a:cs typeface="Arial" panose="020B0604020202020204" pitchFamily="34" charset="0"/>
              </a:rPr>
              <a:t>Untuk apakah kita buat media itu?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harapkan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diperoleh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siswa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setelah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berintegrasi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media yang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9404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050" y="1069173"/>
            <a:ext cx="8610600" cy="129302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cap="none" dirty="0"/>
              <a:t>Hal-Hal Yang </a:t>
            </a:r>
            <a:r>
              <a:rPr lang="en-US" b="1" cap="none" dirty="0" err="1"/>
              <a:t>Perlu</a:t>
            </a:r>
            <a:r>
              <a:rPr lang="en-US" b="1" cap="none" dirty="0"/>
              <a:t> </a:t>
            </a:r>
            <a:r>
              <a:rPr lang="en-US" b="1" cap="none" dirty="0" err="1"/>
              <a:t>Diperhatikan</a:t>
            </a:r>
            <a:r>
              <a:rPr lang="en-US" b="1" cap="none" dirty="0"/>
              <a:t> </a:t>
            </a:r>
            <a:r>
              <a:rPr lang="en-US" b="1" cap="none" dirty="0" err="1"/>
              <a:t>Dalam</a:t>
            </a:r>
            <a:r>
              <a:rPr lang="en-US" b="1" cap="none" dirty="0"/>
              <a:t> </a:t>
            </a:r>
            <a:r>
              <a:rPr lang="en-US" b="1" cap="none" dirty="0" err="1"/>
              <a:t>Produksi</a:t>
            </a:r>
            <a:r>
              <a:rPr lang="en-US" b="1" cap="none" dirty="0"/>
              <a:t> Media </a:t>
            </a:r>
            <a:r>
              <a:rPr lang="en-US" b="1" cap="none" dirty="0" err="1"/>
              <a:t>Sederhana</a:t>
            </a:r>
            <a:endParaRPr lang="en-US" b="1" cap="none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85800" y="2527935"/>
            <a:ext cx="10820400" cy="4024125"/>
          </a:xfrm>
        </p:spPr>
        <p:txBody>
          <a:bodyPr anchor="ctr">
            <a:normAutofit/>
          </a:bodyPr>
          <a:lstStyle/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siswa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kelas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berapa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tingkat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pendidikan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media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Dapatkah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memperkirakan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tingkat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kemampuan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media yang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mudah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diterima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siswa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Berapa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jumlah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siswa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layani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Besar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kecilnya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jumlah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siswa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menentukan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ukuran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besar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kecilnya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 media yang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buat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637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050" y="1069173"/>
            <a:ext cx="8610600" cy="129302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cap="none" dirty="0"/>
              <a:t>Hal-Hal Yang </a:t>
            </a:r>
            <a:r>
              <a:rPr lang="en-US" b="1" cap="none" dirty="0" err="1"/>
              <a:t>Perlu</a:t>
            </a:r>
            <a:r>
              <a:rPr lang="en-US" b="1" cap="none" dirty="0"/>
              <a:t> </a:t>
            </a:r>
            <a:r>
              <a:rPr lang="en-US" b="1" cap="none" dirty="0" err="1"/>
              <a:t>Diperhatikan</a:t>
            </a:r>
            <a:r>
              <a:rPr lang="en-US" b="1" cap="none" dirty="0"/>
              <a:t> </a:t>
            </a:r>
            <a:r>
              <a:rPr lang="en-US" b="1" cap="none" dirty="0" err="1"/>
              <a:t>Dalam</a:t>
            </a:r>
            <a:r>
              <a:rPr lang="en-US" b="1" cap="none" dirty="0"/>
              <a:t> </a:t>
            </a:r>
            <a:r>
              <a:rPr lang="en-US" b="1" cap="none" dirty="0" err="1"/>
              <a:t>Produksi</a:t>
            </a:r>
            <a:r>
              <a:rPr lang="en-US" b="1" cap="none" dirty="0"/>
              <a:t> Media </a:t>
            </a:r>
            <a:r>
              <a:rPr lang="en-US" b="1" cap="none" dirty="0" err="1"/>
              <a:t>Sederhana</a:t>
            </a:r>
            <a:endParaRPr lang="en-US" b="1" cap="none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85800" y="2527935"/>
            <a:ext cx="10820400" cy="4024125"/>
          </a:xfrm>
        </p:spPr>
        <p:txBody>
          <a:bodyPr anchor="ctr">
            <a:normAutofit/>
          </a:bodyPr>
          <a:lstStyle/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Apakah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waktunya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cukup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Kapan media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dipergunakan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Berapa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lama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waktu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tersedia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siswa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mencapai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ditetapkan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Berapa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lama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waktu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diperlukan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penyajian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apakah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tersedia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cukup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waktu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media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5967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050" y="1069173"/>
            <a:ext cx="8610600" cy="129302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cap="none" dirty="0"/>
              <a:t>Hal-Hal Yang </a:t>
            </a:r>
            <a:r>
              <a:rPr lang="en-US" b="1" cap="none" dirty="0" err="1"/>
              <a:t>Perlu</a:t>
            </a:r>
            <a:r>
              <a:rPr lang="en-US" b="1" cap="none" dirty="0"/>
              <a:t> </a:t>
            </a:r>
            <a:r>
              <a:rPr lang="en-US" b="1" cap="none" dirty="0" err="1"/>
              <a:t>Diperhatikan</a:t>
            </a:r>
            <a:r>
              <a:rPr lang="en-US" b="1" cap="none" dirty="0"/>
              <a:t> </a:t>
            </a:r>
            <a:r>
              <a:rPr lang="en-US" b="1" cap="none" dirty="0" err="1"/>
              <a:t>Dalam</a:t>
            </a:r>
            <a:r>
              <a:rPr lang="en-US" b="1" cap="none" dirty="0"/>
              <a:t> </a:t>
            </a:r>
            <a:r>
              <a:rPr lang="en-US" b="1" cap="none" dirty="0" err="1"/>
              <a:t>Produksi</a:t>
            </a:r>
            <a:r>
              <a:rPr lang="en-US" b="1" cap="none" dirty="0"/>
              <a:t> Media </a:t>
            </a:r>
            <a:r>
              <a:rPr lang="en-US" b="1" cap="none" dirty="0" err="1"/>
              <a:t>Sederhana</a:t>
            </a:r>
            <a:endParaRPr lang="en-US" b="1" cap="none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85800" y="2527935"/>
            <a:ext cx="10820400" cy="4024125"/>
          </a:xfrm>
        </p:spPr>
        <p:txBody>
          <a:bodyPr anchor="ctr">
            <a:normAutofit/>
          </a:bodyPr>
          <a:lstStyle/>
          <a:p>
            <a:pPr algn="just"/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Apakah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biaya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pembuatan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media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terlalu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mahal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dibandingkan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hasil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diberikan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  <a:p>
            <a:pPr algn="just"/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Apakah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sebaiknya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kita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buat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slide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suara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film? </a:t>
            </a:r>
          </a:p>
          <a:p>
            <a:pPr algn="just"/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Apakah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sebaiknya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kita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buat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transparansi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over head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slide? </a:t>
            </a:r>
          </a:p>
          <a:p>
            <a:pPr algn="just"/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Apakah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sebaiknya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kita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buat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gambar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sketsa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foto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  <a:p>
            <a:pPr algn="just"/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Misalnya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jika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keduanya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mempunyai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kemungkinan-kemungkinan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membantu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pencapaian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tujuan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sedangkan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media yang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pertama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relatif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murah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pilihan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media yang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dua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? Yang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perlu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diingat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sini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bukan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jumlah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rupiahnya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menentukan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tidaknya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media, media yang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mahal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belum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tentu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begitu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pula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sebaliknya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418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050" y="1069173"/>
            <a:ext cx="8610600" cy="129302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cap="none" dirty="0"/>
              <a:t>Hal-Hal Yang </a:t>
            </a:r>
            <a:r>
              <a:rPr lang="en-US" b="1" cap="none" dirty="0" err="1"/>
              <a:t>Perlu</a:t>
            </a:r>
            <a:r>
              <a:rPr lang="en-US" b="1" cap="none" dirty="0"/>
              <a:t> </a:t>
            </a:r>
            <a:r>
              <a:rPr lang="en-US" b="1" cap="none" dirty="0" err="1"/>
              <a:t>Diperhatikan</a:t>
            </a:r>
            <a:r>
              <a:rPr lang="en-US" b="1" cap="none" dirty="0"/>
              <a:t> </a:t>
            </a:r>
            <a:r>
              <a:rPr lang="en-US" b="1" cap="none" dirty="0" err="1"/>
              <a:t>Dalam</a:t>
            </a:r>
            <a:r>
              <a:rPr lang="en-US" b="1" cap="none" dirty="0"/>
              <a:t> </a:t>
            </a:r>
            <a:r>
              <a:rPr lang="en-US" b="1" cap="none" dirty="0" err="1"/>
              <a:t>Produksi</a:t>
            </a:r>
            <a:r>
              <a:rPr lang="en-US" b="1" cap="none" dirty="0"/>
              <a:t> Media </a:t>
            </a:r>
            <a:r>
              <a:rPr lang="en-US" b="1" cap="none" dirty="0" err="1"/>
              <a:t>Sederhana</a:t>
            </a:r>
            <a:endParaRPr lang="en-US" b="1" cap="none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85800" y="2527935"/>
            <a:ext cx="10820400" cy="4024125"/>
          </a:xfrm>
        </p:spPr>
        <p:txBody>
          <a:bodyPr anchor="ctr"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Akhirnya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perlu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ditinjau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kembali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apakah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media yang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kita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buat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itu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benar-benar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sudah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tepat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Apakah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kita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salah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pilih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10150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775" y="3240873"/>
            <a:ext cx="8610600" cy="1293028"/>
          </a:xfrm>
        </p:spPr>
        <p:txBody>
          <a:bodyPr/>
          <a:lstStyle/>
          <a:p>
            <a:r>
              <a:rPr lang="en-US" b="1" dirty="0" err="1"/>
              <a:t>Terima</a:t>
            </a:r>
            <a:r>
              <a:rPr lang="en-US" b="1" dirty="0"/>
              <a:t> </a:t>
            </a:r>
            <a:r>
              <a:rPr lang="en-US" b="1" dirty="0" err="1"/>
              <a:t>kasih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886873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46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CIRI-CIRI MEDIA SEDERHANA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just"/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mudah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dibuat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sendiri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oleh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guru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pun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bersama-sama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siswa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 algn="just">
              <a:buNone/>
            </a:pPr>
            <a:endParaRPr lang="en-US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dibuat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menggunakan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bahan-bahan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mudah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diperoleh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ligkungan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sekitarnya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 algn="just">
              <a:buNone/>
            </a:pPr>
            <a:endParaRPr lang="en-US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Penggunaan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media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sederhana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kegiatan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belajar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mengajar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memerlukan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keahlian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keterampilan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teknik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khusus</a:t>
            </a:r>
            <a:endParaRPr lang="en-US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18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CONTOH MEDIA SEDERHANA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94560"/>
            <a:ext cx="4086225" cy="4024125"/>
          </a:xfrm>
          <a:ln>
            <a:solidFill>
              <a:schemeClr val="accent1"/>
            </a:solidFill>
          </a:ln>
        </p:spPr>
        <p:txBody>
          <a:bodyPr anchor="ctr">
            <a:normAutofit fontScale="92500" lnSpcReduction="20000"/>
          </a:bodyPr>
          <a:lstStyle/>
          <a:p>
            <a:r>
              <a:rPr lang="en-US" b="1" dirty="0" err="1">
                <a:solidFill>
                  <a:srgbClr val="002060"/>
                </a:solidFill>
              </a:rPr>
              <a:t>Tiga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Dimensi</a:t>
            </a:r>
            <a:endParaRPr lang="en-US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marL="723900" indent="-457200"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rgbClr val="002060"/>
                </a:solidFill>
              </a:rPr>
              <a:t>Ritatoon</a:t>
            </a:r>
            <a:endParaRPr lang="en-US" dirty="0">
              <a:solidFill>
                <a:srgbClr val="002060"/>
              </a:solidFill>
            </a:endParaRPr>
          </a:p>
          <a:p>
            <a:pPr marL="723900" indent="-457200"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rgbClr val="002060"/>
                </a:solidFill>
              </a:rPr>
              <a:t>Rotatoon</a:t>
            </a:r>
            <a:endParaRPr lang="en-US" dirty="0">
              <a:solidFill>
                <a:srgbClr val="002060"/>
              </a:solidFill>
            </a:endParaRPr>
          </a:p>
          <a:p>
            <a:pPr marL="723900" indent="-45720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2060"/>
                </a:solidFill>
              </a:rPr>
              <a:t>Peta </a:t>
            </a:r>
            <a:r>
              <a:rPr lang="en-US" dirty="0" err="1">
                <a:solidFill>
                  <a:srgbClr val="002060"/>
                </a:solidFill>
              </a:rPr>
              <a:t>Timbul</a:t>
            </a:r>
            <a:endParaRPr lang="en-US" dirty="0">
              <a:solidFill>
                <a:srgbClr val="002060"/>
              </a:solidFill>
            </a:endParaRPr>
          </a:p>
          <a:p>
            <a:pPr marL="723900" indent="-457200"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rgbClr val="002060"/>
                </a:solidFill>
              </a:rPr>
              <a:t>Topeng</a:t>
            </a:r>
            <a:endParaRPr lang="en-US" dirty="0">
              <a:solidFill>
                <a:srgbClr val="002060"/>
              </a:solidFill>
            </a:endParaRPr>
          </a:p>
          <a:p>
            <a:pPr marL="723900" indent="-457200"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rgbClr val="002060"/>
                </a:solidFill>
              </a:rPr>
              <a:t>Boneka</a:t>
            </a:r>
            <a:r>
              <a:rPr lang="en-US" dirty="0">
                <a:solidFill>
                  <a:srgbClr val="002060"/>
                </a:solidFill>
              </a:rPr>
              <a:t> </a:t>
            </a:r>
          </a:p>
          <a:p>
            <a:pPr marL="723900" indent="-45720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2060"/>
                </a:solidFill>
              </a:rPr>
              <a:t>Mock-Up</a:t>
            </a:r>
          </a:p>
          <a:p>
            <a:pPr marL="723900" indent="-45720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2060"/>
                </a:solidFill>
              </a:rPr>
              <a:t>Diorama</a:t>
            </a:r>
          </a:p>
          <a:p>
            <a:pPr marL="723900" indent="-457200"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rgbClr val="002060"/>
                </a:solidFill>
              </a:rPr>
              <a:t>Modul</a:t>
            </a:r>
            <a:r>
              <a:rPr lang="en-US" dirty="0">
                <a:solidFill>
                  <a:srgbClr val="002060"/>
                </a:solidFill>
              </a:rPr>
              <a:t>, </a:t>
            </a:r>
          </a:p>
          <a:p>
            <a:pPr marL="723900" indent="-457200"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rgbClr val="002060"/>
                </a:solidFill>
              </a:rPr>
              <a:t>dll</a:t>
            </a:r>
            <a:r>
              <a:rPr lang="en-US" dirty="0">
                <a:solidFill>
                  <a:srgbClr val="002060"/>
                </a:solidFill>
              </a:rPr>
              <a:t>. 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750" y="2194560"/>
            <a:ext cx="4200525" cy="4024125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002060"/>
                </a:solidFill>
              </a:rPr>
              <a:t>Dua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Dimensi</a:t>
            </a:r>
            <a:r>
              <a:rPr lang="en-US" dirty="0">
                <a:solidFill>
                  <a:srgbClr val="002060"/>
                </a:solidFill>
              </a:rPr>
              <a:t>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dirty="0">
              <a:solidFill>
                <a:srgbClr val="002060"/>
              </a:solidFill>
            </a:endParaRPr>
          </a:p>
          <a:p>
            <a:pPr marL="714375" indent="-352425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rgbClr val="002060"/>
                </a:solidFill>
              </a:rPr>
              <a:t>Gambar</a:t>
            </a:r>
            <a:endParaRPr lang="en-US" dirty="0">
              <a:solidFill>
                <a:srgbClr val="002060"/>
              </a:solidFill>
            </a:endParaRPr>
          </a:p>
          <a:p>
            <a:pPr marL="714375" indent="-352425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2060"/>
                </a:solidFill>
              </a:rPr>
              <a:t>Poster</a:t>
            </a:r>
          </a:p>
          <a:p>
            <a:pPr marL="714375" indent="-352425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rgbClr val="002060"/>
                </a:solidFill>
              </a:rPr>
              <a:t>Grafik</a:t>
            </a:r>
            <a:endParaRPr lang="en-US" dirty="0">
              <a:solidFill>
                <a:srgbClr val="002060"/>
              </a:solidFill>
            </a:endParaRPr>
          </a:p>
          <a:p>
            <a:pPr marL="714375" indent="-352425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2060"/>
                </a:solidFill>
              </a:rPr>
              <a:t>Diagram</a:t>
            </a:r>
          </a:p>
          <a:p>
            <a:pPr marL="714375" indent="-352425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2060"/>
                </a:solidFill>
              </a:rPr>
              <a:t>Bagan</a:t>
            </a:r>
          </a:p>
          <a:p>
            <a:pPr marL="714375" indent="-352425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rgbClr val="002060"/>
                </a:solidFill>
              </a:rPr>
              <a:t>Papan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Tulis</a:t>
            </a:r>
            <a:endParaRPr lang="en-US" dirty="0">
              <a:solidFill>
                <a:srgbClr val="002060"/>
              </a:solidFill>
            </a:endParaRPr>
          </a:p>
          <a:p>
            <a:pPr marL="714375" indent="-352425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rgbClr val="002060"/>
                </a:solidFill>
              </a:rPr>
              <a:t>Papan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Tempel</a:t>
            </a:r>
            <a:endParaRPr lang="en-US" dirty="0">
              <a:solidFill>
                <a:srgbClr val="002060"/>
              </a:solidFill>
            </a:endParaRPr>
          </a:p>
          <a:p>
            <a:pPr marL="714375" indent="-352425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rgbClr val="002060"/>
                </a:solidFill>
              </a:rPr>
              <a:t>Papan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Flanel</a:t>
            </a:r>
            <a:r>
              <a:rPr lang="en-US" dirty="0">
                <a:solidFill>
                  <a:srgbClr val="002060"/>
                </a:solidFill>
              </a:rPr>
              <a:t>, </a:t>
            </a:r>
          </a:p>
          <a:p>
            <a:pPr marL="714375" indent="-352425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rgbClr val="002060"/>
                </a:solidFill>
              </a:rPr>
              <a:t>dll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26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9469"/>
          </a:xfrm>
        </p:spPr>
      </p:pic>
    </p:spTree>
    <p:extLst>
      <p:ext uri="{BB962C8B-B14F-4D97-AF65-F5344CB8AC3E}">
        <p14:creationId xmlns:p14="http://schemas.microsoft.com/office/powerpoint/2010/main" val="2580704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2060"/>
                </a:solidFill>
              </a:rPr>
              <a:t>Kelebihan</a:t>
            </a:r>
            <a:r>
              <a:rPr lang="en-US" b="1" dirty="0">
                <a:solidFill>
                  <a:srgbClr val="002060"/>
                </a:solidFill>
              </a:rPr>
              <a:t> Media </a:t>
            </a:r>
            <a:r>
              <a:rPr lang="en-US" b="1" dirty="0" err="1">
                <a:solidFill>
                  <a:srgbClr val="002060"/>
                </a:solidFill>
              </a:rPr>
              <a:t>Sederhana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just"/>
            <a:r>
              <a:rPr lang="en-US" dirty="0" err="1">
                <a:solidFill>
                  <a:srgbClr val="002060"/>
                </a:solidFill>
              </a:rPr>
              <a:t>Dapat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mengatasi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keterbatasan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ukuran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waktu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dan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tempat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maksudnya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ialah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dengan</a:t>
            </a:r>
            <a:r>
              <a:rPr lang="en-US" dirty="0">
                <a:solidFill>
                  <a:srgbClr val="002060"/>
                </a:solidFill>
              </a:rPr>
              <a:t> media </a:t>
            </a:r>
            <a:r>
              <a:rPr lang="en-US" dirty="0" err="1">
                <a:solidFill>
                  <a:srgbClr val="002060"/>
                </a:solidFill>
              </a:rPr>
              <a:t>sederhana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dapat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membawa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dunia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luar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dalam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kelas</a:t>
            </a:r>
            <a:endParaRPr lang="en-US" dirty="0">
              <a:solidFill>
                <a:srgbClr val="002060"/>
              </a:solidFill>
            </a:endParaRPr>
          </a:p>
          <a:p>
            <a:pPr algn="just"/>
            <a:r>
              <a:rPr lang="en-US" dirty="0" err="1">
                <a:solidFill>
                  <a:srgbClr val="002060"/>
                </a:solidFill>
              </a:rPr>
              <a:t>Dapat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membuat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kognitif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suatu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pengertian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maksudnya</a:t>
            </a:r>
            <a:r>
              <a:rPr lang="en-US" dirty="0">
                <a:solidFill>
                  <a:srgbClr val="002060"/>
                </a:solidFill>
              </a:rPr>
              <a:t> media </a:t>
            </a:r>
            <a:r>
              <a:rPr lang="en-US" dirty="0" err="1">
                <a:solidFill>
                  <a:srgbClr val="002060"/>
                </a:solidFill>
              </a:rPr>
              <a:t>dapat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mengatasi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verbalisme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dalam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belajar</a:t>
            </a:r>
            <a:endParaRPr lang="en-US" dirty="0">
              <a:solidFill>
                <a:srgbClr val="002060"/>
              </a:solidFill>
            </a:endParaRPr>
          </a:p>
          <a:p>
            <a:pPr algn="just"/>
            <a:r>
              <a:rPr lang="en-US" dirty="0" err="1">
                <a:solidFill>
                  <a:srgbClr val="002060"/>
                </a:solidFill>
              </a:rPr>
              <a:t>Dapat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memperlihatkan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tentang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bagaimana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konstruksi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cara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bekerja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penampang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atau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irisan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suatu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benda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atau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proyek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en-US" dirty="0" err="1">
                <a:solidFill>
                  <a:srgbClr val="002060"/>
                </a:solidFill>
              </a:rPr>
              <a:t>Dapat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memperlihatkan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tentang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bagaimana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struktur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organisasi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sosial</a:t>
            </a:r>
            <a:r>
              <a:rPr lang="en-US" dirty="0">
                <a:solidFill>
                  <a:srgbClr val="002060"/>
                </a:solidFill>
              </a:rPr>
              <a:t>/</a:t>
            </a:r>
            <a:r>
              <a:rPr lang="en-US" dirty="0" err="1">
                <a:solidFill>
                  <a:srgbClr val="002060"/>
                </a:solidFill>
              </a:rPr>
              <a:t>masyarakat</a:t>
            </a:r>
            <a:endParaRPr lang="en-US" dirty="0">
              <a:solidFill>
                <a:srgbClr val="002060"/>
              </a:solidFill>
            </a:endParaRPr>
          </a:p>
          <a:p>
            <a:pPr algn="just"/>
            <a:r>
              <a:rPr lang="en-US" dirty="0" err="1">
                <a:solidFill>
                  <a:srgbClr val="002060"/>
                </a:solidFill>
              </a:rPr>
              <a:t>Dapat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memperlihatkan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tentang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bagaimana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alur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perjalanan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suatu</a:t>
            </a:r>
            <a:r>
              <a:rPr lang="en-US" dirty="0">
                <a:solidFill>
                  <a:srgbClr val="002060"/>
                </a:solidFill>
              </a:rPr>
              <a:t> proses.</a:t>
            </a:r>
          </a:p>
        </p:txBody>
      </p:sp>
    </p:spTree>
    <p:extLst>
      <p:ext uri="{BB962C8B-B14F-4D97-AF65-F5344CB8AC3E}">
        <p14:creationId xmlns:p14="http://schemas.microsoft.com/office/powerpoint/2010/main" val="60124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2060"/>
                </a:solidFill>
              </a:rPr>
              <a:t>Keterbatasan</a:t>
            </a:r>
            <a:r>
              <a:rPr lang="en-US" b="1" dirty="0">
                <a:solidFill>
                  <a:srgbClr val="002060"/>
                </a:solidFill>
              </a:rPr>
              <a:t> Media </a:t>
            </a:r>
            <a:r>
              <a:rPr lang="en-US" b="1" dirty="0" err="1">
                <a:solidFill>
                  <a:srgbClr val="002060"/>
                </a:solidFill>
              </a:rPr>
              <a:t>Sederhana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just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menjangkau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sasaran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besar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sasaran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didik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terbatas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klasikal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Penyimpanan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serta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perawatannya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rumit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membutuhkan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ruang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luas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menghabiskan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ruang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990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s-ES" sz="5400" b="1" dirty="0" err="1">
                <a:solidFill>
                  <a:srgbClr val="002060"/>
                </a:solidFill>
              </a:rPr>
              <a:t>Unsur-Unsur</a:t>
            </a:r>
            <a:r>
              <a:rPr lang="es-ES" sz="5400" b="1" dirty="0">
                <a:solidFill>
                  <a:srgbClr val="002060"/>
                </a:solidFill>
              </a:rPr>
              <a:t> Visual Media </a:t>
            </a:r>
            <a:r>
              <a:rPr lang="es-ES" sz="5400" b="1" dirty="0" err="1">
                <a:solidFill>
                  <a:srgbClr val="002060"/>
                </a:solidFill>
              </a:rPr>
              <a:t>Sederhana</a:t>
            </a:r>
            <a:endParaRPr lang="en-US" sz="5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519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095375" y="1104900"/>
            <a:ext cx="1276350" cy="9525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TITIK </a:t>
            </a:r>
          </a:p>
        </p:txBody>
      </p:sp>
      <p:sp>
        <p:nvSpPr>
          <p:cNvPr id="5" name="Rectangle 4"/>
          <p:cNvSpPr/>
          <p:nvPr/>
        </p:nvSpPr>
        <p:spPr>
          <a:xfrm>
            <a:off x="2667000" y="1104900"/>
            <a:ext cx="8763000" cy="286232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Titik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ialah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tanda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kedudukan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sesuatu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titik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ialah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bekas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jejak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alat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berujung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runcing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endParaRPr lang="en-US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Titik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tanda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kedudukan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misalnya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titik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puncak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titik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sudut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titik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tengah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ujung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pangkal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perpotongan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garis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dll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endParaRPr lang="en-US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Titik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bekas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jejak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goresan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alat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berujung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runcing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media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sederhana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dimanfaatkan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mengarsir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menimbulkan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kesan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gelap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kesan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tekstur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semu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095375" y="4441981"/>
            <a:ext cx="1276350" cy="923925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GARIS</a:t>
            </a:r>
          </a:p>
        </p:txBody>
      </p:sp>
      <p:sp>
        <p:nvSpPr>
          <p:cNvPr id="7" name="Rectangle 6"/>
          <p:cNvSpPr/>
          <p:nvPr/>
        </p:nvSpPr>
        <p:spPr>
          <a:xfrm>
            <a:off x="2667000" y="4441981"/>
            <a:ext cx="8763000" cy="18628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Garis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disebut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rangkaian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titik-titik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memanjang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ditimbulkan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akibat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goresan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tarikan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alat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seperti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pensil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kuas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dll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endParaRPr lang="en-US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Garis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ukuran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panjang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tanpa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lebar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tetapi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ketebalan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Wujud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garis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ialah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lurus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lengkung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garis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mempunyai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arah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misalnya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tegak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mendatar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miring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diagonal</a:t>
            </a:r>
          </a:p>
        </p:txBody>
      </p:sp>
    </p:spTree>
    <p:extLst>
      <p:ext uri="{BB962C8B-B14F-4D97-AF65-F5344CB8AC3E}">
        <p14:creationId xmlns:p14="http://schemas.microsoft.com/office/powerpoint/2010/main" val="252376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  <p:bldP spid="6" grpId="0" animBg="1"/>
      <p:bldP spid="7" grpId="0" build="p" animBg="1"/>
    </p:bld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710EE66-8707-456F-8F2E-091D581CB030}">
  <ds:schemaRefs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71af3243-3dd4-4a8d-8c0d-dd76da1f02a5"/>
    <ds:schemaRef ds:uri="http://www.w3.org/XML/1998/namespace"/>
    <ds:schemaRef ds:uri="16c05727-aa75-4e4a-9b5f-8a80a1165891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AB96CC85-5758-41C0-8EFD-737AFB6912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0BEB954-4024-4CCF-A9D6-4C00FDC028D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0</TotalTime>
  <Words>1441</Words>
  <Application>Microsoft Office PowerPoint</Application>
  <PresentationFormat>Widescreen</PresentationFormat>
  <Paragraphs>122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Century Gothic</vt:lpstr>
      <vt:lpstr>Wingdings</vt:lpstr>
      <vt:lpstr>Vapor Trail</vt:lpstr>
      <vt:lpstr>Media pembelajaran sederhana</vt:lpstr>
      <vt:lpstr>Pengertian Media Sederhana</vt:lpstr>
      <vt:lpstr>CIRI-CIRI MEDIA SEDERHANA</vt:lpstr>
      <vt:lpstr>CONTOH MEDIA SEDERHANA</vt:lpstr>
      <vt:lpstr>PowerPoint Presentation</vt:lpstr>
      <vt:lpstr>Kelebihan Media Sederhana</vt:lpstr>
      <vt:lpstr>Keterbatasan Media Sederhana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Kriteria Pembuatan Media Sederhana</vt:lpstr>
      <vt:lpstr>Kesederhanaan (Simplicity) </vt:lpstr>
      <vt:lpstr>Kesatuan (Unity)</vt:lpstr>
      <vt:lpstr>Keseimbangan (Balance)</vt:lpstr>
      <vt:lpstr>Penonjolan  (Centre of Interest) </vt:lpstr>
      <vt:lpstr>Irama (Rhythm) </vt:lpstr>
      <vt:lpstr>Keindahan (Estetika) </vt:lpstr>
      <vt:lpstr>Hal-Hal Yang Perlu Diperhatikan Dalam Produksi Media Sederhana</vt:lpstr>
      <vt:lpstr>Hal-Hal Yang Perlu Diperhatikan Dalam Produksi Media Sederhana</vt:lpstr>
      <vt:lpstr>Hal-Hal Yang Perlu Diperhatikan Dalam Produksi Media Sederhana</vt:lpstr>
      <vt:lpstr>Hal-Hal Yang Perlu Diperhatikan Dalam Produksi Media Sederhana</vt:lpstr>
      <vt:lpstr>Hal-Hal Yang Perlu Diperhatikan Dalam Produksi Media Sederhana</vt:lpstr>
      <vt:lpstr>Terima kasih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2022-04-11T03:13:15Z</dcterms:created>
  <dcterms:modified xsi:type="dcterms:W3CDTF">2023-09-26T04:56:53Z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