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515" r:id="rId2"/>
    <p:sldId id="568" r:id="rId3"/>
    <p:sldId id="598" r:id="rId4"/>
    <p:sldId id="599" r:id="rId5"/>
    <p:sldId id="600" r:id="rId6"/>
    <p:sldId id="601" r:id="rId7"/>
    <p:sldId id="602" r:id="rId8"/>
    <p:sldId id="603" r:id="rId9"/>
    <p:sldId id="606" r:id="rId10"/>
    <p:sldId id="611" r:id="rId11"/>
    <p:sldId id="597" r:id="rId12"/>
    <p:sldId id="569" r:id="rId13"/>
    <p:sldId id="571" r:id="rId14"/>
    <p:sldId id="572" r:id="rId15"/>
    <p:sldId id="604" r:id="rId16"/>
    <p:sldId id="534" r:id="rId17"/>
    <p:sldId id="521" r:id="rId18"/>
    <p:sldId id="607" r:id="rId19"/>
    <p:sldId id="574" r:id="rId20"/>
    <p:sldId id="608" r:id="rId21"/>
    <p:sldId id="609" r:id="rId22"/>
    <p:sldId id="573" r:id="rId23"/>
    <p:sldId id="523" r:id="rId24"/>
    <p:sldId id="524" r:id="rId25"/>
    <p:sldId id="525" r:id="rId26"/>
    <p:sldId id="526" r:id="rId27"/>
    <p:sldId id="535" r:id="rId28"/>
    <p:sldId id="596" r:id="rId29"/>
    <p:sldId id="610" r:id="rId30"/>
    <p:sldId id="612" r:id="rId31"/>
  </p:sldIdLst>
  <p:sldSz cx="9144000" cy="6858000" type="screen4x3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8487"/>
    <a:srgbClr val="1C5A61"/>
    <a:srgbClr val="0C6D9C"/>
    <a:srgbClr val="FF0000"/>
    <a:srgbClr val="CC3300"/>
    <a:srgbClr val="F5F5F5"/>
    <a:srgbClr val="F4F4F4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71" autoAdjust="0"/>
    <p:restoredTop sz="94551" autoAdjust="0"/>
  </p:normalViewPr>
  <p:slideViewPr>
    <p:cSldViewPr>
      <p:cViewPr varScale="1">
        <p:scale>
          <a:sx n="75" d="100"/>
          <a:sy n="75" d="100"/>
        </p:scale>
        <p:origin x="680" y="68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995"/>
    </p:cViewPr>
  </p:sorterViewPr>
  <p:notesViewPr>
    <p:cSldViewPr>
      <p:cViewPr varScale="1">
        <p:scale>
          <a:sx n="83" d="100"/>
          <a:sy n="83" d="100"/>
        </p:scale>
        <p:origin x="-840" y="-66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72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474" y="4416111"/>
            <a:ext cx="5143848" cy="41808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809" tIns="48407" rIns="96809" bIns="484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3800" y="706438"/>
            <a:ext cx="4625975" cy="3470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870923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700088"/>
            <a:ext cx="4643437" cy="3482975"/>
          </a:xfrm>
          <a:solidFill>
            <a:srgbClr val="FFFFFF"/>
          </a:solidFill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8" y="4416111"/>
            <a:ext cx="5142244" cy="418081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575" tIns="45783" rIns="91575" bIns="45783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199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3066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39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7277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94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0123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116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1116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255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742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7416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885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1647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639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679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96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1432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44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 Third Level</a:t>
            </a:r>
          </a:p>
        </p:txBody>
      </p:sp>
      <p:grpSp>
        <p:nvGrpSpPr>
          <p:cNvPr id="1028" name="Group 16"/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30" name="Rectangle 17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1" name="Rectangle 18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457200" y="6400800"/>
            <a:ext cx="8534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dirty="0" smtClean="0">
                <a:latin typeface="Arial" pitchFamily="34" charset="0"/>
              </a:rPr>
              <a:t>02/03/2021</a:t>
            </a:r>
            <a:r>
              <a:rPr lang="en-US" sz="1400" dirty="0">
                <a:latin typeface="Arial" pitchFamily="34" charset="0"/>
              </a:rPr>
              <a:t>		</a:t>
            </a:r>
            <a:r>
              <a:rPr lang="en-US" sz="1400" baseline="0" dirty="0">
                <a:latin typeface="Arial" pitchFamily="34" charset="0"/>
              </a:rPr>
              <a:t>     </a:t>
            </a:r>
            <a:r>
              <a:rPr lang="en-US" sz="1400" dirty="0">
                <a:latin typeface="Arial" pitchFamily="34" charset="0"/>
              </a:rPr>
              <a:t>Introduction to Data Mining,</a:t>
            </a:r>
            <a:r>
              <a:rPr lang="en-US" sz="1400" baseline="0" dirty="0">
                <a:latin typeface="Arial" pitchFamily="34" charset="0"/>
              </a:rPr>
              <a:t> 2</a:t>
            </a:r>
            <a:r>
              <a:rPr lang="en-US" sz="1400" baseline="30000" dirty="0">
                <a:latin typeface="Arial" pitchFamily="34" charset="0"/>
              </a:rPr>
              <a:t>nd</a:t>
            </a:r>
            <a:r>
              <a:rPr lang="en-US" sz="1400" baseline="0" dirty="0">
                <a:latin typeface="Arial" pitchFamily="34" charset="0"/>
              </a:rPr>
              <a:t> Edition</a:t>
            </a:r>
            <a:r>
              <a:rPr lang="en-US" sz="1400" dirty="0">
                <a:latin typeface="Arial" pitchFamily="34" charset="0"/>
              </a:rPr>
              <a:t> </a:t>
            </a:r>
            <a:r>
              <a:rPr lang="en-US" altLang="en-US" sz="1400" dirty="0"/>
              <a:t> 			              </a:t>
            </a:r>
            <a:fld id="{7084C611-86DA-0C49-84BD-91F3BD06A343}" type="slidenum">
              <a:rPr lang="en-US" altLang="en-US" sz="1400" smtClean="0"/>
              <a:pPr>
                <a:spcBef>
                  <a:spcPct val="50000"/>
                </a:spcBef>
                <a:defRPr/>
              </a:pPr>
              <a:t>‹#›</a:t>
            </a:fld>
            <a:endParaRPr lang="en-US" alt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/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charset="2"/>
        <a:buChar char="u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1.wmf"/><Relationship Id="rId9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-152400"/>
            <a:ext cx="8763000" cy="838200"/>
          </a:xfrm>
        </p:spPr>
        <p:txBody>
          <a:bodyPr/>
          <a:lstStyle/>
          <a:p>
            <a:r>
              <a:rPr lang="en-US" altLang="en-US"/>
              <a:t>Data Mining</a:t>
            </a:r>
            <a:endParaRPr lang="en-US" altLang="en-US" sz="2800"/>
          </a:p>
        </p:txBody>
      </p:sp>
      <p:sp>
        <p:nvSpPr>
          <p:cNvPr id="4098" name="Rectangle 1027"/>
          <p:cNvSpPr>
            <a:spLocks noChangeArrowheads="1"/>
          </p:cNvSpPr>
          <p:nvPr/>
        </p:nvSpPr>
        <p:spPr bwMode="auto">
          <a:xfrm>
            <a:off x="381000" y="1981200"/>
            <a:ext cx="8229600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en-US" sz="3200" b="0"/>
              <a:t>Model Overfitting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None/>
            </a:pPr>
            <a:endParaRPr lang="en-US" altLang="en-US" sz="3200" b="0"/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en-US" sz="3200" b="0"/>
              <a:t>Introduction to Data Mining, 2</a:t>
            </a:r>
            <a:r>
              <a:rPr lang="en-US" altLang="en-US" sz="3200" b="0" baseline="30000"/>
              <a:t>nd</a:t>
            </a:r>
            <a:r>
              <a:rPr lang="en-US" altLang="en-US" sz="3200" b="0"/>
              <a:t> Edition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en-US" sz="3200" b="0"/>
              <a:t>by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en-US" sz="3200" b="0"/>
              <a:t>Tan, Steinbach, Karpatne, Kumar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Model Overfitting – Impact of Training Data Size</a:t>
            </a:r>
            <a:endParaRPr lang="en-US" altLang="en-US" sz="2400" dirty="0"/>
          </a:p>
        </p:txBody>
      </p:sp>
      <p:pic>
        <p:nvPicPr>
          <p:cNvPr id="1331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47650" y="838200"/>
            <a:ext cx="5048250" cy="3657600"/>
          </a:xfrm>
          <a:noFill/>
        </p:spPr>
      </p:pic>
      <p:pic>
        <p:nvPicPr>
          <p:cNvPr id="13315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38200"/>
            <a:ext cx="52578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19" t="9634" r="13583" b="75781"/>
          <a:stretch>
            <a:fillRect/>
          </a:stretch>
        </p:blipFill>
        <p:spPr bwMode="auto">
          <a:xfrm>
            <a:off x="7543800" y="1143000"/>
            <a:ext cx="1181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4619625" y="4419600"/>
            <a:ext cx="449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/>
              <a:t>Using twice the number of data instances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304800" y="4953000"/>
            <a:ext cx="868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en-US" sz="1800" b="0" dirty="0">
                <a:sym typeface="Symbol" charset="2"/>
              </a:rPr>
              <a:t>Increasing the size of training data reduces the difference between training and testing errors at a given size of model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676400"/>
            <a:ext cx="1800012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1752600"/>
            <a:ext cx="1863755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6394" y="3095238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Decision Tree with 50 nodes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48844" y="3048000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Decision Tree with 50 nodes</a:t>
            </a:r>
          </a:p>
        </p:txBody>
      </p:sp>
    </p:spTree>
    <p:extLst>
      <p:ext uri="{BB962C8B-B14F-4D97-AF65-F5344CB8AC3E}">
        <p14:creationId xmlns:p14="http://schemas.microsoft.com/office/powerpoint/2010/main" val="236423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Reasons for Model Overfitting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Not enough</a:t>
            </a:r>
            <a:r>
              <a:rPr lang="en-US" altLang="en-US" dirty="0" smtClean="0"/>
              <a:t> training data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 smtClean="0"/>
              <a:t>High model complexity</a:t>
            </a:r>
            <a:endParaRPr lang="en-US" altLang="en-US" dirty="0"/>
          </a:p>
          <a:p>
            <a:endParaRPr lang="en-US" altLang="en-US" sz="500" dirty="0"/>
          </a:p>
          <a:p>
            <a:pPr lvl="1"/>
            <a:r>
              <a:rPr lang="en-US" altLang="en-US" sz="2400" dirty="0"/>
              <a:t>Multiple Comparison Procedure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10600" cy="533400"/>
          </a:xfrm>
        </p:spPr>
        <p:txBody>
          <a:bodyPr/>
          <a:lstStyle/>
          <a:p>
            <a:r>
              <a:rPr lang="en-US" altLang="en-US"/>
              <a:t>Effect of Multiple Comparison Procedure</a:t>
            </a:r>
          </a:p>
        </p:txBody>
      </p:sp>
      <p:sp>
        <p:nvSpPr>
          <p:cNvPr id="1014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143000"/>
            <a:ext cx="5989637" cy="5181600"/>
          </a:xfrm>
        </p:spPr>
        <p:txBody>
          <a:bodyPr/>
          <a:lstStyle/>
          <a:p>
            <a:r>
              <a:rPr lang="en-US" altLang="en-US" sz="2400"/>
              <a:t>Consider the task of predicting whether stock market will rise/fall in the next 10 trading days</a:t>
            </a:r>
          </a:p>
          <a:p>
            <a:pPr lvl="4"/>
            <a:endParaRPr lang="en-US" altLang="en-US" sz="1800">
              <a:latin typeface="Times New Roman" charset="0"/>
            </a:endParaRPr>
          </a:p>
          <a:p>
            <a:r>
              <a:rPr lang="en-US" altLang="en-US" sz="2400"/>
              <a:t>Random guessing:</a:t>
            </a:r>
          </a:p>
          <a:p>
            <a:pPr lvl="1">
              <a:buFont typeface="Arial" charset="0"/>
              <a:buNone/>
            </a:pPr>
            <a:r>
              <a:rPr lang="en-US" altLang="en-US" sz="2400" i="1">
                <a:latin typeface="Times New Roman" charset="0"/>
              </a:rPr>
              <a:t> P</a:t>
            </a:r>
            <a:r>
              <a:rPr lang="en-US" altLang="en-US" sz="2400"/>
              <a:t>(</a:t>
            </a:r>
            <a:r>
              <a:rPr lang="en-US" altLang="en-US" sz="2400" i="1">
                <a:latin typeface="Times New Roman" charset="0"/>
              </a:rPr>
              <a:t>correct</a:t>
            </a:r>
            <a:r>
              <a:rPr lang="en-US" altLang="en-US" sz="2400"/>
              <a:t>) = 0.5</a:t>
            </a:r>
          </a:p>
          <a:p>
            <a:pPr lvl="1">
              <a:buFont typeface="Arial" charset="0"/>
              <a:buNone/>
            </a:pPr>
            <a:endParaRPr lang="en-US" altLang="en-US" sz="2400"/>
          </a:p>
          <a:p>
            <a:r>
              <a:rPr lang="en-US" altLang="en-US" sz="2400"/>
              <a:t>Make 10 random guesses in a row:</a:t>
            </a:r>
          </a:p>
          <a:p>
            <a:pPr lvl="1">
              <a:buFont typeface="Arial" charset="0"/>
              <a:buNone/>
            </a:pPr>
            <a:r>
              <a:rPr lang="en-US" altLang="en-US" sz="2400"/>
              <a:t> </a:t>
            </a:r>
          </a:p>
          <a:p>
            <a:endParaRPr lang="en-US" altLang="en-US" sz="2400"/>
          </a:p>
          <a:p>
            <a:endParaRPr lang="en-US" altLang="en-US" sz="2400"/>
          </a:p>
        </p:txBody>
      </p:sp>
      <p:graphicFrame>
        <p:nvGraphicFramePr>
          <p:cNvPr id="1014829" name="Group 45"/>
          <p:cNvGraphicFramePr>
            <a:graphicFrameLocks noGrp="1"/>
          </p:cNvGraphicFramePr>
          <p:nvPr>
            <p:ph sz="quarter" idx="2"/>
          </p:nvPr>
        </p:nvGraphicFramePr>
        <p:xfrm>
          <a:off x="6781800" y="1295400"/>
          <a:ext cx="2100263" cy="3962400"/>
        </p:xfrm>
        <a:graphic>
          <a:graphicData uri="http://schemas.openxmlformats.org/drawingml/2006/table">
            <a:tbl>
              <a:tblPr/>
              <a:tblGrid>
                <a:gridCol w="105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 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 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 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 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014825" name="Object 4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990600" y="4724400"/>
          <a:ext cx="5486400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7" name="Equation" r:id="rId3" imgW="2908300" imgH="647700" progId="Equation.3">
                  <p:embed/>
                </p:oleObj>
              </mc:Choice>
              <mc:Fallback>
                <p:oleObj name="Equation" r:id="rId3" imgW="2908300" imgH="64770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724400"/>
                        <a:ext cx="5486400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7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altLang="en-US"/>
              <a:t>Effect of Multiple Comparison Procedure</a:t>
            </a:r>
          </a:p>
        </p:txBody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Approach:</a:t>
            </a:r>
          </a:p>
          <a:p>
            <a:pPr lvl="1"/>
            <a:r>
              <a:rPr lang="en-US" altLang="en-US"/>
              <a:t>Get 50 analysts</a:t>
            </a:r>
          </a:p>
          <a:p>
            <a:pPr lvl="1"/>
            <a:r>
              <a:rPr lang="en-US" altLang="en-US"/>
              <a:t>Each analyst makes 10 random guesses</a:t>
            </a:r>
          </a:p>
          <a:p>
            <a:pPr lvl="1"/>
            <a:r>
              <a:rPr lang="en-US" altLang="en-US"/>
              <a:t>Choose the analyst that makes the most number of correct predictions</a:t>
            </a:r>
          </a:p>
          <a:p>
            <a:pPr lvl="1"/>
            <a:endParaRPr lang="en-US" altLang="en-US"/>
          </a:p>
          <a:p>
            <a:r>
              <a:rPr lang="en-US" altLang="en-US"/>
              <a:t>Probability that at least one analyst makes at least 8 correct predictions</a:t>
            </a:r>
          </a:p>
        </p:txBody>
      </p:sp>
      <p:graphicFrame>
        <p:nvGraphicFramePr>
          <p:cNvPr id="1020932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447800" y="5257800"/>
          <a:ext cx="59436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6" name="Equation" r:id="rId3" imgW="2768600" imgH="228600" progId="Equation.3">
                  <p:embed/>
                </p:oleObj>
              </mc:Choice>
              <mc:Fallback>
                <p:oleObj name="Equation" r:id="rId3" imgW="27686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257800"/>
                        <a:ext cx="59436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9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10600" cy="533400"/>
          </a:xfrm>
        </p:spPr>
        <p:txBody>
          <a:bodyPr/>
          <a:lstStyle/>
          <a:p>
            <a:r>
              <a:rPr lang="en-US" altLang="en-US"/>
              <a:t>Effect of Multiple Comparison Procedure</a:t>
            </a:r>
          </a:p>
        </p:txBody>
      </p:sp>
      <p:sp>
        <p:nvSpPr>
          <p:cNvPr id="102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Many algorithms employ the following greedy strategy: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Initial model: M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Alternative model: M’ = M </a:t>
            </a:r>
            <a:r>
              <a:rPr lang="en-US" altLang="en-US" sz="2400">
                <a:sym typeface="Symbol" charset="2"/>
              </a:rPr>
              <a:t></a:t>
            </a:r>
            <a:r>
              <a:rPr lang="en-US" altLang="en-US" sz="2400"/>
              <a:t> </a:t>
            </a:r>
            <a:r>
              <a:rPr lang="en-US" altLang="en-US" sz="2400">
                <a:sym typeface="Symbol" charset="2"/>
              </a:rPr>
              <a:t>,   </a:t>
            </a:r>
            <a:br>
              <a:rPr lang="en-US" altLang="en-US" sz="2400">
                <a:sym typeface="Symbol" charset="2"/>
              </a:rPr>
            </a:br>
            <a:r>
              <a:rPr lang="en-US" altLang="en-US" sz="2400">
                <a:sym typeface="Symbol" charset="2"/>
              </a:rPr>
              <a:t>where  is a component to be added to the model (e.g., a test condition of a decision tree)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Keep M’ if improvement, </a:t>
            </a:r>
            <a:r>
              <a:rPr lang="en-US" altLang="en-US" sz="2400">
                <a:sym typeface="Symbol" charset="2"/>
              </a:rPr>
              <a:t>(M,M’) &gt; 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Often times, </a:t>
            </a:r>
            <a:r>
              <a:rPr lang="en-US" altLang="en-US" sz="2400">
                <a:sym typeface="Symbol" charset="2"/>
              </a:rPr>
              <a:t> is chosen from a set of alternative components,  = {</a:t>
            </a:r>
            <a:r>
              <a:rPr lang="en-US" altLang="en-US" sz="2400" baseline="-25000">
                <a:sym typeface="Symbol" charset="2"/>
              </a:rPr>
              <a:t>1</a:t>
            </a:r>
            <a:r>
              <a:rPr lang="en-US" altLang="en-US" sz="2400">
                <a:sym typeface="Symbol" charset="2"/>
              </a:rPr>
              <a:t>, </a:t>
            </a:r>
            <a:r>
              <a:rPr lang="en-US" altLang="en-US" sz="2400" baseline="-25000">
                <a:sym typeface="Symbol" charset="2"/>
              </a:rPr>
              <a:t>2</a:t>
            </a:r>
            <a:r>
              <a:rPr lang="en-US" altLang="en-US" sz="2400">
                <a:sym typeface="Symbol" charset="2"/>
              </a:rPr>
              <a:t>, …, </a:t>
            </a:r>
            <a:r>
              <a:rPr lang="en-US" altLang="en-US" sz="2400" baseline="-25000">
                <a:sym typeface="Symbol" charset="2"/>
              </a:rPr>
              <a:t>k</a:t>
            </a:r>
            <a:r>
              <a:rPr lang="en-US" altLang="en-US" sz="2400">
                <a:sym typeface="Symbol" charset="2"/>
              </a:rPr>
              <a:t>}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If many alternatives are available, one may inadvertently add irrelevant components to the model, resulting in model overfitting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195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10600" cy="533400"/>
          </a:xfrm>
        </p:spPr>
        <p:txBody>
          <a:bodyPr/>
          <a:lstStyle/>
          <a:p>
            <a:r>
              <a:rPr lang="en-US" altLang="en-US"/>
              <a:t>Effect of Multiple Comparison - Example</a:t>
            </a:r>
          </a:p>
        </p:txBody>
      </p:sp>
      <p:pic>
        <p:nvPicPr>
          <p:cNvPr id="18434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838200"/>
            <a:ext cx="51006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609600" y="4648200"/>
            <a:ext cx="35861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/>
              <a:t>Use additional 100 noisy variables generated from a uniform distribution along with X and Y as attributes.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/>
              <a:t>Use 30% of the data for training and 70% of the data for testing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3436938"/>
            <a:ext cx="3970337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830263"/>
            <a:ext cx="3960812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5029200" y="6138863"/>
            <a:ext cx="35861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Using only X and Y as attributes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Notes on Overfitting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Overfitting results in decision trees that are </a:t>
            </a:r>
            <a:r>
              <a:rPr lang="en-US" altLang="en-US" u="sng"/>
              <a:t>more complex</a:t>
            </a:r>
            <a:r>
              <a:rPr lang="en-US" altLang="en-US"/>
              <a:t> than necessary</a:t>
            </a:r>
          </a:p>
          <a:p>
            <a:endParaRPr lang="en-US" altLang="en-US"/>
          </a:p>
          <a:p>
            <a:r>
              <a:rPr lang="en-US" altLang="en-US"/>
              <a:t>Training error does not provide a good estimate of how well the tree will perform on previously unseen records</a:t>
            </a:r>
          </a:p>
          <a:p>
            <a:endParaRPr lang="en-US" altLang="en-US"/>
          </a:p>
          <a:p>
            <a:r>
              <a:rPr lang="en-US" altLang="en-US"/>
              <a:t>Need ways for estimating generalization errors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Model Selection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Performed during model building</a:t>
            </a:r>
          </a:p>
          <a:p>
            <a:pPr>
              <a:lnSpc>
                <a:spcPct val="90000"/>
              </a:lnSpc>
            </a:pPr>
            <a:endParaRPr lang="en-US" altLang="en-US" sz="1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Purpose is to ensure that model is not overly complex (to avoid </a:t>
            </a:r>
            <a:r>
              <a:rPr lang="en-US" altLang="en-US" dirty="0" err="1">
                <a:solidFill>
                  <a:srgbClr val="000000"/>
                </a:solidFill>
              </a:rPr>
              <a:t>overfitting</a:t>
            </a:r>
            <a:r>
              <a:rPr lang="en-US" altLang="en-US" dirty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en-US" altLang="en-US" sz="1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Need to estimate generalization error</a:t>
            </a:r>
          </a:p>
          <a:p>
            <a:pPr lvl="1"/>
            <a:r>
              <a:rPr lang="en-US" altLang="en-US" dirty="0"/>
              <a:t>Using Validation Set</a:t>
            </a:r>
            <a:endParaRPr lang="en-US" altLang="en-US" dirty="0">
              <a:latin typeface="Times New Roman" charset="0"/>
            </a:endParaRPr>
          </a:p>
          <a:p>
            <a:pPr lvl="1"/>
            <a:endParaRPr lang="en-US" altLang="en-US" sz="500" dirty="0"/>
          </a:p>
          <a:p>
            <a:pPr lvl="1"/>
            <a:r>
              <a:rPr lang="en-US" altLang="en-US" dirty="0"/>
              <a:t>Incorporating Model Complexity</a:t>
            </a:r>
          </a:p>
          <a:p>
            <a:pPr lvl="1"/>
            <a:endParaRPr lang="en-US" altLang="en-US" sz="500" dirty="0"/>
          </a:p>
          <a:p>
            <a:pPr marL="457200" lvl="1" indent="0">
              <a:buNone/>
            </a:pP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80400" cy="533400"/>
          </a:xfrm>
        </p:spPr>
        <p:txBody>
          <a:bodyPr/>
          <a:lstStyle/>
          <a:p>
            <a:r>
              <a:rPr lang="en-US" altLang="en-US" sz="2000" dirty="0"/>
              <a:t>Model Selection:</a:t>
            </a:r>
            <a:br>
              <a:rPr lang="en-US" altLang="en-US" sz="2000" dirty="0"/>
            </a:br>
            <a:r>
              <a:rPr lang="en-US" altLang="en-US" dirty="0"/>
              <a:t>Using Validation Set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Divide </a:t>
            </a:r>
            <a:r>
              <a:rPr lang="en-US" altLang="en-US" u="sng" dirty="0"/>
              <a:t>training</a:t>
            </a:r>
            <a:r>
              <a:rPr lang="en-US" altLang="en-US" dirty="0"/>
              <a:t> data into two parts:</a:t>
            </a:r>
          </a:p>
          <a:p>
            <a:pPr lvl="1"/>
            <a:r>
              <a:rPr lang="en-US" altLang="en-US" dirty="0"/>
              <a:t>Training set: </a:t>
            </a:r>
          </a:p>
          <a:p>
            <a:pPr lvl="2"/>
            <a:r>
              <a:rPr lang="en-US" altLang="en-US" dirty="0"/>
              <a:t> use for model building</a:t>
            </a:r>
          </a:p>
          <a:p>
            <a:pPr lvl="1"/>
            <a:r>
              <a:rPr lang="en-US" altLang="en-US" dirty="0"/>
              <a:t>Validation set: </a:t>
            </a:r>
          </a:p>
          <a:p>
            <a:pPr lvl="2"/>
            <a:r>
              <a:rPr lang="en-US" altLang="en-US" dirty="0"/>
              <a:t> use for estimating generalization error</a:t>
            </a:r>
          </a:p>
          <a:p>
            <a:pPr lvl="2"/>
            <a:r>
              <a:rPr lang="en-US" altLang="en-US" dirty="0"/>
              <a:t> Note: validation set is not the same as test set</a:t>
            </a:r>
          </a:p>
          <a:p>
            <a:pPr lvl="2"/>
            <a:endParaRPr lang="en-US" altLang="en-US" dirty="0"/>
          </a:p>
          <a:p>
            <a:r>
              <a:rPr lang="en-US" altLang="en-US" dirty="0"/>
              <a:t>Drawback:</a:t>
            </a:r>
          </a:p>
          <a:p>
            <a:pPr lvl="1"/>
            <a:r>
              <a:rPr lang="en-US" altLang="en-US" dirty="0"/>
              <a:t>Less data available for training</a:t>
            </a:r>
          </a:p>
        </p:txBody>
      </p:sp>
    </p:spTree>
    <p:extLst>
      <p:ext uri="{BB962C8B-B14F-4D97-AF65-F5344CB8AC3E}">
        <p14:creationId xmlns:p14="http://schemas.microsoft.com/office/powerpoint/2010/main" val="30563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80400" cy="533400"/>
          </a:xfrm>
        </p:spPr>
        <p:txBody>
          <a:bodyPr/>
          <a:lstStyle/>
          <a:p>
            <a:r>
              <a:rPr lang="en-US" altLang="en-US" sz="2000">
                <a:solidFill>
                  <a:srgbClr val="000000"/>
                </a:solidFill>
              </a:rPr>
              <a:t>Model Selection:</a:t>
            </a:r>
            <a:br>
              <a:rPr lang="en-US" altLang="en-US" sz="2000">
                <a:solidFill>
                  <a:srgbClr val="000000"/>
                </a:solidFill>
              </a:rPr>
            </a:br>
            <a:r>
              <a:rPr lang="en-US" altLang="en-US"/>
              <a:t>Incorporating Model Complexity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Rationale: Occam’s Razor</a:t>
            </a:r>
          </a:p>
          <a:p>
            <a:pPr lvl="1"/>
            <a:r>
              <a:rPr lang="en-US" altLang="en-US" sz="2400" dirty="0"/>
              <a:t>Given two models of similar generalization errors,  one should prefer the simpler model over the more complex model</a:t>
            </a:r>
          </a:p>
          <a:p>
            <a:pPr lvl="4"/>
            <a:endParaRPr lang="en-US" altLang="en-US" sz="1800" dirty="0">
              <a:latin typeface="Times New Roman" charset="0"/>
            </a:endParaRPr>
          </a:p>
          <a:p>
            <a:pPr lvl="1"/>
            <a:r>
              <a:rPr lang="en-US" altLang="en-US" sz="2400" dirty="0"/>
              <a:t>A complex model has a greater chance of being fitted accidentally</a:t>
            </a:r>
          </a:p>
          <a:p>
            <a:pPr lvl="1"/>
            <a:endParaRPr lang="en-US" altLang="en-US" sz="1800" dirty="0">
              <a:latin typeface="Times New Roman" charset="0"/>
            </a:endParaRPr>
          </a:p>
          <a:p>
            <a:pPr lvl="1"/>
            <a:r>
              <a:rPr lang="en-US" altLang="en-US" sz="2400" dirty="0"/>
              <a:t>Therefore, one should include model complexity when evaluating a model</a:t>
            </a:r>
          </a:p>
          <a:p>
            <a:pPr marL="457200" lvl="1" indent="0">
              <a:buNone/>
            </a:pPr>
            <a:endParaRPr lang="en-US" altLang="en-US" sz="1200" dirty="0">
              <a:solidFill>
                <a:srgbClr val="FF0000"/>
              </a:solidFill>
            </a:endParaRPr>
          </a:p>
          <a:p>
            <a:pPr lvl="1"/>
            <a:endParaRPr lang="en-US" altLang="en-US" dirty="0"/>
          </a:p>
          <a:p>
            <a:pPr lvl="2"/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529880" y="5257800"/>
            <a:ext cx="8229600" cy="919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</a:pPr>
            <a:r>
              <a:rPr lang="en-US" altLang="en-US" sz="2400" b="0" kern="0" dirty="0">
                <a:solidFill>
                  <a:srgbClr val="FF0000"/>
                </a:solidFill>
                <a:latin typeface="Arial"/>
              </a:rPr>
              <a:t>Gen. Error(Model) = Train. Error(Model, Train. Data) + </a:t>
            </a:r>
          </a:p>
          <a:p>
            <a:pPr lvl="1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</a:pPr>
            <a:r>
              <a:rPr lang="en-US" altLang="en-US" sz="2400" b="0" kern="0" dirty="0">
                <a:solidFill>
                  <a:srgbClr val="FF0000"/>
                </a:solidFill>
                <a:latin typeface="Arial"/>
              </a:rPr>
              <a:t>				 	x Complexity(Model)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496" y="5567856"/>
            <a:ext cx="652877" cy="756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Classification Errors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600" b="1" dirty="0"/>
              <a:t>Training </a:t>
            </a:r>
            <a:r>
              <a:rPr lang="en-US" altLang="en-US" sz="1600" b="1" dirty="0" smtClean="0"/>
              <a:t>errors</a:t>
            </a:r>
            <a:r>
              <a:rPr lang="en-US" altLang="en-US" sz="1400" dirty="0" smtClean="0"/>
              <a:t>: </a:t>
            </a:r>
            <a:r>
              <a:rPr lang="en-US" altLang="en-US" sz="1200" dirty="0" smtClean="0"/>
              <a:t>Errors </a:t>
            </a:r>
            <a:r>
              <a:rPr lang="en-US" altLang="en-US" sz="1200" dirty="0"/>
              <a:t>committed on the training set</a:t>
            </a:r>
          </a:p>
          <a:p>
            <a:pPr lvl="1"/>
            <a:endParaRPr lang="en-US" altLang="en-US" sz="1200" dirty="0"/>
          </a:p>
          <a:p>
            <a:r>
              <a:rPr lang="en-US" altLang="en-US" sz="1600" b="1" dirty="0"/>
              <a:t>Test </a:t>
            </a:r>
            <a:r>
              <a:rPr lang="en-US" altLang="en-US" sz="1600" b="1" dirty="0" smtClean="0"/>
              <a:t>errors</a:t>
            </a:r>
            <a:r>
              <a:rPr lang="en-US" altLang="en-US" sz="1400" dirty="0" smtClean="0"/>
              <a:t>:  </a:t>
            </a:r>
            <a:r>
              <a:rPr lang="en-US" altLang="en-US" sz="1200" dirty="0" smtClean="0"/>
              <a:t>Errors </a:t>
            </a:r>
            <a:r>
              <a:rPr lang="en-US" altLang="en-US" sz="1200" dirty="0"/>
              <a:t>committed on the test set</a:t>
            </a:r>
          </a:p>
          <a:p>
            <a:pPr lvl="1"/>
            <a:endParaRPr lang="en-US" altLang="en-US" sz="1200" dirty="0"/>
          </a:p>
          <a:p>
            <a:r>
              <a:rPr lang="en-US" altLang="en-US" sz="1600" b="1" dirty="0"/>
              <a:t>Generalization </a:t>
            </a:r>
            <a:r>
              <a:rPr lang="en-US" altLang="en-US" sz="1600" b="1" dirty="0" smtClean="0"/>
              <a:t>errors</a:t>
            </a:r>
            <a:r>
              <a:rPr lang="en-US" altLang="en-US" sz="1400" dirty="0" smtClean="0"/>
              <a:t>: </a:t>
            </a:r>
            <a:r>
              <a:rPr lang="en-US" altLang="en-US" sz="1200" dirty="0" smtClean="0"/>
              <a:t>Expected </a:t>
            </a:r>
            <a:r>
              <a:rPr lang="en-US" altLang="en-US" sz="1200" dirty="0"/>
              <a:t>error of a model </a:t>
            </a:r>
            <a:r>
              <a:rPr lang="en-US" altLang="en-US" sz="1200" dirty="0" smtClean="0"/>
              <a:t>over </a:t>
            </a:r>
            <a:r>
              <a:rPr lang="en-US" altLang="en-US" sz="1200" dirty="0"/>
              <a:t>random selection of records from same distribution</a:t>
            </a:r>
          </a:p>
        </p:txBody>
      </p:sp>
      <p:graphicFrame>
        <p:nvGraphicFramePr>
          <p:cNvPr id="4" name="Object 26">
            <a:extLst>
              <a:ext uri="{FF2B5EF4-FFF2-40B4-BE49-F238E27FC236}">
                <a16:creationId xmlns:a16="http://schemas.microsoft.com/office/drawing/2014/main" id="{EA275511-3D72-4E9A-B133-E7DF2C3BDE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80542"/>
              </p:ext>
            </p:extLst>
          </p:nvPr>
        </p:nvGraphicFramePr>
        <p:xfrm>
          <a:off x="1981200" y="3175000"/>
          <a:ext cx="4600365" cy="330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name="Visio" r:id="rId3" imgW="8432800" imgH="6286500" progId="Visio.Drawing.6">
                  <p:embed/>
                </p:oleObj>
              </mc:Choice>
              <mc:Fallback>
                <p:oleObj name="Visio" r:id="rId3" imgW="8432800" imgH="6286500" progId="Visio.Drawing.6">
                  <p:embed/>
                  <p:pic>
                    <p:nvPicPr>
                      <p:cNvPr id="9218" name="Object 26">
                        <a:extLst>
                          <a:ext uri="{FF2B5EF4-FFF2-40B4-BE49-F238E27FC236}">
                            <a16:creationId xmlns:a16="http://schemas.microsoft.com/office/drawing/2014/main" id="{EA275511-3D72-4E9A-B133-E7DF2C3BDE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175000"/>
                        <a:ext cx="4600365" cy="330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000000"/>
                </a:solidFill>
              </a:rPr>
              <a:t>Estimating the Complexity of Decision Trees</a:t>
            </a:r>
            <a:endParaRPr lang="en-US" altLang="en-US" dirty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/>
              <a:t>Pessimistic Error Estimate</a:t>
            </a:r>
            <a:r>
              <a:rPr lang="en-US" altLang="en-US" dirty="0"/>
              <a:t> of decision tree </a:t>
            </a:r>
            <a:r>
              <a:rPr lang="en-US" altLang="en-US" i="1" dirty="0">
                <a:latin typeface="Times New Roman" charset="0"/>
              </a:rPr>
              <a:t>T </a:t>
            </a:r>
            <a:r>
              <a:rPr lang="en-US" altLang="en-US" dirty="0"/>
              <a:t>with k leaf nodes: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r>
              <a:rPr lang="en-US" altLang="en-US" sz="2400" dirty="0">
                <a:sym typeface="Symbol" charset="2"/>
              </a:rPr>
              <a:t>err(T): error rate on all training records </a:t>
            </a:r>
          </a:p>
          <a:p>
            <a:pPr lvl="1"/>
            <a:r>
              <a:rPr lang="en-US" altLang="en-US" sz="2400" dirty="0">
                <a:sym typeface="Symbol" charset="2"/>
              </a:rPr>
              <a:t>: trade-off hyper-parameter (similar to   )</a:t>
            </a:r>
          </a:p>
          <a:p>
            <a:pPr lvl="2"/>
            <a:r>
              <a:rPr lang="en-US" altLang="en-US" sz="2000" dirty="0">
                <a:sym typeface="Symbol" charset="2"/>
              </a:rPr>
              <a:t> Relative cost of adding a leaf node</a:t>
            </a:r>
          </a:p>
          <a:p>
            <a:pPr lvl="1"/>
            <a:r>
              <a:rPr lang="en-US" altLang="en-US" sz="2400" dirty="0">
                <a:sym typeface="Symbol" charset="2"/>
              </a:rPr>
              <a:t>k: number of leaf nodes</a:t>
            </a:r>
          </a:p>
          <a:p>
            <a:pPr lvl="1"/>
            <a:r>
              <a:rPr lang="en-US" altLang="en-US" sz="2400" dirty="0" err="1">
                <a:sym typeface="Symbol" charset="2"/>
              </a:rPr>
              <a:t>N</a:t>
            </a:r>
            <a:r>
              <a:rPr lang="en-US" altLang="en-US" sz="2400" baseline="-25000" dirty="0" err="1">
                <a:sym typeface="Symbol" charset="2"/>
              </a:rPr>
              <a:t>train</a:t>
            </a:r>
            <a:r>
              <a:rPr lang="en-US" altLang="en-US" sz="2400" dirty="0">
                <a:sym typeface="Symbol" charset="2"/>
              </a:rPr>
              <a:t>: total number of training records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362200"/>
            <a:ext cx="4343400" cy="10524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00" y="4114800"/>
            <a:ext cx="4699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1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01958"/>
            <a:ext cx="9220200" cy="533400"/>
          </a:xfrm>
        </p:spPr>
        <p:txBody>
          <a:bodyPr/>
          <a:lstStyle/>
          <a:p>
            <a:r>
              <a:rPr lang="en-US" altLang="en-US" sz="2400" dirty="0">
                <a:solidFill>
                  <a:srgbClr val="000000"/>
                </a:solidFill>
              </a:rPr>
              <a:t>Estimating the Complexity of </a:t>
            </a:r>
            <a:r>
              <a:rPr lang="en-US" altLang="en-US" sz="2400">
                <a:solidFill>
                  <a:srgbClr val="000000"/>
                </a:solidFill>
              </a:rPr>
              <a:t>Decision Trees: Example</a:t>
            </a:r>
            <a:endParaRPr lang="en-US" altLang="en-US" sz="2800" dirty="0"/>
          </a:p>
        </p:txBody>
      </p:sp>
      <p:graphicFrame>
        <p:nvGraphicFramePr>
          <p:cNvPr id="25602" name="Object 4"/>
          <p:cNvGraphicFramePr>
            <a:graphicFrameLocks noChangeAspect="1"/>
          </p:cNvGraphicFramePr>
          <p:nvPr/>
        </p:nvGraphicFramePr>
        <p:xfrm>
          <a:off x="457200" y="1219200"/>
          <a:ext cx="6400800" cy="343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6" name="Visio" r:id="rId3" imgW="9715500" imgH="5207000" progId="Visio.Drawing.6">
                  <p:embed/>
                </p:oleObj>
              </mc:Choice>
              <mc:Fallback>
                <p:oleObj name="Visio" r:id="rId3" imgW="9715500" imgH="5207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0"/>
                        <a:ext cx="6400800" cy="343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125" name="Text Box 5"/>
          <p:cNvSpPr txBox="1">
            <a:spLocks noChangeArrowheads="1"/>
          </p:cNvSpPr>
          <p:nvPr/>
        </p:nvSpPr>
        <p:spPr bwMode="auto">
          <a:xfrm>
            <a:off x="7239000" y="1981200"/>
            <a:ext cx="167640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spcAft>
                <a:spcPct val="100000"/>
              </a:spcAft>
              <a:buClrTx/>
              <a:buSzTx/>
              <a:buFontTx/>
              <a:buNone/>
            </a:pPr>
            <a:r>
              <a:rPr lang="en-US" altLang="en-US" sz="1800"/>
              <a:t>e(T</a:t>
            </a:r>
            <a:r>
              <a:rPr lang="en-US" altLang="en-US" sz="1800" baseline="-25000"/>
              <a:t>L</a:t>
            </a:r>
            <a:r>
              <a:rPr lang="en-US" altLang="en-US" sz="1800"/>
              <a:t>) = 4/24</a:t>
            </a:r>
          </a:p>
          <a:p>
            <a:pPr>
              <a:spcBef>
                <a:spcPct val="50000"/>
              </a:spcBef>
              <a:spcAft>
                <a:spcPct val="100000"/>
              </a:spcAft>
              <a:buClrTx/>
              <a:buSzTx/>
              <a:buFontTx/>
              <a:buNone/>
            </a:pPr>
            <a:r>
              <a:rPr lang="en-US" altLang="en-US" sz="1800"/>
              <a:t>e(T</a:t>
            </a:r>
            <a:r>
              <a:rPr lang="en-US" altLang="en-US" sz="1800" baseline="-25000"/>
              <a:t>R</a:t>
            </a:r>
            <a:r>
              <a:rPr lang="en-US" altLang="en-US" sz="1800"/>
              <a:t>) = 6/24</a:t>
            </a:r>
          </a:p>
          <a:p>
            <a:pPr>
              <a:spcBef>
                <a:spcPct val="50000"/>
              </a:spcBef>
              <a:spcAft>
                <a:spcPct val="100000"/>
              </a:spcAft>
              <a:buClrTx/>
              <a:buSzTx/>
              <a:buFontTx/>
              <a:buNone/>
            </a:pPr>
            <a:r>
              <a:rPr lang="en-US" altLang="en-US" sz="1800">
                <a:sym typeface="Symbol" charset="2"/>
              </a:rPr>
              <a:t> = 1</a:t>
            </a:r>
          </a:p>
        </p:txBody>
      </p:sp>
      <p:sp>
        <p:nvSpPr>
          <p:cNvPr id="1029126" name="Text Box 6"/>
          <p:cNvSpPr txBox="1">
            <a:spLocks noChangeArrowheads="1"/>
          </p:cNvSpPr>
          <p:nvPr/>
        </p:nvSpPr>
        <p:spPr bwMode="auto">
          <a:xfrm>
            <a:off x="1219200" y="5029200"/>
            <a:ext cx="52578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spcAft>
                <a:spcPct val="100000"/>
              </a:spcAft>
              <a:buClrTx/>
              <a:buSzTx/>
              <a:buFontTx/>
              <a:buNone/>
            </a:pPr>
            <a:r>
              <a:rPr lang="en-US" altLang="en-US" sz="1800" dirty="0" err="1"/>
              <a:t>e</a:t>
            </a:r>
            <a:r>
              <a:rPr lang="en-US" altLang="en-US" sz="1800" baseline="-25000" dirty="0" err="1"/>
              <a:t>gen</a:t>
            </a:r>
            <a:r>
              <a:rPr lang="en-US" altLang="en-US" sz="1800" dirty="0"/>
              <a:t>(T</a:t>
            </a:r>
            <a:r>
              <a:rPr lang="en-US" altLang="en-US" sz="1800" baseline="-25000" dirty="0"/>
              <a:t>L</a:t>
            </a:r>
            <a:r>
              <a:rPr lang="en-US" altLang="en-US" sz="1800" dirty="0"/>
              <a:t>) = 4/24 + 1*7/24 = 11/24 = 0.458</a:t>
            </a:r>
          </a:p>
          <a:p>
            <a:pPr>
              <a:spcBef>
                <a:spcPct val="50000"/>
              </a:spcBef>
              <a:spcAft>
                <a:spcPct val="100000"/>
              </a:spcAft>
              <a:buClrTx/>
              <a:buSzTx/>
              <a:buFontTx/>
              <a:buNone/>
            </a:pPr>
            <a:r>
              <a:rPr lang="en-US" altLang="en-US" sz="1800" dirty="0" err="1"/>
              <a:t>e</a:t>
            </a:r>
            <a:r>
              <a:rPr lang="en-US" altLang="en-US" sz="1800" baseline="-25000" dirty="0" err="1"/>
              <a:t>gen</a:t>
            </a:r>
            <a:r>
              <a:rPr lang="en-US" altLang="en-US" sz="1800" dirty="0"/>
              <a:t>(T</a:t>
            </a:r>
            <a:r>
              <a:rPr lang="en-US" altLang="en-US" sz="1800" baseline="-25000" dirty="0"/>
              <a:t>R</a:t>
            </a:r>
            <a:r>
              <a:rPr lang="en-US" altLang="en-US" sz="1800" dirty="0"/>
              <a:t>) = 6/24 + 1*4/24 = 10/24 = 0.417</a:t>
            </a:r>
          </a:p>
        </p:txBody>
      </p:sp>
    </p:spTree>
    <p:extLst>
      <p:ext uri="{BB962C8B-B14F-4D97-AF65-F5344CB8AC3E}">
        <p14:creationId xmlns:p14="http://schemas.microsoft.com/office/powerpoint/2010/main" val="62014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125" grpId="0"/>
      <p:bldP spid="10291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Estimating the Complexity of Decision Trees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/>
              <a:t>Resubstitution</a:t>
            </a:r>
            <a:r>
              <a:rPr lang="en-US" altLang="en-US" dirty="0"/>
              <a:t> Estimate: </a:t>
            </a:r>
          </a:p>
          <a:p>
            <a:pPr lvl="1"/>
            <a:r>
              <a:rPr lang="en-US" altLang="en-US" sz="2400" dirty="0"/>
              <a:t>Using training error as an </a:t>
            </a:r>
            <a:r>
              <a:rPr lang="en-US" altLang="en-US" sz="2400" dirty="0">
                <a:solidFill>
                  <a:srgbClr val="FF0000"/>
                </a:solidFill>
              </a:rPr>
              <a:t>optimistic</a:t>
            </a:r>
            <a:r>
              <a:rPr lang="en-US" altLang="en-US" sz="2400" dirty="0"/>
              <a:t> estimate of generalization error</a:t>
            </a:r>
          </a:p>
          <a:p>
            <a:pPr lvl="1"/>
            <a:r>
              <a:rPr lang="en-US" altLang="en-US" sz="2400" dirty="0"/>
              <a:t>Referred to as </a:t>
            </a:r>
            <a:r>
              <a:rPr lang="en-US" altLang="en-US" sz="2400" dirty="0">
                <a:solidFill>
                  <a:srgbClr val="FF0000"/>
                </a:solidFill>
              </a:rPr>
              <a:t>optimistic error </a:t>
            </a:r>
            <a:r>
              <a:rPr lang="en-US" altLang="en-US" sz="2400" dirty="0"/>
              <a:t>estimate</a:t>
            </a:r>
            <a:endParaRPr lang="en-US" altLang="en-US" dirty="0"/>
          </a:p>
        </p:txBody>
      </p:sp>
      <p:graphicFrame>
        <p:nvGraphicFramePr>
          <p:cNvPr id="22531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473442062"/>
              </p:ext>
            </p:extLst>
          </p:nvPr>
        </p:nvGraphicFramePr>
        <p:xfrm>
          <a:off x="685800" y="3139071"/>
          <a:ext cx="5943600" cy="3188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1" name="Visio" r:id="rId3" imgW="9715500" imgH="5207000" progId="Visio.Drawing.6">
                  <p:embed/>
                </p:oleObj>
              </mc:Choice>
              <mc:Fallback>
                <p:oleObj name="Visio" r:id="rId3" imgW="9715500" imgH="52070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139071"/>
                        <a:ext cx="5943600" cy="31888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2982" name="Text Box 6"/>
          <p:cNvSpPr txBox="1">
            <a:spLocks noChangeArrowheads="1"/>
          </p:cNvSpPr>
          <p:nvPr/>
        </p:nvSpPr>
        <p:spPr bwMode="auto">
          <a:xfrm>
            <a:off x="7324587" y="3206750"/>
            <a:ext cx="16764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spcAft>
                <a:spcPct val="100000"/>
              </a:spcAft>
              <a:buClrTx/>
              <a:buSzTx/>
              <a:buFontTx/>
              <a:buNone/>
            </a:pPr>
            <a:r>
              <a:rPr lang="en-US" altLang="en-US" sz="1800"/>
              <a:t>e(T</a:t>
            </a:r>
            <a:r>
              <a:rPr lang="en-US" altLang="en-US" sz="1800" baseline="-25000"/>
              <a:t>L</a:t>
            </a:r>
            <a:r>
              <a:rPr lang="en-US" altLang="en-US" sz="1800"/>
              <a:t>) = 4/24</a:t>
            </a:r>
          </a:p>
          <a:p>
            <a:pPr>
              <a:spcBef>
                <a:spcPct val="50000"/>
              </a:spcBef>
              <a:spcAft>
                <a:spcPct val="100000"/>
              </a:spcAft>
              <a:buClrTx/>
              <a:buSzTx/>
              <a:buFontTx/>
              <a:buNone/>
            </a:pPr>
            <a:r>
              <a:rPr lang="en-US" altLang="en-US" sz="1800" dirty="0"/>
              <a:t>e(T</a:t>
            </a:r>
            <a:r>
              <a:rPr lang="en-US" altLang="en-US" sz="1800" baseline="-25000" dirty="0"/>
              <a:t>R</a:t>
            </a:r>
            <a:r>
              <a:rPr lang="en-US" altLang="en-US" sz="1800" dirty="0"/>
              <a:t>) = 6/24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29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Minimum Description Length (MDL)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14750"/>
            <a:ext cx="8229600" cy="253365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Cost(</a:t>
            </a:r>
            <a:r>
              <a:rPr lang="en-US" altLang="en-US" sz="2400" dirty="0" err="1">
                <a:solidFill>
                  <a:srgbClr val="FF0000"/>
                </a:solidFill>
              </a:rPr>
              <a:t>Model,Data</a:t>
            </a:r>
            <a:r>
              <a:rPr lang="en-US" altLang="en-US" sz="2400" dirty="0">
                <a:solidFill>
                  <a:srgbClr val="FF0000"/>
                </a:solidFill>
              </a:rPr>
              <a:t>) = Cost(</a:t>
            </a:r>
            <a:r>
              <a:rPr lang="en-US" altLang="en-US" sz="2400" dirty="0" err="1">
                <a:solidFill>
                  <a:srgbClr val="FF0000"/>
                </a:solidFill>
              </a:rPr>
              <a:t>Data|Model</a:t>
            </a:r>
            <a:r>
              <a:rPr lang="en-US" altLang="en-US" sz="2400" dirty="0">
                <a:solidFill>
                  <a:srgbClr val="FF0000"/>
                </a:solidFill>
              </a:rPr>
              <a:t>) +    x Cost(Model)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sz="2400" dirty="0"/>
              <a:t>Cost is the number of bits needed for encoding.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sz="2400" dirty="0"/>
              <a:t>Search for the least costly model.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Cost(</a:t>
            </a:r>
            <a:r>
              <a:rPr lang="en-US" altLang="en-US" sz="2400" dirty="0" err="1"/>
              <a:t>Data|Model</a:t>
            </a:r>
            <a:r>
              <a:rPr lang="en-US" altLang="en-US" sz="2400" dirty="0"/>
              <a:t>) encodes the misclassification errors.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Cost(Model) uses node encoding (number of children) plus splitting condition encoding.</a:t>
            </a:r>
          </a:p>
        </p:txBody>
      </p:sp>
      <p:graphicFrame>
        <p:nvGraphicFramePr>
          <p:cNvPr id="26627" name="Object 4"/>
          <p:cNvGraphicFramePr>
            <a:graphicFrameLocks noChangeAspect="1"/>
          </p:cNvGraphicFramePr>
          <p:nvPr/>
        </p:nvGraphicFramePr>
        <p:xfrm>
          <a:off x="2209800" y="1143000"/>
          <a:ext cx="4392613" cy="240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0" name="VISIO" r:id="rId3" imgW="6348984" imgH="3473196" progId="Visio.Drawing.6">
                  <p:embed/>
                </p:oleObj>
              </mc:Choice>
              <mc:Fallback>
                <p:oleObj name="VISIO" r:id="rId3" imgW="6348984" imgH="3473196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143000"/>
                        <a:ext cx="4392613" cy="240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5"/>
          <p:cNvGraphicFramePr>
            <a:graphicFrameLocks noChangeAspect="1"/>
          </p:cNvGraphicFramePr>
          <p:nvPr/>
        </p:nvGraphicFramePr>
        <p:xfrm>
          <a:off x="685800" y="1219200"/>
          <a:ext cx="113188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1" name="Worksheet" r:id="rId5" imgW="1168400" imgH="2057400" progId="Excel.Sheet.8">
                  <p:embed/>
                </p:oleObj>
              </mc:Choice>
              <mc:Fallback>
                <p:oleObj name="Worksheet" r:id="rId5" imgW="1168400" imgH="205740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19200"/>
                        <a:ext cx="1131888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6"/>
          <p:cNvGraphicFramePr>
            <a:graphicFrameLocks noChangeAspect="1"/>
          </p:cNvGraphicFramePr>
          <p:nvPr/>
        </p:nvGraphicFramePr>
        <p:xfrm>
          <a:off x="7239000" y="1371600"/>
          <a:ext cx="113188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2" name="Worksheet" r:id="rId7" imgW="1168400" imgH="2057400" progId="Excel.Sheet.8">
                  <p:embed/>
                </p:oleObj>
              </mc:Choice>
              <mc:Fallback>
                <p:oleObj name="Worksheet" r:id="rId7" imgW="1168400" imgH="2057400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371600"/>
                        <a:ext cx="1131888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3549650"/>
            <a:ext cx="652877" cy="756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Model Selection for Decision Trees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181600"/>
          </a:xfrm>
        </p:spPr>
        <p:txBody>
          <a:bodyPr/>
          <a:lstStyle/>
          <a:p>
            <a:r>
              <a:rPr lang="en-US" altLang="en-US" sz="2400">
                <a:solidFill>
                  <a:srgbClr val="FF0000"/>
                </a:solidFill>
              </a:rPr>
              <a:t>Pre-Pruning (Early Stopping Rule)</a:t>
            </a:r>
          </a:p>
          <a:p>
            <a:pPr lvl="1"/>
            <a:r>
              <a:rPr lang="en-US" altLang="en-US" sz="2400"/>
              <a:t>Stop the algorithm before it becomes a fully-grown tree</a:t>
            </a:r>
          </a:p>
          <a:p>
            <a:pPr lvl="1"/>
            <a:r>
              <a:rPr lang="en-US" altLang="en-US" sz="2400"/>
              <a:t>Typical stopping conditions for a node:</a:t>
            </a:r>
          </a:p>
          <a:p>
            <a:pPr lvl="2"/>
            <a:r>
              <a:rPr lang="en-US" altLang="en-US" sz="2000"/>
              <a:t> Stop if all instances belong to the same class</a:t>
            </a:r>
          </a:p>
          <a:p>
            <a:pPr lvl="2"/>
            <a:r>
              <a:rPr lang="en-US" altLang="en-US" sz="2000"/>
              <a:t> Stop if all the attribute values are the same</a:t>
            </a:r>
          </a:p>
          <a:p>
            <a:pPr lvl="1"/>
            <a:r>
              <a:rPr lang="en-US" altLang="en-US" sz="2400"/>
              <a:t>More restrictive conditions:</a:t>
            </a:r>
          </a:p>
          <a:p>
            <a:pPr lvl="2"/>
            <a:r>
              <a:rPr lang="en-US" altLang="en-US" sz="2000"/>
              <a:t> Stop if number of instances is less than some user-specified threshold</a:t>
            </a:r>
          </a:p>
          <a:p>
            <a:pPr lvl="2"/>
            <a:r>
              <a:rPr lang="en-US" altLang="en-US" sz="2000"/>
              <a:t> Stop if class distribution of instances are independent of the available features (e.g., using </a:t>
            </a:r>
            <a:r>
              <a:rPr lang="en-US" altLang="en-US" sz="2000">
                <a:sym typeface="Symbol" charset="2"/>
              </a:rPr>
              <a:t></a:t>
            </a:r>
            <a:r>
              <a:rPr lang="en-US" altLang="en-US" sz="2000" baseline="30000">
                <a:sym typeface="Symbol" charset="2"/>
              </a:rPr>
              <a:t> 2</a:t>
            </a:r>
            <a:r>
              <a:rPr lang="en-US" altLang="en-US" sz="2000">
                <a:sym typeface="Symbol" charset="2"/>
              </a:rPr>
              <a:t> test)</a:t>
            </a:r>
            <a:endParaRPr lang="en-US" altLang="en-US" sz="2000" baseline="30000"/>
          </a:p>
          <a:p>
            <a:pPr lvl="2"/>
            <a:r>
              <a:rPr lang="en-US" altLang="en-US" sz="2000"/>
              <a:t> Stop if expanding the current node does not improve impurity</a:t>
            </a:r>
            <a:br>
              <a:rPr lang="en-US" altLang="en-US" sz="2000"/>
            </a:br>
            <a:r>
              <a:rPr lang="en-US" altLang="en-US" sz="2000"/>
              <a:t>    measures (e.g., Gini or information gain).</a:t>
            </a:r>
          </a:p>
          <a:p>
            <a:pPr lvl="2"/>
            <a:r>
              <a:rPr lang="en-US" altLang="en-US" sz="2000"/>
              <a:t> Stop if estimated generalization error falls below certain threshold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Model Selection for Decision Trees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Post-pruning</a:t>
            </a:r>
          </a:p>
          <a:p>
            <a:pPr lvl="1"/>
            <a:r>
              <a:rPr lang="en-US" altLang="en-US" dirty="0"/>
              <a:t>Grow decision tree to its entirety</a:t>
            </a:r>
          </a:p>
          <a:p>
            <a:pPr lvl="1"/>
            <a:r>
              <a:rPr lang="en-US" altLang="en-US" dirty="0"/>
              <a:t>Subtree replacement</a:t>
            </a:r>
          </a:p>
          <a:p>
            <a:pPr lvl="2"/>
            <a:r>
              <a:rPr lang="en-US" altLang="en-US" dirty="0"/>
              <a:t> Trim the nodes of the decision tree in a bottom-up fashion</a:t>
            </a:r>
          </a:p>
          <a:p>
            <a:pPr lvl="2"/>
            <a:r>
              <a:rPr lang="en-US" altLang="en-US" dirty="0"/>
              <a:t> If generalization error improves after trimming, replace sub-tree by a leaf node </a:t>
            </a:r>
          </a:p>
          <a:p>
            <a:pPr lvl="2"/>
            <a:r>
              <a:rPr lang="en-US" altLang="en-US" dirty="0"/>
              <a:t> Class label of leaf node is determined from majority class of instances in the sub-tree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of Post-Pruning</a:t>
            </a:r>
          </a:p>
        </p:txBody>
      </p:sp>
      <p:graphicFrame>
        <p:nvGraphicFramePr>
          <p:cNvPr id="31746" name="Object 3"/>
          <p:cNvGraphicFramePr>
            <a:graphicFrameLocks noChangeAspect="1"/>
          </p:cNvGraphicFramePr>
          <p:nvPr/>
        </p:nvGraphicFramePr>
        <p:xfrm>
          <a:off x="1447800" y="3017838"/>
          <a:ext cx="4689475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3" name="VISIO" r:id="rId3" imgW="4689544" imgH="2395148" progId="Visio.Drawing.6">
                  <p:embed/>
                </p:oleObj>
              </mc:Choice>
              <mc:Fallback>
                <p:oleObj name="VISIO" r:id="rId3" imgW="4689544" imgH="2395148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017838"/>
                        <a:ext cx="4689475" cy="239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7204" name="Group 4"/>
          <p:cNvGraphicFramePr>
            <a:graphicFrameLocks noGrp="1"/>
          </p:cNvGraphicFramePr>
          <p:nvPr/>
        </p:nvGraphicFramePr>
        <p:xfrm>
          <a:off x="914400" y="1524000"/>
          <a:ext cx="1905000" cy="12192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Error = 10/30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760" name="Text Box 17"/>
          <p:cNvSpPr txBox="1">
            <a:spLocks noChangeArrowheads="1"/>
          </p:cNvSpPr>
          <p:nvPr/>
        </p:nvSpPr>
        <p:spPr bwMode="auto">
          <a:xfrm>
            <a:off x="4495800" y="1066800"/>
            <a:ext cx="46482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/>
              <a:t>Training Error (Before splitting) = 10/30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/>
              <a:t>Pessimistic error = (10 + 0.5)/30 = 10.5/30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/>
              <a:t>Training Error (After splitting) = 9/30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/>
              <a:t>Pessimistic error (After splitting)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/>
              <a:t>	= (9 + 4 </a:t>
            </a:r>
            <a:r>
              <a:rPr lang="en-US" altLang="en-US" sz="1800" dirty="0">
                <a:sym typeface="Symbol" charset="2"/>
              </a:rPr>
              <a:t> 0.5)/30 = 11/30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/>
              <a:t>	</a:t>
            </a:r>
            <a:r>
              <a:rPr lang="en-US" altLang="en-US" sz="1800" dirty="0">
                <a:solidFill>
                  <a:srgbClr val="FF0000"/>
                </a:solidFill>
              </a:rPr>
              <a:t>PRUNE!</a:t>
            </a:r>
          </a:p>
        </p:txBody>
      </p:sp>
      <p:graphicFrame>
        <p:nvGraphicFramePr>
          <p:cNvPr id="947218" name="Group 18"/>
          <p:cNvGraphicFramePr>
            <a:graphicFrameLocks noGrp="1"/>
          </p:cNvGraphicFramePr>
          <p:nvPr/>
        </p:nvGraphicFramePr>
        <p:xfrm>
          <a:off x="152400" y="5456238"/>
          <a:ext cx="1752600" cy="715962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7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47229" name="Group 29"/>
          <p:cNvGraphicFramePr>
            <a:graphicFrameLocks noGrp="1"/>
          </p:cNvGraphicFramePr>
          <p:nvPr/>
        </p:nvGraphicFramePr>
        <p:xfrm>
          <a:off x="1981200" y="5456238"/>
          <a:ext cx="1752600" cy="715962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7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47240" name="Group 40"/>
          <p:cNvGraphicFramePr>
            <a:graphicFrameLocks noGrp="1"/>
          </p:cNvGraphicFramePr>
          <p:nvPr/>
        </p:nvGraphicFramePr>
        <p:xfrm>
          <a:off x="3810000" y="5456238"/>
          <a:ext cx="1752600" cy="715962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7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47251" name="Group 51"/>
          <p:cNvGraphicFramePr>
            <a:graphicFrameLocks noGrp="1"/>
          </p:cNvGraphicFramePr>
          <p:nvPr/>
        </p:nvGraphicFramePr>
        <p:xfrm>
          <a:off x="5638800" y="5456238"/>
          <a:ext cx="1752600" cy="715962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7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Examples of Post-pruning</a:t>
            </a:r>
          </a:p>
        </p:txBody>
      </p:sp>
      <p:graphicFrame>
        <p:nvGraphicFramePr>
          <p:cNvPr id="32770" name="Object 26"/>
          <p:cNvGraphicFramePr>
            <a:graphicFrameLocks noGrp="1" noChangeAspect="1"/>
          </p:cNvGraphicFramePr>
          <p:nvPr>
            <p:ph idx="1"/>
          </p:nvPr>
        </p:nvGraphicFramePr>
        <p:xfrm>
          <a:off x="1106488" y="1016000"/>
          <a:ext cx="7199312" cy="538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9" name="Visio" r:id="rId3" imgW="9791700" imgH="7327900" progId="Visio.Drawing.6">
                  <p:embed/>
                </p:oleObj>
              </mc:Choice>
              <mc:Fallback>
                <p:oleObj name="Visio" r:id="rId3" imgW="9791700" imgH="7327900" progId="Visio.Drawing.6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1016000"/>
                        <a:ext cx="7199312" cy="538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Model Evaluation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981" y="1066800"/>
            <a:ext cx="8580438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Purpose</a:t>
            </a:r>
            <a:r>
              <a:rPr lang="en-US" altLang="en-US" sz="2400"/>
              <a:t>: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To estimate performance of classifier on previously unseen data (test set)</a:t>
            </a:r>
          </a:p>
          <a:p>
            <a:endParaRPr lang="en-US" altLang="en-US" sz="1000" dirty="0"/>
          </a:p>
          <a:p>
            <a:r>
              <a:rPr lang="en-US" altLang="en-US" sz="2400" dirty="0"/>
              <a:t>Holdout</a:t>
            </a:r>
          </a:p>
          <a:p>
            <a:pPr lvl="1"/>
            <a:r>
              <a:rPr lang="en-US" altLang="en-US" sz="2400" dirty="0"/>
              <a:t>Reserve k% for training and (100-k)% for testing </a:t>
            </a:r>
          </a:p>
          <a:p>
            <a:pPr lvl="1"/>
            <a:r>
              <a:rPr lang="en-US" altLang="en-US" sz="2400" dirty="0"/>
              <a:t>Random subsampling: repeated holdout</a:t>
            </a:r>
          </a:p>
          <a:p>
            <a:r>
              <a:rPr lang="en-US" altLang="en-US" sz="2400" dirty="0"/>
              <a:t>Cross validation</a:t>
            </a:r>
          </a:p>
          <a:p>
            <a:pPr lvl="1"/>
            <a:r>
              <a:rPr lang="en-US" altLang="en-US" sz="2400" dirty="0"/>
              <a:t>Partition data into k disjoint subsets</a:t>
            </a:r>
          </a:p>
          <a:p>
            <a:pPr lvl="1"/>
            <a:r>
              <a:rPr lang="en-US" altLang="en-US" sz="2400" dirty="0"/>
              <a:t>k-fold: train on k-1 partitions, test on the remaining one</a:t>
            </a:r>
          </a:p>
          <a:p>
            <a:pPr lvl="1"/>
            <a:r>
              <a:rPr lang="en-US" altLang="en-US" sz="2400" dirty="0"/>
              <a:t>Leave-one-out:   k=n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3-fold cross-validation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254250"/>
            <a:ext cx="56642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9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Data Set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5943600" y="1295400"/>
            <a:ext cx="29718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800" dirty="0"/>
              <a:t>Two class problem: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800" dirty="0">
                <a:solidFill>
                  <a:srgbClr val="0070C0"/>
                </a:solidFill>
              </a:rPr>
              <a:t>+ : 5400 instances</a:t>
            </a:r>
          </a:p>
          <a:p>
            <a:pPr marL="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70C0"/>
                </a:solidFill>
              </a:rPr>
              <a:t> </a:t>
            </a:r>
            <a:r>
              <a:rPr lang="en-US" altLang="en-US" sz="1400" dirty="0">
                <a:solidFill>
                  <a:srgbClr val="0070C0"/>
                </a:solidFill>
              </a:rPr>
              <a:t>5000 instances generated from a Gaussian centered at (10,10)</a:t>
            </a:r>
          </a:p>
          <a:p>
            <a:pPr marL="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rgbClr val="0070C0"/>
                </a:solidFill>
              </a:rPr>
              <a:t> 400 noisy instances added</a:t>
            </a:r>
            <a:r>
              <a:rPr lang="en-US" altLang="en-US" sz="1800" dirty="0"/>
              <a:t>	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800" dirty="0">
                <a:solidFill>
                  <a:srgbClr val="FF0000"/>
                </a:solidFill>
              </a:rPr>
              <a:t>o : 5400 instances </a:t>
            </a:r>
          </a:p>
          <a:p>
            <a:pPr marL="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rgbClr val="FF0000"/>
                </a:solidFill>
              </a:rPr>
              <a:t> Generated from a uniform distribution</a:t>
            </a:r>
          </a:p>
          <a:p>
            <a:pPr>
              <a:spcBef>
                <a:spcPct val="50000"/>
              </a:spcBef>
              <a:defRPr/>
            </a:pPr>
            <a:endParaRPr lang="en-US" altLang="en-US" sz="18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1800" dirty="0"/>
              <a:t>10 % of the data used for training and 90% of the data used for testing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800" dirty="0"/>
              <a:t/>
            </a:r>
            <a:br>
              <a:rPr lang="en-US" altLang="en-US" sz="1800" dirty="0"/>
            </a:br>
            <a:endParaRPr lang="en-US" altLang="en-US" sz="1800" dirty="0">
              <a:sym typeface="Symbol" pitchFamily="18" charset="2"/>
            </a:endParaRPr>
          </a:p>
        </p:txBody>
      </p:sp>
      <p:pic>
        <p:nvPicPr>
          <p:cNvPr id="717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612900"/>
            <a:ext cx="5715000" cy="4140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AD56B-A248-48CE-B578-93F8939BD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Variations on Cross-validation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A74A7-DC75-4ADB-B83B-01151631B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Repeated cross-validation</a:t>
            </a:r>
          </a:p>
          <a:p>
            <a:pPr lvl="1"/>
            <a:r>
              <a:rPr lang="en-US" dirty="0"/>
              <a:t>Perform cross-validation a number of times</a:t>
            </a:r>
          </a:p>
          <a:p>
            <a:pPr lvl="1"/>
            <a:r>
              <a:rPr lang="en-US" dirty="0"/>
              <a:t>Gives an estimate of the variance of the generalization error</a:t>
            </a:r>
          </a:p>
          <a:p>
            <a:r>
              <a:rPr lang="en-US" dirty="0"/>
              <a:t>Stratified cross-validation</a:t>
            </a:r>
          </a:p>
          <a:p>
            <a:pPr lvl="1"/>
            <a:r>
              <a:rPr lang="en-US" dirty="0"/>
              <a:t>Guarantee the same percentage of class labels in training and test</a:t>
            </a:r>
          </a:p>
          <a:p>
            <a:pPr lvl="1"/>
            <a:r>
              <a:rPr lang="en-US" dirty="0"/>
              <a:t>Important when classes are imbalanced and the sample is small</a:t>
            </a:r>
          </a:p>
          <a:p>
            <a:r>
              <a:rPr lang="en-US" dirty="0"/>
              <a:t>Use nested cross-validation approach for model selection and evaluation</a:t>
            </a:r>
          </a:p>
        </p:txBody>
      </p:sp>
    </p:spTree>
    <p:extLst>
      <p:ext uri="{BB962C8B-B14F-4D97-AF65-F5344CB8AC3E}">
        <p14:creationId xmlns:p14="http://schemas.microsoft.com/office/powerpoint/2010/main" val="140455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Increasing number of nodes in Decision Trees</a:t>
            </a:r>
          </a:p>
        </p:txBody>
      </p:sp>
      <p:pic>
        <p:nvPicPr>
          <p:cNvPr id="819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 t="6245" r="7352" b="3252"/>
          <a:stretch>
            <a:fillRect/>
          </a:stretch>
        </p:blipFill>
        <p:spPr>
          <a:xfrm>
            <a:off x="76200" y="1219200"/>
            <a:ext cx="868680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Decision Tree with 4 nodes</a:t>
            </a:r>
          </a:p>
        </p:txBody>
      </p:sp>
      <p:pic>
        <p:nvPicPr>
          <p:cNvPr id="9218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 t="6245" r="7352" b="3252"/>
          <a:stretch>
            <a:fillRect/>
          </a:stretch>
        </p:blipFill>
        <p:spPr>
          <a:xfrm>
            <a:off x="76200" y="1219200"/>
            <a:ext cx="8686800" cy="5105400"/>
          </a:xfrm>
        </p:spPr>
      </p:pic>
      <p:cxnSp>
        <p:nvCxnSpPr>
          <p:cNvPr id="9221" name="Straight Arrow Connector 2"/>
          <p:cNvCxnSpPr>
            <a:cxnSpLocks noChangeShapeType="1"/>
          </p:cNvCxnSpPr>
          <p:nvPr/>
        </p:nvCxnSpPr>
        <p:spPr bwMode="auto">
          <a:xfrm flipV="1">
            <a:off x="990600" y="5099050"/>
            <a:ext cx="0" cy="3810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1981200" y="3944938"/>
            <a:ext cx="1676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/>
              <a:t>Decision Tree</a:t>
            </a:r>
          </a:p>
        </p:txBody>
      </p:sp>
      <p:sp>
        <p:nvSpPr>
          <p:cNvPr id="9223" name="TextBox 10"/>
          <p:cNvSpPr txBox="1">
            <a:spLocks noChangeArrowheads="1"/>
          </p:cNvSpPr>
          <p:nvPr/>
        </p:nvSpPr>
        <p:spPr bwMode="auto">
          <a:xfrm>
            <a:off x="5181600" y="5105400"/>
            <a:ext cx="2784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/>
              <a:t>Decision boundaries on Training data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344" y="2095500"/>
            <a:ext cx="3640986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657" y="1524000"/>
            <a:ext cx="2345389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Decision Tree with 50 nodes</a:t>
            </a:r>
          </a:p>
        </p:txBody>
      </p:sp>
      <p:pic>
        <p:nvPicPr>
          <p:cNvPr id="10242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 t="6245" r="7352" b="3252"/>
          <a:stretch>
            <a:fillRect/>
          </a:stretch>
        </p:blipFill>
        <p:spPr>
          <a:xfrm>
            <a:off x="76200" y="1219200"/>
            <a:ext cx="8686800" cy="5105400"/>
          </a:xfrm>
        </p:spPr>
      </p:pic>
      <p:cxnSp>
        <p:nvCxnSpPr>
          <p:cNvPr id="10245" name="Straight Arrow Connector 5"/>
          <p:cNvCxnSpPr>
            <a:cxnSpLocks noChangeShapeType="1"/>
          </p:cNvCxnSpPr>
          <p:nvPr/>
        </p:nvCxnSpPr>
        <p:spPr bwMode="auto">
          <a:xfrm flipV="1">
            <a:off x="3124200" y="5334000"/>
            <a:ext cx="0" cy="3810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1981200" y="3944938"/>
            <a:ext cx="1676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/>
              <a:t>Decision Tree</a:t>
            </a:r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1981200" y="3944938"/>
            <a:ext cx="1676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/>
              <a:t>Decision Tree</a:t>
            </a:r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5181600" y="5108575"/>
            <a:ext cx="27844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/>
              <a:t>Decision boundaries on Training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345" y="2057400"/>
            <a:ext cx="3727510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823" y="1614351"/>
            <a:ext cx="3045649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Which tree is better?</a:t>
            </a:r>
          </a:p>
        </p:txBody>
      </p:sp>
      <p:pic>
        <p:nvPicPr>
          <p:cNvPr id="11266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 t="6245" r="7352" b="3252"/>
          <a:stretch>
            <a:fillRect/>
          </a:stretch>
        </p:blipFill>
        <p:spPr>
          <a:xfrm>
            <a:off x="76200" y="1219200"/>
            <a:ext cx="8686800" cy="5105400"/>
          </a:xfrm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1828800" y="4097338"/>
            <a:ext cx="274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Decision Tree with 4 nodes</a:t>
            </a:r>
          </a:p>
        </p:txBody>
      </p: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5486400" y="4799013"/>
            <a:ext cx="274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Decision Tree with 50 nodes</a:t>
            </a:r>
          </a:p>
        </p:txBody>
      </p: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2286000" y="4462463"/>
            <a:ext cx="2743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Which tree is better ?</a:t>
            </a:r>
          </a:p>
        </p:txBody>
      </p:sp>
      <p:cxnSp>
        <p:nvCxnSpPr>
          <p:cNvPr id="11272" name="Straight Arrow Connector 10"/>
          <p:cNvCxnSpPr>
            <a:cxnSpLocks noChangeShapeType="1"/>
          </p:cNvCxnSpPr>
          <p:nvPr/>
        </p:nvCxnSpPr>
        <p:spPr bwMode="auto">
          <a:xfrm flipV="1">
            <a:off x="1066800" y="4097338"/>
            <a:ext cx="762000" cy="812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71" y="2513013"/>
            <a:ext cx="3106258" cy="2286000"/>
          </a:xfrm>
          <a:prstGeom prst="rect">
            <a:avLst/>
          </a:prstGeom>
        </p:spPr>
      </p:pic>
      <p:cxnSp>
        <p:nvCxnSpPr>
          <p:cNvPr id="11273" name="Straight Arrow Connector 12"/>
          <p:cNvCxnSpPr>
            <a:cxnSpLocks noChangeShapeType="1"/>
          </p:cNvCxnSpPr>
          <p:nvPr/>
        </p:nvCxnSpPr>
        <p:spPr bwMode="auto">
          <a:xfrm flipV="1">
            <a:off x="3276600" y="4527459"/>
            <a:ext cx="1981200" cy="6096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322" y="1840004"/>
            <a:ext cx="3034155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Model </a:t>
            </a:r>
            <a:r>
              <a:rPr lang="en-US" altLang="en-US" dirty="0" err="1" smtClean="0"/>
              <a:t>Underfitting</a:t>
            </a:r>
            <a:r>
              <a:rPr lang="en-US" altLang="en-US" dirty="0" smtClean="0"/>
              <a:t> and Overfitting</a:t>
            </a:r>
            <a:endParaRPr lang="en-US" altLang="en-US" dirty="0"/>
          </a:p>
        </p:txBody>
      </p:sp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304800" y="5410200"/>
            <a:ext cx="86868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 err="1"/>
              <a:t>Underfitting</a:t>
            </a:r>
            <a:r>
              <a:rPr lang="en-US" altLang="en-US" sz="1800" b="0" dirty="0"/>
              <a:t>: when model is too simple, both training and test errors are large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/>
              <a:t>Overfitting</a:t>
            </a:r>
            <a:r>
              <a:rPr lang="en-US" altLang="en-US" sz="1800" b="0" dirty="0"/>
              <a:t>: when model is too complex, training error is small but test error is large</a:t>
            </a:r>
            <a:endParaRPr lang="en-US" altLang="en-US" sz="1800" b="0" dirty="0">
              <a:sym typeface="Symbol" charset="2"/>
            </a:endParaRPr>
          </a:p>
        </p:txBody>
      </p:sp>
      <p:pic>
        <p:nvPicPr>
          <p:cNvPr id="12291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24350" y="914400"/>
            <a:ext cx="5048250" cy="3657600"/>
          </a:xfrm>
          <a:noFill/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50482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000" y="4495800"/>
            <a:ext cx="708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altLang="en-US" b="0" dirty="0">
                <a:sym typeface="Symbol" charset="2"/>
              </a:rPr>
              <a:t>As the model becomes more and more complex, test errors can start increasing even though training error may be decreasing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Model </a:t>
            </a:r>
            <a:r>
              <a:rPr lang="en-US" altLang="en-US" sz="2400" dirty="0" smtClean="0"/>
              <a:t>Overfitting – Impact of Training Data Size</a:t>
            </a:r>
            <a:endParaRPr lang="en-US" altLang="en-US" sz="2400" dirty="0"/>
          </a:p>
        </p:txBody>
      </p:sp>
      <p:pic>
        <p:nvPicPr>
          <p:cNvPr id="1331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47650" y="838200"/>
            <a:ext cx="5048250" cy="3657600"/>
          </a:xfrm>
          <a:noFill/>
        </p:spPr>
      </p:pic>
      <p:pic>
        <p:nvPicPr>
          <p:cNvPr id="13315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38200"/>
            <a:ext cx="52578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19" t="9634" r="13583" b="75781"/>
          <a:stretch>
            <a:fillRect/>
          </a:stretch>
        </p:blipFill>
        <p:spPr bwMode="auto">
          <a:xfrm>
            <a:off x="7543800" y="1143000"/>
            <a:ext cx="1181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4619625" y="4419600"/>
            <a:ext cx="449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/>
              <a:t>Using twice the number of data instances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304800" y="4953000"/>
            <a:ext cx="868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en-US" sz="1800" b="0" dirty="0">
                <a:sym typeface="Symbol" charset="2"/>
              </a:rPr>
              <a:t>Increasing the size of training data reduces the difference between training and testing errors at a given size of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2840</TotalTime>
  <Pages>3</Pages>
  <Words>1175</Words>
  <Application>Microsoft Office PowerPoint</Application>
  <PresentationFormat>On-screen Show (4:3)</PresentationFormat>
  <Paragraphs>234</Paragraphs>
  <Slides>30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Monotype Sorts</vt:lpstr>
      <vt:lpstr>Symbol</vt:lpstr>
      <vt:lpstr>Tahoma</vt:lpstr>
      <vt:lpstr>Times New Roman</vt:lpstr>
      <vt:lpstr>Wingdings</vt:lpstr>
      <vt:lpstr>LC.BRev.FY97</vt:lpstr>
      <vt:lpstr>Equation</vt:lpstr>
      <vt:lpstr>Visio</vt:lpstr>
      <vt:lpstr>VISIO</vt:lpstr>
      <vt:lpstr>Worksheet</vt:lpstr>
      <vt:lpstr>Data Mining</vt:lpstr>
      <vt:lpstr>Classification Errors</vt:lpstr>
      <vt:lpstr>Example Data Set</vt:lpstr>
      <vt:lpstr>Increasing number of nodes in Decision Trees</vt:lpstr>
      <vt:lpstr>Decision Tree with 4 nodes</vt:lpstr>
      <vt:lpstr>Decision Tree with 50 nodes</vt:lpstr>
      <vt:lpstr>Which tree is better?</vt:lpstr>
      <vt:lpstr>Model Underfitting and Overfitting</vt:lpstr>
      <vt:lpstr>Model Overfitting – Impact of Training Data Size</vt:lpstr>
      <vt:lpstr>Model Overfitting – Impact of Training Data Size</vt:lpstr>
      <vt:lpstr>Reasons for Model Overfitting</vt:lpstr>
      <vt:lpstr>Effect of Multiple Comparison Procedure</vt:lpstr>
      <vt:lpstr>Effect of Multiple Comparison Procedure</vt:lpstr>
      <vt:lpstr>Effect of Multiple Comparison Procedure</vt:lpstr>
      <vt:lpstr>Effect of Multiple Comparison - Example</vt:lpstr>
      <vt:lpstr>Notes on Overfitting</vt:lpstr>
      <vt:lpstr>Model Selection</vt:lpstr>
      <vt:lpstr>Model Selection: Using Validation Set</vt:lpstr>
      <vt:lpstr>Model Selection: Incorporating Model Complexity</vt:lpstr>
      <vt:lpstr>Estimating the Complexity of Decision Trees</vt:lpstr>
      <vt:lpstr>Estimating the Complexity of Decision Trees: Example</vt:lpstr>
      <vt:lpstr>Estimating the Complexity of Decision Trees</vt:lpstr>
      <vt:lpstr>Minimum Description Length (MDL)</vt:lpstr>
      <vt:lpstr>Model Selection for Decision Trees</vt:lpstr>
      <vt:lpstr>Model Selection for Decision Trees</vt:lpstr>
      <vt:lpstr>Example of Post-Pruning</vt:lpstr>
      <vt:lpstr>Examples of Post-pruning</vt:lpstr>
      <vt:lpstr>Model Evaluation</vt:lpstr>
      <vt:lpstr>Cross-validation Example</vt:lpstr>
      <vt:lpstr>Variations on Cross-validation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</dc:title>
  <dc:creator>anujkarpatne@gmail.com</dc:creator>
  <cp:lastModifiedBy>kumar001</cp:lastModifiedBy>
  <cp:revision>55</cp:revision>
  <cp:lastPrinted>2019-09-13T15:27:21Z</cp:lastPrinted>
  <dcterms:created xsi:type="dcterms:W3CDTF">2018-02-06T01:04:33Z</dcterms:created>
  <dcterms:modified xsi:type="dcterms:W3CDTF">2021-02-03T20:03:03Z</dcterms:modified>
</cp:coreProperties>
</file>