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60" r:id="rId12"/>
    <p:sldId id="258" r:id="rId13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xmlns="" id="{B6829BF2-7BAB-4FF6-8303-9C1C6C5636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35608" r="92845"/>
                    </a14:imgEffect>
                    <a14:imgEffect>
                      <a14:artisticPencilSketch/>
                    </a14:imgEffect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8453"/>
          <a:stretch/>
        </p:blipFill>
        <p:spPr bwMode="auto">
          <a:xfrm>
            <a:off x="0" y="1254807"/>
            <a:ext cx="6096000" cy="4953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D7279E10-921D-49F9-9142-556A965B020E}"/>
              </a:ext>
            </a:extLst>
          </p:cNvPr>
          <p:cNvSpPr/>
          <p:nvPr/>
        </p:nvSpPr>
        <p:spPr>
          <a:xfrm>
            <a:off x="0" y="-73890"/>
            <a:ext cx="12192000" cy="24443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8586696B-5EDF-43DE-AC20-02BE1A37FAC4}"/>
              </a:ext>
            </a:extLst>
          </p:cNvPr>
          <p:cNvSpPr/>
          <p:nvPr/>
        </p:nvSpPr>
        <p:spPr>
          <a:xfrm>
            <a:off x="4987636" y="6438134"/>
            <a:ext cx="7204364" cy="4377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E845A682-1A98-429C-95E0-410DBAE79343}"/>
              </a:ext>
            </a:extLst>
          </p:cNvPr>
          <p:cNvSpPr/>
          <p:nvPr/>
        </p:nvSpPr>
        <p:spPr>
          <a:xfrm>
            <a:off x="879397" y="379030"/>
            <a:ext cx="1921163" cy="200923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A014ECD9-7FB3-475F-97DF-C6723DE0564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0096" y="517571"/>
            <a:ext cx="1279763" cy="16389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800E75-E452-41EC-94F1-A21C68251B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51927" y="2170548"/>
            <a:ext cx="7435273" cy="1108508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defRPr sz="440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46421C2-14DE-4228-A36D-5AAA455D85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51927" y="3371131"/>
            <a:ext cx="7435273" cy="165576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4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AC0560CC-D7C1-4FA8-83A6-C44D2E39D68E}"/>
              </a:ext>
            </a:extLst>
          </p:cNvPr>
          <p:cNvSpPr/>
          <p:nvPr/>
        </p:nvSpPr>
        <p:spPr>
          <a:xfrm>
            <a:off x="1" y="6435406"/>
            <a:ext cx="4987634" cy="43778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4B21BC95-16E5-4727-9331-54F4C9D34D8C}"/>
              </a:ext>
            </a:extLst>
          </p:cNvPr>
          <p:cNvSpPr txBox="1">
            <a:spLocks/>
          </p:cNvSpPr>
          <p:nvPr/>
        </p:nvSpPr>
        <p:spPr>
          <a:xfrm>
            <a:off x="6658789" y="6473517"/>
            <a:ext cx="38620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 dirty="0">
                <a:latin typeface="Monotype Corsiva" panose="03010101010201010101" pitchFamily="66" charset="0"/>
              </a:rPr>
              <a:t>Membumi dan Mendunia</a:t>
            </a:r>
            <a:endParaRPr lang="id-ID" sz="2000" b="0" dirty="0">
              <a:latin typeface="Monotype Corsiva" panose="03010101010201010101" pitchFamily="66" charset="0"/>
            </a:endParaRPr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xmlns="" id="{94816BF7-5E8D-4A9E-8C46-63F9F7F64E25}"/>
              </a:ext>
            </a:extLst>
          </p:cNvPr>
          <p:cNvSpPr txBox="1">
            <a:spLocks/>
          </p:cNvSpPr>
          <p:nvPr/>
        </p:nvSpPr>
        <p:spPr>
          <a:xfrm>
            <a:off x="1490730" y="6460872"/>
            <a:ext cx="16311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>
                <a:latin typeface="Bahnschrift SemiCondensed" panose="020B0502040204020203" pitchFamily="34" charset="0"/>
              </a:rPr>
              <a:t>uts.ac.id</a:t>
            </a:r>
            <a:endParaRPr lang="id-ID" sz="2000" b="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5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C49612-9002-4914-B9A2-70CB173D1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2158" y="3015961"/>
            <a:ext cx="10515600" cy="1325563"/>
          </a:xfrm>
        </p:spPr>
        <p:txBody>
          <a:bodyPr/>
          <a:lstStyle>
            <a:lvl1pPr algn="ctr">
              <a:defRPr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550DD4DD-7639-4EBC-8643-0622DAFCB013}"/>
              </a:ext>
            </a:extLst>
          </p:cNvPr>
          <p:cNvSpPr/>
          <p:nvPr/>
        </p:nvSpPr>
        <p:spPr>
          <a:xfrm>
            <a:off x="0" y="-1"/>
            <a:ext cx="5070764" cy="1368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947C7F3B-B109-4733-A994-4974683DA21E}"/>
              </a:ext>
            </a:extLst>
          </p:cNvPr>
          <p:cNvSpPr/>
          <p:nvPr/>
        </p:nvSpPr>
        <p:spPr>
          <a:xfrm>
            <a:off x="5021260" y="2555"/>
            <a:ext cx="2124000" cy="136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6459AC3C-408F-442C-9B23-F87707ED7370}"/>
              </a:ext>
            </a:extLst>
          </p:cNvPr>
          <p:cNvSpPr/>
          <p:nvPr/>
        </p:nvSpPr>
        <p:spPr>
          <a:xfrm>
            <a:off x="7141390" y="-5555"/>
            <a:ext cx="5050609" cy="1368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7886A1DC-CC6F-4FC6-9A76-EBD036962719}"/>
              </a:ext>
            </a:extLst>
          </p:cNvPr>
          <p:cNvGrpSpPr/>
          <p:nvPr/>
        </p:nvGrpSpPr>
        <p:grpSpPr>
          <a:xfrm>
            <a:off x="5433438" y="147465"/>
            <a:ext cx="1413039" cy="1461556"/>
            <a:chOff x="9661234" y="48233"/>
            <a:chExt cx="1921163" cy="2009238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B3E3F0F2-66B1-45CC-8D6F-1D50E0F1EE99}"/>
                </a:ext>
              </a:extLst>
            </p:cNvPr>
            <p:cNvSpPr/>
            <p:nvPr/>
          </p:nvSpPr>
          <p:spPr>
            <a:xfrm>
              <a:off x="9661234" y="48233"/>
              <a:ext cx="1921163" cy="200923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xmlns="" id="{DCF3A01E-0EC9-4826-AA38-22ED96A6C7A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97833" y="183604"/>
              <a:ext cx="1279763" cy="1638957"/>
            </a:xfrm>
            <a:prstGeom prst="rect">
              <a:avLst/>
            </a:prstGeom>
          </p:spPr>
        </p:pic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8586696B-5EDF-43DE-AC20-02BE1A37FAC4}"/>
              </a:ext>
            </a:extLst>
          </p:cNvPr>
          <p:cNvSpPr/>
          <p:nvPr/>
        </p:nvSpPr>
        <p:spPr>
          <a:xfrm>
            <a:off x="4987636" y="6438134"/>
            <a:ext cx="7204364" cy="4377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AC0560CC-D7C1-4FA8-83A6-C44D2E39D68E}"/>
              </a:ext>
            </a:extLst>
          </p:cNvPr>
          <p:cNvSpPr/>
          <p:nvPr/>
        </p:nvSpPr>
        <p:spPr>
          <a:xfrm>
            <a:off x="1" y="6435406"/>
            <a:ext cx="4987634" cy="43778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xmlns="" id="{4B21BC95-16E5-4727-9331-54F4C9D34D8C}"/>
              </a:ext>
            </a:extLst>
          </p:cNvPr>
          <p:cNvSpPr txBox="1">
            <a:spLocks/>
          </p:cNvSpPr>
          <p:nvPr/>
        </p:nvSpPr>
        <p:spPr>
          <a:xfrm>
            <a:off x="6658789" y="6473517"/>
            <a:ext cx="38620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 dirty="0">
                <a:latin typeface="Monotype Corsiva" panose="03010101010201010101" pitchFamily="66" charset="0"/>
              </a:rPr>
              <a:t>Membumi dan Mendunia</a:t>
            </a:r>
            <a:endParaRPr lang="id-ID" sz="2000" b="0" dirty="0">
              <a:latin typeface="Monotype Corsiva" panose="03010101010201010101" pitchFamily="66" charset="0"/>
            </a:endParaRPr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xmlns="" id="{94816BF7-5E8D-4A9E-8C46-63F9F7F64E25}"/>
              </a:ext>
            </a:extLst>
          </p:cNvPr>
          <p:cNvSpPr txBox="1">
            <a:spLocks/>
          </p:cNvSpPr>
          <p:nvPr/>
        </p:nvSpPr>
        <p:spPr>
          <a:xfrm>
            <a:off x="1490730" y="6460872"/>
            <a:ext cx="16311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>
                <a:latin typeface="Bahnschrift SemiCondensed" panose="020B0502040204020203" pitchFamily="34" charset="0"/>
              </a:rPr>
              <a:t>uts.ac.id</a:t>
            </a:r>
            <a:endParaRPr lang="id-ID" sz="2000" b="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838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71D4E4-334D-4FC6-AA28-1EB7B8614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CD714CC-5B55-4223-A935-8071CB269F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5728BAD-8388-415D-89B2-BEA3534C0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3B6-6DA4-4DE2-A881-254DDBFCDC20}" type="datetimeFigureOut">
              <a:rPr lang="id-ID" smtClean="0"/>
              <a:pPr/>
              <a:t>13/11/2023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E4E9970-B4F8-47DD-82D9-DBB37B7B5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4DA744B-82C4-459A-B5D0-CEF04997F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5B4B6-C606-4993-A397-96C64A2DB19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51275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0C523DB-16B7-4354-BA4E-317F429F3A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4E6C67C-131C-4413-B0BE-FE7D1470C6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0C33EAC-6EDB-4810-97B8-9A1E5D30C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3B6-6DA4-4DE2-A881-254DDBFCDC20}" type="datetimeFigureOut">
              <a:rPr lang="id-ID" smtClean="0"/>
              <a:pPr/>
              <a:t>13/11/2023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8B95309-AEEF-4DFE-A528-8857A30B4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8905BED-8884-4B5E-B874-8E35967AE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5B4B6-C606-4993-A397-96C64A2DB19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41127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2D5EF3-A405-4325-AFDF-2F4D3FED4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818" y="439015"/>
            <a:ext cx="9772071" cy="7247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B9543B0-E520-48CB-908F-E1E6AA7AD9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818" y="1579418"/>
            <a:ext cx="11305308" cy="459754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2000"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 sz="1800"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 sz="1600"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 sz="1600"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01F3496-3110-4C77-845D-E276F15CA322}"/>
              </a:ext>
            </a:extLst>
          </p:cNvPr>
          <p:cNvSpPr/>
          <p:nvPr/>
        </p:nvSpPr>
        <p:spPr>
          <a:xfrm>
            <a:off x="0" y="0"/>
            <a:ext cx="7767782" cy="1365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027267D-F7D4-4CE2-A4C1-00A185262180}"/>
              </a:ext>
            </a:extLst>
          </p:cNvPr>
          <p:cNvSpPr/>
          <p:nvPr/>
        </p:nvSpPr>
        <p:spPr>
          <a:xfrm>
            <a:off x="7763504" y="2670"/>
            <a:ext cx="4032000" cy="12829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0FAA999-8DDA-45B3-B0B4-96E064B780AF}"/>
              </a:ext>
            </a:extLst>
          </p:cNvPr>
          <p:cNvSpPr/>
          <p:nvPr/>
        </p:nvSpPr>
        <p:spPr>
          <a:xfrm>
            <a:off x="11767126" y="-5556"/>
            <a:ext cx="424873" cy="1365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2DD66479-19F7-4375-9026-7F3B3C402138}"/>
              </a:ext>
            </a:extLst>
          </p:cNvPr>
          <p:cNvGrpSpPr/>
          <p:nvPr/>
        </p:nvGrpSpPr>
        <p:grpSpPr>
          <a:xfrm>
            <a:off x="11028220" y="182899"/>
            <a:ext cx="1163779" cy="1217132"/>
            <a:chOff x="9661232" y="48233"/>
            <a:chExt cx="1921163" cy="2009238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DF9549C7-CAED-483D-97EC-2FE899DC6813}"/>
                </a:ext>
              </a:extLst>
            </p:cNvPr>
            <p:cNvSpPr/>
            <p:nvPr/>
          </p:nvSpPr>
          <p:spPr>
            <a:xfrm>
              <a:off x="9661232" y="48233"/>
              <a:ext cx="1921163" cy="200923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xmlns="" id="{8EA04F51-A18A-4A48-BD98-37A2638CA3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97833" y="183603"/>
              <a:ext cx="1279762" cy="1638958"/>
            </a:xfrm>
            <a:prstGeom prst="rect">
              <a:avLst/>
            </a:prstGeom>
          </p:spPr>
        </p:pic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8586696B-5EDF-43DE-AC20-02BE1A37FAC4}"/>
              </a:ext>
            </a:extLst>
          </p:cNvPr>
          <p:cNvSpPr/>
          <p:nvPr/>
        </p:nvSpPr>
        <p:spPr>
          <a:xfrm>
            <a:off x="4987636" y="6438134"/>
            <a:ext cx="7204364" cy="4377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AC0560CC-D7C1-4FA8-83A6-C44D2E39D68E}"/>
              </a:ext>
            </a:extLst>
          </p:cNvPr>
          <p:cNvSpPr/>
          <p:nvPr/>
        </p:nvSpPr>
        <p:spPr>
          <a:xfrm>
            <a:off x="1" y="6435406"/>
            <a:ext cx="4987634" cy="43778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xmlns="" id="{4B21BC95-16E5-4727-9331-54F4C9D34D8C}"/>
              </a:ext>
            </a:extLst>
          </p:cNvPr>
          <p:cNvSpPr txBox="1">
            <a:spLocks/>
          </p:cNvSpPr>
          <p:nvPr/>
        </p:nvSpPr>
        <p:spPr>
          <a:xfrm>
            <a:off x="6658789" y="6473517"/>
            <a:ext cx="38620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 dirty="0">
                <a:latin typeface="Monotype Corsiva" panose="03010101010201010101" pitchFamily="66" charset="0"/>
              </a:rPr>
              <a:t>Membumi dan Mendunia</a:t>
            </a:r>
            <a:endParaRPr lang="id-ID" sz="2000" b="0" dirty="0">
              <a:latin typeface="Monotype Corsiva" panose="03010101010201010101" pitchFamily="66" charset="0"/>
            </a:endParaRPr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xmlns="" id="{94816BF7-5E8D-4A9E-8C46-63F9F7F64E25}"/>
              </a:ext>
            </a:extLst>
          </p:cNvPr>
          <p:cNvSpPr txBox="1">
            <a:spLocks/>
          </p:cNvSpPr>
          <p:nvPr/>
        </p:nvSpPr>
        <p:spPr>
          <a:xfrm>
            <a:off x="1490730" y="6460872"/>
            <a:ext cx="16311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>
                <a:latin typeface="Bahnschrift SemiCondensed" panose="020B0502040204020203" pitchFamily="34" charset="0"/>
              </a:rPr>
              <a:t>uts.ac.id</a:t>
            </a:r>
            <a:endParaRPr lang="id-ID" sz="2000" b="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467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C7A805-B9EA-4EFD-8858-A67E93B4E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2D9AEB9-28A6-4000-8389-73B0B48E6C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801F3496-3110-4C77-845D-E276F15CA322}"/>
              </a:ext>
            </a:extLst>
          </p:cNvPr>
          <p:cNvSpPr/>
          <p:nvPr/>
        </p:nvSpPr>
        <p:spPr>
          <a:xfrm>
            <a:off x="0" y="0"/>
            <a:ext cx="7767782" cy="1365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4027267D-F7D4-4CE2-A4C1-00A185262180}"/>
              </a:ext>
            </a:extLst>
          </p:cNvPr>
          <p:cNvSpPr/>
          <p:nvPr/>
        </p:nvSpPr>
        <p:spPr>
          <a:xfrm>
            <a:off x="7763504" y="2670"/>
            <a:ext cx="4032000" cy="12829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D0FAA999-8DDA-45B3-B0B4-96E064B780AF}"/>
              </a:ext>
            </a:extLst>
          </p:cNvPr>
          <p:cNvSpPr/>
          <p:nvPr/>
        </p:nvSpPr>
        <p:spPr>
          <a:xfrm>
            <a:off x="11767126" y="-5556"/>
            <a:ext cx="424873" cy="1365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2DD66479-19F7-4375-9026-7F3B3C402138}"/>
              </a:ext>
            </a:extLst>
          </p:cNvPr>
          <p:cNvGrpSpPr/>
          <p:nvPr/>
        </p:nvGrpSpPr>
        <p:grpSpPr>
          <a:xfrm>
            <a:off x="11028220" y="182899"/>
            <a:ext cx="1163779" cy="1217132"/>
            <a:chOff x="9661232" y="48233"/>
            <a:chExt cx="1921163" cy="2009238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xmlns="" id="{DF9549C7-CAED-483D-97EC-2FE899DC6813}"/>
                </a:ext>
              </a:extLst>
            </p:cNvPr>
            <p:cNvSpPr/>
            <p:nvPr/>
          </p:nvSpPr>
          <p:spPr>
            <a:xfrm>
              <a:off x="9661232" y="48233"/>
              <a:ext cx="1921163" cy="200923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xmlns="" id="{8EA04F51-A18A-4A48-BD98-37A2638CA3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97833" y="183603"/>
              <a:ext cx="1279762" cy="1638958"/>
            </a:xfrm>
            <a:prstGeom prst="rect">
              <a:avLst/>
            </a:prstGeom>
          </p:spPr>
        </p:pic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8586696B-5EDF-43DE-AC20-02BE1A37FAC4}"/>
              </a:ext>
            </a:extLst>
          </p:cNvPr>
          <p:cNvSpPr/>
          <p:nvPr/>
        </p:nvSpPr>
        <p:spPr>
          <a:xfrm>
            <a:off x="4987636" y="6438134"/>
            <a:ext cx="7204364" cy="4377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AC0560CC-D7C1-4FA8-83A6-C44D2E39D68E}"/>
              </a:ext>
            </a:extLst>
          </p:cNvPr>
          <p:cNvSpPr/>
          <p:nvPr/>
        </p:nvSpPr>
        <p:spPr>
          <a:xfrm>
            <a:off x="1" y="6435406"/>
            <a:ext cx="4987634" cy="43778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7" name="Footer Placeholder 4">
            <a:extLst>
              <a:ext uri="{FF2B5EF4-FFF2-40B4-BE49-F238E27FC236}">
                <a16:creationId xmlns:a16="http://schemas.microsoft.com/office/drawing/2014/main" xmlns="" id="{4B21BC95-16E5-4727-9331-54F4C9D34D8C}"/>
              </a:ext>
            </a:extLst>
          </p:cNvPr>
          <p:cNvSpPr txBox="1">
            <a:spLocks/>
          </p:cNvSpPr>
          <p:nvPr/>
        </p:nvSpPr>
        <p:spPr>
          <a:xfrm>
            <a:off x="6658789" y="6473517"/>
            <a:ext cx="38620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 dirty="0">
                <a:latin typeface="Monotype Corsiva" panose="03010101010201010101" pitchFamily="66" charset="0"/>
              </a:rPr>
              <a:t>Membumi dan Mendunia</a:t>
            </a:r>
            <a:endParaRPr lang="id-ID" sz="2000" b="0" dirty="0">
              <a:latin typeface="Monotype Corsiva" panose="03010101010201010101" pitchFamily="66" charset="0"/>
            </a:endParaRPr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xmlns="" id="{94816BF7-5E8D-4A9E-8C46-63F9F7F64E25}"/>
              </a:ext>
            </a:extLst>
          </p:cNvPr>
          <p:cNvSpPr txBox="1">
            <a:spLocks/>
          </p:cNvSpPr>
          <p:nvPr/>
        </p:nvSpPr>
        <p:spPr>
          <a:xfrm>
            <a:off x="1490730" y="6460872"/>
            <a:ext cx="16311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>
                <a:latin typeface="Bahnschrift SemiCondensed" panose="020B0502040204020203" pitchFamily="34" charset="0"/>
              </a:rPr>
              <a:t>uts.ac.id</a:t>
            </a:r>
            <a:endParaRPr lang="id-ID" sz="2000" b="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007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E3CB180-CFB3-4E2D-86BA-AFCC873D24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1818" y="1825625"/>
            <a:ext cx="5557982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8E72D27-DC42-4494-8DC3-53FA172683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594926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xmlns="" id="{0149007B-A43C-4299-A086-B50743B06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818" y="439015"/>
            <a:ext cx="9772071" cy="7247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801F3496-3110-4C77-845D-E276F15CA322}"/>
              </a:ext>
            </a:extLst>
          </p:cNvPr>
          <p:cNvSpPr/>
          <p:nvPr/>
        </p:nvSpPr>
        <p:spPr>
          <a:xfrm>
            <a:off x="0" y="0"/>
            <a:ext cx="7767782" cy="1365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4027267D-F7D4-4CE2-A4C1-00A185262180}"/>
              </a:ext>
            </a:extLst>
          </p:cNvPr>
          <p:cNvSpPr/>
          <p:nvPr/>
        </p:nvSpPr>
        <p:spPr>
          <a:xfrm>
            <a:off x="7763504" y="2670"/>
            <a:ext cx="4032000" cy="12829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D0FAA999-8DDA-45B3-B0B4-96E064B780AF}"/>
              </a:ext>
            </a:extLst>
          </p:cNvPr>
          <p:cNvSpPr/>
          <p:nvPr/>
        </p:nvSpPr>
        <p:spPr>
          <a:xfrm>
            <a:off x="11767126" y="-5556"/>
            <a:ext cx="424873" cy="1365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xmlns="" id="{2DD66479-19F7-4375-9026-7F3B3C402138}"/>
              </a:ext>
            </a:extLst>
          </p:cNvPr>
          <p:cNvGrpSpPr/>
          <p:nvPr/>
        </p:nvGrpSpPr>
        <p:grpSpPr>
          <a:xfrm>
            <a:off x="11028220" y="182899"/>
            <a:ext cx="1163779" cy="1217132"/>
            <a:chOff x="9661232" y="48233"/>
            <a:chExt cx="1921163" cy="2009238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xmlns="" id="{DF9549C7-CAED-483D-97EC-2FE899DC6813}"/>
                </a:ext>
              </a:extLst>
            </p:cNvPr>
            <p:cNvSpPr/>
            <p:nvPr/>
          </p:nvSpPr>
          <p:spPr>
            <a:xfrm>
              <a:off x="9661232" y="48233"/>
              <a:ext cx="1921163" cy="200923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xmlns="" id="{8EA04F51-A18A-4A48-BD98-37A2638CA3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97833" y="183603"/>
              <a:ext cx="1279762" cy="1638958"/>
            </a:xfrm>
            <a:prstGeom prst="rect">
              <a:avLst/>
            </a:prstGeom>
          </p:spPr>
        </p:pic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8586696B-5EDF-43DE-AC20-02BE1A37FAC4}"/>
              </a:ext>
            </a:extLst>
          </p:cNvPr>
          <p:cNvSpPr/>
          <p:nvPr/>
        </p:nvSpPr>
        <p:spPr>
          <a:xfrm>
            <a:off x="4987636" y="6438134"/>
            <a:ext cx="7204364" cy="4377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AC0560CC-D7C1-4FA8-83A6-C44D2E39D68E}"/>
              </a:ext>
            </a:extLst>
          </p:cNvPr>
          <p:cNvSpPr/>
          <p:nvPr/>
        </p:nvSpPr>
        <p:spPr>
          <a:xfrm>
            <a:off x="1" y="6435406"/>
            <a:ext cx="4987634" cy="43778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xmlns="" id="{4B21BC95-16E5-4727-9331-54F4C9D34D8C}"/>
              </a:ext>
            </a:extLst>
          </p:cNvPr>
          <p:cNvSpPr txBox="1">
            <a:spLocks/>
          </p:cNvSpPr>
          <p:nvPr/>
        </p:nvSpPr>
        <p:spPr>
          <a:xfrm>
            <a:off x="6658789" y="6473517"/>
            <a:ext cx="38620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 dirty="0">
                <a:latin typeface="Monotype Corsiva" panose="03010101010201010101" pitchFamily="66" charset="0"/>
              </a:rPr>
              <a:t>Membumi dan Mendunia</a:t>
            </a:r>
            <a:endParaRPr lang="id-ID" sz="2000" b="0" dirty="0">
              <a:latin typeface="Monotype Corsiva" panose="03010101010201010101" pitchFamily="66" charset="0"/>
            </a:endParaRPr>
          </a:p>
        </p:txBody>
      </p:sp>
      <p:sp>
        <p:nvSpPr>
          <p:cNvPr id="30" name="Footer Placeholder 4">
            <a:extLst>
              <a:ext uri="{FF2B5EF4-FFF2-40B4-BE49-F238E27FC236}">
                <a16:creationId xmlns:a16="http://schemas.microsoft.com/office/drawing/2014/main" xmlns="" id="{94816BF7-5E8D-4A9E-8C46-63F9F7F64E25}"/>
              </a:ext>
            </a:extLst>
          </p:cNvPr>
          <p:cNvSpPr txBox="1">
            <a:spLocks/>
          </p:cNvSpPr>
          <p:nvPr/>
        </p:nvSpPr>
        <p:spPr>
          <a:xfrm>
            <a:off x="1490730" y="6460872"/>
            <a:ext cx="16311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>
                <a:latin typeface="Bahnschrift SemiCondensed" panose="020B0502040204020203" pitchFamily="34" charset="0"/>
              </a:rPr>
              <a:t>uts.ac.id</a:t>
            </a:r>
            <a:endParaRPr lang="id-ID" sz="2000" b="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059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FA1433C-FEE7-45C3-8691-0E6952BC9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1818" y="1681163"/>
            <a:ext cx="553575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00818A3-4D02-41FF-9F7A-4343327B3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1818" y="2505075"/>
            <a:ext cx="5535757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15E7205-89D7-41A4-BCD2-7BEDA674B9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59492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07D9A9C-5541-485F-A982-922583F07B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594926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xmlns="" id="{5AE42703-0A85-4880-BE31-53EDB682F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818" y="439015"/>
            <a:ext cx="9772071" cy="7247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801F3496-3110-4C77-845D-E276F15CA322}"/>
              </a:ext>
            </a:extLst>
          </p:cNvPr>
          <p:cNvSpPr/>
          <p:nvPr/>
        </p:nvSpPr>
        <p:spPr>
          <a:xfrm>
            <a:off x="0" y="0"/>
            <a:ext cx="7767782" cy="1365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4027267D-F7D4-4CE2-A4C1-00A185262180}"/>
              </a:ext>
            </a:extLst>
          </p:cNvPr>
          <p:cNvSpPr/>
          <p:nvPr/>
        </p:nvSpPr>
        <p:spPr>
          <a:xfrm>
            <a:off x="7763504" y="2670"/>
            <a:ext cx="4032000" cy="12829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D0FAA999-8DDA-45B3-B0B4-96E064B780AF}"/>
              </a:ext>
            </a:extLst>
          </p:cNvPr>
          <p:cNvSpPr/>
          <p:nvPr/>
        </p:nvSpPr>
        <p:spPr>
          <a:xfrm>
            <a:off x="11767126" y="-5556"/>
            <a:ext cx="424873" cy="1365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2DD66479-19F7-4375-9026-7F3B3C402138}"/>
              </a:ext>
            </a:extLst>
          </p:cNvPr>
          <p:cNvGrpSpPr/>
          <p:nvPr/>
        </p:nvGrpSpPr>
        <p:grpSpPr>
          <a:xfrm>
            <a:off x="11028220" y="182899"/>
            <a:ext cx="1163779" cy="1217132"/>
            <a:chOff x="9661232" y="48233"/>
            <a:chExt cx="1921163" cy="2009238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xmlns="" id="{DF9549C7-CAED-483D-97EC-2FE899DC6813}"/>
                </a:ext>
              </a:extLst>
            </p:cNvPr>
            <p:cNvSpPr/>
            <p:nvPr/>
          </p:nvSpPr>
          <p:spPr>
            <a:xfrm>
              <a:off x="9661232" y="48233"/>
              <a:ext cx="1921163" cy="200923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xmlns="" id="{8EA04F51-A18A-4A48-BD98-37A2638CA3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97833" y="183603"/>
              <a:ext cx="1279762" cy="1638958"/>
            </a:xfrm>
            <a:prstGeom prst="rect">
              <a:avLst/>
            </a:prstGeom>
          </p:spPr>
        </p:pic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8586696B-5EDF-43DE-AC20-02BE1A37FAC4}"/>
              </a:ext>
            </a:extLst>
          </p:cNvPr>
          <p:cNvSpPr/>
          <p:nvPr/>
        </p:nvSpPr>
        <p:spPr>
          <a:xfrm>
            <a:off x="4987636" y="6438134"/>
            <a:ext cx="7204364" cy="4377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AC0560CC-D7C1-4FA8-83A6-C44D2E39D68E}"/>
              </a:ext>
            </a:extLst>
          </p:cNvPr>
          <p:cNvSpPr/>
          <p:nvPr/>
        </p:nvSpPr>
        <p:spPr>
          <a:xfrm>
            <a:off x="1" y="6435406"/>
            <a:ext cx="4987634" cy="43778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1" name="Footer Placeholder 4">
            <a:extLst>
              <a:ext uri="{FF2B5EF4-FFF2-40B4-BE49-F238E27FC236}">
                <a16:creationId xmlns:a16="http://schemas.microsoft.com/office/drawing/2014/main" xmlns="" id="{4B21BC95-16E5-4727-9331-54F4C9D34D8C}"/>
              </a:ext>
            </a:extLst>
          </p:cNvPr>
          <p:cNvSpPr txBox="1">
            <a:spLocks/>
          </p:cNvSpPr>
          <p:nvPr/>
        </p:nvSpPr>
        <p:spPr>
          <a:xfrm>
            <a:off x="6658789" y="6473517"/>
            <a:ext cx="38620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 dirty="0">
                <a:latin typeface="Monotype Corsiva" panose="03010101010201010101" pitchFamily="66" charset="0"/>
              </a:rPr>
              <a:t>Membumi dan Mendunia</a:t>
            </a:r>
            <a:endParaRPr lang="id-ID" sz="2000" b="0" dirty="0">
              <a:latin typeface="Monotype Corsiva" panose="03010101010201010101" pitchFamily="66" charset="0"/>
            </a:endParaRPr>
          </a:p>
        </p:txBody>
      </p:sp>
      <p:sp>
        <p:nvSpPr>
          <p:cNvPr id="32" name="Footer Placeholder 4">
            <a:extLst>
              <a:ext uri="{FF2B5EF4-FFF2-40B4-BE49-F238E27FC236}">
                <a16:creationId xmlns:a16="http://schemas.microsoft.com/office/drawing/2014/main" xmlns="" id="{94816BF7-5E8D-4A9E-8C46-63F9F7F64E25}"/>
              </a:ext>
            </a:extLst>
          </p:cNvPr>
          <p:cNvSpPr txBox="1">
            <a:spLocks/>
          </p:cNvSpPr>
          <p:nvPr/>
        </p:nvSpPr>
        <p:spPr>
          <a:xfrm>
            <a:off x="1490730" y="6460872"/>
            <a:ext cx="16311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>
                <a:latin typeface="Bahnschrift SemiCondensed" panose="020B0502040204020203" pitchFamily="34" charset="0"/>
              </a:rPr>
              <a:t>uts.ac.id</a:t>
            </a:r>
            <a:endParaRPr lang="id-ID" sz="2000" b="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200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xmlns="" id="{6A5A6B68-84FF-47BA-8F22-D05FA1A03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818" y="439015"/>
            <a:ext cx="9772071" cy="7247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801F3496-3110-4C77-845D-E276F15CA322}"/>
              </a:ext>
            </a:extLst>
          </p:cNvPr>
          <p:cNvSpPr/>
          <p:nvPr/>
        </p:nvSpPr>
        <p:spPr>
          <a:xfrm>
            <a:off x="0" y="0"/>
            <a:ext cx="7767782" cy="1365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4027267D-F7D4-4CE2-A4C1-00A185262180}"/>
              </a:ext>
            </a:extLst>
          </p:cNvPr>
          <p:cNvSpPr/>
          <p:nvPr/>
        </p:nvSpPr>
        <p:spPr>
          <a:xfrm>
            <a:off x="7763504" y="2670"/>
            <a:ext cx="4032000" cy="12829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D0FAA999-8DDA-45B3-B0B4-96E064B780AF}"/>
              </a:ext>
            </a:extLst>
          </p:cNvPr>
          <p:cNvSpPr/>
          <p:nvPr/>
        </p:nvSpPr>
        <p:spPr>
          <a:xfrm>
            <a:off x="11767126" y="-5556"/>
            <a:ext cx="424873" cy="1365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2DD66479-19F7-4375-9026-7F3B3C402138}"/>
              </a:ext>
            </a:extLst>
          </p:cNvPr>
          <p:cNvGrpSpPr/>
          <p:nvPr/>
        </p:nvGrpSpPr>
        <p:grpSpPr>
          <a:xfrm>
            <a:off x="11028220" y="182899"/>
            <a:ext cx="1163779" cy="1217132"/>
            <a:chOff x="9661232" y="48233"/>
            <a:chExt cx="1921163" cy="2009238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xmlns="" id="{DF9549C7-CAED-483D-97EC-2FE899DC6813}"/>
                </a:ext>
              </a:extLst>
            </p:cNvPr>
            <p:cNvSpPr/>
            <p:nvPr/>
          </p:nvSpPr>
          <p:spPr>
            <a:xfrm>
              <a:off x="9661232" y="48233"/>
              <a:ext cx="1921163" cy="200923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xmlns="" id="{8EA04F51-A18A-4A48-BD98-37A2638CA3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97833" y="183603"/>
              <a:ext cx="1279762" cy="1638958"/>
            </a:xfrm>
            <a:prstGeom prst="rect">
              <a:avLst/>
            </a:prstGeom>
          </p:spPr>
        </p:pic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8586696B-5EDF-43DE-AC20-02BE1A37FAC4}"/>
              </a:ext>
            </a:extLst>
          </p:cNvPr>
          <p:cNvSpPr/>
          <p:nvPr/>
        </p:nvSpPr>
        <p:spPr>
          <a:xfrm>
            <a:off x="4987636" y="6438134"/>
            <a:ext cx="7204364" cy="4377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AC0560CC-D7C1-4FA8-83A6-C44D2E39D68E}"/>
              </a:ext>
            </a:extLst>
          </p:cNvPr>
          <p:cNvSpPr/>
          <p:nvPr/>
        </p:nvSpPr>
        <p:spPr>
          <a:xfrm>
            <a:off x="1" y="6435406"/>
            <a:ext cx="4987634" cy="43778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7" name="Footer Placeholder 4">
            <a:extLst>
              <a:ext uri="{FF2B5EF4-FFF2-40B4-BE49-F238E27FC236}">
                <a16:creationId xmlns:a16="http://schemas.microsoft.com/office/drawing/2014/main" xmlns="" id="{4B21BC95-16E5-4727-9331-54F4C9D34D8C}"/>
              </a:ext>
            </a:extLst>
          </p:cNvPr>
          <p:cNvSpPr txBox="1">
            <a:spLocks/>
          </p:cNvSpPr>
          <p:nvPr/>
        </p:nvSpPr>
        <p:spPr>
          <a:xfrm>
            <a:off x="6658789" y="6473517"/>
            <a:ext cx="38620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 dirty="0">
                <a:latin typeface="Monotype Corsiva" panose="03010101010201010101" pitchFamily="66" charset="0"/>
              </a:rPr>
              <a:t>Membumi dan Mendunia</a:t>
            </a:r>
            <a:endParaRPr lang="id-ID" sz="2000" b="0" dirty="0">
              <a:latin typeface="Monotype Corsiva" panose="03010101010201010101" pitchFamily="66" charset="0"/>
            </a:endParaRPr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xmlns="" id="{94816BF7-5E8D-4A9E-8C46-63F9F7F64E25}"/>
              </a:ext>
            </a:extLst>
          </p:cNvPr>
          <p:cNvSpPr txBox="1">
            <a:spLocks/>
          </p:cNvSpPr>
          <p:nvPr/>
        </p:nvSpPr>
        <p:spPr>
          <a:xfrm>
            <a:off x="1490730" y="6460872"/>
            <a:ext cx="16311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>
                <a:latin typeface="Bahnschrift SemiCondensed" panose="020B0502040204020203" pitchFamily="34" charset="0"/>
              </a:rPr>
              <a:t>uts.ac.id</a:t>
            </a:r>
            <a:endParaRPr lang="id-ID" sz="2000" b="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547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801F3496-3110-4C77-845D-E276F15CA322}"/>
              </a:ext>
            </a:extLst>
          </p:cNvPr>
          <p:cNvSpPr/>
          <p:nvPr/>
        </p:nvSpPr>
        <p:spPr>
          <a:xfrm>
            <a:off x="0" y="0"/>
            <a:ext cx="7767782" cy="1365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4027267D-F7D4-4CE2-A4C1-00A185262180}"/>
              </a:ext>
            </a:extLst>
          </p:cNvPr>
          <p:cNvSpPr/>
          <p:nvPr/>
        </p:nvSpPr>
        <p:spPr>
          <a:xfrm>
            <a:off x="7763504" y="2670"/>
            <a:ext cx="4032000" cy="12829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D0FAA999-8DDA-45B3-B0B4-96E064B780AF}"/>
              </a:ext>
            </a:extLst>
          </p:cNvPr>
          <p:cNvSpPr/>
          <p:nvPr/>
        </p:nvSpPr>
        <p:spPr>
          <a:xfrm>
            <a:off x="11767126" y="-5556"/>
            <a:ext cx="424873" cy="1365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xmlns="" id="{2DD66479-19F7-4375-9026-7F3B3C402138}"/>
              </a:ext>
            </a:extLst>
          </p:cNvPr>
          <p:cNvGrpSpPr/>
          <p:nvPr/>
        </p:nvGrpSpPr>
        <p:grpSpPr>
          <a:xfrm>
            <a:off x="11028220" y="182899"/>
            <a:ext cx="1163779" cy="1217132"/>
            <a:chOff x="9661232" y="48233"/>
            <a:chExt cx="1921163" cy="2009238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xmlns="" id="{DF9549C7-CAED-483D-97EC-2FE899DC6813}"/>
                </a:ext>
              </a:extLst>
            </p:cNvPr>
            <p:cNvSpPr/>
            <p:nvPr/>
          </p:nvSpPr>
          <p:spPr>
            <a:xfrm>
              <a:off x="9661232" y="48233"/>
              <a:ext cx="1921163" cy="200923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xmlns="" id="{8EA04F51-A18A-4A48-BD98-37A2638CA3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97833" y="183603"/>
              <a:ext cx="1279762" cy="1638958"/>
            </a:xfrm>
            <a:prstGeom prst="rect">
              <a:avLst/>
            </a:prstGeom>
          </p:spPr>
        </p:pic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8586696B-5EDF-43DE-AC20-02BE1A37FAC4}"/>
              </a:ext>
            </a:extLst>
          </p:cNvPr>
          <p:cNvSpPr/>
          <p:nvPr/>
        </p:nvSpPr>
        <p:spPr>
          <a:xfrm>
            <a:off x="4987636" y="6438134"/>
            <a:ext cx="7204364" cy="4377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AC0560CC-D7C1-4FA8-83A6-C44D2E39D68E}"/>
              </a:ext>
            </a:extLst>
          </p:cNvPr>
          <p:cNvSpPr/>
          <p:nvPr/>
        </p:nvSpPr>
        <p:spPr>
          <a:xfrm>
            <a:off x="1" y="6435406"/>
            <a:ext cx="4987634" cy="43778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5" name="Footer Placeholder 4">
            <a:extLst>
              <a:ext uri="{FF2B5EF4-FFF2-40B4-BE49-F238E27FC236}">
                <a16:creationId xmlns:a16="http://schemas.microsoft.com/office/drawing/2014/main" xmlns="" id="{4B21BC95-16E5-4727-9331-54F4C9D34D8C}"/>
              </a:ext>
            </a:extLst>
          </p:cNvPr>
          <p:cNvSpPr txBox="1">
            <a:spLocks/>
          </p:cNvSpPr>
          <p:nvPr/>
        </p:nvSpPr>
        <p:spPr>
          <a:xfrm>
            <a:off x="6658789" y="6473517"/>
            <a:ext cx="38620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 dirty="0">
                <a:latin typeface="Monotype Corsiva" panose="03010101010201010101" pitchFamily="66" charset="0"/>
              </a:rPr>
              <a:t>Membumi dan Mendunia</a:t>
            </a:r>
            <a:endParaRPr lang="id-ID" sz="2000" b="0" dirty="0">
              <a:latin typeface="Monotype Corsiva" panose="03010101010201010101" pitchFamily="66" charset="0"/>
            </a:endParaRPr>
          </a:p>
        </p:txBody>
      </p:sp>
      <p:sp>
        <p:nvSpPr>
          <p:cNvPr id="26" name="Footer Placeholder 4">
            <a:extLst>
              <a:ext uri="{FF2B5EF4-FFF2-40B4-BE49-F238E27FC236}">
                <a16:creationId xmlns:a16="http://schemas.microsoft.com/office/drawing/2014/main" xmlns="" id="{94816BF7-5E8D-4A9E-8C46-63F9F7F64E25}"/>
              </a:ext>
            </a:extLst>
          </p:cNvPr>
          <p:cNvSpPr txBox="1">
            <a:spLocks/>
          </p:cNvSpPr>
          <p:nvPr/>
        </p:nvSpPr>
        <p:spPr>
          <a:xfrm>
            <a:off x="1490730" y="6460872"/>
            <a:ext cx="16311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>
                <a:latin typeface="Bahnschrift SemiCondensed" panose="020B0502040204020203" pitchFamily="34" charset="0"/>
              </a:rPr>
              <a:t>uts.ac.id</a:t>
            </a:r>
            <a:endParaRPr lang="id-ID" sz="2000" b="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213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F5A6E5-2620-4E06-859B-F1FBB9F4A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21CD64C-4BF7-4DA2-8480-DD30712BC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347368"/>
            <a:ext cx="6172200" cy="4513682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2800"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 sz="2400"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 sz="2000"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 sz="2000"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74D8F5E-194B-4519-920B-80E6953F3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801F3496-3110-4C77-845D-E276F15CA322}"/>
              </a:ext>
            </a:extLst>
          </p:cNvPr>
          <p:cNvSpPr/>
          <p:nvPr/>
        </p:nvSpPr>
        <p:spPr>
          <a:xfrm>
            <a:off x="0" y="0"/>
            <a:ext cx="7767782" cy="1365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4027267D-F7D4-4CE2-A4C1-00A185262180}"/>
              </a:ext>
            </a:extLst>
          </p:cNvPr>
          <p:cNvSpPr/>
          <p:nvPr/>
        </p:nvSpPr>
        <p:spPr>
          <a:xfrm>
            <a:off x="7763504" y="2670"/>
            <a:ext cx="4032000" cy="12829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D0FAA999-8DDA-45B3-B0B4-96E064B780AF}"/>
              </a:ext>
            </a:extLst>
          </p:cNvPr>
          <p:cNvSpPr/>
          <p:nvPr/>
        </p:nvSpPr>
        <p:spPr>
          <a:xfrm>
            <a:off x="11767126" y="-5556"/>
            <a:ext cx="424873" cy="1365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2DD66479-19F7-4375-9026-7F3B3C402138}"/>
              </a:ext>
            </a:extLst>
          </p:cNvPr>
          <p:cNvGrpSpPr/>
          <p:nvPr/>
        </p:nvGrpSpPr>
        <p:grpSpPr>
          <a:xfrm>
            <a:off x="11028220" y="182899"/>
            <a:ext cx="1163779" cy="1217132"/>
            <a:chOff x="9661232" y="48233"/>
            <a:chExt cx="1921163" cy="2009238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xmlns="" id="{DF9549C7-CAED-483D-97EC-2FE899DC6813}"/>
                </a:ext>
              </a:extLst>
            </p:cNvPr>
            <p:cNvSpPr/>
            <p:nvPr/>
          </p:nvSpPr>
          <p:spPr>
            <a:xfrm>
              <a:off x="9661232" y="48233"/>
              <a:ext cx="1921163" cy="200923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xmlns="" id="{8EA04F51-A18A-4A48-BD98-37A2638CA3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97833" y="183603"/>
              <a:ext cx="1279762" cy="1638958"/>
            </a:xfrm>
            <a:prstGeom prst="rect">
              <a:avLst/>
            </a:prstGeom>
          </p:spPr>
        </p:pic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8586696B-5EDF-43DE-AC20-02BE1A37FAC4}"/>
              </a:ext>
            </a:extLst>
          </p:cNvPr>
          <p:cNvSpPr/>
          <p:nvPr/>
        </p:nvSpPr>
        <p:spPr>
          <a:xfrm>
            <a:off x="4987636" y="6438134"/>
            <a:ext cx="7204364" cy="4377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AC0560CC-D7C1-4FA8-83A6-C44D2E39D68E}"/>
              </a:ext>
            </a:extLst>
          </p:cNvPr>
          <p:cNvSpPr/>
          <p:nvPr/>
        </p:nvSpPr>
        <p:spPr>
          <a:xfrm>
            <a:off x="1" y="6435406"/>
            <a:ext cx="4987634" cy="43778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xmlns="" id="{4B21BC95-16E5-4727-9331-54F4C9D34D8C}"/>
              </a:ext>
            </a:extLst>
          </p:cNvPr>
          <p:cNvSpPr txBox="1">
            <a:spLocks/>
          </p:cNvSpPr>
          <p:nvPr/>
        </p:nvSpPr>
        <p:spPr>
          <a:xfrm>
            <a:off x="6658789" y="6473517"/>
            <a:ext cx="38620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 dirty="0">
                <a:latin typeface="Monotype Corsiva" panose="03010101010201010101" pitchFamily="66" charset="0"/>
              </a:rPr>
              <a:t>Membumi dan Mendunia</a:t>
            </a:r>
            <a:endParaRPr lang="id-ID" sz="2000" b="0" dirty="0">
              <a:latin typeface="Monotype Corsiva" panose="03010101010201010101" pitchFamily="66" charset="0"/>
            </a:endParaRPr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xmlns="" id="{94816BF7-5E8D-4A9E-8C46-63F9F7F64E25}"/>
              </a:ext>
            </a:extLst>
          </p:cNvPr>
          <p:cNvSpPr txBox="1">
            <a:spLocks/>
          </p:cNvSpPr>
          <p:nvPr/>
        </p:nvSpPr>
        <p:spPr>
          <a:xfrm>
            <a:off x="1490730" y="6460872"/>
            <a:ext cx="16311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>
                <a:latin typeface="Bahnschrift SemiCondensed" panose="020B0502040204020203" pitchFamily="34" charset="0"/>
              </a:rPr>
              <a:t>uts.ac.id</a:t>
            </a:r>
            <a:endParaRPr lang="id-ID" sz="2000" b="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081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38E026-ADB0-4F59-AC7B-2F04D1253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F29FD2A-7220-4DE1-8C24-5E4B12CE92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468582"/>
            <a:ext cx="6172200" cy="43924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F5FDF8F-E1A8-4B26-9C0D-D18624B0A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801F3496-3110-4C77-845D-E276F15CA322}"/>
              </a:ext>
            </a:extLst>
          </p:cNvPr>
          <p:cNvSpPr/>
          <p:nvPr/>
        </p:nvSpPr>
        <p:spPr>
          <a:xfrm>
            <a:off x="0" y="0"/>
            <a:ext cx="7767782" cy="1365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4027267D-F7D4-4CE2-A4C1-00A185262180}"/>
              </a:ext>
            </a:extLst>
          </p:cNvPr>
          <p:cNvSpPr/>
          <p:nvPr/>
        </p:nvSpPr>
        <p:spPr>
          <a:xfrm>
            <a:off x="7763504" y="2670"/>
            <a:ext cx="4032000" cy="12829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D0FAA999-8DDA-45B3-B0B4-96E064B780AF}"/>
              </a:ext>
            </a:extLst>
          </p:cNvPr>
          <p:cNvSpPr/>
          <p:nvPr/>
        </p:nvSpPr>
        <p:spPr>
          <a:xfrm>
            <a:off x="11767126" y="-5556"/>
            <a:ext cx="424873" cy="1365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2DD66479-19F7-4375-9026-7F3B3C402138}"/>
              </a:ext>
            </a:extLst>
          </p:cNvPr>
          <p:cNvGrpSpPr/>
          <p:nvPr/>
        </p:nvGrpSpPr>
        <p:grpSpPr>
          <a:xfrm>
            <a:off x="11028220" y="182899"/>
            <a:ext cx="1163779" cy="1217132"/>
            <a:chOff x="9661232" y="48233"/>
            <a:chExt cx="1921163" cy="2009238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xmlns="" id="{DF9549C7-CAED-483D-97EC-2FE899DC6813}"/>
                </a:ext>
              </a:extLst>
            </p:cNvPr>
            <p:cNvSpPr/>
            <p:nvPr/>
          </p:nvSpPr>
          <p:spPr>
            <a:xfrm>
              <a:off x="9661232" y="48233"/>
              <a:ext cx="1921163" cy="200923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xmlns="" id="{8EA04F51-A18A-4A48-BD98-37A2638CA3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97833" y="183603"/>
              <a:ext cx="1279762" cy="1638958"/>
            </a:xfrm>
            <a:prstGeom prst="rect">
              <a:avLst/>
            </a:prstGeom>
          </p:spPr>
        </p:pic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8586696B-5EDF-43DE-AC20-02BE1A37FAC4}"/>
              </a:ext>
            </a:extLst>
          </p:cNvPr>
          <p:cNvSpPr/>
          <p:nvPr/>
        </p:nvSpPr>
        <p:spPr>
          <a:xfrm>
            <a:off x="4987636" y="6438134"/>
            <a:ext cx="7204364" cy="4377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AC0560CC-D7C1-4FA8-83A6-C44D2E39D68E}"/>
              </a:ext>
            </a:extLst>
          </p:cNvPr>
          <p:cNvSpPr/>
          <p:nvPr/>
        </p:nvSpPr>
        <p:spPr>
          <a:xfrm>
            <a:off x="1" y="6435406"/>
            <a:ext cx="4987634" cy="43778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xmlns="" id="{4B21BC95-16E5-4727-9331-54F4C9D34D8C}"/>
              </a:ext>
            </a:extLst>
          </p:cNvPr>
          <p:cNvSpPr txBox="1">
            <a:spLocks/>
          </p:cNvSpPr>
          <p:nvPr/>
        </p:nvSpPr>
        <p:spPr>
          <a:xfrm>
            <a:off x="6658789" y="6473517"/>
            <a:ext cx="38620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 dirty="0">
                <a:latin typeface="Monotype Corsiva" panose="03010101010201010101" pitchFamily="66" charset="0"/>
              </a:rPr>
              <a:t>Membumi dan Mendunia</a:t>
            </a:r>
            <a:endParaRPr lang="id-ID" sz="2000" b="0" dirty="0">
              <a:latin typeface="Monotype Corsiva" panose="03010101010201010101" pitchFamily="66" charset="0"/>
            </a:endParaRPr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xmlns="" id="{94816BF7-5E8D-4A9E-8C46-63F9F7F64E25}"/>
              </a:ext>
            </a:extLst>
          </p:cNvPr>
          <p:cNvSpPr txBox="1">
            <a:spLocks/>
          </p:cNvSpPr>
          <p:nvPr/>
        </p:nvSpPr>
        <p:spPr>
          <a:xfrm>
            <a:off x="1490730" y="6460872"/>
            <a:ext cx="16311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>
                <a:latin typeface="Bahnschrift SemiCondensed" panose="020B0502040204020203" pitchFamily="34" charset="0"/>
              </a:rPr>
              <a:t>uts.ac.id</a:t>
            </a:r>
            <a:endParaRPr lang="id-ID" sz="2000" b="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803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3AEEBC8-2397-43E5-A6FD-A0AFF0F52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05F0F24-2441-468B-98AD-A25D28DAA1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1A1CAEE-DFF7-4DA4-BBBF-769922513C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BB3B6-6DA4-4DE2-A881-254DDBFCDC20}" type="datetimeFigureOut">
              <a:rPr lang="id-ID" smtClean="0"/>
              <a:pPr/>
              <a:t>13/11/2023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7C46AB8-281A-49E5-BEBE-D130D9D2C3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CE647BC-FA60-4B8C-BAD1-4CD10C852F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5B4B6-C606-4993-A397-96C64A2DB19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00013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2F04A6-13B9-49A6-B314-B7A34CE5B0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92451" y="2170548"/>
            <a:ext cx="7894749" cy="1108508"/>
          </a:xfrm>
        </p:spPr>
        <p:txBody>
          <a:bodyPr/>
          <a:lstStyle/>
          <a:p>
            <a:r>
              <a:rPr lang="en-US" sz="3200" b="1" dirty="0" smtClean="0"/>
              <a:t>MANAJEMEN PEMASARAN</a:t>
            </a:r>
            <a:endParaRPr lang="id-ID" sz="32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7EA21FC-1488-4A42-972D-DFE2AB83A1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Nurul</a:t>
            </a:r>
            <a:r>
              <a:rPr lang="en-US" dirty="0" smtClean="0"/>
              <a:t> </a:t>
            </a:r>
            <a:r>
              <a:rPr lang="en-US" dirty="0" err="1" smtClean="0"/>
              <a:t>Hudaningsih</a:t>
            </a:r>
            <a:r>
              <a:rPr lang="en-US" dirty="0" smtClean="0"/>
              <a:t>, M.T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80995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3"/>
    </mc:Choice>
    <mc:Fallback xmlns="">
      <p:transition spd="slow" advTm="1183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102" y="1533397"/>
            <a:ext cx="10052642" cy="4223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9212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9D5A5A4-C505-4CCE-A99B-8D1DA22184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4327" y="549775"/>
            <a:ext cx="3966024" cy="5531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63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C4AEE18F-ACC9-4051-87AD-DCC523780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2509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2F04A6-13B9-49A6-B314-B7A34CE5B0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92451" y="2170548"/>
            <a:ext cx="7894749" cy="1108508"/>
          </a:xfrm>
        </p:spPr>
        <p:txBody>
          <a:bodyPr/>
          <a:lstStyle/>
          <a:p>
            <a:r>
              <a:rPr lang="en-US" sz="3200" b="1" dirty="0" smtClean="0"/>
              <a:t>PERTEMUAN</a:t>
            </a:r>
            <a:endParaRPr lang="id-ID" sz="3200" b="1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Periklanan</a:t>
            </a:r>
            <a:r>
              <a:rPr lang="en-US" dirty="0"/>
              <a:t>, </a:t>
            </a:r>
            <a:r>
              <a:rPr lang="en-US" dirty="0" err="1"/>
              <a:t>Promosi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01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Promotion Mix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en-US" dirty="0" err="1"/>
              <a:t>Bauran</a:t>
            </a:r>
            <a:r>
              <a:rPr lang="en-US" dirty="0"/>
              <a:t> </a:t>
            </a:r>
            <a:r>
              <a:rPr lang="en-US" dirty="0" err="1"/>
              <a:t>promosi</a:t>
            </a:r>
            <a:r>
              <a:rPr lang="en-US" dirty="0"/>
              <a:t> </a:t>
            </a:r>
            <a:r>
              <a:rPr lang="en-US" i="1" dirty="0"/>
              <a:t>(promotion mix)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bauran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pemasaran</a:t>
            </a:r>
            <a:r>
              <a:rPr lang="en-US" dirty="0"/>
              <a:t> </a:t>
            </a:r>
            <a:r>
              <a:rPr lang="en-US" i="1" dirty="0"/>
              <a:t>(marketing communication mix). </a:t>
            </a:r>
            <a:r>
              <a:rPr lang="en-US" dirty="0" err="1"/>
              <a:t>Bauran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pemasaran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paduan</a:t>
            </a:r>
            <a:r>
              <a:rPr lang="en-US" dirty="0"/>
              <a:t> </a:t>
            </a:r>
            <a:r>
              <a:rPr lang="en-US" dirty="0" err="1"/>
              <a:t>spesifik</a:t>
            </a:r>
            <a:r>
              <a:rPr lang="en-US" dirty="0"/>
              <a:t> </a:t>
            </a:r>
            <a:r>
              <a:rPr lang="en-US" dirty="0" err="1"/>
              <a:t>iklan</a:t>
            </a:r>
            <a:r>
              <a:rPr lang="en-US" dirty="0"/>
              <a:t>, </a:t>
            </a:r>
            <a:r>
              <a:rPr lang="en-US" dirty="0" err="1"/>
              <a:t>promosi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,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, </a:t>
            </a:r>
            <a:r>
              <a:rPr lang="en-US" dirty="0" err="1"/>
              <a:t>penjualan</a:t>
            </a:r>
            <a:r>
              <a:rPr lang="en-US" dirty="0"/>
              <a:t> personal,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sarana</a:t>
            </a:r>
            <a:r>
              <a:rPr lang="en-US" dirty="0"/>
              <a:t> </a:t>
            </a:r>
            <a:r>
              <a:rPr lang="en-US" dirty="0" err="1"/>
              <a:t>pemasaran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mengkomunikasikan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persuasif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 (</a:t>
            </a:r>
            <a:r>
              <a:rPr lang="en-US" dirty="0" err="1"/>
              <a:t>Kotler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Armstrong, 2008).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751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Hermawan</a:t>
            </a:r>
            <a:r>
              <a:rPr lang="en-US" dirty="0"/>
              <a:t> (2012) </a:t>
            </a:r>
            <a:r>
              <a:rPr lang="en-US" dirty="0" err="1"/>
              <a:t>ada</a:t>
            </a:r>
            <a:r>
              <a:rPr lang="en-US" dirty="0"/>
              <a:t> lima model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sv-SE" b="1" dirty="0">
                <a:solidFill>
                  <a:srgbClr val="FF0000"/>
                </a:solidFill>
              </a:rPr>
              <a:t>1. Periklanan </a:t>
            </a:r>
            <a:r>
              <a:rPr lang="sv-SE" dirty="0"/>
              <a:t>- Semua bentuk penyajian non personal dan promosi ide, barang atau jasa yang dibayar oleh suatu sponsor tertentu.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2. </a:t>
            </a:r>
            <a:r>
              <a:rPr lang="en-US" b="1" dirty="0" err="1">
                <a:solidFill>
                  <a:srgbClr val="FF0000"/>
                </a:solidFill>
              </a:rPr>
              <a:t>Promosi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Penjualan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/>
              <a:t>-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insentif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pendek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mendorong</a:t>
            </a:r>
            <a:r>
              <a:rPr lang="en-US" dirty="0"/>
              <a:t> </a:t>
            </a:r>
            <a:r>
              <a:rPr lang="en-US" dirty="0" err="1"/>
              <a:t>keinginan</a:t>
            </a:r>
            <a:r>
              <a:rPr lang="en-US" dirty="0"/>
              <a:t> </a:t>
            </a:r>
            <a:r>
              <a:rPr lang="en-US" dirty="0" err="1"/>
              <a:t>mencoba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membeli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3. </a:t>
            </a:r>
            <a:r>
              <a:rPr lang="en-US" b="1" dirty="0" err="1">
                <a:solidFill>
                  <a:srgbClr val="FF0000"/>
                </a:solidFill>
              </a:rPr>
              <a:t>Hubungan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masyarakat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publisitas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/>
              <a:t>- </a:t>
            </a:r>
            <a:r>
              <a:rPr lang="en-US" dirty="0" err="1"/>
              <a:t>Berbagai</a:t>
            </a:r>
            <a:r>
              <a:rPr lang="en-US" dirty="0"/>
              <a:t> program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mempromosikan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melindungi</a:t>
            </a:r>
            <a:r>
              <a:rPr lang="en-US" dirty="0"/>
              <a:t> </a:t>
            </a:r>
            <a:r>
              <a:rPr lang="en-US" dirty="0" err="1"/>
              <a:t>citra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individualnya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4. </a:t>
            </a:r>
            <a:r>
              <a:rPr lang="en-US" b="1" dirty="0" err="1">
                <a:solidFill>
                  <a:srgbClr val="FF0000"/>
                </a:solidFill>
              </a:rPr>
              <a:t>Penjualan</a:t>
            </a:r>
            <a:r>
              <a:rPr lang="en-US" b="1" dirty="0">
                <a:solidFill>
                  <a:srgbClr val="FF0000"/>
                </a:solidFill>
              </a:rPr>
              <a:t> personal </a:t>
            </a:r>
            <a:r>
              <a:rPr lang="en-US" dirty="0"/>
              <a:t>-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pembeli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presentasi</a:t>
            </a:r>
            <a:r>
              <a:rPr lang="en-US" dirty="0"/>
              <a:t>, </a:t>
            </a:r>
            <a:r>
              <a:rPr lang="en-US" dirty="0" err="1"/>
              <a:t>menjawab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pesanan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5. </a:t>
            </a:r>
            <a:r>
              <a:rPr lang="en-US" b="1" dirty="0" err="1">
                <a:solidFill>
                  <a:srgbClr val="FF0000"/>
                </a:solidFill>
              </a:rPr>
              <a:t>Pemasaran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langsung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/>
              <a:t>-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, </a:t>
            </a:r>
            <a:r>
              <a:rPr lang="en-US" dirty="0" err="1"/>
              <a:t>telepon</a:t>
            </a:r>
            <a:r>
              <a:rPr lang="en-US" dirty="0"/>
              <a:t>, </a:t>
            </a:r>
            <a:r>
              <a:rPr lang="en-US" i="1" dirty="0"/>
              <a:t>facsimile</a:t>
            </a:r>
            <a:r>
              <a:rPr lang="en-US" dirty="0"/>
              <a:t>, </a:t>
            </a:r>
            <a:r>
              <a:rPr lang="en-US" i="1" dirty="0"/>
              <a:t>e-mail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penghubung</a:t>
            </a:r>
            <a:r>
              <a:rPr lang="en-US" dirty="0"/>
              <a:t> non personal lain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berkomunikasi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tanggapan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85967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Periklanan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817" y="1579418"/>
            <a:ext cx="11412503" cy="4597545"/>
          </a:xfrm>
        </p:spPr>
        <p:txBody>
          <a:bodyPr/>
          <a:lstStyle/>
          <a:p>
            <a:r>
              <a:rPr lang="en-US" dirty="0" err="1"/>
              <a:t>Periklanan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Kotler</a:t>
            </a:r>
            <a:r>
              <a:rPr lang="en-US" dirty="0"/>
              <a:t> (2009)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penyajian</a:t>
            </a:r>
            <a:r>
              <a:rPr lang="en-US" dirty="0"/>
              <a:t> non personal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promosi</a:t>
            </a:r>
            <a:r>
              <a:rPr lang="en-US" dirty="0"/>
              <a:t> ide, </a:t>
            </a:r>
            <a:r>
              <a:rPr lang="en-US" dirty="0" err="1"/>
              <a:t>barang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sponsor </a:t>
            </a:r>
            <a:r>
              <a:rPr lang="en-US" dirty="0" err="1"/>
              <a:t>tertentu</a:t>
            </a:r>
            <a:r>
              <a:rPr lang="en-US" dirty="0"/>
              <a:t> yang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b="1" dirty="0"/>
              <a:t>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program </a:t>
            </a:r>
            <a:r>
              <a:rPr lang="en-US" dirty="0" err="1"/>
              <a:t>periklanan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pemasaran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memulai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mengidentifikasi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sasaran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motif </a:t>
            </a:r>
            <a:r>
              <a:rPr lang="en-US" dirty="0" err="1"/>
              <a:t>pembeli</a:t>
            </a:r>
            <a:r>
              <a:rPr lang="en-US" dirty="0"/>
              <a:t>.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lima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pembuatan</a:t>
            </a:r>
            <a:r>
              <a:rPr lang="en-US" dirty="0"/>
              <a:t> program </a:t>
            </a:r>
            <a:r>
              <a:rPr lang="en-US" dirty="0" err="1"/>
              <a:t>periklanan</a:t>
            </a:r>
            <a:r>
              <a:rPr lang="en-US" dirty="0"/>
              <a:t> yang </a:t>
            </a:r>
            <a:r>
              <a:rPr lang="en-US" dirty="0" err="1"/>
              <a:t>disebut</a:t>
            </a:r>
            <a:r>
              <a:rPr lang="en-US" dirty="0"/>
              <a:t> 5 M. </a:t>
            </a:r>
          </a:p>
          <a:p>
            <a:pPr marL="0" indent="0">
              <a:buNone/>
            </a:pPr>
            <a:r>
              <a:rPr lang="fi-FI" dirty="0"/>
              <a:t>1. Apa tujuan periklanan ? (</a:t>
            </a:r>
            <a:r>
              <a:rPr lang="fi-FI" i="1" dirty="0"/>
              <a:t>Mission</a:t>
            </a:r>
            <a:r>
              <a:rPr lang="fi-FI" dirty="0"/>
              <a:t>) </a:t>
            </a:r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Berapa</a:t>
            </a:r>
            <a:r>
              <a:rPr lang="en-US" dirty="0"/>
              <a:t> </a:t>
            </a:r>
            <a:r>
              <a:rPr lang="en-US" dirty="0" err="1"/>
              <a:t>dana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? (</a:t>
            </a:r>
            <a:r>
              <a:rPr lang="en-US" i="1" dirty="0"/>
              <a:t>Money</a:t>
            </a:r>
            <a:r>
              <a:rPr lang="en-US" dirty="0"/>
              <a:t>) </a:t>
            </a:r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yang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disampaikan</a:t>
            </a:r>
            <a:r>
              <a:rPr lang="en-US" dirty="0"/>
              <a:t> ? (</a:t>
            </a:r>
            <a:r>
              <a:rPr lang="en-US" i="1" dirty="0"/>
              <a:t>Message</a:t>
            </a:r>
            <a:r>
              <a:rPr lang="en-US" dirty="0"/>
              <a:t>) </a:t>
            </a:r>
          </a:p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Apakah</a:t>
            </a:r>
            <a:r>
              <a:rPr lang="en-US" dirty="0"/>
              <a:t> media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? (</a:t>
            </a:r>
            <a:r>
              <a:rPr lang="en-US" i="1" dirty="0"/>
              <a:t>Media</a:t>
            </a:r>
            <a:r>
              <a:rPr lang="en-US" dirty="0"/>
              <a:t>) </a:t>
            </a:r>
          </a:p>
          <a:p>
            <a:pPr marL="0" indent="0">
              <a:buNone/>
            </a:pPr>
            <a:r>
              <a:rPr lang="en-US" dirty="0"/>
              <a:t>5. </a:t>
            </a:r>
            <a:r>
              <a:rPr lang="en-US" i="1" dirty="0"/>
              <a:t>Measurement </a:t>
            </a:r>
            <a:r>
              <a:rPr lang="en-US" dirty="0"/>
              <a:t>(</a:t>
            </a:r>
            <a:r>
              <a:rPr lang="en-US" dirty="0" err="1"/>
              <a:t>pengukuran</a:t>
            </a:r>
            <a:r>
              <a:rPr lang="en-US" dirty="0"/>
              <a:t>),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mengevaluasi</a:t>
            </a:r>
            <a:r>
              <a:rPr lang="en-US" dirty="0"/>
              <a:t> </a:t>
            </a:r>
            <a:r>
              <a:rPr lang="en-US" dirty="0" err="1"/>
              <a:t>hasilnya</a:t>
            </a:r>
            <a:r>
              <a:rPr lang="en-US" dirty="0"/>
              <a:t> 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835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Promosi</a:t>
            </a:r>
            <a:r>
              <a:rPr lang="en-US" dirty="0"/>
              <a:t> </a:t>
            </a:r>
            <a:r>
              <a:rPr lang="en-US" dirty="0" err="1"/>
              <a:t>Penjualan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/>
              <a:t>Promosi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</a:t>
            </a:r>
            <a:r>
              <a:rPr lang="en-US" dirty="0" err="1"/>
              <a:t>ialah</a:t>
            </a:r>
            <a:r>
              <a:rPr lang="en-US" dirty="0"/>
              <a:t> </a:t>
            </a:r>
            <a:r>
              <a:rPr lang="en-US" dirty="0" err="1"/>
              <a:t>insentif</a:t>
            </a:r>
            <a:r>
              <a:rPr lang="en-US" dirty="0"/>
              <a:t> - </a:t>
            </a:r>
            <a:r>
              <a:rPr lang="en-US" dirty="0" err="1"/>
              <a:t>insentif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pendek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mendorong</a:t>
            </a:r>
            <a:r>
              <a:rPr lang="en-US" dirty="0"/>
              <a:t> </a:t>
            </a:r>
            <a:r>
              <a:rPr lang="en-US" dirty="0" err="1"/>
              <a:t>pembelian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.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promosi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beragam</a:t>
            </a:r>
            <a:r>
              <a:rPr lang="en-US" dirty="0"/>
              <a:t>. </a:t>
            </a:r>
            <a:r>
              <a:rPr lang="en-US" dirty="0" err="1"/>
              <a:t>Penjualan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promosi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pendek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pangsa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.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, </a:t>
            </a:r>
            <a:r>
              <a:rPr lang="en-US" dirty="0" err="1"/>
              <a:t>promosi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,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pendek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penggantian</a:t>
            </a:r>
            <a:r>
              <a:rPr lang="en-US" dirty="0"/>
              <a:t> </a:t>
            </a:r>
            <a:r>
              <a:rPr lang="en-US" dirty="0" err="1"/>
              <a:t>merek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kontemporer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.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memperkuat</a:t>
            </a:r>
            <a:r>
              <a:rPr lang="en-US" dirty="0"/>
              <a:t> </a:t>
            </a:r>
            <a:r>
              <a:rPr lang="en-US" dirty="0" err="1"/>
              <a:t>posisi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keterkaitan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565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promosi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1. </a:t>
            </a:r>
            <a:r>
              <a:rPr lang="en-US" dirty="0" err="1"/>
              <a:t>Seringkali</a:t>
            </a:r>
            <a:r>
              <a:rPr lang="en-US" dirty="0"/>
              <a:t> </a:t>
            </a:r>
            <a:r>
              <a:rPr lang="en-US" dirty="0" err="1"/>
              <a:t>menarik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2. </a:t>
            </a:r>
            <a:r>
              <a:rPr lang="en-US" dirty="0" err="1"/>
              <a:t>Tema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judul</a:t>
            </a:r>
            <a:r>
              <a:rPr lang="en-US" dirty="0"/>
              <a:t> </a:t>
            </a:r>
            <a:r>
              <a:rPr lang="en-US" dirty="0" err="1"/>
              <a:t>peralatan</a:t>
            </a:r>
            <a:r>
              <a:rPr lang="en-US" dirty="0"/>
              <a:t> </a:t>
            </a:r>
            <a:r>
              <a:rPr lang="en-US" dirty="0" err="1"/>
              <a:t>promosi</a:t>
            </a:r>
            <a:r>
              <a:rPr lang="en-US" dirty="0"/>
              <a:t> yang </a:t>
            </a:r>
            <a:r>
              <a:rPr lang="en-US" dirty="0" err="1"/>
              <a:t>menarik</a:t>
            </a:r>
            <a:r>
              <a:rPr lang="en-US" dirty="0"/>
              <a:t>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3.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yang </a:t>
            </a:r>
            <a:r>
              <a:rPr lang="en-US" dirty="0" err="1"/>
              <a:t>berharga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kupon</a:t>
            </a:r>
            <a:r>
              <a:rPr lang="en-US" dirty="0"/>
              <a:t>, </a:t>
            </a:r>
            <a:r>
              <a:rPr lang="en-US" i="1" dirty="0"/>
              <a:t>voucher, </a:t>
            </a:r>
            <a:r>
              <a:rPr lang="en-US" dirty="0" err="1"/>
              <a:t>hadiah</a:t>
            </a:r>
            <a:r>
              <a:rPr lang="en-US" dirty="0"/>
              <a:t>, </a:t>
            </a:r>
            <a:r>
              <a:rPr lang="en-US" dirty="0" err="1"/>
              <a:t>barang</a:t>
            </a:r>
            <a:r>
              <a:rPr lang="en-US" dirty="0"/>
              <a:t> gratis, </a:t>
            </a:r>
            <a:r>
              <a:rPr lang="en-US" dirty="0" err="1"/>
              <a:t>dan</a:t>
            </a:r>
            <a:r>
              <a:rPr lang="en-US" dirty="0"/>
              <a:t> lain-lain.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4. </a:t>
            </a:r>
            <a:r>
              <a:rPr lang="en-US" dirty="0" err="1"/>
              <a:t>Menambah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kesetiaan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loyalitas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5.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rangsang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pembeliaan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39388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i-FI" dirty="0"/>
              <a:t>beberapa kelemahan dari pelaksanaan promosi penjualan, yaitu: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v-SE" dirty="0"/>
              <a:t>1. Konsumen terkadang selalu menunda pembelian.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2.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membeli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potongan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3.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promosi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pemikiran</a:t>
            </a:r>
            <a:r>
              <a:rPr lang="en-US" dirty="0"/>
              <a:t> yang </a:t>
            </a:r>
            <a:r>
              <a:rPr lang="en-US" dirty="0" err="1"/>
              <a:t>kreatif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analistis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95262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 err="1"/>
              <a:t>Hubungan</a:t>
            </a:r>
            <a:r>
              <a:rPr lang="en-US" b="1" dirty="0"/>
              <a:t> </a:t>
            </a:r>
            <a:r>
              <a:rPr lang="en-US" b="1" dirty="0" err="1"/>
              <a:t>M</a:t>
            </a:r>
            <a:r>
              <a:rPr lang="en-US" b="1" dirty="0" err="1" smtClean="0"/>
              <a:t>asyarakat</a:t>
            </a:r>
            <a:r>
              <a:rPr lang="en-US" b="1" dirty="0" smtClean="0"/>
              <a:t> </a:t>
            </a:r>
            <a:r>
              <a:rPr lang="en-US" b="1" i="1" dirty="0"/>
              <a:t>(public relations)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i="1" dirty="0"/>
              <a:t>Public relations </a:t>
            </a:r>
            <a:r>
              <a:rPr lang="en-US" dirty="0" err="1"/>
              <a:t>ialah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opini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input yang </a:t>
            </a:r>
            <a:r>
              <a:rPr lang="en-US" dirty="0" err="1"/>
              <a:t>menguntungkan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belah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profesi</a:t>
            </a:r>
            <a:r>
              <a:rPr lang="en-US" dirty="0"/>
              <a:t> yang </a:t>
            </a:r>
            <a:r>
              <a:rPr lang="en-US" dirty="0" err="1"/>
              <a:t>profesional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bidangnya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pencapaian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menerus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i="1" dirty="0"/>
              <a:t>public relations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kelangsungan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yang </a:t>
            </a:r>
            <a:r>
              <a:rPr lang="en-US" dirty="0" err="1"/>
              <a:t>bersangkutan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783404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presentasi UT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emplate presentasi UTS" id="{585DE324-97AF-4453-9216-4372F28ED328}" vid="{D154005C-EA3F-44F3-A1D2-8FCD172A45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presentasi UTS</Template>
  <TotalTime>1307</TotalTime>
  <Words>566</Words>
  <Application>Microsoft Office PowerPoint</Application>
  <PresentationFormat>Custom</PresentationFormat>
  <Paragraphs>36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template presentasi UTS</vt:lpstr>
      <vt:lpstr>MANAJEMEN PEMASARAN</vt:lpstr>
      <vt:lpstr>PERTEMUAN</vt:lpstr>
      <vt:lpstr>Promotion Mix</vt:lpstr>
      <vt:lpstr>PowerPoint Presentation</vt:lpstr>
      <vt:lpstr>Periklanan</vt:lpstr>
      <vt:lpstr>Promosi Penjualan</vt:lpstr>
      <vt:lpstr>PowerPoint Presentation</vt:lpstr>
      <vt:lpstr>PowerPoint Presentation</vt:lpstr>
      <vt:lpstr> Hubungan Masyarakat (public relations) </vt:lpstr>
      <vt:lpstr>PowerPoint Presentation</vt:lpstr>
      <vt:lpstr>PowerPoint Presentation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Abdul Hadi Ilman</dc:creator>
  <cp:lastModifiedBy>USER</cp:lastModifiedBy>
  <cp:revision>89</cp:revision>
  <dcterms:created xsi:type="dcterms:W3CDTF">2020-09-03T01:14:42Z</dcterms:created>
  <dcterms:modified xsi:type="dcterms:W3CDTF">2023-11-13T05:59:42Z</dcterms:modified>
</cp:coreProperties>
</file>